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0"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62" r:id="rId22"/>
    <p:sldId id="261"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366"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63980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289941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318654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3657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101041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115466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419264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324027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180566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77557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193638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8A88-99D3-4F71-8D6E-9523AFEC9094}" type="datetimeFigureOut">
              <a:rPr lang="en-IN" smtClean="0"/>
              <a:pPr/>
              <a:t>14-04-2012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A3928-B1B7-4959-94BE-19C00B9D477A}" type="slidenum">
              <a:rPr lang="en-IN" smtClean="0"/>
              <a:pPr/>
              <a:t>‹#›</a:t>
            </a:fld>
            <a:endParaRPr lang="en-IN"/>
          </a:p>
        </p:txBody>
      </p:sp>
    </p:spTree>
    <p:extLst>
      <p:ext uri="{BB962C8B-B14F-4D97-AF65-F5344CB8AC3E}">
        <p14:creationId xmlns:p14="http://schemas.microsoft.com/office/powerpoint/2010/main" val="4073987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1470025"/>
          </a:xfrm>
        </p:spPr>
        <p:txBody>
          <a:bodyPr/>
          <a:lstStyle/>
          <a:p>
            <a:r>
              <a:rPr lang="en-US" dirty="0" smtClean="0"/>
              <a:t>Intro To VLSI Project</a:t>
            </a:r>
            <a:endParaRPr lang="en-IN" dirty="0"/>
          </a:p>
        </p:txBody>
      </p:sp>
      <p:sp>
        <p:nvSpPr>
          <p:cNvPr id="3" name="Subtitle 2"/>
          <p:cNvSpPr>
            <a:spLocks noGrp="1"/>
          </p:cNvSpPr>
          <p:nvPr>
            <p:ph type="subTitle" idx="1"/>
          </p:nvPr>
        </p:nvSpPr>
        <p:spPr>
          <a:xfrm>
            <a:off x="1219200" y="2971800"/>
            <a:ext cx="6553200" cy="3048000"/>
          </a:xfrm>
        </p:spPr>
        <p:txBody>
          <a:bodyPr>
            <a:normAutofit fontScale="92500"/>
          </a:bodyPr>
          <a:lstStyle/>
          <a:p>
            <a:r>
              <a:rPr lang="en-US" dirty="0" smtClean="0"/>
              <a:t>Design of a vending machine</a:t>
            </a:r>
          </a:p>
          <a:p>
            <a:r>
              <a:rPr lang="en-US" dirty="0" smtClean="0"/>
              <a:t>By</a:t>
            </a:r>
          </a:p>
          <a:p>
            <a:r>
              <a:rPr lang="en-US" dirty="0" err="1" smtClean="0"/>
              <a:t>Praneeth</a:t>
            </a:r>
            <a:r>
              <a:rPr lang="en-US" dirty="0" smtClean="0"/>
              <a:t> </a:t>
            </a:r>
            <a:r>
              <a:rPr lang="en-US" dirty="0" err="1"/>
              <a:t>V</a:t>
            </a:r>
            <a:r>
              <a:rPr lang="en-US" dirty="0" err="1" smtClean="0"/>
              <a:t>asantham</a:t>
            </a:r>
            <a:r>
              <a:rPr lang="en-US" dirty="0" smtClean="0"/>
              <a:t>(200330020)</a:t>
            </a:r>
          </a:p>
          <a:p>
            <a:r>
              <a:rPr lang="en-US" dirty="0" smtClean="0"/>
              <a:t>&amp;</a:t>
            </a:r>
          </a:p>
          <a:p>
            <a:r>
              <a:rPr lang="en-US" dirty="0" err="1" smtClean="0"/>
              <a:t>Gangula</a:t>
            </a:r>
            <a:r>
              <a:rPr lang="en-US" dirty="0" smtClean="0"/>
              <a:t> </a:t>
            </a:r>
            <a:r>
              <a:rPr lang="en-US" dirty="0" err="1" smtClean="0"/>
              <a:t>Jashwanth</a:t>
            </a:r>
            <a:r>
              <a:rPr lang="en-US" dirty="0" smtClean="0"/>
              <a:t> Reddy(201030068)</a:t>
            </a:r>
          </a:p>
          <a:p>
            <a:endParaRPr lang="en-US" dirty="0" smtClean="0"/>
          </a:p>
        </p:txBody>
      </p:sp>
    </p:spTree>
    <p:extLst>
      <p:ext uri="{BB962C8B-B14F-4D97-AF65-F5344CB8AC3E}">
        <p14:creationId xmlns:p14="http://schemas.microsoft.com/office/powerpoint/2010/main" val="2602380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for D flip flop</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8037678"/>
              </p:ext>
            </p:extLst>
          </p:nvPr>
        </p:nvGraphicFramePr>
        <p:xfrm>
          <a:off x="457200" y="3131661"/>
          <a:ext cx="8229600" cy="1463040"/>
        </p:xfrm>
        <a:graphic>
          <a:graphicData uri="http://schemas.openxmlformats.org/drawingml/2006/table">
            <a:tbl>
              <a:tblPr/>
              <a:tblGrid>
                <a:gridCol w="2743200"/>
                <a:gridCol w="2743200"/>
                <a:gridCol w="2743200"/>
              </a:tblGrid>
              <a:tr h="144939">
                <a:tc>
                  <a:txBody>
                    <a:bodyPr/>
                    <a:lstStyle/>
                    <a:p>
                      <a:r>
                        <a:rPr lang="en-IN" b="1">
                          <a:effectLst/>
                        </a:rPr>
                        <a:t>Clock</a:t>
                      </a:r>
                      <a:endParaRPr lang="en-IN">
                        <a:effectLst/>
                      </a:endParaRPr>
                    </a:p>
                  </a:txBody>
                  <a:tcPr anchor="ctr">
                    <a:lnL w="9525" cap="flat" cmpd="sng" algn="ctr">
                      <a:solidFill>
                        <a:srgbClr val="60BBC8"/>
                      </a:solidFill>
                      <a:prstDash val="solid"/>
                      <a:round/>
                      <a:headEnd type="none" w="med" len="med"/>
                      <a:tailEnd type="none" w="med" len="med"/>
                    </a:lnL>
                    <a:lnR w="9525" cap="flat" cmpd="sng" algn="ctr">
                      <a:solidFill>
                        <a:srgbClr val="50BDC8"/>
                      </a:solidFill>
                      <a:prstDash val="solid"/>
                      <a:round/>
                      <a:headEnd type="none" w="med" len="med"/>
                      <a:tailEnd type="none" w="med" len="med"/>
                    </a:lnR>
                    <a:lnT w="9525" cap="flat" cmpd="sng" algn="ctr">
                      <a:solidFill>
                        <a:srgbClr val="60BBC8"/>
                      </a:solidFill>
                      <a:prstDash val="solid"/>
                      <a:round/>
                      <a:headEnd type="none" w="med" len="med"/>
                      <a:tailEnd type="none" w="med" len="med"/>
                    </a:lnT>
                    <a:lnB w="9525" cap="flat" cmpd="sng" algn="ctr">
                      <a:solidFill>
                        <a:srgbClr val="20BBC8"/>
                      </a:solidFill>
                      <a:prstDash val="solid"/>
                      <a:round/>
                      <a:headEnd type="none" w="med" len="med"/>
                      <a:tailEnd type="none" w="med" len="med"/>
                    </a:lnB>
                    <a:solidFill>
                      <a:srgbClr val="F9F9F9"/>
                    </a:solidFill>
                  </a:tcPr>
                </a:tc>
                <a:tc>
                  <a:txBody>
                    <a:bodyPr/>
                    <a:lstStyle/>
                    <a:p>
                      <a:r>
                        <a:rPr lang="en-IN" b="1">
                          <a:effectLst/>
                        </a:rPr>
                        <a:t>D</a:t>
                      </a:r>
                      <a:endParaRPr lang="en-IN">
                        <a:effectLst/>
                      </a:endParaRPr>
                    </a:p>
                  </a:txBody>
                  <a:tcPr anchor="ctr">
                    <a:lnL w="9525" cap="flat" cmpd="sng" algn="ctr">
                      <a:solidFill>
                        <a:srgbClr val="50BDC8"/>
                      </a:solidFill>
                      <a:prstDash val="solid"/>
                      <a:round/>
                      <a:headEnd type="none" w="med" len="med"/>
                      <a:tailEnd type="none" w="med" len="med"/>
                    </a:lnL>
                    <a:lnR w="9525" cap="flat" cmpd="sng" algn="ctr">
                      <a:solidFill>
                        <a:srgbClr val="50BDC8"/>
                      </a:solidFill>
                      <a:prstDash val="solid"/>
                      <a:round/>
                      <a:headEnd type="none" w="med" len="med"/>
                      <a:tailEnd type="none" w="med" len="med"/>
                    </a:lnR>
                    <a:lnT w="9525" cap="flat" cmpd="sng" algn="ctr">
                      <a:solidFill>
                        <a:srgbClr val="50BDC8"/>
                      </a:solidFill>
                      <a:prstDash val="solid"/>
                      <a:round/>
                      <a:headEnd type="none" w="med" len="med"/>
                      <a:tailEnd type="none" w="med" len="med"/>
                    </a:lnT>
                    <a:lnB w="9525" cap="flat" cmpd="sng" algn="ctr">
                      <a:solidFill>
                        <a:srgbClr val="3009C9"/>
                      </a:solidFill>
                      <a:prstDash val="solid"/>
                      <a:round/>
                      <a:headEnd type="none" w="med" len="med"/>
                      <a:tailEnd type="none" w="med" len="med"/>
                    </a:lnB>
                    <a:solidFill>
                      <a:srgbClr val="F9F9F9"/>
                    </a:solidFill>
                  </a:tcPr>
                </a:tc>
                <a:tc>
                  <a:txBody>
                    <a:bodyPr/>
                    <a:lstStyle/>
                    <a:p>
                      <a:r>
                        <a:rPr lang="en-IN" b="1">
                          <a:effectLst/>
                        </a:rPr>
                        <a:t>Q</a:t>
                      </a:r>
                      <a:r>
                        <a:rPr lang="en-IN" b="1" baseline="-25000">
                          <a:effectLst/>
                        </a:rPr>
                        <a:t>next</a:t>
                      </a:r>
                      <a:endParaRPr lang="en-IN">
                        <a:effectLst/>
                      </a:endParaRPr>
                    </a:p>
                  </a:txBody>
                  <a:tcPr anchor="ctr">
                    <a:lnL w="9525" cap="flat" cmpd="sng" algn="ctr">
                      <a:solidFill>
                        <a:srgbClr val="50BDC8"/>
                      </a:solidFill>
                      <a:prstDash val="solid"/>
                      <a:round/>
                      <a:headEnd type="none" w="med" len="med"/>
                      <a:tailEnd type="none" w="med" len="med"/>
                    </a:lnL>
                    <a:lnR w="9525" cap="flat" cmpd="sng" algn="ctr">
                      <a:solidFill>
                        <a:srgbClr val="50BDC8"/>
                      </a:solidFill>
                      <a:prstDash val="solid"/>
                      <a:round/>
                      <a:headEnd type="none" w="med" len="med"/>
                      <a:tailEnd type="none" w="med" len="med"/>
                    </a:lnR>
                    <a:lnT w="9525" cap="flat" cmpd="sng" algn="ctr">
                      <a:solidFill>
                        <a:srgbClr val="50BDC8"/>
                      </a:solidFill>
                      <a:prstDash val="solid"/>
                      <a:round/>
                      <a:headEnd type="none" w="med" len="med"/>
                      <a:tailEnd type="none" w="med" len="med"/>
                    </a:lnT>
                    <a:lnB w="9525" cap="flat" cmpd="sng" algn="ctr">
                      <a:solidFill>
                        <a:srgbClr val="8079C9"/>
                      </a:solidFill>
                      <a:prstDash val="solid"/>
                      <a:round/>
                      <a:headEnd type="none" w="med" len="med"/>
                      <a:tailEnd type="none" w="med" len="med"/>
                    </a:lnB>
                    <a:solidFill>
                      <a:srgbClr val="F9F9F9"/>
                    </a:solidFill>
                  </a:tcPr>
                </a:tc>
              </a:tr>
              <a:tr h="0">
                <a:tc>
                  <a:txBody>
                    <a:bodyPr/>
                    <a:lstStyle/>
                    <a:p>
                      <a:r>
                        <a:rPr lang="en-IN">
                          <a:effectLst/>
                        </a:rPr>
                        <a:t>Rising edge</a:t>
                      </a:r>
                    </a:p>
                  </a:txBody>
                  <a:tcPr anchor="ctr">
                    <a:lnL w="9525" cap="flat" cmpd="sng" algn="ctr">
                      <a:solidFill>
                        <a:srgbClr val="20BBC8"/>
                      </a:solidFill>
                      <a:prstDash val="solid"/>
                      <a:round/>
                      <a:headEnd type="none" w="med" len="med"/>
                      <a:tailEnd type="none" w="med" len="med"/>
                    </a:lnL>
                    <a:lnR w="9525" cap="flat" cmpd="sng" algn="ctr">
                      <a:solidFill>
                        <a:srgbClr val="3009C9"/>
                      </a:solidFill>
                      <a:prstDash val="solid"/>
                      <a:round/>
                      <a:headEnd type="none" w="med" len="med"/>
                      <a:tailEnd type="none" w="med" len="med"/>
                    </a:lnR>
                    <a:lnT w="9525" cap="flat" cmpd="sng" algn="ctr">
                      <a:solidFill>
                        <a:srgbClr val="20BBC8"/>
                      </a:solidFill>
                      <a:prstDash val="solid"/>
                      <a:round/>
                      <a:headEnd type="none" w="med" len="med"/>
                      <a:tailEnd type="none" w="med" len="med"/>
                    </a:lnT>
                    <a:lnB w="9525" cap="flat" cmpd="sng" algn="ctr">
                      <a:solidFill>
                        <a:srgbClr val="00BEC8"/>
                      </a:solidFill>
                      <a:prstDash val="solid"/>
                      <a:round/>
                      <a:headEnd type="none" w="med" len="med"/>
                      <a:tailEnd type="none" w="med" len="med"/>
                    </a:lnB>
                    <a:solidFill>
                      <a:srgbClr val="F9F9F9"/>
                    </a:solidFill>
                  </a:tcPr>
                </a:tc>
                <a:tc>
                  <a:txBody>
                    <a:bodyPr/>
                    <a:lstStyle/>
                    <a:p>
                      <a:r>
                        <a:rPr lang="en-IN">
                          <a:effectLst/>
                        </a:rPr>
                        <a:t>0</a:t>
                      </a:r>
                    </a:p>
                  </a:txBody>
                  <a:tcPr anchor="ctr">
                    <a:lnL w="9525" cap="flat" cmpd="sng" algn="ctr">
                      <a:solidFill>
                        <a:srgbClr val="3009C9"/>
                      </a:solidFill>
                      <a:prstDash val="solid"/>
                      <a:round/>
                      <a:headEnd type="none" w="med" len="med"/>
                      <a:tailEnd type="none" w="med" len="med"/>
                    </a:lnL>
                    <a:lnR w="9525" cap="flat" cmpd="sng" algn="ctr">
                      <a:solidFill>
                        <a:srgbClr val="8079C9"/>
                      </a:solidFill>
                      <a:prstDash val="solid"/>
                      <a:round/>
                      <a:headEnd type="none" w="med" len="med"/>
                      <a:tailEnd type="none" w="med" len="med"/>
                    </a:lnR>
                    <a:lnT w="9525" cap="flat" cmpd="sng" algn="ctr">
                      <a:solidFill>
                        <a:srgbClr val="3009C9"/>
                      </a:solidFill>
                      <a:prstDash val="solid"/>
                      <a:round/>
                      <a:headEnd type="none" w="med" len="med"/>
                      <a:tailEnd type="none" w="med" len="med"/>
                    </a:lnT>
                    <a:lnB w="9525" cap="flat" cmpd="sng" algn="ctr">
                      <a:solidFill>
                        <a:srgbClr val="107EC9"/>
                      </a:solidFill>
                      <a:prstDash val="solid"/>
                      <a:round/>
                      <a:headEnd type="none" w="med" len="med"/>
                      <a:tailEnd type="none" w="med" len="med"/>
                    </a:lnB>
                    <a:solidFill>
                      <a:srgbClr val="F9F9F9"/>
                    </a:solidFill>
                  </a:tcPr>
                </a:tc>
                <a:tc>
                  <a:txBody>
                    <a:bodyPr/>
                    <a:lstStyle/>
                    <a:p>
                      <a:r>
                        <a:rPr lang="en-IN">
                          <a:effectLst/>
                        </a:rPr>
                        <a:t>0</a:t>
                      </a:r>
                    </a:p>
                  </a:txBody>
                  <a:tcPr anchor="ctr">
                    <a:lnL w="9525" cap="flat" cmpd="sng" algn="ctr">
                      <a:solidFill>
                        <a:srgbClr val="8079C9"/>
                      </a:solidFill>
                      <a:prstDash val="solid"/>
                      <a:round/>
                      <a:headEnd type="none" w="med" len="med"/>
                      <a:tailEnd type="none" w="med" len="med"/>
                    </a:lnL>
                    <a:lnR w="9525" cap="flat" cmpd="sng" algn="ctr">
                      <a:solidFill>
                        <a:srgbClr val="8079C9"/>
                      </a:solidFill>
                      <a:prstDash val="solid"/>
                      <a:round/>
                      <a:headEnd type="none" w="med" len="med"/>
                      <a:tailEnd type="none" w="med" len="med"/>
                    </a:lnR>
                    <a:lnT w="9525" cap="flat" cmpd="sng" algn="ctr">
                      <a:solidFill>
                        <a:srgbClr val="8079C9"/>
                      </a:solidFill>
                      <a:prstDash val="solid"/>
                      <a:round/>
                      <a:headEnd type="none" w="med" len="med"/>
                      <a:tailEnd type="none" w="med" len="med"/>
                    </a:lnT>
                    <a:lnB w="9525" cap="flat" cmpd="sng" algn="ctr">
                      <a:solidFill>
                        <a:srgbClr val="40503E"/>
                      </a:solidFill>
                      <a:prstDash val="solid"/>
                      <a:round/>
                      <a:headEnd type="none" w="med" len="med"/>
                      <a:tailEnd type="none" w="med" len="med"/>
                    </a:lnB>
                    <a:solidFill>
                      <a:srgbClr val="F9F9F9"/>
                    </a:solidFill>
                  </a:tcPr>
                </a:tc>
              </a:tr>
              <a:tr h="0">
                <a:tc>
                  <a:txBody>
                    <a:bodyPr/>
                    <a:lstStyle/>
                    <a:p>
                      <a:r>
                        <a:rPr lang="en-IN">
                          <a:effectLst/>
                        </a:rPr>
                        <a:t>Rising edge</a:t>
                      </a:r>
                    </a:p>
                  </a:txBody>
                  <a:tcPr anchor="ctr">
                    <a:lnL w="9525" cap="flat" cmpd="sng" algn="ctr">
                      <a:solidFill>
                        <a:srgbClr val="00BEC8"/>
                      </a:solidFill>
                      <a:prstDash val="solid"/>
                      <a:round/>
                      <a:headEnd type="none" w="med" len="med"/>
                      <a:tailEnd type="none" w="med" len="med"/>
                    </a:lnL>
                    <a:lnR w="9525" cap="flat" cmpd="sng" algn="ctr">
                      <a:solidFill>
                        <a:srgbClr val="107EC9"/>
                      </a:solidFill>
                      <a:prstDash val="solid"/>
                      <a:round/>
                      <a:headEnd type="none" w="med" len="med"/>
                      <a:tailEnd type="none" w="med" len="med"/>
                    </a:lnR>
                    <a:lnT w="9525" cap="flat" cmpd="sng" algn="ctr">
                      <a:solidFill>
                        <a:srgbClr val="00BEC8"/>
                      </a:solidFill>
                      <a:prstDash val="solid"/>
                      <a:round/>
                      <a:headEnd type="none" w="med" len="med"/>
                      <a:tailEnd type="none" w="med" len="med"/>
                    </a:lnT>
                    <a:lnB w="9525" cap="flat" cmpd="sng" algn="ctr">
                      <a:solidFill>
                        <a:srgbClr val="1074C9"/>
                      </a:solidFill>
                      <a:prstDash val="solid"/>
                      <a:round/>
                      <a:headEnd type="none" w="med" len="med"/>
                      <a:tailEnd type="none" w="med" len="med"/>
                    </a:lnB>
                    <a:solidFill>
                      <a:srgbClr val="F9F9F9"/>
                    </a:solidFill>
                  </a:tcPr>
                </a:tc>
                <a:tc>
                  <a:txBody>
                    <a:bodyPr/>
                    <a:lstStyle/>
                    <a:p>
                      <a:r>
                        <a:rPr lang="en-IN">
                          <a:effectLst/>
                        </a:rPr>
                        <a:t>1</a:t>
                      </a:r>
                    </a:p>
                  </a:txBody>
                  <a:tcPr anchor="ctr">
                    <a:lnL w="9525" cap="flat" cmpd="sng" algn="ctr">
                      <a:solidFill>
                        <a:srgbClr val="107EC9"/>
                      </a:solidFill>
                      <a:prstDash val="solid"/>
                      <a:round/>
                      <a:headEnd type="none" w="med" len="med"/>
                      <a:tailEnd type="none" w="med" len="med"/>
                    </a:lnL>
                    <a:lnR w="9525" cap="flat" cmpd="sng" algn="ctr">
                      <a:solidFill>
                        <a:srgbClr val="40503E"/>
                      </a:solidFill>
                      <a:prstDash val="solid"/>
                      <a:round/>
                      <a:headEnd type="none" w="med" len="med"/>
                      <a:tailEnd type="none" w="med" len="med"/>
                    </a:lnR>
                    <a:lnT w="9525" cap="flat" cmpd="sng" algn="ctr">
                      <a:solidFill>
                        <a:srgbClr val="107EC9"/>
                      </a:solidFill>
                      <a:prstDash val="solid"/>
                      <a:round/>
                      <a:headEnd type="none" w="med" len="med"/>
                      <a:tailEnd type="none" w="med" len="med"/>
                    </a:lnT>
                    <a:lnB w="9525" cap="flat" cmpd="sng" algn="ctr">
                      <a:solidFill>
                        <a:srgbClr val="70513E"/>
                      </a:solidFill>
                      <a:prstDash val="solid"/>
                      <a:round/>
                      <a:headEnd type="none" w="med" len="med"/>
                      <a:tailEnd type="none" w="med" len="med"/>
                    </a:lnB>
                    <a:solidFill>
                      <a:srgbClr val="F9F9F9"/>
                    </a:solidFill>
                  </a:tcPr>
                </a:tc>
                <a:tc>
                  <a:txBody>
                    <a:bodyPr/>
                    <a:lstStyle/>
                    <a:p>
                      <a:r>
                        <a:rPr lang="en-IN">
                          <a:effectLst/>
                        </a:rPr>
                        <a:t>1</a:t>
                      </a:r>
                    </a:p>
                  </a:txBody>
                  <a:tcPr anchor="ctr">
                    <a:lnL w="9525" cap="flat" cmpd="sng" algn="ctr">
                      <a:solidFill>
                        <a:srgbClr val="40503E"/>
                      </a:solidFill>
                      <a:prstDash val="solid"/>
                      <a:round/>
                      <a:headEnd type="none" w="med" len="med"/>
                      <a:tailEnd type="none" w="med" len="med"/>
                    </a:lnL>
                    <a:lnR w="9525" cap="flat" cmpd="sng" algn="ctr">
                      <a:solidFill>
                        <a:srgbClr val="40503E"/>
                      </a:solidFill>
                      <a:prstDash val="solid"/>
                      <a:round/>
                      <a:headEnd type="none" w="med" len="med"/>
                      <a:tailEnd type="none" w="med" len="med"/>
                    </a:lnR>
                    <a:lnT w="9525" cap="flat" cmpd="sng" algn="ctr">
                      <a:solidFill>
                        <a:srgbClr val="40503E"/>
                      </a:solidFill>
                      <a:prstDash val="solid"/>
                      <a:round/>
                      <a:headEnd type="none" w="med" len="med"/>
                      <a:tailEnd type="none" w="med" len="med"/>
                    </a:lnT>
                    <a:lnB w="9525" cap="flat" cmpd="sng" algn="ctr">
                      <a:solidFill>
                        <a:srgbClr val="40503E"/>
                      </a:solidFill>
                      <a:prstDash val="solid"/>
                      <a:round/>
                      <a:headEnd type="none" w="med" len="med"/>
                      <a:tailEnd type="none" w="med" len="med"/>
                    </a:lnB>
                    <a:solidFill>
                      <a:srgbClr val="F9F9F9"/>
                    </a:solidFill>
                  </a:tcPr>
                </a:tc>
              </a:tr>
              <a:tr h="0">
                <a:tc>
                  <a:txBody>
                    <a:bodyPr/>
                    <a:lstStyle/>
                    <a:p>
                      <a:r>
                        <a:rPr lang="en-IN">
                          <a:effectLst/>
                        </a:rPr>
                        <a:t>Non-Rising</a:t>
                      </a:r>
                    </a:p>
                  </a:txBody>
                  <a:tcPr anchor="ctr">
                    <a:lnL w="9525" cap="flat" cmpd="sng" algn="ctr">
                      <a:solidFill>
                        <a:srgbClr val="1074C9"/>
                      </a:solidFill>
                      <a:prstDash val="solid"/>
                      <a:round/>
                      <a:headEnd type="none" w="med" len="med"/>
                      <a:tailEnd type="none" w="med" len="med"/>
                    </a:lnL>
                    <a:lnR w="9525" cap="flat" cmpd="sng" algn="ctr">
                      <a:solidFill>
                        <a:srgbClr val="70513E"/>
                      </a:solidFill>
                      <a:prstDash val="solid"/>
                      <a:round/>
                      <a:headEnd type="none" w="med" len="med"/>
                      <a:tailEnd type="none" w="med" len="med"/>
                    </a:lnR>
                    <a:lnT w="9525" cap="flat" cmpd="sng" algn="ctr">
                      <a:solidFill>
                        <a:srgbClr val="1074C9"/>
                      </a:solidFill>
                      <a:prstDash val="solid"/>
                      <a:round/>
                      <a:headEnd type="none" w="med" len="med"/>
                      <a:tailEnd type="none" w="med" len="med"/>
                    </a:lnT>
                    <a:lnB w="9525" cap="flat" cmpd="sng" algn="ctr">
                      <a:solidFill>
                        <a:srgbClr val="1074C9"/>
                      </a:solidFill>
                      <a:prstDash val="solid"/>
                      <a:round/>
                      <a:headEnd type="none" w="med" len="med"/>
                      <a:tailEnd type="none" w="med" len="med"/>
                    </a:lnB>
                    <a:solidFill>
                      <a:srgbClr val="F9F9F9"/>
                    </a:solidFill>
                  </a:tcPr>
                </a:tc>
                <a:tc>
                  <a:txBody>
                    <a:bodyPr/>
                    <a:lstStyle/>
                    <a:p>
                      <a:r>
                        <a:rPr lang="en-IN">
                          <a:effectLst/>
                        </a:rPr>
                        <a:t>X</a:t>
                      </a:r>
                    </a:p>
                  </a:txBody>
                  <a:tcPr anchor="ctr">
                    <a:lnL w="9525" cap="flat" cmpd="sng" algn="ctr">
                      <a:solidFill>
                        <a:srgbClr val="70513E"/>
                      </a:solidFill>
                      <a:prstDash val="solid"/>
                      <a:round/>
                      <a:headEnd type="none" w="med" len="med"/>
                      <a:tailEnd type="none" w="med" len="med"/>
                    </a:lnL>
                    <a:lnR w="9525" cap="flat" cmpd="sng" algn="ctr">
                      <a:solidFill>
                        <a:srgbClr val="40503E"/>
                      </a:solidFill>
                      <a:prstDash val="solid"/>
                      <a:round/>
                      <a:headEnd type="none" w="med" len="med"/>
                      <a:tailEnd type="none" w="med" len="med"/>
                    </a:lnR>
                    <a:lnT w="9525" cap="flat" cmpd="sng" algn="ctr">
                      <a:solidFill>
                        <a:srgbClr val="70513E"/>
                      </a:solidFill>
                      <a:prstDash val="solid"/>
                      <a:round/>
                      <a:headEnd type="none" w="med" len="med"/>
                      <a:tailEnd type="none" w="med" len="med"/>
                    </a:lnT>
                    <a:lnB w="9525" cap="flat" cmpd="sng" algn="ctr">
                      <a:solidFill>
                        <a:srgbClr val="70513E"/>
                      </a:solidFill>
                      <a:prstDash val="solid"/>
                      <a:round/>
                      <a:headEnd type="none" w="med" len="med"/>
                      <a:tailEnd type="none" w="med" len="med"/>
                    </a:lnB>
                    <a:solidFill>
                      <a:srgbClr val="F9F9F9"/>
                    </a:solidFill>
                  </a:tcPr>
                </a:tc>
                <a:tc>
                  <a:txBody>
                    <a:bodyPr/>
                    <a:lstStyle/>
                    <a:p>
                      <a:r>
                        <a:rPr lang="en-IN" dirty="0">
                          <a:effectLst/>
                        </a:rPr>
                        <a:t>Q</a:t>
                      </a:r>
                    </a:p>
                  </a:txBody>
                  <a:tcPr anchor="ctr">
                    <a:lnL w="9525" cap="flat" cmpd="sng" algn="ctr">
                      <a:solidFill>
                        <a:srgbClr val="40503E"/>
                      </a:solidFill>
                      <a:prstDash val="solid"/>
                      <a:round/>
                      <a:headEnd type="none" w="med" len="med"/>
                      <a:tailEnd type="none" w="med" len="med"/>
                    </a:lnL>
                    <a:lnR w="9525" cap="flat" cmpd="sng" algn="ctr">
                      <a:solidFill>
                        <a:srgbClr val="40503E"/>
                      </a:solidFill>
                      <a:prstDash val="solid"/>
                      <a:round/>
                      <a:headEnd type="none" w="med" len="med"/>
                      <a:tailEnd type="none" w="med" len="med"/>
                    </a:lnR>
                    <a:lnT w="9525" cap="flat" cmpd="sng" algn="ctr">
                      <a:solidFill>
                        <a:srgbClr val="40503E"/>
                      </a:solidFill>
                      <a:prstDash val="solid"/>
                      <a:round/>
                      <a:headEnd type="none" w="med" len="med"/>
                      <a:tailEnd type="none" w="med" len="med"/>
                    </a:lnT>
                    <a:lnB w="9525" cap="flat" cmpd="sng" algn="ctr">
                      <a:solidFill>
                        <a:srgbClr val="40503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967947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for next states</a:t>
            </a:r>
            <a:endParaRPr lang="en-IN" dirty="0"/>
          </a:p>
        </p:txBody>
      </p:sp>
      <p:sp>
        <p:nvSpPr>
          <p:cNvPr id="3" name="Content Placeholder 2"/>
          <p:cNvSpPr>
            <a:spLocks noGrp="1"/>
          </p:cNvSpPr>
          <p:nvPr>
            <p:ph idx="1"/>
          </p:nvPr>
        </p:nvSpPr>
        <p:spPr/>
        <p:txBody>
          <a:bodyPr/>
          <a:lstStyle/>
          <a:p>
            <a:r>
              <a:rPr lang="en-US" dirty="0" smtClean="0"/>
              <a:t>D0=c’[ p2’p1’p0i2’i0’ + p2’p0’i2’i0+ p2’p1p0i2’i0’+p2p1’i2’i0]</a:t>
            </a:r>
          </a:p>
          <a:p>
            <a:r>
              <a:rPr lang="en-US" dirty="0" smtClean="0"/>
              <a:t>D1=c’[{p2’p0’+p2p0}p1’i2’i1i0}+p2’p1’p0i2’(i1i0’+i1’i0)+p2’p1p0i2’i1’]</a:t>
            </a:r>
          </a:p>
          <a:p>
            <a:r>
              <a:rPr lang="en-US" dirty="0" smtClean="0"/>
              <a:t>D2=c’[p2’p1’p0’i2’i1i0+i2i1’i0’)+p2’p1p0’i2’i1i0’]+p2’p1p0i2’(i1i0’+i1’i0)</a:t>
            </a:r>
            <a:endParaRPr lang="en-IN" dirty="0"/>
          </a:p>
        </p:txBody>
      </p:sp>
    </p:spTree>
    <p:extLst>
      <p:ext uri="{BB962C8B-B14F-4D97-AF65-F5344CB8AC3E}">
        <p14:creationId xmlns:p14="http://schemas.microsoft.com/office/powerpoint/2010/main" val="1414729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for change</a:t>
            </a:r>
            <a:endParaRPr lang="en-IN" dirty="0"/>
          </a:p>
        </p:txBody>
      </p:sp>
      <p:sp>
        <p:nvSpPr>
          <p:cNvPr id="3" name="Content Placeholder 2"/>
          <p:cNvSpPr>
            <a:spLocks noGrp="1"/>
          </p:cNvSpPr>
          <p:nvPr>
            <p:ph idx="1"/>
          </p:nvPr>
        </p:nvSpPr>
        <p:spPr/>
        <p:txBody>
          <a:bodyPr/>
          <a:lstStyle/>
          <a:p>
            <a:r>
              <a:rPr lang="en-US" dirty="0" smtClean="0"/>
              <a:t>C0=cp2’p1’p0+c’p2’p1p0’i2’i1i0+cp2’p1p0+ p2p1’p0’i2’i1i0c’ +c p2p1’p0’</a:t>
            </a:r>
          </a:p>
          <a:p>
            <a:r>
              <a:rPr lang="en-US" dirty="0" smtClean="0"/>
              <a:t>C1=p2’p1p0’c+p2’p1p0i2’i1i0c’+p2’p1p0c</a:t>
            </a:r>
          </a:p>
          <a:p>
            <a:r>
              <a:rPr lang="en-US" dirty="0" smtClean="0"/>
              <a:t>C2=p2cp1’i2i1’+p2’p1’p0c’i2’i1+c’p2p1p0’i2i0’</a:t>
            </a:r>
          </a:p>
          <a:p>
            <a:r>
              <a:rPr lang="en-US" dirty="0" smtClean="0"/>
              <a:t>Expression for output:</a:t>
            </a:r>
          </a:p>
          <a:p>
            <a:r>
              <a:rPr lang="en-US" dirty="0" smtClean="0"/>
              <a:t>Out=c’[s2’s1’s0’i2i1’i0’+s2s1’s0’(i2’i1)+s2s1’s0(i2’(i1’i0’+i1i0’+i1’i0))+s2’s1i2’i1i0+]</a:t>
            </a:r>
          </a:p>
        </p:txBody>
      </p:sp>
    </p:spTree>
    <p:extLst>
      <p:ext uri="{BB962C8B-B14F-4D97-AF65-F5344CB8AC3E}">
        <p14:creationId xmlns:p14="http://schemas.microsoft.com/office/powerpoint/2010/main" val="2155530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logic(mealy machine)</a:t>
            </a:r>
            <a:endParaRPr lang="en-IN" dirty="0"/>
          </a:p>
        </p:txBody>
      </p:sp>
      <p:sp>
        <p:nvSpPr>
          <p:cNvPr id="4" name="Rectangle 3"/>
          <p:cNvSpPr/>
          <p:nvPr/>
        </p:nvSpPr>
        <p:spPr>
          <a:xfrm>
            <a:off x="2133600" y="2209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d0</a:t>
            </a:r>
            <a:endParaRPr lang="en-IN" dirty="0"/>
          </a:p>
        </p:txBody>
      </p:sp>
      <p:sp>
        <p:nvSpPr>
          <p:cNvPr id="5" name="Rectangle 4"/>
          <p:cNvSpPr/>
          <p:nvPr/>
        </p:nvSpPr>
        <p:spPr>
          <a:xfrm>
            <a:off x="4363278" y="1752600"/>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n0</a:t>
            </a:r>
            <a:endParaRPr lang="en-IN" dirty="0"/>
          </a:p>
        </p:txBody>
      </p:sp>
      <p:sp>
        <p:nvSpPr>
          <p:cNvPr id="6" name="Rectangle 5"/>
          <p:cNvSpPr/>
          <p:nvPr/>
        </p:nvSpPr>
        <p:spPr>
          <a:xfrm>
            <a:off x="2133600" y="3352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d1</a:t>
            </a:r>
            <a:endParaRPr lang="en-IN" dirty="0"/>
          </a:p>
        </p:txBody>
      </p:sp>
      <p:sp>
        <p:nvSpPr>
          <p:cNvPr id="7" name="Rectangle 6"/>
          <p:cNvSpPr/>
          <p:nvPr/>
        </p:nvSpPr>
        <p:spPr>
          <a:xfrm>
            <a:off x="4419600" y="4533828"/>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IN" dirty="0"/>
          </a:p>
        </p:txBody>
      </p:sp>
      <p:sp>
        <p:nvSpPr>
          <p:cNvPr id="8" name="Rectangle 7"/>
          <p:cNvSpPr/>
          <p:nvPr/>
        </p:nvSpPr>
        <p:spPr>
          <a:xfrm>
            <a:off x="2133600" y="44958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d2</a:t>
            </a:r>
            <a:endParaRPr lang="en-IN" dirty="0"/>
          </a:p>
        </p:txBody>
      </p:sp>
      <p:sp>
        <p:nvSpPr>
          <p:cNvPr id="9" name="Rectangle 8"/>
          <p:cNvSpPr/>
          <p:nvPr/>
        </p:nvSpPr>
        <p:spPr>
          <a:xfrm>
            <a:off x="4383156" y="5678557"/>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IN" dirty="0"/>
          </a:p>
        </p:txBody>
      </p:sp>
      <p:sp>
        <p:nvSpPr>
          <p:cNvPr id="10" name="Rectangle 9"/>
          <p:cNvSpPr/>
          <p:nvPr/>
        </p:nvSpPr>
        <p:spPr>
          <a:xfrm>
            <a:off x="7086600" y="4495800"/>
            <a:ext cx="914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a:t>
            </a:r>
            <a:endParaRPr lang="en-IN" dirty="0"/>
          </a:p>
        </p:txBody>
      </p:sp>
      <p:sp>
        <p:nvSpPr>
          <p:cNvPr id="11" name="Rectangle 10"/>
          <p:cNvSpPr/>
          <p:nvPr/>
        </p:nvSpPr>
        <p:spPr>
          <a:xfrm>
            <a:off x="7086600" y="2552700"/>
            <a:ext cx="990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Combinational logic</a:t>
            </a:r>
          </a:p>
          <a:p>
            <a:pPr algn="ctr"/>
            <a:r>
              <a:rPr lang="en-US" dirty="0" smtClean="0"/>
              <a:t>output</a:t>
            </a:r>
            <a:endParaRPr lang="en-IN" dirty="0"/>
          </a:p>
        </p:txBody>
      </p:sp>
      <p:sp>
        <p:nvSpPr>
          <p:cNvPr id="15" name="Rectangle 14"/>
          <p:cNvSpPr/>
          <p:nvPr/>
        </p:nvSpPr>
        <p:spPr>
          <a:xfrm>
            <a:off x="914400" y="335280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clk</a:t>
            </a:r>
            <a:endParaRPr lang="en-IN" dirty="0"/>
          </a:p>
        </p:txBody>
      </p:sp>
      <p:cxnSp>
        <p:nvCxnSpPr>
          <p:cNvPr id="17" name="Straight Arrow Connector 16"/>
          <p:cNvCxnSpPr>
            <a:stCxn id="15" idx="0"/>
          </p:cNvCxnSpPr>
          <p:nvPr/>
        </p:nvCxnSpPr>
        <p:spPr>
          <a:xfrm flipV="1">
            <a:off x="1257300" y="2552700"/>
            <a:ext cx="8763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3"/>
            <a:endCxn id="6" idx="1"/>
          </p:cNvCxnSpPr>
          <p:nvPr/>
        </p:nvCxnSpPr>
        <p:spPr>
          <a:xfrm>
            <a:off x="1600200" y="36195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257300" y="38862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a:off x="2523711" y="2867025"/>
            <a:ext cx="228600"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Isosceles Triangle 24"/>
          <p:cNvSpPr/>
          <p:nvPr/>
        </p:nvSpPr>
        <p:spPr>
          <a:xfrm>
            <a:off x="2561811" y="4051852"/>
            <a:ext cx="1905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Isosceles Triangle 25"/>
          <p:cNvSpPr/>
          <p:nvPr/>
        </p:nvSpPr>
        <p:spPr>
          <a:xfrm>
            <a:off x="2561811" y="5181600"/>
            <a:ext cx="13335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p:cNvCxnSpPr/>
          <p:nvPr/>
        </p:nvCxnSpPr>
        <p:spPr>
          <a:xfrm>
            <a:off x="3124200" y="2552700"/>
            <a:ext cx="39624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33700" y="3086100"/>
            <a:ext cx="40386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971800" y="3472898"/>
            <a:ext cx="3962400" cy="1428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01000" y="4800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01000" y="5181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55626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267700" y="4800600"/>
            <a:ext cx="399468" cy="369332"/>
          </a:xfrm>
          <a:prstGeom prst="rect">
            <a:avLst/>
          </a:prstGeom>
          <a:noFill/>
        </p:spPr>
        <p:txBody>
          <a:bodyPr wrap="none" rtlCol="0">
            <a:spAutoFit/>
          </a:bodyPr>
          <a:lstStyle/>
          <a:p>
            <a:r>
              <a:rPr lang="en-US" dirty="0" smtClean="0"/>
              <a:t>c2</a:t>
            </a:r>
            <a:endParaRPr lang="en-IN" dirty="0"/>
          </a:p>
        </p:txBody>
      </p:sp>
      <p:sp>
        <p:nvSpPr>
          <p:cNvPr id="43" name="TextBox 42"/>
          <p:cNvSpPr txBox="1"/>
          <p:nvPr/>
        </p:nvSpPr>
        <p:spPr>
          <a:xfrm>
            <a:off x="8334666" y="5105400"/>
            <a:ext cx="399468" cy="369332"/>
          </a:xfrm>
          <a:prstGeom prst="rect">
            <a:avLst/>
          </a:prstGeom>
          <a:noFill/>
        </p:spPr>
        <p:txBody>
          <a:bodyPr wrap="none" rtlCol="0">
            <a:spAutoFit/>
          </a:bodyPr>
          <a:lstStyle/>
          <a:p>
            <a:r>
              <a:rPr lang="en-US" dirty="0" smtClean="0"/>
              <a:t>c1</a:t>
            </a:r>
            <a:endParaRPr lang="en-IN" dirty="0"/>
          </a:p>
        </p:txBody>
      </p:sp>
      <p:sp>
        <p:nvSpPr>
          <p:cNvPr id="44" name="TextBox 43"/>
          <p:cNvSpPr txBox="1"/>
          <p:nvPr/>
        </p:nvSpPr>
        <p:spPr>
          <a:xfrm>
            <a:off x="8077200" y="5562600"/>
            <a:ext cx="457200" cy="369332"/>
          </a:xfrm>
          <a:prstGeom prst="rect">
            <a:avLst/>
          </a:prstGeom>
          <a:noFill/>
        </p:spPr>
        <p:txBody>
          <a:bodyPr wrap="square" rtlCol="0">
            <a:spAutoFit/>
          </a:bodyPr>
          <a:lstStyle/>
          <a:p>
            <a:r>
              <a:rPr lang="en-US" dirty="0" smtClean="0"/>
              <a:t>c0</a:t>
            </a:r>
            <a:endParaRPr lang="en-IN" dirty="0"/>
          </a:p>
        </p:txBody>
      </p:sp>
      <p:cxnSp>
        <p:nvCxnSpPr>
          <p:cNvPr id="46" name="Straight Connector 45"/>
          <p:cNvCxnSpPr>
            <a:stCxn id="11" idx="3"/>
          </p:cNvCxnSpPr>
          <p:nvPr/>
        </p:nvCxnSpPr>
        <p:spPr>
          <a:xfrm>
            <a:off x="8077200" y="31242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334666" y="2867025"/>
            <a:ext cx="809334" cy="369332"/>
          </a:xfrm>
          <a:prstGeom prst="rect">
            <a:avLst/>
          </a:prstGeom>
          <a:noFill/>
        </p:spPr>
        <p:txBody>
          <a:bodyPr wrap="square" rtlCol="0">
            <a:spAutoFit/>
          </a:bodyPr>
          <a:lstStyle/>
          <a:p>
            <a:r>
              <a:rPr lang="en-US" dirty="0" smtClean="0"/>
              <a:t>out</a:t>
            </a:r>
            <a:endParaRPr lang="en-IN" dirty="0"/>
          </a:p>
        </p:txBody>
      </p:sp>
      <p:sp>
        <p:nvSpPr>
          <p:cNvPr id="48" name="TextBox 47"/>
          <p:cNvSpPr txBox="1"/>
          <p:nvPr/>
        </p:nvSpPr>
        <p:spPr>
          <a:xfrm>
            <a:off x="3429000" y="2609850"/>
            <a:ext cx="762000" cy="369332"/>
          </a:xfrm>
          <a:prstGeom prst="rect">
            <a:avLst/>
          </a:prstGeom>
          <a:noFill/>
        </p:spPr>
        <p:txBody>
          <a:bodyPr wrap="square" rtlCol="0">
            <a:spAutoFit/>
          </a:bodyPr>
          <a:lstStyle/>
          <a:p>
            <a:r>
              <a:rPr lang="en-US" dirty="0" smtClean="0"/>
              <a:t>p0</a:t>
            </a:r>
            <a:endParaRPr lang="en-IN" dirty="0"/>
          </a:p>
        </p:txBody>
      </p:sp>
      <p:sp>
        <p:nvSpPr>
          <p:cNvPr id="49" name="TextBox 48"/>
          <p:cNvSpPr txBox="1"/>
          <p:nvPr/>
        </p:nvSpPr>
        <p:spPr>
          <a:xfrm>
            <a:off x="3505200" y="3409950"/>
            <a:ext cx="457200" cy="369332"/>
          </a:xfrm>
          <a:prstGeom prst="rect">
            <a:avLst/>
          </a:prstGeom>
          <a:noFill/>
        </p:spPr>
        <p:txBody>
          <a:bodyPr wrap="square" rtlCol="0">
            <a:spAutoFit/>
          </a:bodyPr>
          <a:lstStyle/>
          <a:p>
            <a:r>
              <a:rPr lang="en-US" dirty="0" smtClean="0"/>
              <a:t>p1</a:t>
            </a:r>
            <a:endParaRPr lang="en-IN" dirty="0"/>
          </a:p>
        </p:txBody>
      </p:sp>
      <p:sp>
        <p:nvSpPr>
          <p:cNvPr id="50" name="TextBox 49"/>
          <p:cNvSpPr txBox="1"/>
          <p:nvPr/>
        </p:nvSpPr>
        <p:spPr>
          <a:xfrm>
            <a:off x="3505200" y="4495800"/>
            <a:ext cx="457200" cy="369332"/>
          </a:xfrm>
          <a:prstGeom prst="rect">
            <a:avLst/>
          </a:prstGeom>
          <a:noFill/>
        </p:spPr>
        <p:txBody>
          <a:bodyPr wrap="square" rtlCol="0">
            <a:spAutoFit/>
          </a:bodyPr>
          <a:lstStyle/>
          <a:p>
            <a:r>
              <a:rPr lang="en-US" dirty="0" smtClean="0"/>
              <a:t>p2</a:t>
            </a:r>
            <a:endParaRPr lang="en-IN" dirty="0"/>
          </a:p>
        </p:txBody>
      </p:sp>
      <p:cxnSp>
        <p:nvCxnSpPr>
          <p:cNvPr id="52" name="Straight Arrow Connector 51"/>
          <p:cNvCxnSpPr>
            <a:stCxn id="5" idx="0"/>
            <a:endCxn id="4" idx="0"/>
          </p:cNvCxnSpPr>
          <p:nvPr/>
        </p:nvCxnSpPr>
        <p:spPr>
          <a:xfrm flipH="1">
            <a:off x="2590800" y="1752600"/>
            <a:ext cx="230587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 idx="0"/>
            <a:endCxn id="6" idx="3"/>
          </p:cNvCxnSpPr>
          <p:nvPr/>
        </p:nvCxnSpPr>
        <p:spPr>
          <a:xfrm flipH="1" flipV="1">
            <a:off x="3048000" y="3695700"/>
            <a:ext cx="1905000" cy="838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8" idx="3"/>
          </p:cNvCxnSpPr>
          <p:nvPr/>
        </p:nvCxnSpPr>
        <p:spPr>
          <a:xfrm flipH="1" flipV="1">
            <a:off x="3124200" y="4838700"/>
            <a:ext cx="1812235" cy="865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74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Schematics(c0)</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166221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Schematics(c1)</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2682821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Schematics(c2)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508335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Schematics(D flip flop)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1612176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Schematics(next state 0)</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1046862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Schematic(next state 1)</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94085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IN" dirty="0"/>
          </a:p>
        </p:txBody>
      </p:sp>
      <p:sp>
        <p:nvSpPr>
          <p:cNvPr id="3" name="Content Placeholder 2"/>
          <p:cNvSpPr>
            <a:spLocks noGrp="1"/>
          </p:cNvSpPr>
          <p:nvPr>
            <p:ph idx="1"/>
          </p:nvPr>
        </p:nvSpPr>
        <p:spPr/>
        <p:txBody>
          <a:bodyPr/>
          <a:lstStyle/>
          <a:p>
            <a:endParaRPr lang="en-US" dirty="0" smtClean="0"/>
          </a:p>
          <a:p>
            <a:r>
              <a:rPr lang="en-US" dirty="0" smtClean="0"/>
              <a:t>Cost of product – </a:t>
            </a:r>
            <a:r>
              <a:rPr lang="en-US" dirty="0" err="1" smtClean="0"/>
              <a:t>Rs</a:t>
            </a:r>
            <a:r>
              <a:rPr lang="en-US" dirty="0" smtClean="0"/>
              <a:t> 6.</a:t>
            </a:r>
          </a:p>
          <a:p>
            <a:endParaRPr lang="en-US" dirty="0" smtClean="0"/>
          </a:p>
          <a:p>
            <a:r>
              <a:rPr lang="en-US" dirty="0" smtClean="0"/>
              <a:t>Possible inputs – Re 1, </a:t>
            </a:r>
            <a:r>
              <a:rPr lang="en-US" dirty="0" err="1" smtClean="0"/>
              <a:t>Rs</a:t>
            </a:r>
            <a:r>
              <a:rPr lang="en-US" dirty="0" smtClean="0"/>
              <a:t> 2, </a:t>
            </a:r>
            <a:r>
              <a:rPr lang="en-US" dirty="0" err="1" smtClean="0"/>
              <a:t>Rs</a:t>
            </a:r>
            <a:r>
              <a:rPr lang="en-US" dirty="0" smtClean="0"/>
              <a:t> 5, </a:t>
            </a:r>
            <a:r>
              <a:rPr lang="en-US" dirty="0" err="1" smtClean="0"/>
              <a:t>Rs</a:t>
            </a:r>
            <a:r>
              <a:rPr lang="en-US" dirty="0" smtClean="0"/>
              <a:t> 10</a:t>
            </a:r>
          </a:p>
          <a:p>
            <a:endParaRPr lang="en-US" dirty="0" smtClean="0"/>
          </a:p>
          <a:p>
            <a:r>
              <a:rPr lang="en-US" dirty="0" smtClean="0"/>
              <a:t>Possibility To cancel(considered as input)</a:t>
            </a:r>
          </a:p>
          <a:p>
            <a:pPr marL="0" indent="0">
              <a:buNone/>
            </a:pPr>
            <a:endParaRPr lang="en-IN" dirty="0"/>
          </a:p>
        </p:txBody>
      </p:sp>
    </p:spTree>
    <p:extLst>
      <p:ext uri="{BB962C8B-B14F-4D97-AF65-F5344CB8AC3E}">
        <p14:creationId xmlns:p14="http://schemas.microsoft.com/office/powerpoint/2010/main" val="4016606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Schematic(next state 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948733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Dynamic Power</a:t>
            </a:r>
            <a:endParaRPr lang="en-IN" dirty="0"/>
          </a:p>
        </p:txBody>
      </p:sp>
      <p:sp>
        <p:nvSpPr>
          <p:cNvPr id="3" name="Content Placeholder 2"/>
          <p:cNvSpPr>
            <a:spLocks noGrp="1"/>
          </p:cNvSpPr>
          <p:nvPr>
            <p:ph idx="1"/>
          </p:nvPr>
        </p:nvSpPr>
        <p:spPr/>
        <p:txBody>
          <a:bodyPr>
            <a:normAutofit lnSpcReduction="10000"/>
          </a:bodyPr>
          <a:lstStyle/>
          <a:p>
            <a:r>
              <a:rPr lang="en-US" dirty="0" smtClean="0"/>
              <a:t>Dynamic power equation is</a:t>
            </a:r>
          </a:p>
          <a:p>
            <a:pPr marL="0" indent="0">
              <a:buNone/>
            </a:pPr>
            <a:r>
              <a:rPr lang="en-US" dirty="0" smtClean="0"/>
              <a:t>		</a:t>
            </a:r>
          </a:p>
          <a:p>
            <a:pPr marL="0" indent="0">
              <a:buNone/>
            </a:pPr>
            <a:r>
              <a:rPr lang="en-US" dirty="0"/>
              <a:t> </a:t>
            </a:r>
            <a:r>
              <a:rPr lang="en-US" dirty="0" smtClean="0"/>
              <a:t>                          </a:t>
            </a:r>
            <a:r>
              <a:rPr lang="en-US" dirty="0" err="1" smtClean="0"/>
              <a:t>Pd</a:t>
            </a:r>
            <a:r>
              <a:rPr lang="en-US" dirty="0" smtClean="0"/>
              <a:t> = </a:t>
            </a:r>
            <a:r>
              <a:rPr lang="el-GR" dirty="0" smtClean="0"/>
              <a:t>α</a:t>
            </a:r>
            <a:r>
              <a:rPr lang="en-US" dirty="0" smtClean="0"/>
              <a:t>C</a:t>
            </a:r>
            <a:r>
              <a:rPr lang="en-US" baseline="-25000" dirty="0" smtClean="0"/>
              <a:t>L</a:t>
            </a:r>
            <a:r>
              <a:rPr lang="en-US" dirty="0" smtClean="0"/>
              <a:t>V</a:t>
            </a:r>
            <a:r>
              <a:rPr lang="en-US" baseline="30000" dirty="0" smtClean="0"/>
              <a:t>2</a:t>
            </a:r>
            <a:r>
              <a:rPr lang="en-US" dirty="0" smtClean="0"/>
              <a:t>f</a:t>
            </a:r>
          </a:p>
          <a:p>
            <a:pPr>
              <a:buFont typeface="Wingdings" pitchFamily="2" charset="2"/>
              <a:buChar char="Ø"/>
            </a:pPr>
            <a:endParaRPr lang="en-US" dirty="0" smtClean="0"/>
          </a:p>
          <a:p>
            <a:pPr>
              <a:buFont typeface="Wingdings" pitchFamily="2" charset="2"/>
              <a:buChar char="Ø"/>
            </a:pPr>
            <a:r>
              <a:rPr lang="en-US" dirty="0" smtClean="0"/>
              <a:t>All parameters are fixed for a fixed design</a:t>
            </a:r>
          </a:p>
          <a:p>
            <a:pPr>
              <a:buFont typeface="Wingdings" pitchFamily="2" charset="2"/>
              <a:buChar char="Ø"/>
            </a:pPr>
            <a:endParaRPr lang="en-US" dirty="0" smtClean="0"/>
          </a:p>
          <a:p>
            <a:pPr>
              <a:buFont typeface="Wingdings" pitchFamily="2" charset="2"/>
              <a:buChar char="Ø"/>
            </a:pPr>
            <a:r>
              <a:rPr lang="en-US" dirty="0" smtClean="0"/>
              <a:t>Can decrease </a:t>
            </a:r>
            <a:r>
              <a:rPr lang="el-GR" dirty="0" smtClean="0"/>
              <a:t>α</a:t>
            </a:r>
            <a:r>
              <a:rPr lang="en-US" dirty="0" smtClean="0"/>
              <a:t> if we choose the probability of one of the output to be high</a:t>
            </a:r>
          </a:p>
          <a:p>
            <a:pPr>
              <a:buFont typeface="Wingdings" pitchFamily="2" charset="2"/>
              <a:buChar char="Ø"/>
            </a:pPr>
            <a:endParaRPr lang="en-IN" baseline="-25000" dirty="0"/>
          </a:p>
        </p:txBody>
      </p:sp>
    </p:spTree>
    <p:extLst>
      <p:ext uri="{BB962C8B-B14F-4D97-AF65-F5344CB8AC3E}">
        <p14:creationId xmlns:p14="http://schemas.microsoft.com/office/powerpoint/2010/main" val="26350647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Transistors and power</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Total number of transistors were around </a:t>
            </a:r>
            <a:r>
              <a:rPr lang="en-US" dirty="0"/>
              <a:t> </a:t>
            </a:r>
            <a:r>
              <a:rPr lang="en-US" dirty="0" smtClean="0"/>
              <a:t>250.</a:t>
            </a:r>
            <a:endParaRPr lang="en-US" dirty="0" smtClean="0"/>
          </a:p>
          <a:p>
            <a:r>
              <a:rPr lang="en-IN" dirty="0"/>
              <a:t>Each transistor on a chip dissipates a small amount of power when it is switched, and transistors that are switched rapidly dissipate more power than transistors that are switched slowly. The total amount of power dissipated per unit area due to switching of a chip's transistors is called dynamic power density. There are two factors that work together to cause an increase in dynamic power density: clockspeed and transistor density.</a:t>
            </a:r>
          </a:p>
        </p:txBody>
      </p:sp>
    </p:spTree>
    <p:extLst>
      <p:ext uri="{BB962C8B-B14F-4D97-AF65-F5344CB8AC3E}">
        <p14:creationId xmlns:p14="http://schemas.microsoft.com/office/powerpoint/2010/main" val="4160055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power dissipation</a:t>
            </a:r>
            <a:endParaRPr lang="en-IN" dirty="0"/>
          </a:p>
        </p:txBody>
      </p:sp>
      <p:sp>
        <p:nvSpPr>
          <p:cNvPr id="3" name="Content Placeholder 2"/>
          <p:cNvSpPr>
            <a:spLocks noGrp="1"/>
          </p:cNvSpPr>
          <p:nvPr>
            <p:ph idx="1"/>
          </p:nvPr>
        </p:nvSpPr>
        <p:spPr/>
        <p:txBody>
          <a:bodyPr/>
          <a:lstStyle/>
          <a:p>
            <a:r>
              <a:rPr lang="en-IN" b="1" dirty="0" smtClean="0"/>
              <a:t>Static dissipation due to reverse leakage currents that occur in the sub threshold region and</a:t>
            </a:r>
          </a:p>
          <a:p>
            <a:r>
              <a:rPr lang="en-IN" b="1" dirty="0" smtClean="0"/>
              <a:t> power(static)=</a:t>
            </a:r>
            <a:r>
              <a:rPr lang="en-IN" b="1" dirty="0" err="1" smtClean="0"/>
              <a:t>Vdd</a:t>
            </a:r>
            <a:r>
              <a:rPr lang="en-IN" b="1" dirty="0" smtClean="0"/>
              <a:t>*I(leakage).</a:t>
            </a:r>
          </a:p>
          <a:p>
            <a:r>
              <a:rPr lang="en-US" b="1" dirty="0" smtClean="0"/>
              <a:t>So this can be reduced by applying low power supply in </a:t>
            </a:r>
            <a:r>
              <a:rPr lang="en-US" b="1" smtClean="0"/>
              <a:t>the design.</a:t>
            </a:r>
            <a:endParaRPr lang="en-IN" b="1" dirty="0" smtClean="0"/>
          </a:p>
        </p:txBody>
      </p:sp>
    </p:spTree>
    <p:extLst>
      <p:ext uri="{BB962C8B-B14F-4D97-AF65-F5344CB8AC3E}">
        <p14:creationId xmlns:p14="http://schemas.microsoft.com/office/powerpoint/2010/main" val="3499801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t>
            </a:r>
            <a:endParaRPr lang="en-IN" dirty="0"/>
          </a:p>
        </p:txBody>
      </p:sp>
      <p:sp>
        <p:nvSpPr>
          <p:cNvPr id="3" name="Content Placeholder 2"/>
          <p:cNvSpPr>
            <a:spLocks noGrp="1"/>
          </p:cNvSpPr>
          <p:nvPr>
            <p:ph idx="1"/>
          </p:nvPr>
        </p:nvSpPr>
        <p:spPr/>
        <p:txBody>
          <a:bodyPr>
            <a:normAutofit lnSpcReduction="10000"/>
          </a:bodyPr>
          <a:lstStyle/>
          <a:p>
            <a:r>
              <a:rPr lang="en-US" dirty="0" smtClean="0"/>
              <a:t>We are not limiting the amount of change in the vending machine.</a:t>
            </a:r>
          </a:p>
          <a:p>
            <a:r>
              <a:rPr lang="en-US" dirty="0" smtClean="0"/>
              <a:t>If </a:t>
            </a:r>
            <a:r>
              <a:rPr lang="en-US" dirty="0" err="1" smtClean="0"/>
              <a:t>Rs</a:t>
            </a:r>
            <a:r>
              <a:rPr lang="en-US" dirty="0" smtClean="0"/>
              <a:t> 10 coin is available it can only be give as input at the start.</a:t>
            </a:r>
          </a:p>
          <a:p>
            <a:r>
              <a:rPr lang="en-US" dirty="0" smtClean="0"/>
              <a:t>We also have not given any limit to the amount of the product.</a:t>
            </a:r>
          </a:p>
          <a:p>
            <a:r>
              <a:rPr lang="en-US" dirty="0" smtClean="0"/>
              <a:t>When the input amount crosses Rs6 the product and the change are given (no stacking of product)</a:t>
            </a:r>
          </a:p>
        </p:txBody>
      </p:sp>
    </p:spTree>
    <p:extLst>
      <p:ext uri="{BB962C8B-B14F-4D97-AF65-F5344CB8AC3E}">
        <p14:creationId xmlns:p14="http://schemas.microsoft.com/office/powerpoint/2010/main" val="3066955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State Diagram</a:t>
            </a:r>
            <a:endParaRPr lang="en-IN" dirty="0"/>
          </a:p>
        </p:txBody>
      </p:sp>
      <p:sp>
        <p:nvSpPr>
          <p:cNvPr id="11" name="Rectangle 10"/>
          <p:cNvSpPr/>
          <p:nvPr/>
        </p:nvSpPr>
        <p:spPr>
          <a:xfrm>
            <a:off x="762000" y="34290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s0</a:t>
            </a:r>
            <a:endParaRPr lang="en-IN" dirty="0"/>
          </a:p>
        </p:txBody>
      </p:sp>
      <p:sp>
        <p:nvSpPr>
          <p:cNvPr id="12" name="Rectangle 11"/>
          <p:cNvSpPr/>
          <p:nvPr/>
        </p:nvSpPr>
        <p:spPr>
          <a:xfrm>
            <a:off x="2667000" y="34290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IN" dirty="0"/>
          </a:p>
        </p:txBody>
      </p:sp>
      <p:sp>
        <p:nvSpPr>
          <p:cNvPr id="13" name="Rectangle 12"/>
          <p:cNvSpPr/>
          <p:nvPr/>
        </p:nvSpPr>
        <p:spPr>
          <a:xfrm>
            <a:off x="4419600" y="34290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IN" dirty="0"/>
          </a:p>
        </p:txBody>
      </p:sp>
      <p:sp>
        <p:nvSpPr>
          <p:cNvPr id="14" name="Rectangle 13"/>
          <p:cNvSpPr/>
          <p:nvPr/>
        </p:nvSpPr>
        <p:spPr>
          <a:xfrm>
            <a:off x="6172200" y="3429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IN" dirty="0"/>
          </a:p>
        </p:txBody>
      </p:sp>
      <p:sp>
        <p:nvSpPr>
          <p:cNvPr id="15" name="Rectangle 14"/>
          <p:cNvSpPr/>
          <p:nvPr/>
        </p:nvSpPr>
        <p:spPr>
          <a:xfrm>
            <a:off x="747091" y="547646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s4</a:t>
            </a:r>
            <a:endParaRPr lang="en-IN" dirty="0"/>
          </a:p>
        </p:txBody>
      </p:sp>
      <p:sp>
        <p:nvSpPr>
          <p:cNvPr id="16" name="Rectangle 15"/>
          <p:cNvSpPr/>
          <p:nvPr/>
        </p:nvSpPr>
        <p:spPr>
          <a:xfrm>
            <a:off x="6294368" y="547646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s5</a:t>
            </a:r>
            <a:endParaRPr lang="en-IN" dirty="0"/>
          </a:p>
        </p:txBody>
      </p:sp>
      <p:cxnSp>
        <p:nvCxnSpPr>
          <p:cNvPr id="18" name="Straight Arrow Connector 17"/>
          <p:cNvCxnSpPr>
            <a:stCxn id="11" idx="3"/>
            <a:endCxn id="12" idx="1"/>
          </p:cNvCxnSpPr>
          <p:nvPr/>
        </p:nvCxnSpPr>
        <p:spPr>
          <a:xfrm>
            <a:off x="1447800" y="37719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3"/>
            <a:endCxn id="13" idx="1"/>
          </p:cNvCxnSpPr>
          <p:nvPr/>
        </p:nvCxnSpPr>
        <p:spPr>
          <a:xfrm>
            <a:off x="3352800" y="37719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3"/>
            <a:endCxn id="14" idx="1"/>
          </p:cNvCxnSpPr>
          <p:nvPr/>
        </p:nvCxnSpPr>
        <p:spPr>
          <a:xfrm>
            <a:off x="5181600" y="37719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2"/>
            <a:endCxn id="15" idx="0"/>
          </p:cNvCxnSpPr>
          <p:nvPr/>
        </p:nvCxnSpPr>
        <p:spPr>
          <a:xfrm flipH="1">
            <a:off x="1128091" y="4114800"/>
            <a:ext cx="5463209"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3"/>
            <a:endCxn id="16" idx="1"/>
          </p:cNvCxnSpPr>
          <p:nvPr/>
        </p:nvCxnSpPr>
        <p:spPr>
          <a:xfrm>
            <a:off x="1509091" y="5819360"/>
            <a:ext cx="47852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0"/>
            <a:endCxn id="12" idx="2"/>
          </p:cNvCxnSpPr>
          <p:nvPr/>
        </p:nvCxnSpPr>
        <p:spPr>
          <a:xfrm flipH="1" flipV="1">
            <a:off x="3009900" y="4114800"/>
            <a:ext cx="3703568"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0"/>
          </p:cNvCxnSpPr>
          <p:nvPr/>
        </p:nvCxnSpPr>
        <p:spPr>
          <a:xfrm flipV="1">
            <a:off x="1104900" y="2514600"/>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104900" y="2514600"/>
            <a:ext cx="3714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3" idx="0"/>
          </p:cNvCxnSpPr>
          <p:nvPr/>
        </p:nvCxnSpPr>
        <p:spPr>
          <a:xfrm flipH="1">
            <a:off x="4800600" y="2514600"/>
            <a:ext cx="1905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3" idx="2"/>
            <a:endCxn id="15" idx="0"/>
          </p:cNvCxnSpPr>
          <p:nvPr/>
        </p:nvCxnSpPr>
        <p:spPr>
          <a:xfrm flipH="1">
            <a:off x="1128091" y="4114800"/>
            <a:ext cx="3672509"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5" idx="0"/>
            <a:endCxn id="11" idx="2"/>
          </p:cNvCxnSpPr>
          <p:nvPr/>
        </p:nvCxnSpPr>
        <p:spPr>
          <a:xfrm flipH="1" flipV="1">
            <a:off x="1104900" y="4114800"/>
            <a:ext cx="23191"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2" idx="0"/>
          </p:cNvCxnSpPr>
          <p:nvPr/>
        </p:nvCxnSpPr>
        <p:spPr>
          <a:xfrm flipV="1">
            <a:off x="3009900" y="2819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009900" y="2819400"/>
            <a:ext cx="3581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4" idx="0"/>
          </p:cNvCxnSpPr>
          <p:nvPr/>
        </p:nvCxnSpPr>
        <p:spPr>
          <a:xfrm>
            <a:off x="6591300" y="2819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4" idx="2"/>
            <a:endCxn id="16" idx="0"/>
          </p:cNvCxnSpPr>
          <p:nvPr/>
        </p:nvCxnSpPr>
        <p:spPr>
          <a:xfrm>
            <a:off x="6591300" y="4114800"/>
            <a:ext cx="122168"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16" idx="1"/>
          </p:cNvCxnSpPr>
          <p:nvPr/>
        </p:nvCxnSpPr>
        <p:spPr>
          <a:xfrm>
            <a:off x="1128091" y="4142961"/>
            <a:ext cx="5166277" cy="1676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2" idx="0"/>
          </p:cNvCxnSpPr>
          <p:nvPr/>
        </p:nvCxnSpPr>
        <p:spPr>
          <a:xfrm flipH="1">
            <a:off x="1447800" y="3429000"/>
            <a:ext cx="1562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3" idx="0"/>
          </p:cNvCxnSpPr>
          <p:nvPr/>
        </p:nvCxnSpPr>
        <p:spPr>
          <a:xfrm flipH="1">
            <a:off x="3352800" y="34290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4" idx="0"/>
          </p:cNvCxnSpPr>
          <p:nvPr/>
        </p:nvCxnSpPr>
        <p:spPr>
          <a:xfrm flipH="1">
            <a:off x="5181600" y="3429000"/>
            <a:ext cx="1409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5" idx="3"/>
            <a:endCxn id="14" idx="1"/>
          </p:cNvCxnSpPr>
          <p:nvPr/>
        </p:nvCxnSpPr>
        <p:spPr>
          <a:xfrm flipV="1">
            <a:off x="1509091" y="3771900"/>
            <a:ext cx="4663109" cy="2047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1509091" y="6019799"/>
            <a:ext cx="47852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470162" y="3059668"/>
            <a:ext cx="1044437" cy="369332"/>
          </a:xfrm>
          <a:prstGeom prst="rect">
            <a:avLst/>
          </a:prstGeom>
          <a:noFill/>
        </p:spPr>
        <p:txBody>
          <a:bodyPr wrap="square" rtlCol="0">
            <a:spAutoFit/>
          </a:bodyPr>
          <a:lstStyle/>
          <a:p>
            <a:r>
              <a:rPr lang="en-US" dirty="0" smtClean="0"/>
              <a:t>00111</a:t>
            </a:r>
            <a:endParaRPr lang="en-IN" dirty="0"/>
          </a:p>
        </p:txBody>
      </p:sp>
      <p:sp>
        <p:nvSpPr>
          <p:cNvPr id="93" name="TextBox 92"/>
          <p:cNvSpPr txBox="1"/>
          <p:nvPr/>
        </p:nvSpPr>
        <p:spPr>
          <a:xfrm>
            <a:off x="1630417" y="3773629"/>
            <a:ext cx="884182" cy="369332"/>
          </a:xfrm>
          <a:prstGeom prst="rect">
            <a:avLst/>
          </a:prstGeom>
          <a:noFill/>
        </p:spPr>
        <p:txBody>
          <a:bodyPr wrap="square" rtlCol="0">
            <a:spAutoFit/>
          </a:bodyPr>
          <a:lstStyle/>
          <a:p>
            <a:r>
              <a:rPr lang="en-US" dirty="0" smtClean="0"/>
              <a:t>00010</a:t>
            </a:r>
            <a:endParaRPr lang="en-IN" dirty="0"/>
          </a:p>
        </p:txBody>
      </p:sp>
      <p:sp>
        <p:nvSpPr>
          <p:cNvPr id="102" name="TextBox 101"/>
          <p:cNvSpPr txBox="1"/>
          <p:nvPr/>
        </p:nvSpPr>
        <p:spPr>
          <a:xfrm>
            <a:off x="3657600" y="3059668"/>
            <a:ext cx="785191" cy="369332"/>
          </a:xfrm>
          <a:prstGeom prst="rect">
            <a:avLst/>
          </a:prstGeom>
          <a:noFill/>
        </p:spPr>
        <p:txBody>
          <a:bodyPr wrap="square" rtlCol="0">
            <a:spAutoFit/>
          </a:bodyPr>
          <a:lstStyle/>
          <a:p>
            <a:r>
              <a:rPr lang="en-US" dirty="0" smtClean="0"/>
              <a:t>00111</a:t>
            </a:r>
            <a:endParaRPr lang="en-IN" dirty="0"/>
          </a:p>
        </p:txBody>
      </p:sp>
      <p:sp>
        <p:nvSpPr>
          <p:cNvPr id="103" name="TextBox 102"/>
          <p:cNvSpPr txBox="1"/>
          <p:nvPr/>
        </p:nvSpPr>
        <p:spPr>
          <a:xfrm>
            <a:off x="3429000" y="3958295"/>
            <a:ext cx="838200" cy="369332"/>
          </a:xfrm>
          <a:prstGeom prst="rect">
            <a:avLst/>
          </a:prstGeom>
          <a:noFill/>
        </p:spPr>
        <p:txBody>
          <a:bodyPr wrap="square" rtlCol="0">
            <a:spAutoFit/>
          </a:bodyPr>
          <a:lstStyle/>
          <a:p>
            <a:r>
              <a:rPr lang="en-US" dirty="0" smtClean="0"/>
              <a:t>00010</a:t>
            </a:r>
            <a:endParaRPr lang="en-IN" dirty="0"/>
          </a:p>
        </p:txBody>
      </p:sp>
      <p:sp>
        <p:nvSpPr>
          <p:cNvPr id="104" name="TextBox 103"/>
          <p:cNvSpPr txBox="1"/>
          <p:nvPr/>
        </p:nvSpPr>
        <p:spPr>
          <a:xfrm>
            <a:off x="1752600" y="2057400"/>
            <a:ext cx="1257300" cy="369332"/>
          </a:xfrm>
          <a:prstGeom prst="rect">
            <a:avLst/>
          </a:prstGeom>
          <a:noFill/>
        </p:spPr>
        <p:txBody>
          <a:bodyPr wrap="square" rtlCol="0">
            <a:spAutoFit/>
          </a:bodyPr>
          <a:lstStyle/>
          <a:p>
            <a:r>
              <a:rPr lang="en-US" dirty="0" smtClean="0"/>
              <a:t>00100</a:t>
            </a:r>
            <a:endParaRPr lang="en-IN" dirty="0"/>
          </a:p>
        </p:txBody>
      </p:sp>
      <p:sp>
        <p:nvSpPr>
          <p:cNvPr id="105" name="TextBox 104"/>
          <p:cNvSpPr txBox="1"/>
          <p:nvPr/>
        </p:nvSpPr>
        <p:spPr>
          <a:xfrm>
            <a:off x="5486400" y="2514600"/>
            <a:ext cx="990600" cy="369332"/>
          </a:xfrm>
          <a:prstGeom prst="rect">
            <a:avLst/>
          </a:prstGeom>
          <a:noFill/>
        </p:spPr>
        <p:txBody>
          <a:bodyPr wrap="square" rtlCol="0">
            <a:spAutoFit/>
          </a:bodyPr>
          <a:lstStyle/>
          <a:p>
            <a:r>
              <a:rPr lang="en-US" dirty="0" smtClean="0"/>
              <a:t>00100</a:t>
            </a:r>
            <a:endParaRPr lang="en-IN" dirty="0"/>
          </a:p>
        </p:txBody>
      </p:sp>
      <p:sp>
        <p:nvSpPr>
          <p:cNvPr id="120" name="TextBox 119"/>
          <p:cNvSpPr txBox="1"/>
          <p:nvPr/>
        </p:nvSpPr>
        <p:spPr>
          <a:xfrm>
            <a:off x="933450" y="4512293"/>
            <a:ext cx="1028700" cy="369332"/>
          </a:xfrm>
          <a:prstGeom prst="rect">
            <a:avLst/>
          </a:prstGeom>
          <a:noFill/>
        </p:spPr>
        <p:txBody>
          <a:bodyPr wrap="square" rtlCol="0">
            <a:spAutoFit/>
          </a:bodyPr>
          <a:lstStyle/>
          <a:p>
            <a:r>
              <a:rPr lang="en-US" dirty="0" smtClean="0"/>
              <a:t>00100</a:t>
            </a:r>
            <a:endParaRPr lang="en-IN" dirty="0"/>
          </a:p>
        </p:txBody>
      </p:sp>
      <p:sp>
        <p:nvSpPr>
          <p:cNvPr id="121" name="TextBox 120"/>
          <p:cNvSpPr txBox="1"/>
          <p:nvPr/>
        </p:nvSpPr>
        <p:spPr>
          <a:xfrm>
            <a:off x="3009900" y="6248400"/>
            <a:ext cx="1066800" cy="381000"/>
          </a:xfrm>
          <a:prstGeom prst="rect">
            <a:avLst/>
          </a:prstGeom>
          <a:noFill/>
        </p:spPr>
        <p:txBody>
          <a:bodyPr wrap="square" rtlCol="0">
            <a:spAutoFit/>
          </a:bodyPr>
          <a:lstStyle/>
          <a:p>
            <a:r>
              <a:rPr lang="en-US" dirty="0" smtClean="0"/>
              <a:t>00111</a:t>
            </a:r>
            <a:endParaRPr lang="en-IN" dirty="0"/>
          </a:p>
        </p:txBody>
      </p:sp>
      <p:sp>
        <p:nvSpPr>
          <p:cNvPr id="122" name="TextBox 121"/>
          <p:cNvSpPr txBox="1"/>
          <p:nvPr/>
        </p:nvSpPr>
        <p:spPr>
          <a:xfrm>
            <a:off x="3124200" y="5562600"/>
            <a:ext cx="952500" cy="369332"/>
          </a:xfrm>
          <a:prstGeom prst="rect">
            <a:avLst/>
          </a:prstGeom>
          <a:noFill/>
        </p:spPr>
        <p:txBody>
          <a:bodyPr wrap="square" rtlCol="0">
            <a:spAutoFit/>
          </a:bodyPr>
          <a:lstStyle/>
          <a:p>
            <a:r>
              <a:rPr lang="en-US" dirty="0" smtClean="0"/>
              <a:t>00010</a:t>
            </a:r>
            <a:endParaRPr lang="en-IN" dirty="0"/>
          </a:p>
        </p:txBody>
      </p:sp>
      <p:sp>
        <p:nvSpPr>
          <p:cNvPr id="123" name="TextBox 122"/>
          <p:cNvSpPr txBox="1"/>
          <p:nvPr/>
        </p:nvSpPr>
        <p:spPr>
          <a:xfrm>
            <a:off x="5486400" y="3244334"/>
            <a:ext cx="990600" cy="369332"/>
          </a:xfrm>
          <a:prstGeom prst="rect">
            <a:avLst/>
          </a:prstGeom>
          <a:noFill/>
        </p:spPr>
        <p:txBody>
          <a:bodyPr wrap="square" rtlCol="0">
            <a:spAutoFit/>
          </a:bodyPr>
          <a:lstStyle/>
          <a:p>
            <a:r>
              <a:rPr lang="en-US" dirty="0" smtClean="0"/>
              <a:t>00111</a:t>
            </a:r>
            <a:endParaRPr lang="en-IN" dirty="0"/>
          </a:p>
        </p:txBody>
      </p:sp>
      <p:sp>
        <p:nvSpPr>
          <p:cNvPr id="124" name="TextBox 123"/>
          <p:cNvSpPr txBox="1"/>
          <p:nvPr/>
        </p:nvSpPr>
        <p:spPr>
          <a:xfrm>
            <a:off x="6713468" y="4648200"/>
            <a:ext cx="1135132" cy="369332"/>
          </a:xfrm>
          <a:prstGeom prst="rect">
            <a:avLst/>
          </a:prstGeom>
          <a:noFill/>
        </p:spPr>
        <p:txBody>
          <a:bodyPr wrap="square" rtlCol="0">
            <a:spAutoFit/>
          </a:bodyPr>
          <a:lstStyle/>
          <a:p>
            <a:r>
              <a:rPr lang="en-US" dirty="0" smtClean="0"/>
              <a:t>00100</a:t>
            </a:r>
            <a:endParaRPr lang="en-IN" dirty="0"/>
          </a:p>
        </p:txBody>
      </p:sp>
      <p:sp>
        <p:nvSpPr>
          <p:cNvPr id="125" name="TextBox 124"/>
          <p:cNvSpPr txBox="1"/>
          <p:nvPr/>
        </p:nvSpPr>
        <p:spPr>
          <a:xfrm>
            <a:off x="5181600" y="4832866"/>
            <a:ext cx="990600" cy="369332"/>
          </a:xfrm>
          <a:prstGeom prst="rect">
            <a:avLst/>
          </a:prstGeom>
          <a:noFill/>
        </p:spPr>
        <p:txBody>
          <a:bodyPr wrap="square" rtlCol="0">
            <a:spAutoFit/>
          </a:bodyPr>
          <a:lstStyle/>
          <a:p>
            <a:r>
              <a:rPr lang="en-US" dirty="0" smtClean="0"/>
              <a:t>00101</a:t>
            </a:r>
            <a:endParaRPr lang="en-IN" dirty="0"/>
          </a:p>
        </p:txBody>
      </p:sp>
      <p:sp>
        <p:nvSpPr>
          <p:cNvPr id="126" name="TextBox 125"/>
          <p:cNvSpPr txBox="1"/>
          <p:nvPr/>
        </p:nvSpPr>
        <p:spPr>
          <a:xfrm>
            <a:off x="4267200" y="5202198"/>
            <a:ext cx="990600" cy="369332"/>
          </a:xfrm>
          <a:prstGeom prst="rect">
            <a:avLst/>
          </a:prstGeom>
          <a:noFill/>
        </p:spPr>
        <p:txBody>
          <a:bodyPr wrap="square" rtlCol="0">
            <a:spAutoFit/>
          </a:bodyPr>
          <a:lstStyle/>
          <a:p>
            <a:r>
              <a:rPr lang="en-US" dirty="0" smtClean="0"/>
              <a:t>00110</a:t>
            </a:r>
            <a:endParaRPr lang="en-IN" dirty="0"/>
          </a:p>
        </p:txBody>
      </p:sp>
      <p:sp>
        <p:nvSpPr>
          <p:cNvPr id="128" name="TextBox 127"/>
          <p:cNvSpPr txBox="1"/>
          <p:nvPr/>
        </p:nvSpPr>
        <p:spPr>
          <a:xfrm>
            <a:off x="5676900" y="4327627"/>
            <a:ext cx="800100" cy="369332"/>
          </a:xfrm>
          <a:prstGeom prst="rect">
            <a:avLst/>
          </a:prstGeom>
          <a:noFill/>
        </p:spPr>
        <p:txBody>
          <a:bodyPr wrap="square" rtlCol="0">
            <a:spAutoFit/>
          </a:bodyPr>
          <a:lstStyle/>
          <a:p>
            <a:r>
              <a:rPr lang="en-US" dirty="0" smtClean="0"/>
              <a:t>00010</a:t>
            </a:r>
            <a:endParaRPr lang="en-IN" dirty="0"/>
          </a:p>
        </p:txBody>
      </p:sp>
      <p:sp>
        <p:nvSpPr>
          <p:cNvPr id="129" name="TextBox 128"/>
          <p:cNvSpPr txBox="1"/>
          <p:nvPr/>
        </p:nvSpPr>
        <p:spPr>
          <a:xfrm>
            <a:off x="1752600" y="4795630"/>
            <a:ext cx="914400" cy="369332"/>
          </a:xfrm>
          <a:prstGeom prst="rect">
            <a:avLst/>
          </a:prstGeom>
          <a:noFill/>
        </p:spPr>
        <p:txBody>
          <a:bodyPr wrap="square" rtlCol="0">
            <a:spAutoFit/>
          </a:bodyPr>
          <a:lstStyle/>
          <a:p>
            <a:r>
              <a:rPr lang="en-US" dirty="0" smtClean="0"/>
              <a:t>00100</a:t>
            </a:r>
            <a:endParaRPr lang="en-IN" dirty="0"/>
          </a:p>
        </p:txBody>
      </p:sp>
      <p:sp>
        <p:nvSpPr>
          <p:cNvPr id="130" name="TextBox 129"/>
          <p:cNvSpPr txBox="1"/>
          <p:nvPr/>
        </p:nvSpPr>
        <p:spPr>
          <a:xfrm>
            <a:off x="2072508" y="5202198"/>
            <a:ext cx="1280292" cy="369332"/>
          </a:xfrm>
          <a:prstGeom prst="rect">
            <a:avLst/>
          </a:prstGeom>
          <a:noFill/>
        </p:spPr>
        <p:txBody>
          <a:bodyPr wrap="square" rtlCol="0">
            <a:spAutoFit/>
          </a:bodyPr>
          <a:lstStyle/>
          <a:p>
            <a:r>
              <a:rPr lang="en-US" dirty="0" smtClean="0"/>
              <a:t>00111</a:t>
            </a:r>
            <a:endParaRPr lang="en-IN" dirty="0"/>
          </a:p>
        </p:txBody>
      </p:sp>
      <p:cxnSp>
        <p:nvCxnSpPr>
          <p:cNvPr id="132" name="Straight Arrow Connector 131"/>
          <p:cNvCxnSpPr/>
          <p:nvPr/>
        </p:nvCxnSpPr>
        <p:spPr>
          <a:xfrm>
            <a:off x="747091" y="4114800"/>
            <a:ext cx="14909"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28600" y="4512293"/>
            <a:ext cx="876300" cy="369332"/>
          </a:xfrm>
          <a:prstGeom prst="rect">
            <a:avLst/>
          </a:prstGeom>
          <a:noFill/>
        </p:spPr>
        <p:txBody>
          <a:bodyPr wrap="square" rtlCol="0">
            <a:spAutoFit/>
          </a:bodyPr>
          <a:lstStyle/>
          <a:p>
            <a:r>
              <a:rPr lang="en-US" dirty="0" smtClean="0"/>
              <a:t>01001</a:t>
            </a:r>
            <a:endParaRPr lang="en-IN" dirty="0"/>
          </a:p>
        </p:txBody>
      </p:sp>
    </p:spTree>
    <p:extLst>
      <p:ext uri="{BB962C8B-B14F-4D97-AF65-F5344CB8AC3E}">
        <p14:creationId xmlns:p14="http://schemas.microsoft.com/office/powerpoint/2010/main" val="235333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states</a:t>
            </a:r>
            <a:endParaRPr lang="en-IN" dirty="0"/>
          </a:p>
        </p:txBody>
      </p:sp>
      <p:sp>
        <p:nvSpPr>
          <p:cNvPr id="3" name="Content Placeholder 2"/>
          <p:cNvSpPr>
            <a:spLocks noGrp="1"/>
          </p:cNvSpPr>
          <p:nvPr>
            <p:ph idx="1"/>
          </p:nvPr>
        </p:nvSpPr>
        <p:spPr/>
        <p:txBody>
          <a:bodyPr>
            <a:normAutofit lnSpcReduction="10000"/>
          </a:bodyPr>
          <a:lstStyle/>
          <a:p>
            <a:r>
              <a:rPr lang="en-US" dirty="0" smtClean="0"/>
              <a:t>S0,s1,s2,s3,s4,s5 states represent the amount 0,1,2,3,4,5 </a:t>
            </a:r>
            <a:r>
              <a:rPr lang="en-US" dirty="0" err="1" smtClean="0"/>
              <a:t>Rs</a:t>
            </a:r>
            <a:r>
              <a:rPr lang="en-US" dirty="0" smtClean="0"/>
              <a:t> respectively at that moment.</a:t>
            </a:r>
          </a:p>
          <a:p>
            <a:r>
              <a:rPr lang="en-US" dirty="0" smtClean="0"/>
              <a:t>Pressing of cancel button would directly output the amount present in that </a:t>
            </a:r>
            <a:r>
              <a:rPr lang="en-US" dirty="0" err="1" smtClean="0"/>
              <a:t>state,and</a:t>
            </a:r>
            <a:r>
              <a:rPr lang="en-US" dirty="0" smtClean="0"/>
              <a:t> the state returns to s0.</a:t>
            </a:r>
          </a:p>
          <a:p>
            <a:r>
              <a:rPr lang="en-US" dirty="0" smtClean="0"/>
              <a:t>The first bit in the above state diagram represent cancel button and next three bit represent the input money and the last bit represents the output.</a:t>
            </a:r>
            <a:endParaRPr lang="en-IN" dirty="0"/>
          </a:p>
        </p:txBody>
      </p:sp>
    </p:spTree>
    <p:extLst>
      <p:ext uri="{BB962C8B-B14F-4D97-AF65-F5344CB8AC3E}">
        <p14:creationId xmlns:p14="http://schemas.microsoft.com/office/powerpoint/2010/main" val="2843973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Of states</a:t>
            </a:r>
            <a:endParaRPr lang="en-IN" dirty="0"/>
          </a:p>
        </p:txBody>
      </p:sp>
      <p:sp>
        <p:nvSpPr>
          <p:cNvPr id="3" name="Content Placeholder 2"/>
          <p:cNvSpPr>
            <a:spLocks noGrp="1"/>
          </p:cNvSpPr>
          <p:nvPr>
            <p:ph idx="1"/>
          </p:nvPr>
        </p:nvSpPr>
        <p:spPr/>
        <p:txBody>
          <a:bodyPr/>
          <a:lstStyle/>
          <a:p>
            <a:r>
              <a:rPr lang="en-US" dirty="0" smtClean="0"/>
              <a:t>S0 – 000</a:t>
            </a:r>
          </a:p>
          <a:p>
            <a:r>
              <a:rPr lang="en-US" dirty="0" smtClean="0"/>
              <a:t>S1 – 001</a:t>
            </a:r>
          </a:p>
          <a:p>
            <a:r>
              <a:rPr lang="en-US" dirty="0" smtClean="0"/>
              <a:t>S2 – 010</a:t>
            </a:r>
          </a:p>
          <a:p>
            <a:r>
              <a:rPr lang="en-US" dirty="0" smtClean="0"/>
              <a:t>S3 – 011</a:t>
            </a:r>
          </a:p>
          <a:p>
            <a:r>
              <a:rPr lang="en-US" dirty="0" smtClean="0"/>
              <a:t>S4 – 100</a:t>
            </a:r>
          </a:p>
          <a:p>
            <a:r>
              <a:rPr lang="en-US" dirty="0" smtClean="0"/>
              <a:t>S5 – 101</a:t>
            </a:r>
          </a:p>
          <a:p>
            <a:pPr marL="0" indent="0">
              <a:buNone/>
            </a:pPr>
            <a:endParaRPr lang="en-US" dirty="0" smtClean="0"/>
          </a:p>
          <a:p>
            <a:endParaRPr lang="en-IN" dirty="0"/>
          </a:p>
        </p:txBody>
      </p:sp>
    </p:spTree>
    <p:extLst>
      <p:ext uri="{BB962C8B-B14F-4D97-AF65-F5344CB8AC3E}">
        <p14:creationId xmlns:p14="http://schemas.microsoft.com/office/powerpoint/2010/main" val="1875326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of change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Change bits are represented by c2,c1,c0 and the assignment is done as follows</a:t>
            </a:r>
          </a:p>
          <a:p>
            <a:pPr marL="0" indent="0">
              <a:buNone/>
            </a:pPr>
            <a:r>
              <a:rPr lang="en-US" dirty="0" smtClean="0"/>
              <a:t>Rs0=000</a:t>
            </a:r>
          </a:p>
          <a:p>
            <a:pPr marL="0" indent="0">
              <a:buNone/>
            </a:pPr>
            <a:r>
              <a:rPr lang="en-US" dirty="0" smtClean="0"/>
              <a:t>RS1=001</a:t>
            </a:r>
          </a:p>
          <a:p>
            <a:pPr marL="0" indent="0">
              <a:buNone/>
            </a:pPr>
            <a:r>
              <a:rPr lang="en-US" dirty="0" smtClean="0"/>
              <a:t>Rs2=010</a:t>
            </a:r>
          </a:p>
          <a:p>
            <a:pPr marL="0" indent="0">
              <a:buNone/>
            </a:pPr>
            <a:r>
              <a:rPr lang="en-US" dirty="0" smtClean="0"/>
              <a:t>Rs3=011</a:t>
            </a:r>
          </a:p>
          <a:p>
            <a:pPr marL="0" indent="0">
              <a:buNone/>
            </a:pPr>
            <a:r>
              <a:rPr lang="en-US" dirty="0" smtClean="0"/>
              <a:t>Rs4=100</a:t>
            </a:r>
          </a:p>
          <a:p>
            <a:pPr marL="0" indent="0">
              <a:buNone/>
            </a:pPr>
            <a:r>
              <a:rPr lang="en-US" dirty="0" smtClean="0"/>
              <a:t>Rs5=101</a:t>
            </a:r>
            <a:endParaRPr lang="en-IN" dirty="0"/>
          </a:p>
        </p:txBody>
      </p:sp>
    </p:spTree>
    <p:extLst>
      <p:ext uri="{BB962C8B-B14F-4D97-AF65-F5344CB8AC3E}">
        <p14:creationId xmlns:p14="http://schemas.microsoft.com/office/powerpoint/2010/main" val="4010180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of inputs</a:t>
            </a:r>
            <a:endParaRPr lang="en-IN" dirty="0"/>
          </a:p>
        </p:txBody>
      </p:sp>
      <p:sp>
        <p:nvSpPr>
          <p:cNvPr id="3" name="Content Placeholder 2"/>
          <p:cNvSpPr>
            <a:spLocks noGrp="1"/>
          </p:cNvSpPr>
          <p:nvPr>
            <p:ph idx="1"/>
          </p:nvPr>
        </p:nvSpPr>
        <p:spPr/>
        <p:txBody>
          <a:bodyPr/>
          <a:lstStyle/>
          <a:p>
            <a:r>
              <a:rPr lang="en-US" dirty="0" smtClean="0"/>
              <a:t>The inputs are represented by i2,i1,i0 and the assignment is as follows</a:t>
            </a:r>
          </a:p>
          <a:p>
            <a:r>
              <a:rPr lang="en-US" dirty="0" err="1" smtClean="0"/>
              <a:t>Rs</a:t>
            </a:r>
            <a:r>
              <a:rPr lang="en-US" dirty="0" smtClean="0"/>
              <a:t> 0</a:t>
            </a:r>
            <a:r>
              <a:rPr lang="en-US" dirty="0" smtClean="0"/>
              <a:t> </a:t>
            </a:r>
            <a:r>
              <a:rPr lang="en-US" dirty="0" smtClean="0"/>
              <a:t>– 000</a:t>
            </a:r>
          </a:p>
          <a:p>
            <a:r>
              <a:rPr lang="en-US" dirty="0" err="1" smtClean="0"/>
              <a:t>Rs</a:t>
            </a:r>
            <a:r>
              <a:rPr lang="en-US" dirty="0" smtClean="0"/>
              <a:t> 1 – 001</a:t>
            </a:r>
          </a:p>
          <a:p>
            <a:r>
              <a:rPr lang="en-US" dirty="0" smtClean="0"/>
              <a:t>Re 2 – 010</a:t>
            </a:r>
          </a:p>
          <a:p>
            <a:r>
              <a:rPr lang="en-US" dirty="0" err="1" smtClean="0"/>
              <a:t>Rs</a:t>
            </a:r>
            <a:r>
              <a:rPr lang="en-US" dirty="0" smtClean="0"/>
              <a:t> 5 – 011</a:t>
            </a:r>
          </a:p>
          <a:p>
            <a:r>
              <a:rPr lang="en-US" dirty="0" err="1" smtClean="0"/>
              <a:t>Rs</a:t>
            </a:r>
            <a:r>
              <a:rPr lang="en-US" dirty="0" smtClean="0"/>
              <a:t> 10 – 100</a:t>
            </a:r>
          </a:p>
          <a:p>
            <a:endParaRPr lang="en-IN" dirty="0"/>
          </a:p>
        </p:txBody>
      </p:sp>
    </p:spTree>
    <p:extLst>
      <p:ext uri="{BB962C8B-B14F-4D97-AF65-F5344CB8AC3E}">
        <p14:creationId xmlns:p14="http://schemas.microsoft.com/office/powerpoint/2010/main" val="1136292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logic developed</a:t>
            </a:r>
            <a:endParaRPr lang="en-IN" dirty="0"/>
          </a:p>
        </p:txBody>
      </p:sp>
      <p:sp>
        <p:nvSpPr>
          <p:cNvPr id="3" name="Content Placeholder 2"/>
          <p:cNvSpPr>
            <a:spLocks noGrp="1"/>
          </p:cNvSpPr>
          <p:nvPr>
            <p:ph idx="1"/>
          </p:nvPr>
        </p:nvSpPr>
        <p:spPr/>
        <p:txBody>
          <a:bodyPr/>
          <a:lstStyle/>
          <a:p>
            <a:r>
              <a:rPr lang="en-US" dirty="0" smtClean="0"/>
              <a:t>Ours is a mealy machine </a:t>
            </a:r>
            <a:r>
              <a:rPr lang="en-IN" dirty="0" smtClean="0"/>
              <a:t>whose </a:t>
            </a:r>
            <a:r>
              <a:rPr lang="en-IN" dirty="0"/>
              <a:t>output values are determined both by its current state and the current </a:t>
            </a:r>
            <a:r>
              <a:rPr lang="en-IN" dirty="0" smtClean="0"/>
              <a:t>inputs.</a:t>
            </a:r>
          </a:p>
          <a:p>
            <a:pPr marL="0" indent="0">
              <a:buNone/>
            </a:pPr>
            <a:endParaRPr lang="en-IN" dirty="0"/>
          </a:p>
          <a:p>
            <a:pPr marL="0" indent="0">
              <a:buNone/>
            </a:pPr>
            <a:r>
              <a:rPr lang="en-US" dirty="0" smtClean="0"/>
              <a:t>D-flip flop implementation logic was followed because of the easy implementation of D flip flop truth table</a:t>
            </a:r>
          </a:p>
          <a:p>
            <a:endParaRPr lang="en-IN" dirty="0"/>
          </a:p>
        </p:txBody>
      </p:sp>
    </p:spTree>
    <p:extLst>
      <p:ext uri="{BB962C8B-B14F-4D97-AF65-F5344CB8AC3E}">
        <p14:creationId xmlns:p14="http://schemas.microsoft.com/office/powerpoint/2010/main" val="1273678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569</Words>
  <Application>Microsoft Office PowerPoint</Application>
  <PresentationFormat>On-screen Show (4:3)</PresentationFormat>
  <Paragraphs>135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Intro To VLSI Project</vt:lpstr>
      <vt:lpstr>Problem Description</vt:lpstr>
      <vt:lpstr>Assumptions </vt:lpstr>
      <vt:lpstr>The State Diagram</vt:lpstr>
      <vt:lpstr>Description of states</vt:lpstr>
      <vt:lpstr>Assignment Of states</vt:lpstr>
      <vt:lpstr>Assignment of change</vt:lpstr>
      <vt:lpstr>Assignment of inputs</vt:lpstr>
      <vt:lpstr>Boolean logic developed</vt:lpstr>
      <vt:lpstr>Truth table for D flip flop</vt:lpstr>
      <vt:lpstr>Expressions for next states</vt:lpstr>
      <vt:lpstr>Expressions for change</vt:lpstr>
      <vt:lpstr>Sequential logic(mealy machine)</vt:lpstr>
      <vt:lpstr>Schematics(c0)</vt:lpstr>
      <vt:lpstr>Schematics(c1)</vt:lpstr>
      <vt:lpstr>Schematics(c2)</vt:lpstr>
      <vt:lpstr>Schematics(D flip flop)</vt:lpstr>
      <vt:lpstr>Schematics(next state 0)</vt:lpstr>
      <vt:lpstr>Schematic(next state 1)</vt:lpstr>
      <vt:lpstr>Schematic(next state 2)</vt:lpstr>
      <vt:lpstr>Problem Of Dynamic Power</vt:lpstr>
      <vt:lpstr>Transistors and power</vt:lpstr>
      <vt:lpstr>Static power dissipation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VLSI Project</dc:title>
  <dc:creator>Tabish</dc:creator>
  <cp:lastModifiedBy>Jashwanth</cp:lastModifiedBy>
  <cp:revision>22</cp:revision>
  <dcterms:created xsi:type="dcterms:W3CDTF">2012-04-11T14:31:49Z</dcterms:created>
  <dcterms:modified xsi:type="dcterms:W3CDTF">2012-04-14T13:04:10Z</dcterms:modified>
</cp:coreProperties>
</file>