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7E285-4C44-4AD4-9694-6525AF795AD1}" type="datetimeFigureOut">
              <a:rPr lang="en-US" smtClean="0"/>
              <a:pPr/>
              <a:t>8/21/2011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37E285-4C44-4AD4-9694-6525AF795AD1}" type="datetimeFigureOut">
              <a:rPr lang="en-US" smtClean="0"/>
              <a:pPr/>
              <a:t>8/21/2011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37E285-4C44-4AD4-9694-6525AF795AD1}" type="datetimeFigureOut">
              <a:rPr lang="en-US" smtClean="0"/>
              <a:pPr/>
              <a:t>8/21/2011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37E285-4C44-4AD4-9694-6525AF795AD1}" type="datetimeFigureOut">
              <a:rPr lang="en-US" smtClean="0"/>
              <a:pPr/>
              <a:t>8/21/2011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E285-4C44-4AD4-9694-6525AF795AD1}" type="datetimeFigureOut">
              <a:rPr lang="en-US" smtClean="0"/>
              <a:pPr/>
              <a:t>8/21/2011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7E285-4C44-4AD4-9694-6525AF795AD1}" type="datetimeFigureOut">
              <a:rPr lang="en-US" smtClean="0"/>
              <a:pPr/>
              <a:t>8/21/2011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7E285-4C44-4AD4-9694-6525AF795AD1}" type="datetimeFigureOut">
              <a:rPr lang="en-US" smtClean="0"/>
              <a:pPr/>
              <a:t>8/21/2011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7E285-4C44-4AD4-9694-6525AF795AD1}" type="datetimeFigureOut">
              <a:rPr lang="en-US" smtClean="0"/>
              <a:pPr/>
              <a:t>8/21/2011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AD71A-BB4A-4985-9823-5E2F7D5F90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8251A - USART</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Section</a:t>
            </a:r>
            <a:endParaRPr lang="en-US" dirty="0"/>
          </a:p>
        </p:txBody>
      </p:sp>
      <p:sp>
        <p:nvSpPr>
          <p:cNvPr id="3" name="Content Placeholder 2"/>
          <p:cNvSpPr>
            <a:spLocks noGrp="1"/>
          </p:cNvSpPr>
          <p:nvPr>
            <p:ph idx="1"/>
          </p:nvPr>
        </p:nvSpPr>
        <p:spPr/>
        <p:txBody>
          <a:bodyPr>
            <a:normAutofit/>
          </a:bodyPr>
          <a:lstStyle/>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Data I/O is a vital component in almost all Embedded Systems/ Embedded Design projects</a:t>
            </a:r>
          </a:p>
          <a:p>
            <a:r>
              <a:rPr lang="en-US" sz="2400" dirty="0" smtClean="0"/>
              <a:t>Data is communicated between the controller/ processor and the external world through various communication protocols and interfaces that handle these protocols</a:t>
            </a:r>
          </a:p>
          <a:p>
            <a:r>
              <a:rPr lang="en-US" sz="2400" dirty="0" smtClean="0"/>
              <a:t>The 8251A is a </a:t>
            </a:r>
            <a:r>
              <a:rPr lang="en-US" sz="2400" dirty="0" smtClean="0">
                <a:solidFill>
                  <a:srgbClr val="FF0000"/>
                </a:solidFill>
              </a:rPr>
              <a:t>programmable serial communication</a:t>
            </a:r>
            <a:r>
              <a:rPr lang="en-US" sz="2400" dirty="0" smtClean="0"/>
              <a:t> interface chip designed for synchronous and asynchronous </a:t>
            </a:r>
            <a:r>
              <a:rPr lang="en-US" sz="2400" dirty="0" smtClean="0">
                <a:solidFill>
                  <a:srgbClr val="FF0000"/>
                </a:solidFill>
              </a:rPr>
              <a:t>serial</a:t>
            </a:r>
            <a:r>
              <a:rPr lang="en-US" sz="2400" dirty="0" smtClean="0"/>
              <a:t> data communication.</a:t>
            </a:r>
          </a:p>
          <a:p>
            <a:r>
              <a:rPr lang="en-US" sz="2400" dirty="0" smtClean="0"/>
              <a:t>There are other kinds of communication interfaces such as 8255 that was popularly used as a parallel interface for transferring data from a processor to outside world</a:t>
            </a:r>
            <a:br>
              <a:rPr lang="en-US" sz="2400" dirty="0" smtClean="0"/>
            </a:br>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676400"/>
            <a:ext cx="5629275" cy="4400550"/>
          </a:xfrm>
          <a:prstGeom prst="rect">
            <a:avLst/>
          </a:prstGeom>
          <a:noFill/>
          <a:ln w="9525">
            <a:noFill/>
            <a:miter lim="800000"/>
            <a:headEnd/>
            <a:tailEnd/>
          </a:ln>
          <a:effectLst/>
        </p:spPr>
      </p:pic>
      <p:sp>
        <p:nvSpPr>
          <p:cNvPr id="5" name="TextBox 4"/>
          <p:cNvSpPr txBox="1"/>
          <p:nvPr/>
        </p:nvSpPr>
        <p:spPr>
          <a:xfrm>
            <a:off x="6858000" y="2133600"/>
            <a:ext cx="1981200" cy="923330"/>
          </a:xfrm>
          <a:prstGeom prst="rect">
            <a:avLst/>
          </a:prstGeom>
          <a:noFill/>
        </p:spPr>
        <p:txBody>
          <a:bodyPr wrap="square" rtlCol="0">
            <a:spAutoFit/>
          </a:bodyPr>
          <a:lstStyle/>
          <a:p>
            <a:r>
              <a:rPr lang="en-US" dirty="0" smtClean="0"/>
              <a:t>The 8251A Functional Block Diagra</a:t>
            </a:r>
            <a:r>
              <a:rPr lang="en-US" dirty="0"/>
              <a:t>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An Overview</a:t>
            </a:r>
            <a:endParaRPr lang="en-US" dirty="0"/>
          </a:p>
        </p:txBody>
      </p:sp>
      <p:sp>
        <p:nvSpPr>
          <p:cNvPr id="3" name="Content Placeholder 2"/>
          <p:cNvSpPr>
            <a:spLocks noGrp="1"/>
          </p:cNvSpPr>
          <p:nvPr>
            <p:ph idx="1"/>
          </p:nvPr>
        </p:nvSpPr>
        <p:spPr>
          <a:xfrm>
            <a:off x="228600" y="1219200"/>
            <a:ext cx="8763000" cy="5486400"/>
          </a:xfrm>
        </p:spPr>
        <p:txBody>
          <a:bodyPr>
            <a:normAutofit fontScale="25000" lnSpcReduction="20000"/>
          </a:bodyPr>
          <a:lstStyle/>
          <a:p>
            <a:pPr algn="just"/>
            <a:r>
              <a:rPr lang="en-US" sz="10000" b="1" dirty="0" smtClean="0"/>
              <a:t>Read/Write control logic:</a:t>
            </a:r>
            <a:endParaRPr lang="en-US" sz="10000" b="1" dirty="0"/>
          </a:p>
          <a:p>
            <a:pPr algn="just"/>
            <a:endParaRPr lang="en-US" sz="8000" dirty="0" smtClean="0"/>
          </a:p>
          <a:p>
            <a:r>
              <a:rPr lang="en-US" sz="8000" dirty="0" smtClean="0"/>
              <a:t>The Read/Write Control logic interfaces the 8251A with CPU, determines the functions of the 8251A according to the control word written into its control register.</a:t>
            </a:r>
          </a:p>
          <a:p>
            <a:endParaRPr lang="en-US" sz="8000" dirty="0" smtClean="0"/>
          </a:p>
          <a:p>
            <a:r>
              <a:rPr lang="en-US" sz="8000" dirty="0" smtClean="0"/>
              <a:t>The active low signals RD, WR, CS and C/D(Low) are used for read/write operations with the control register, status register and the transmit and receive buffers.</a:t>
            </a:r>
          </a:p>
          <a:p>
            <a:pPr>
              <a:buNone/>
            </a:pPr>
            <a:endParaRPr lang="en-US" sz="8000" dirty="0" smtClean="0"/>
          </a:p>
          <a:p>
            <a:r>
              <a:rPr lang="en-US" sz="8000" dirty="0" smtClean="0"/>
              <a:t>When C/D’ is high, the data written to the data buffer lands up at the control register or the data from the status register of the USART is read via the data buffer</a:t>
            </a:r>
          </a:p>
          <a:p>
            <a:pPr>
              <a:buNone/>
            </a:pPr>
            <a:endParaRPr lang="en-US" sz="8000" dirty="0" smtClean="0"/>
          </a:p>
          <a:p>
            <a:r>
              <a:rPr lang="en-US" sz="8000" dirty="0" smtClean="0"/>
              <a:t>When C/D’ is low, the data written to the data buffer is appears on the Transmit Buffer or </a:t>
            </a:r>
            <a:r>
              <a:rPr lang="en-US" sz="8000" smtClean="0"/>
              <a:t>the data </a:t>
            </a:r>
            <a:r>
              <a:rPr lang="en-US" sz="8000" dirty="0" smtClean="0"/>
              <a:t>at the Receive Buffer is read via the data buffer.</a:t>
            </a:r>
          </a:p>
          <a:p>
            <a:endParaRPr lang="en-US" sz="8000" dirty="0" smtClean="0"/>
          </a:p>
          <a:p>
            <a:r>
              <a:rPr lang="en-US" sz="8000" dirty="0" smtClean="0"/>
              <a:t>When the reset is high, it forces 8251A into the idle mode.</a:t>
            </a:r>
          </a:p>
          <a:p>
            <a:pPr>
              <a:buNone/>
            </a:pPr>
            <a:endParaRPr lang="en-US" sz="8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sp>
        <p:nvSpPr>
          <p:cNvPr id="3" name="Content Placeholder 2"/>
          <p:cNvSpPr>
            <a:spLocks noGrp="1"/>
          </p:cNvSpPr>
          <p:nvPr>
            <p:ph idx="1"/>
          </p:nvPr>
        </p:nvSpPr>
        <p:spPr>
          <a:xfrm>
            <a:off x="228600" y="1600200"/>
            <a:ext cx="8763000" cy="5105400"/>
          </a:xfrm>
        </p:spPr>
        <p:txBody>
          <a:bodyPr>
            <a:normAutofit fontScale="25000" lnSpcReduction="20000"/>
          </a:bodyPr>
          <a:lstStyle/>
          <a:p>
            <a:r>
              <a:rPr lang="en-US" sz="9600" b="1" dirty="0" smtClean="0"/>
              <a:t>Transmitter section:</a:t>
            </a:r>
            <a:br>
              <a:rPr lang="en-US" sz="9600" b="1" dirty="0" smtClean="0"/>
            </a:br>
            <a:endParaRPr lang="en-US" sz="9600" b="1" dirty="0" smtClean="0"/>
          </a:p>
          <a:p>
            <a:r>
              <a:rPr lang="en-US" sz="8000" dirty="0" smtClean="0"/>
              <a:t>The transmitter section accepts parallel data from CPU and converts them into serial data.</a:t>
            </a:r>
            <a:br>
              <a:rPr lang="en-US" sz="8000" dirty="0" smtClean="0"/>
            </a:br>
            <a:endParaRPr lang="en-US" sz="8000" dirty="0" smtClean="0"/>
          </a:p>
          <a:p>
            <a:r>
              <a:rPr lang="en-US" sz="8000" dirty="0" smtClean="0"/>
              <a:t>The transmitter section is double buffered, i.e., it has a buffer register to hold an 8-bit parallel data and another register called output register to convert the parallel data into serial bits.</a:t>
            </a:r>
            <a:br>
              <a:rPr lang="en-US" sz="8000" dirty="0" smtClean="0"/>
            </a:br>
            <a:endParaRPr lang="en-US" sz="8000" dirty="0" smtClean="0"/>
          </a:p>
          <a:p>
            <a:r>
              <a:rPr lang="en-US" sz="8000" dirty="0" smtClean="0"/>
              <a:t>When output register is empty, the data is transferred from buffer to output register. Now the processor can again load another data in buffer register.</a:t>
            </a:r>
            <a:br>
              <a:rPr lang="en-US" sz="8000" dirty="0" smtClean="0"/>
            </a:br>
            <a:endParaRPr lang="en-US" sz="8000" dirty="0" smtClean="0"/>
          </a:p>
          <a:p>
            <a:r>
              <a:rPr lang="en-US" sz="8000" dirty="0" smtClean="0"/>
              <a:t>If buffer register is empty, then </a:t>
            </a:r>
            <a:r>
              <a:rPr lang="en-US" sz="8000" dirty="0" err="1" smtClean="0"/>
              <a:t>TxRDY</a:t>
            </a:r>
            <a:r>
              <a:rPr lang="en-US" sz="8000" dirty="0" smtClean="0"/>
              <a:t> is goes to high.</a:t>
            </a:r>
            <a:br>
              <a:rPr lang="en-US" sz="8000" dirty="0" smtClean="0"/>
            </a:br>
            <a:endParaRPr lang="en-US" sz="8000" dirty="0" smtClean="0"/>
          </a:p>
          <a:p>
            <a:r>
              <a:rPr lang="en-US" sz="8000" dirty="0" smtClean="0"/>
              <a:t>If output register is empty then </a:t>
            </a:r>
            <a:r>
              <a:rPr lang="en-US" sz="8000" dirty="0" err="1" smtClean="0"/>
              <a:t>TxEMPTY</a:t>
            </a:r>
            <a:r>
              <a:rPr lang="en-US" sz="8000" dirty="0" smtClean="0"/>
              <a:t> goes to high. </a:t>
            </a:r>
            <a:br>
              <a:rPr lang="en-US" sz="8000" dirty="0" smtClean="0"/>
            </a:br>
            <a:endParaRPr lang="en-US" sz="8000" dirty="0" smtClean="0"/>
          </a:p>
          <a:p>
            <a:r>
              <a:rPr lang="en-US" sz="8000" dirty="0" smtClean="0"/>
              <a:t>The clock signal, </a:t>
            </a:r>
            <a:r>
              <a:rPr lang="en-US" sz="8000" dirty="0" err="1" smtClean="0"/>
              <a:t>TxC</a:t>
            </a:r>
            <a:r>
              <a:rPr lang="en-US" sz="8000" dirty="0" smtClean="0"/>
              <a:t> (low) controls the rate at which the bits are transmitted by the USART. </a:t>
            </a:r>
          </a:p>
          <a:p>
            <a:pPr>
              <a:buNone/>
            </a:pPr>
            <a:r>
              <a:rPr lang="en-US" sz="8000" dirty="0" smtClean="0"/>
              <a:t/>
            </a:r>
            <a:br>
              <a:rPr lang="en-US" sz="8000" dirty="0" smtClean="0"/>
            </a:br>
            <a:endParaRPr lang="en-US" sz="8000" dirty="0" smtClean="0"/>
          </a:p>
          <a:p>
            <a:r>
              <a:rPr lang="en-US" sz="8000" dirty="0" smtClean="0"/>
              <a:t>The clock frequency can be 1,16 or 64 times the baud rate.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sp>
        <p:nvSpPr>
          <p:cNvPr id="3" name="Content Placeholder 2"/>
          <p:cNvSpPr>
            <a:spLocks noGrp="1"/>
          </p:cNvSpPr>
          <p:nvPr>
            <p:ph idx="1"/>
          </p:nvPr>
        </p:nvSpPr>
        <p:spPr>
          <a:xfrm>
            <a:off x="152400" y="1066800"/>
            <a:ext cx="8991600" cy="5791200"/>
          </a:xfrm>
        </p:spPr>
        <p:txBody>
          <a:bodyPr>
            <a:normAutofit lnSpcReduction="10000"/>
          </a:bodyPr>
          <a:lstStyle/>
          <a:p>
            <a:r>
              <a:rPr lang="en-US" sz="2400" b="1" dirty="0" smtClean="0"/>
              <a:t>Receiver Section:</a:t>
            </a:r>
          </a:p>
          <a:p>
            <a:r>
              <a:rPr lang="en-US" sz="2000" dirty="0" smtClean="0"/>
              <a:t>The receiver section accepts serial data and convert them into parallel data </a:t>
            </a:r>
            <a:br>
              <a:rPr lang="en-US" sz="2000" dirty="0" smtClean="0"/>
            </a:br>
            <a:endParaRPr lang="en-US" sz="2000" dirty="0" smtClean="0"/>
          </a:p>
          <a:p>
            <a:r>
              <a:rPr lang="en-US" sz="2000" dirty="0" smtClean="0"/>
              <a:t>The receiver section is double buffered, i.e., it has an input register to receive serial data and convert to parallel, and a buffer register to hold the parallel data.</a:t>
            </a:r>
            <a:br>
              <a:rPr lang="en-US" sz="2000" dirty="0" smtClean="0"/>
            </a:br>
            <a:endParaRPr lang="en-US" sz="2000" dirty="0" smtClean="0"/>
          </a:p>
          <a:p>
            <a:r>
              <a:rPr lang="en-US" sz="2000" dirty="0" smtClean="0"/>
              <a:t>When the </a:t>
            </a:r>
            <a:r>
              <a:rPr lang="en-US" sz="2000" dirty="0" err="1" smtClean="0"/>
              <a:t>RxD</a:t>
            </a:r>
            <a:r>
              <a:rPr lang="en-US" sz="2000" dirty="0" smtClean="0"/>
              <a:t> line goes low, the control logic assumes it as a START bit, waits for half a bit time and samples the line again. </a:t>
            </a:r>
            <a:br>
              <a:rPr lang="en-US" sz="2000" dirty="0" smtClean="0"/>
            </a:br>
            <a:endParaRPr lang="en-US" sz="2000" dirty="0" smtClean="0"/>
          </a:p>
          <a:p>
            <a:r>
              <a:rPr lang="en-US" sz="2000" dirty="0" smtClean="0"/>
              <a:t>If the line is still low, then the input register accepts the following bits, forms a character and loads it into the buffer register. </a:t>
            </a:r>
            <a:br>
              <a:rPr lang="en-US" sz="2000" dirty="0" smtClean="0"/>
            </a:br>
            <a:endParaRPr lang="en-US" sz="2000" dirty="0" smtClean="0"/>
          </a:p>
          <a:p>
            <a:r>
              <a:rPr lang="en-US" sz="2000" dirty="0" smtClean="0"/>
              <a:t>The CPU reads the parallel data from the buffer register.</a:t>
            </a:r>
            <a:br>
              <a:rPr lang="en-US" sz="2000" dirty="0" smtClean="0"/>
            </a:br>
            <a:endParaRPr lang="en-US" sz="2000" dirty="0" smtClean="0"/>
          </a:p>
          <a:p>
            <a:r>
              <a:rPr lang="en-US" sz="2000" dirty="0" smtClean="0"/>
              <a:t>When the input register loads a parallel data to buffer register, the </a:t>
            </a:r>
            <a:r>
              <a:rPr lang="en-US" sz="2000" dirty="0" err="1" smtClean="0"/>
              <a:t>RxRDY</a:t>
            </a:r>
            <a:r>
              <a:rPr lang="en-US" sz="2000" dirty="0" smtClean="0"/>
              <a:t> line goes high indicating the processor that it can read the data.  The clock signal </a:t>
            </a:r>
            <a:r>
              <a:rPr lang="en-US" sz="2000" dirty="0" err="1" smtClean="0"/>
              <a:t>RxC</a:t>
            </a:r>
            <a:r>
              <a:rPr lang="en-US" sz="2000" dirty="0" smtClean="0"/>
              <a:t> (low) controls the rate at which bits are received by the USART.</a:t>
            </a:r>
          </a:p>
          <a:p>
            <a:r>
              <a:rPr lang="en-US" sz="2000" dirty="0" smtClean="0"/>
              <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Buffer, Reset Description</a:t>
            </a:r>
            <a:endParaRPr lang="en-US" dirty="0"/>
          </a:p>
        </p:txBody>
      </p:sp>
      <p:sp>
        <p:nvSpPr>
          <p:cNvPr id="3" name="Content Placeholder 2"/>
          <p:cNvSpPr>
            <a:spLocks noGrp="1"/>
          </p:cNvSpPr>
          <p:nvPr>
            <p:ph idx="1"/>
          </p:nvPr>
        </p:nvSpPr>
        <p:spPr/>
        <p:txBody>
          <a:bodyPr>
            <a:normAutofit/>
          </a:bodyPr>
          <a:lstStyle/>
          <a:p>
            <a:r>
              <a:rPr lang="en-US" sz="2000" dirty="0" smtClean="0"/>
              <a:t>3 State, bidirectional, interfaces 8251A to the  Processor Data Bus</a:t>
            </a:r>
          </a:p>
          <a:p>
            <a:r>
              <a:rPr lang="en-US" sz="2000" dirty="0" smtClean="0"/>
              <a:t>Data is transmitted out of the processor and into the processor by the Data Buffer</a:t>
            </a:r>
          </a:p>
          <a:p>
            <a:r>
              <a:rPr lang="en-US" sz="2000" dirty="0" smtClean="0"/>
              <a:t>The mode command and status bytes are also written and read from through the data buffer</a:t>
            </a:r>
          </a:p>
          <a:p>
            <a:endParaRPr lang="en-US" sz="2000" dirty="0"/>
          </a:p>
          <a:p>
            <a:r>
              <a:rPr lang="en-US" sz="2000" dirty="0" smtClean="0"/>
              <a:t>A high on the RESET pin send the device into idle mode</a:t>
            </a:r>
          </a:p>
          <a:p>
            <a:r>
              <a:rPr lang="en-US" sz="2000" dirty="0" smtClean="0"/>
              <a:t>It continues in idle mode until a new command is written to the device</a:t>
            </a:r>
          </a:p>
          <a:p>
            <a:r>
              <a:rPr lang="en-US" sz="2000" dirty="0" smtClean="0"/>
              <a:t>A software or programmable reset is also possible through the command byte</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Command/Data, Read and Write Description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2209800"/>
            <a:ext cx="6872288"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Transmitter Section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b="1" dirty="0" smtClean="0"/>
              <a:t>Transmitter Buffer: </a:t>
            </a:r>
          </a:p>
          <a:p>
            <a:pPr lvl="1"/>
            <a:r>
              <a:rPr lang="en-US" sz="2000" dirty="0" smtClean="0"/>
              <a:t>Accepts parallel data from data buffer,  frames the data with appropriate start, stop and parity bits based on the command byte.</a:t>
            </a:r>
          </a:p>
          <a:p>
            <a:pPr lvl="1"/>
            <a:r>
              <a:rPr lang="en-US" sz="2000" dirty="0" smtClean="0"/>
              <a:t>Sends the data to output buffer where the data is serialized</a:t>
            </a:r>
          </a:p>
          <a:p>
            <a:pPr lvl="1"/>
            <a:r>
              <a:rPr lang="en-US" sz="2000" dirty="0" smtClean="0"/>
              <a:t>Send the serialized data out on the </a:t>
            </a:r>
            <a:r>
              <a:rPr lang="en-US" sz="2000" dirty="0" err="1" smtClean="0"/>
              <a:t>TxD</a:t>
            </a:r>
            <a:r>
              <a:rPr lang="en-US" sz="2000" dirty="0" smtClean="0"/>
              <a:t> pin</a:t>
            </a:r>
          </a:p>
          <a:p>
            <a:r>
              <a:rPr lang="en-US" sz="2400" b="1" dirty="0" err="1" smtClean="0"/>
              <a:t>TxRDY</a:t>
            </a:r>
            <a:r>
              <a:rPr lang="en-US" sz="2400" b="1" dirty="0" smtClean="0"/>
              <a:t> (Transmitter Ready):</a:t>
            </a:r>
          </a:p>
          <a:p>
            <a:pPr lvl="1"/>
            <a:r>
              <a:rPr lang="en-US" sz="2000" dirty="0" smtClean="0"/>
              <a:t>Signals the processor that the USART is ready to accept a character or byte</a:t>
            </a:r>
          </a:p>
          <a:p>
            <a:pPr lvl="1"/>
            <a:r>
              <a:rPr lang="en-US" sz="2000" dirty="0" smtClean="0"/>
              <a:t>Goes High when Transmitter Buffer is empty</a:t>
            </a:r>
          </a:p>
          <a:p>
            <a:r>
              <a:rPr lang="en-US" sz="2400" b="1" dirty="0" err="1" smtClean="0"/>
              <a:t>TxEmp</a:t>
            </a:r>
            <a:r>
              <a:rPr lang="en-US" sz="2400" b="1" dirty="0" smtClean="0"/>
              <a:t> (Transmitter Empty):</a:t>
            </a:r>
          </a:p>
          <a:p>
            <a:pPr lvl="1"/>
            <a:r>
              <a:rPr lang="en-US" sz="2000" dirty="0" smtClean="0"/>
              <a:t>Goes high when output buffer is also empty. Note that this implies that transmit buffer is also empty, since if there was data in the transmit buffer it is automatically shifted into output buffer if it is empty</a:t>
            </a:r>
          </a:p>
          <a:p>
            <a:pPr lvl="1"/>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478</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8251A - USART</vt:lpstr>
      <vt:lpstr>Motivation</vt:lpstr>
      <vt:lpstr>An Overview</vt:lpstr>
      <vt:lpstr>An Overview</vt:lpstr>
      <vt:lpstr>An Overview</vt:lpstr>
      <vt:lpstr>An Overview</vt:lpstr>
      <vt:lpstr>Data Buffer, Reset Description</vt:lpstr>
      <vt:lpstr>Command/Data, Read and Write Description</vt:lpstr>
      <vt:lpstr>Transmitter Section</vt:lpstr>
      <vt:lpstr>Receiver Section</vt:lpstr>
    </vt:vector>
  </TitlesOfParts>
  <Company>Robotics Research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8251A - USART</dc:title>
  <dc:creator>madhava krishna</dc:creator>
  <cp:lastModifiedBy>Jashwanth</cp:lastModifiedBy>
  <cp:revision>10</cp:revision>
  <dcterms:created xsi:type="dcterms:W3CDTF">2010-07-31T20:55:46Z</dcterms:created>
  <dcterms:modified xsi:type="dcterms:W3CDTF">2011-08-21T11:35:11Z</dcterms:modified>
</cp:coreProperties>
</file>