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4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9" r:id="rId11"/>
    <p:sldId id="261" r:id="rId12"/>
    <p:sldId id="272" r:id="rId13"/>
    <p:sldId id="273" r:id="rId14"/>
    <p:sldId id="274" r:id="rId15"/>
    <p:sldId id="258" r:id="rId16"/>
    <p:sldId id="269" r:id="rId17"/>
    <p:sldId id="277" r:id="rId18"/>
    <p:sldId id="278" r:id="rId19"/>
    <p:sldId id="279" r:id="rId20"/>
    <p:sldId id="280" r:id="rId21"/>
    <p:sldId id="281" r:id="rId22"/>
    <p:sldId id="283" r:id="rId23"/>
    <p:sldId id="288" r:id="rId24"/>
    <p:sldId id="285" r:id="rId25"/>
    <p:sldId id="286" r:id="rId26"/>
    <p:sldId id="287" r:id="rId27"/>
    <p:sldId id="282" r:id="rId28"/>
    <p:sldId id="289" r:id="rId29"/>
    <p:sldId id="291" r:id="rId30"/>
    <p:sldId id="290" r:id="rId31"/>
    <p:sldId id="270" r:id="rId32"/>
    <p:sldId id="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40C22-93B0-4845-8F91-3B2D73604220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4A3C2-D2D8-4B17-9786-628D6FE1A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Computer systems Organization</a:t>
            </a:r>
            <a:endParaRPr lang="en-US" sz="2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Memory Hierarchies -- Spring 2010 -- IIIT-H -- Suresh Purini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3" y="4343400"/>
            <a:ext cx="9096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The Illusion of Fast and Large Memories</a:t>
            </a:r>
            <a:endParaRPr lang="en-US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SRAMs  – For </a:t>
            </a:r>
            <a:r>
              <a:rPr lang="en-US" sz="2400" dirty="0" smtClean="0">
                <a:solidFill>
                  <a:srgbClr val="FF0000"/>
                </a:solidFill>
              </a:rPr>
              <a:t>small</a:t>
            </a:r>
            <a:r>
              <a:rPr lang="en-US" sz="2400" dirty="0" smtClean="0"/>
              <a:t> but </a:t>
            </a:r>
            <a:r>
              <a:rPr lang="en-US" sz="2400" dirty="0" smtClean="0">
                <a:solidFill>
                  <a:srgbClr val="FF0000"/>
                </a:solidFill>
              </a:rPr>
              <a:t>fast</a:t>
            </a:r>
            <a:r>
              <a:rPr lang="en-US" sz="2400" dirty="0" smtClean="0"/>
              <a:t> Cache Memories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DRAMs – For </a:t>
            </a:r>
            <a:r>
              <a:rPr lang="en-US" sz="2400" dirty="0" smtClean="0">
                <a:solidFill>
                  <a:srgbClr val="FF0000"/>
                </a:solidFill>
              </a:rPr>
              <a:t>large</a:t>
            </a:r>
            <a:r>
              <a:rPr lang="en-US" sz="2400" dirty="0" smtClean="0"/>
              <a:t> but </a:t>
            </a:r>
            <a:r>
              <a:rPr lang="en-US" sz="2400" dirty="0" smtClean="0">
                <a:solidFill>
                  <a:srgbClr val="FF0000"/>
                </a:solidFill>
              </a:rPr>
              <a:t>slow</a:t>
            </a:r>
            <a:r>
              <a:rPr lang="en-US" sz="2400" dirty="0" smtClean="0"/>
              <a:t> Main Memories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Design Goal for Memory Hierarchy: Give the illusion of </a:t>
            </a:r>
            <a:r>
              <a:rPr lang="en-US" sz="2400" dirty="0" smtClean="0">
                <a:solidFill>
                  <a:srgbClr val="FF0000"/>
                </a:solidFill>
              </a:rPr>
              <a:t>large</a:t>
            </a:r>
            <a:r>
              <a:rPr lang="en-US" sz="2400" dirty="0" smtClean="0"/>
              <a:t> and  </a:t>
            </a:r>
            <a:r>
              <a:rPr lang="en-US" sz="2400" dirty="0" smtClean="0">
                <a:solidFill>
                  <a:srgbClr val="FF0000"/>
                </a:solidFill>
              </a:rPr>
              <a:t>fast</a:t>
            </a:r>
            <a:r>
              <a:rPr lang="en-US" sz="2400" dirty="0" smtClean="0"/>
              <a:t> memory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Key Idea: Exploit </a:t>
            </a:r>
            <a:r>
              <a:rPr lang="en-US" sz="2400" dirty="0" smtClean="0">
                <a:solidFill>
                  <a:srgbClr val="FF0000"/>
                </a:solidFill>
              </a:rPr>
              <a:t>temporal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spatial locality</a:t>
            </a:r>
            <a:r>
              <a:rPr lang="en-US" sz="2400" dirty="0" smtClean="0"/>
              <a:t> of the programs to achieve the illusion.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Principle of Locality of 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The Principle of Locality: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Program access a relatively small portion of the address space at any instant of time.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Two Different Types of Locality: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Temporal Locality</a:t>
            </a:r>
            <a:r>
              <a:rPr lang="en-US" sz="2400" dirty="0" smtClean="0"/>
              <a:t> (Locality in Time): If an item is referenced, it will tend to be referenced again soon.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Spatial Locality </a:t>
            </a:r>
            <a:r>
              <a:rPr lang="en-US" sz="2400" dirty="0" smtClean="0"/>
              <a:t>(Locality in Space): If an item is referenced, items whose addresses are close by tend to be referenced soon.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Principle of Locality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Function </a:t>
            </a:r>
            <a:r>
              <a:rPr lang="en-US" sz="2300" dirty="0" err="1" smtClean="0">
                <a:solidFill>
                  <a:schemeClr val="accent2"/>
                </a:solidFill>
              </a:rPr>
              <a:t>sumvec</a:t>
            </a:r>
            <a:r>
              <a:rPr lang="en-US" sz="2300" dirty="0" smtClean="0"/>
              <a:t> exhibits</a:t>
            </a:r>
          </a:p>
          <a:p>
            <a:pPr>
              <a:buFont typeface="Wingdings" pitchFamily="2" charset="2"/>
              <a:buChar char="q"/>
            </a:pPr>
            <a:r>
              <a:rPr lang="en-US" sz="2300" dirty="0" smtClean="0"/>
              <a:t>Good temporal locality </a:t>
            </a:r>
            <a:r>
              <a:rPr lang="en-US" sz="2300" dirty="0" err="1" smtClean="0"/>
              <a:t>w.r.t</a:t>
            </a:r>
            <a:r>
              <a:rPr lang="en-US" sz="2300" dirty="0" smtClean="0"/>
              <a:t> variable sum</a:t>
            </a:r>
          </a:p>
          <a:p>
            <a:pPr>
              <a:buFont typeface="Wingdings" pitchFamily="2" charset="2"/>
              <a:buChar char="q"/>
            </a:pPr>
            <a:r>
              <a:rPr lang="en-US" sz="2300" dirty="0" smtClean="0"/>
              <a:t>Good spatial locality </a:t>
            </a:r>
            <a:r>
              <a:rPr lang="en-US" sz="2300" dirty="0" err="1" smtClean="0"/>
              <a:t>w.r.t</a:t>
            </a:r>
            <a:r>
              <a:rPr lang="en-US" sz="2300" dirty="0" smtClean="0"/>
              <a:t> variable v (Stride-1 reference pattern)</a:t>
            </a:r>
          </a:p>
          <a:p>
            <a:pPr>
              <a:buFont typeface="Wingdings" pitchFamily="2" charset="2"/>
              <a:buChar char="q"/>
            </a:pPr>
            <a:r>
              <a:rPr lang="en-US" sz="2300" dirty="0" smtClean="0"/>
              <a:t>Spatial locality decreases for Stride-k reference patterns as k increases</a:t>
            </a:r>
            <a:endParaRPr lang="en-US" sz="23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7209" y="3352800"/>
            <a:ext cx="7205391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58306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 = 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3810000"/>
            <a:ext cx="4191000" cy="213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Hey how about locality of instruction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fetches?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Loops exhibit good temporal and spatial locality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Principle of Locality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300" dirty="0" smtClean="0"/>
              <a:t>Does the function </a:t>
            </a:r>
            <a:r>
              <a:rPr lang="en-US" sz="2300" dirty="0" err="1" smtClean="0">
                <a:solidFill>
                  <a:schemeClr val="accent2"/>
                </a:solidFill>
              </a:rPr>
              <a:t>sumarrayrows</a:t>
            </a:r>
            <a:r>
              <a:rPr lang="en-US" sz="2300" dirty="0" smtClean="0"/>
              <a:t> exhibit good spatial locality?</a:t>
            </a:r>
          </a:p>
          <a:p>
            <a:pPr>
              <a:buFont typeface="Wingdings" pitchFamily="2" charset="2"/>
              <a:buChar char="q"/>
            </a:pPr>
            <a:r>
              <a:rPr lang="en-US" sz="2300" dirty="0" smtClean="0"/>
              <a:t>What is the Stride for the array variable </a:t>
            </a:r>
            <a:r>
              <a:rPr lang="en-US" sz="2300" dirty="0" smtClean="0">
                <a:solidFill>
                  <a:schemeClr val="accent2"/>
                </a:solidFill>
              </a:rPr>
              <a:t>a</a:t>
            </a:r>
            <a:r>
              <a:rPr lang="en-US" sz="2300" dirty="0" smtClean="0"/>
              <a:t>?</a:t>
            </a:r>
            <a:endParaRPr lang="en-US" sz="23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90800"/>
            <a:ext cx="7230553" cy="411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8306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 = 2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 = 3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Principle of Locality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300" dirty="0" smtClean="0"/>
              <a:t>Does the function </a:t>
            </a:r>
            <a:r>
              <a:rPr lang="en-US" sz="2300" dirty="0" err="1" smtClean="0">
                <a:solidFill>
                  <a:schemeClr val="accent2"/>
                </a:solidFill>
              </a:rPr>
              <a:t>sumarraycolumns</a:t>
            </a:r>
            <a:r>
              <a:rPr lang="en-US" sz="2300" dirty="0" smtClean="0"/>
              <a:t> exhibit good spatial locality?</a:t>
            </a:r>
          </a:p>
          <a:p>
            <a:pPr>
              <a:buFont typeface="Wingdings" pitchFamily="2" charset="2"/>
              <a:buChar char="q"/>
            </a:pPr>
            <a:r>
              <a:rPr lang="en-US" sz="2300" dirty="0" smtClean="0"/>
              <a:t>What is the Stride for the array variable </a:t>
            </a:r>
            <a:r>
              <a:rPr lang="en-US" sz="2300" dirty="0" smtClean="0">
                <a:solidFill>
                  <a:schemeClr val="accent2"/>
                </a:solidFill>
              </a:rPr>
              <a:t>a</a:t>
            </a:r>
            <a:r>
              <a:rPr lang="en-US" sz="2300" dirty="0" smtClean="0"/>
              <a:t>?</a:t>
            </a:r>
            <a:endParaRPr lang="en-US" sz="23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908" y="2438400"/>
            <a:ext cx="734009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5791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 = 2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 = 3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640" y="685800"/>
            <a:ext cx="8419760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76400" y="762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 Hierarchy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Basic Principle of Caching in the Memory Hierarchy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05075"/>
            <a:ext cx="7376824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5240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Focus of this lecture:</a:t>
            </a:r>
          </a:p>
          <a:p>
            <a:r>
              <a:rPr lang="en-US" sz="2000" dirty="0" smtClean="0"/>
              <a:t>Level k: on-chip cache memory (SRAM)</a:t>
            </a:r>
          </a:p>
          <a:p>
            <a:r>
              <a:rPr lang="en-US" sz="2000" dirty="0" smtClean="0"/>
              <a:t>Level k+1:  Main memory (DRAM)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a Cache Hit and Cache Miss?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Let us say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Cache size – 128 bytes (2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 bytes)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Cache line/block size – 32 bytes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Main Memory 512 bytes (2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bytes)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Main memory is also logically divided into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blocks each of size 32 bytes</a:t>
            </a:r>
          </a:p>
          <a:p>
            <a:pPr>
              <a:buNone/>
            </a:pPr>
            <a:r>
              <a:rPr lang="en-US" sz="2400" dirty="0" smtClean="0"/>
              <a:t>When the processor accesses a word of memory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Cache hit:</a:t>
            </a:r>
            <a:r>
              <a:rPr lang="en-US" sz="2400" dirty="0" smtClean="0"/>
              <a:t> If the block containing the word is available in the Cache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Cache Miss:</a:t>
            </a:r>
            <a:r>
              <a:rPr lang="en-US" sz="2400" dirty="0" smtClean="0"/>
              <a:t> If the block containing the word is not available in Cache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Question:</a:t>
            </a:r>
            <a:r>
              <a:rPr lang="en-US" sz="2400" dirty="0" smtClean="0"/>
              <a:t> How to search the cache for the block containing the word of memory the processor is accessing?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What happens on a Cache Miss?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block containing the word of memory has to be fetched into the cache.</a:t>
            </a:r>
          </a:p>
          <a:p>
            <a:r>
              <a:rPr lang="en-US" sz="2400" dirty="0" smtClean="0"/>
              <a:t>We may have to overwrite an existing block if the cache is already full. This is called </a:t>
            </a:r>
            <a:r>
              <a:rPr lang="en-US" sz="2400" dirty="0" smtClean="0">
                <a:solidFill>
                  <a:schemeClr val="accent2"/>
                </a:solidFill>
              </a:rPr>
              <a:t>replacing or evicting the block.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Question:</a:t>
            </a:r>
            <a:r>
              <a:rPr lang="en-US" sz="2400" dirty="0" smtClean="0"/>
              <a:t> Which block should we evict? (Cache’s Replacement policy)</a:t>
            </a:r>
          </a:p>
          <a:p>
            <a:pPr lvl="1"/>
            <a:r>
              <a:rPr lang="en-US" sz="2400" dirty="0" smtClean="0"/>
              <a:t>Random replacement policy, Least Recently Used (LRU) replacement policy, FIFO, </a:t>
            </a:r>
            <a:r>
              <a:rPr lang="en-US" sz="2400" smtClean="0"/>
              <a:t>Least Frequently Used (LFU), ….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81000"/>
          <a:ext cx="2438400" cy="621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/>
                <a:gridCol w="1447800"/>
              </a:tblGrid>
              <a:tr h="3111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Block No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Main Memory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Memory = 16 32-byte blocks</a:t>
            </a:r>
          </a:p>
          <a:p>
            <a:r>
              <a:rPr lang="en-US" dirty="0" smtClean="0"/>
              <a:t>Cache = 4 32-byte blocks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1788160"/>
          <a:ext cx="3810000" cy="186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150"/>
                <a:gridCol w="1009650"/>
                <a:gridCol w="762000"/>
                <a:gridCol w="12192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r>
                        <a:rPr lang="en-US" baseline="0" dirty="0" smtClean="0"/>
                        <a:t> 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14800" y="5425440"/>
          <a:ext cx="43434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Offset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 rot="5400000" flipH="1">
            <a:off x="6730938" y="25339"/>
            <a:ext cx="330323" cy="2971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1200" y="914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Structure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6159437" y="3035238"/>
            <a:ext cx="254124" cy="43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464819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6019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Block K of memory is mapped to the block K mod 4 of cache.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2286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Direct-Mapped Cache Organization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498" y="347890"/>
            <a:ext cx="7274702" cy="605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477000" y="6350913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Source:</a:t>
            </a:r>
            <a:r>
              <a:rPr lang="en-US" sz="2200" dirty="0" smtClean="0"/>
              <a:t> Dave Patterson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Direct Mapped Cache Organization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What is the Hit rate for the following loop assuming the cache is initially empty? Assume the array </a:t>
            </a:r>
            <a:r>
              <a:rPr lang="en-US" sz="2400" dirty="0" smtClean="0">
                <a:solidFill>
                  <a:schemeClr val="accent2"/>
                </a:solidFill>
              </a:rPr>
              <a:t>A</a:t>
            </a:r>
            <a:r>
              <a:rPr lang="en-US" sz="2400" dirty="0" smtClean="0"/>
              <a:t> is allocated memory starting at address 0. Also assume the variable </a:t>
            </a:r>
            <a:r>
              <a:rPr lang="en-US" sz="2400" dirty="0" smtClean="0">
                <a:solidFill>
                  <a:schemeClr val="accent2"/>
                </a:solidFill>
              </a:rPr>
              <a:t>sum</a:t>
            </a:r>
            <a:r>
              <a:rPr lang="en-US" sz="2400" dirty="0" smtClean="0"/>
              <a:t> is located in a register.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Hit Rate: Percentage of memory references served from the cache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Miss Rate: 1 – Hit Rate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for(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128; ++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sum = sum + A[</a:t>
            </a:r>
            <a:r>
              <a:rPr lang="en-US" sz="2400" dirty="0" err="1" smtClean="0"/>
              <a:t>i</a:t>
            </a:r>
            <a:r>
              <a:rPr lang="en-US" sz="2400" dirty="0" smtClean="0"/>
              <a:t>] ; 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724400"/>
            <a:ext cx="5029200" cy="1524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Three types of Cache Misses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Compulsor</a:t>
            </a:r>
            <a:r>
              <a:rPr lang="en-US" sz="2400" dirty="0" smtClean="0"/>
              <a:t>y or Cold Start Misses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Conflict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Miss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/>
              <a:t>Capacity</a:t>
            </a:r>
            <a:r>
              <a:rPr lang="en-US" sz="2400" dirty="0" smtClean="0"/>
              <a:t> Miss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Conflict Misses and Direct Mapped Cache Organization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495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What is the Hit rate for the following loop assuming the cache is initially empty? Assume the array </a:t>
            </a:r>
            <a:r>
              <a:rPr lang="en-US" sz="2400" dirty="0" smtClean="0">
                <a:solidFill>
                  <a:schemeClr val="accent2"/>
                </a:solidFill>
              </a:rPr>
              <a:t>A</a:t>
            </a:r>
            <a:r>
              <a:rPr lang="en-US" sz="2400" dirty="0" smtClean="0"/>
              <a:t> is allocated memory starting at address 0. Also assume the variable </a:t>
            </a:r>
            <a:r>
              <a:rPr lang="en-US" sz="2400" dirty="0" smtClean="0">
                <a:solidFill>
                  <a:schemeClr val="accent2"/>
                </a:solidFill>
              </a:rPr>
              <a:t>sum</a:t>
            </a:r>
            <a:r>
              <a:rPr lang="en-US" sz="2400" dirty="0" smtClean="0"/>
              <a:t> is located in a register.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for(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128; </a:t>
            </a:r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i</a:t>
            </a:r>
            <a:r>
              <a:rPr lang="en-US" sz="2400" dirty="0" smtClean="0"/>
              <a:t> + 32)</a:t>
            </a:r>
          </a:p>
          <a:p>
            <a:pPr>
              <a:buNone/>
            </a:pPr>
            <a:r>
              <a:rPr lang="en-US" sz="2400" dirty="0" smtClean="0"/>
              <a:t>    sum = sum + A[</a:t>
            </a:r>
            <a:r>
              <a:rPr lang="en-US" sz="2400" dirty="0" err="1" smtClean="0"/>
              <a:t>i</a:t>
            </a:r>
            <a:r>
              <a:rPr lang="en-US" sz="2400" dirty="0" smtClean="0"/>
              <a:t>] ; </a:t>
            </a:r>
          </a:p>
          <a:p>
            <a:pPr>
              <a:buNone/>
            </a:pPr>
            <a:r>
              <a:rPr lang="en-US" sz="2400" dirty="0" smtClean="0"/>
              <a:t>for(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128; </a:t>
            </a:r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i</a:t>
            </a:r>
            <a:r>
              <a:rPr lang="en-US" sz="2400" dirty="0" smtClean="0"/>
              <a:t> + 32)</a:t>
            </a:r>
          </a:p>
          <a:p>
            <a:pPr>
              <a:buNone/>
            </a:pPr>
            <a:r>
              <a:rPr lang="en-US" sz="2400" dirty="0" smtClean="0"/>
              <a:t>    A[</a:t>
            </a:r>
            <a:r>
              <a:rPr lang="en-US" sz="2400" dirty="0" err="1" smtClean="0"/>
              <a:t>i</a:t>
            </a:r>
            <a:r>
              <a:rPr lang="en-US" sz="2400" dirty="0" smtClean="0"/>
              <a:t>] = ~A[</a:t>
            </a:r>
            <a:r>
              <a:rPr lang="en-US" sz="2400" dirty="0" err="1" smtClean="0"/>
              <a:t>i</a:t>
            </a:r>
            <a:r>
              <a:rPr lang="en-US" sz="2400" dirty="0" smtClean="0"/>
              <a:t>] ; </a:t>
            </a:r>
          </a:p>
          <a:p>
            <a:pPr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Hmm! Unnecessary Cache Misses in the second for loop. Conflict Misses? How can we solve this problem.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Conflict Misses and Direct Mapped Cache Organization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What is the Hit rate for the following loop assuming the cache is initially empty? Assume array </a:t>
            </a:r>
            <a:r>
              <a:rPr lang="en-US" sz="2400" dirty="0" smtClean="0">
                <a:solidFill>
                  <a:schemeClr val="accent2"/>
                </a:solidFill>
              </a:rPr>
              <a:t>x</a:t>
            </a:r>
            <a:r>
              <a:rPr lang="en-US" sz="2400" dirty="0" smtClean="0"/>
              <a:t> is allocated memory starting at address 0x0 and array </a:t>
            </a:r>
            <a:r>
              <a:rPr lang="en-US" sz="2400" dirty="0" smtClean="0">
                <a:solidFill>
                  <a:schemeClr val="accent2"/>
                </a:solidFill>
              </a:rPr>
              <a:t>y</a:t>
            </a:r>
            <a:r>
              <a:rPr lang="en-US" sz="2400" dirty="0" smtClean="0"/>
              <a:t> is allocated memory starting at address 0b</a:t>
            </a:r>
            <a:r>
              <a:rPr lang="en-US" sz="2000" dirty="0" smtClean="0"/>
              <a:t>010000000.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Variables </a:t>
            </a:r>
            <a:r>
              <a:rPr lang="en-US" sz="2400" dirty="0" smtClean="0">
                <a:solidFill>
                  <a:schemeClr val="accent2"/>
                </a:solidFill>
              </a:rPr>
              <a:t>sum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/>
              <a:t> are located in registers</a:t>
            </a:r>
          </a:p>
          <a:p>
            <a:pPr>
              <a:buNone/>
            </a:pPr>
            <a:r>
              <a:rPr lang="en-US" sz="2400" dirty="0" smtClean="0"/>
              <a:t>float </a:t>
            </a:r>
            <a:r>
              <a:rPr lang="en-US" sz="2400" dirty="0" err="1" smtClean="0"/>
              <a:t>dotprod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x[8], </a:t>
            </a:r>
            <a:r>
              <a:rPr lang="en-US" sz="2400" dirty="0" err="1" smtClean="0"/>
              <a:t>int</a:t>
            </a:r>
            <a:r>
              <a:rPr lang="en-US" sz="2400" dirty="0" smtClean="0"/>
              <a:t> y[8])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0, </a:t>
            </a:r>
            <a:r>
              <a:rPr lang="en-US" sz="2400" dirty="0" err="1" smtClean="0"/>
              <a:t>i</a:t>
            </a:r>
            <a:r>
              <a:rPr lang="en-US" sz="2400" dirty="0" smtClean="0"/>
              <a:t> ;</a:t>
            </a:r>
          </a:p>
          <a:p>
            <a:pPr>
              <a:buNone/>
            </a:pPr>
            <a:r>
              <a:rPr lang="en-US" sz="2400" dirty="0" smtClean="0"/>
              <a:t>  for(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8; ++</a:t>
            </a:r>
            <a:r>
              <a:rPr lang="en-US" sz="2400" dirty="0" err="1" smtClean="0"/>
              <a:t>i</a:t>
            </a:r>
            <a:r>
              <a:rPr lang="en-US" sz="2400" dirty="0" smtClean="0"/>
              <a:t> )</a:t>
            </a:r>
          </a:p>
          <a:p>
            <a:pPr>
              <a:buNone/>
            </a:pPr>
            <a:r>
              <a:rPr lang="en-US" sz="2400" dirty="0" smtClean="0"/>
              <a:t>	sum = sum + x[</a:t>
            </a:r>
            <a:r>
              <a:rPr lang="en-US" sz="2400" dirty="0" err="1" smtClean="0"/>
              <a:t>i</a:t>
            </a:r>
            <a:r>
              <a:rPr lang="en-US" sz="2400" dirty="0" smtClean="0"/>
              <a:t>] * y[</a:t>
            </a:r>
            <a:r>
              <a:rPr lang="en-US" sz="2400" dirty="0" err="1" smtClean="0"/>
              <a:t>i</a:t>
            </a:r>
            <a:r>
              <a:rPr lang="en-US" sz="2400" dirty="0" smtClean="0"/>
              <a:t>] ;</a:t>
            </a:r>
          </a:p>
          <a:p>
            <a:pPr>
              <a:buNone/>
            </a:pPr>
            <a:r>
              <a:rPr lang="en-US" sz="2400" dirty="0" smtClean="0"/>
              <a:t>  return sum;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Direct Mapped Cache Organization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4290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By looking at this picture can you guess ….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Memory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Block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No of blocks in main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How many distinct main memory blocks can map to the same cache block?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0888" y="1524000"/>
            <a:ext cx="5776912" cy="53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81000"/>
          <a:ext cx="2438400" cy="621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/>
                <a:gridCol w="1447800"/>
              </a:tblGrid>
              <a:tr h="3111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Block No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Main Memory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Memory = 16 32-byte blocks</a:t>
            </a:r>
          </a:p>
          <a:p>
            <a:r>
              <a:rPr lang="en-US" dirty="0" smtClean="0"/>
              <a:t>Cache = 4 32-byte blocks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67350" y="1788160"/>
          <a:ext cx="2990850" cy="186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650"/>
                <a:gridCol w="762000"/>
                <a:gridCol w="12192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r>
                        <a:rPr lang="en-US" baseline="0" dirty="0" smtClean="0"/>
                        <a:t> 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14800" y="5425440"/>
          <a:ext cx="43434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1700"/>
                <a:gridCol w="21717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Offset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 rot="5400000" flipH="1">
            <a:off x="6730938" y="25339"/>
            <a:ext cx="330323" cy="2971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1200" y="914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Structure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6159437" y="3035238"/>
            <a:ext cx="254124" cy="43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464819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6019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Block K of memory can be placed anywhere in Cache.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2286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Fully Associative Cache Organization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Conflict Misses and Fully Associative Cache Organization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What is the Hit rate for the following loop assuming the cache is initially empty? Assume the array </a:t>
            </a:r>
            <a:r>
              <a:rPr lang="en-US" sz="2400" dirty="0" smtClean="0">
                <a:solidFill>
                  <a:schemeClr val="accent2"/>
                </a:solidFill>
              </a:rPr>
              <a:t>A</a:t>
            </a:r>
            <a:r>
              <a:rPr lang="en-US" sz="2400" dirty="0" smtClean="0"/>
              <a:t> is allocated memory starting at address 0. Also assume the variable </a:t>
            </a:r>
            <a:r>
              <a:rPr lang="en-US" sz="2400" dirty="0" smtClean="0">
                <a:solidFill>
                  <a:schemeClr val="accent2"/>
                </a:solidFill>
              </a:rPr>
              <a:t>sum</a:t>
            </a:r>
            <a:r>
              <a:rPr lang="en-US" sz="2400" dirty="0" smtClean="0"/>
              <a:t> is located in a register.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for(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128; </a:t>
            </a:r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i</a:t>
            </a:r>
            <a:r>
              <a:rPr lang="en-US" sz="2400" dirty="0" smtClean="0"/>
              <a:t> + 32)</a:t>
            </a:r>
          </a:p>
          <a:p>
            <a:pPr>
              <a:buNone/>
            </a:pPr>
            <a:r>
              <a:rPr lang="en-US" sz="2400" dirty="0" smtClean="0"/>
              <a:t>    sum = sum + A[</a:t>
            </a:r>
            <a:r>
              <a:rPr lang="en-US" sz="2400" dirty="0" err="1" smtClean="0"/>
              <a:t>i</a:t>
            </a:r>
            <a:r>
              <a:rPr lang="en-US" sz="2400" dirty="0" smtClean="0"/>
              <a:t>] ; </a:t>
            </a:r>
          </a:p>
          <a:p>
            <a:pPr>
              <a:buNone/>
            </a:pPr>
            <a:r>
              <a:rPr lang="en-US" sz="2400" dirty="0" smtClean="0"/>
              <a:t>for(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128; </a:t>
            </a:r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i</a:t>
            </a:r>
            <a:r>
              <a:rPr lang="en-US" sz="2400" dirty="0" smtClean="0"/>
              <a:t> + 32)</a:t>
            </a:r>
          </a:p>
          <a:p>
            <a:pPr>
              <a:buNone/>
            </a:pPr>
            <a:r>
              <a:rPr lang="en-US" sz="2400" dirty="0" smtClean="0"/>
              <a:t>    A[</a:t>
            </a:r>
            <a:r>
              <a:rPr lang="en-US" sz="2400" dirty="0" err="1" smtClean="0"/>
              <a:t>i</a:t>
            </a:r>
            <a:r>
              <a:rPr lang="en-US" sz="2400" dirty="0" smtClean="0"/>
              <a:t>] = ~A[</a:t>
            </a:r>
            <a:r>
              <a:rPr lang="en-US" sz="2400" dirty="0" err="1" smtClean="0"/>
              <a:t>i</a:t>
            </a:r>
            <a:r>
              <a:rPr lang="en-US" sz="2400" dirty="0" smtClean="0"/>
              <a:t>] ; </a:t>
            </a:r>
          </a:p>
          <a:p>
            <a:pPr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No Conflict Misses at all!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47244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In Real Life:</a:t>
            </a:r>
            <a:r>
              <a:rPr lang="en-US" sz="2400" dirty="0" smtClean="0"/>
              <a:t> It is extremely expensive to build fast Tag Lookup hardware.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990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Fully Associative Cache Organization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What is the Hit rate for the following loop assuming the cache is initially empty? Assume array </a:t>
            </a:r>
            <a:r>
              <a:rPr lang="en-US" sz="2400" dirty="0" smtClean="0">
                <a:solidFill>
                  <a:schemeClr val="accent2"/>
                </a:solidFill>
              </a:rPr>
              <a:t>x</a:t>
            </a:r>
            <a:r>
              <a:rPr lang="en-US" sz="2400" dirty="0" smtClean="0"/>
              <a:t> is allocated memory starting at address 0x0 and array </a:t>
            </a:r>
            <a:r>
              <a:rPr lang="en-US" sz="2400" dirty="0" smtClean="0">
                <a:solidFill>
                  <a:schemeClr val="accent2"/>
                </a:solidFill>
              </a:rPr>
              <a:t>y</a:t>
            </a:r>
            <a:r>
              <a:rPr lang="en-US" sz="2400" dirty="0" smtClean="0"/>
              <a:t> is allocated memory starting at address 0x</a:t>
            </a:r>
            <a:r>
              <a:rPr lang="en-US" sz="2000" dirty="0" smtClean="0"/>
              <a:t>010000000.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Variables </a:t>
            </a:r>
            <a:r>
              <a:rPr lang="en-US" sz="2400" dirty="0" smtClean="0">
                <a:solidFill>
                  <a:schemeClr val="accent2"/>
                </a:solidFill>
              </a:rPr>
              <a:t>sum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/>
              <a:t> are located in registers</a:t>
            </a:r>
          </a:p>
          <a:p>
            <a:pPr>
              <a:buNone/>
            </a:pPr>
            <a:r>
              <a:rPr lang="en-US" sz="2400" dirty="0" smtClean="0"/>
              <a:t>float </a:t>
            </a:r>
            <a:r>
              <a:rPr lang="en-US" sz="2400" dirty="0" err="1" smtClean="0"/>
              <a:t>dotprod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x[8], </a:t>
            </a:r>
            <a:r>
              <a:rPr lang="en-US" sz="2400" dirty="0" err="1" smtClean="0"/>
              <a:t>int</a:t>
            </a:r>
            <a:r>
              <a:rPr lang="en-US" sz="2400" dirty="0" smtClean="0"/>
              <a:t> y[8])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0, </a:t>
            </a:r>
            <a:r>
              <a:rPr lang="en-US" sz="2400" dirty="0" err="1" smtClean="0"/>
              <a:t>i</a:t>
            </a:r>
            <a:r>
              <a:rPr lang="en-US" sz="2400" dirty="0" smtClean="0"/>
              <a:t> ;</a:t>
            </a:r>
          </a:p>
          <a:p>
            <a:pPr>
              <a:buNone/>
            </a:pPr>
            <a:r>
              <a:rPr lang="en-US" sz="2400" dirty="0" smtClean="0"/>
              <a:t>  for(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8; ++</a:t>
            </a:r>
            <a:r>
              <a:rPr lang="en-US" sz="2400" dirty="0" err="1" smtClean="0"/>
              <a:t>i</a:t>
            </a:r>
            <a:r>
              <a:rPr lang="en-US" sz="2400" dirty="0" smtClean="0"/>
              <a:t> )</a:t>
            </a:r>
          </a:p>
          <a:p>
            <a:pPr>
              <a:buNone/>
            </a:pPr>
            <a:r>
              <a:rPr lang="en-US" sz="2400" dirty="0" smtClean="0"/>
              <a:t>	sum = sum + x[</a:t>
            </a:r>
            <a:r>
              <a:rPr lang="en-US" sz="2400" dirty="0" err="1" smtClean="0"/>
              <a:t>i</a:t>
            </a:r>
            <a:r>
              <a:rPr lang="en-US" sz="2400" dirty="0" smtClean="0"/>
              <a:t>] * y[</a:t>
            </a:r>
            <a:r>
              <a:rPr lang="en-US" sz="2400" dirty="0" err="1" smtClean="0"/>
              <a:t>i</a:t>
            </a:r>
            <a:r>
              <a:rPr lang="en-US" sz="2400" dirty="0" smtClean="0"/>
              <a:t>] ;</a:t>
            </a:r>
          </a:p>
          <a:p>
            <a:pPr>
              <a:buNone/>
            </a:pPr>
            <a:r>
              <a:rPr lang="en-US" sz="2400" dirty="0" smtClean="0"/>
              <a:t>  return sum;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0"/>
            <a:ext cx="8001000" cy="609600"/>
          </a:xfrm>
        </p:spPr>
        <p:txBody>
          <a:bodyPr>
            <a:normAutofit/>
          </a:bodyPr>
          <a:lstStyle/>
          <a:p>
            <a:pPr algn="ctr"/>
            <a:r>
              <a:rPr lang="en-US" sz="2900" dirty="0" smtClean="0">
                <a:solidFill>
                  <a:schemeClr val="accent2"/>
                </a:solidFill>
              </a:rPr>
              <a:t>Set Associative Cache Organization</a:t>
            </a:r>
            <a:endParaRPr lang="en-US" sz="29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4925" y="665163"/>
            <a:ext cx="6130925" cy="552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1"/>
            <a:ext cx="918500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" y="0"/>
            <a:ext cx="8001000" cy="609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Set Associative Cache Organization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Typical Multi-Level Cache Organization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156" y="2057400"/>
            <a:ext cx="7897044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56087"/>
            <a:ext cx="9237663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56388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Desired Features for Memory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Memory should be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Large – So that programs with huge memory footprint can be executed.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Fast – Why?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However, in real world these two are contradictory requirements!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Average Memory Access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7630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Average Memory Access Time = </a:t>
            </a:r>
          </a:p>
          <a:p>
            <a:pPr>
              <a:buNone/>
            </a:pPr>
            <a:r>
              <a:rPr lang="en-US" sz="2400" dirty="0" smtClean="0"/>
              <a:t>Cache Memory Access Time * Hit Ratio + (1 – Hit Ratio)* Miss Penalty</a:t>
            </a:r>
          </a:p>
          <a:p>
            <a:pPr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Miss Penalty:</a:t>
            </a:r>
            <a:r>
              <a:rPr lang="en-US" sz="2400" dirty="0" smtClean="0"/>
              <a:t> (roughly) Time taken to access the main memory block and put it in the cache.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Memory Wall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0013" y="0"/>
            <a:ext cx="8177213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010400" y="457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Technology Trends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Memory Wall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2000250"/>
            <a:ext cx="74104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Random Access Memory (RAM)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6106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Main memory can be logically viewed as an array of bytes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In RAMs, time taken to access any byte of memory is exactly same.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Compare this against Disks, Magnetic Tapes, CD-Rom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Technologies for RAM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Static RAM (SRAM) 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/>
              <a:t>Low density, high power, expensive, fast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/>
              <a:t>Static: content will last “forever”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Dynamic RAM (DRAM)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/>
              <a:t>High density, low power, cheap, slow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/>
              <a:t>Dynamic: need to be “refreshed” regularly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286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Main Memory – DRAM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Cache – SRAM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Random Access Memory (RAM) Technology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Why do computer designers need to know about RAM technology?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Processor performance is usually limited by memory bandwidth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As IC densities increase, lots of memory will fit on processor chip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Tailor on-chip memory to specific needs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/>
              <a:t>Instruction cache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/>
              <a:t>Data cache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/>
              <a:t>Write buffer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What makes RAM different from a bunch of flip-flops?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Density: RAM is much more denser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78021"/>
            <a:ext cx="7086600" cy="609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Static RAM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SRAM stores each bit in a </a:t>
            </a:r>
            <a:r>
              <a:rPr lang="en-US" sz="2400" dirty="0" err="1" smtClean="0"/>
              <a:t>bistable</a:t>
            </a:r>
            <a:r>
              <a:rPr lang="en-US" sz="2400" dirty="0" smtClean="0"/>
              <a:t> memory cell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Each cell is implemented with a six transistor circuit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The above circuit can stay in one of two possible states indefinitely (as long as the circuit is powered)</a:t>
            </a:r>
            <a:endParaRPr lang="en-US" sz="2400" dirty="0"/>
          </a:p>
        </p:txBody>
      </p:sp>
      <p:pic>
        <p:nvPicPr>
          <p:cNvPr id="6146" name="Picture 2" descr="http://upload.wikimedia.org/wikipedia/commons/thumb/3/31/SRAM_Cell_%286_Transistors%29.svg/200px-SRAM_Cell_%286_Transistors%29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667000"/>
            <a:ext cx="3429000" cy="25717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81400" y="2286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2"/>
                </a:solidFill>
              </a:rPr>
              <a:t>Low density, high power, expensive, fast</a:t>
            </a:r>
          </a:p>
          <a:p>
            <a:pPr marL="0" lvl="2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2"/>
                </a:solidFill>
              </a:rPr>
              <a:t>Static: content will last “forever”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Dynamic RAM (DRAM)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DRAM stores each bit as a charge on a capacitor.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DRAM storage can be made very dense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DRAM cell will lose its charge within a time period of around 10 to 100 milliseconds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Memory system should be periodically refreshed by reading every bit of memory and writing it 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5030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2"/>
                </a:solidFill>
              </a:rPr>
              <a:t>High density, low power, cheap, slow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2"/>
                </a:solidFill>
              </a:rPr>
              <a:t>Dynamic: need to be “refreshed” regularly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SRAM </a:t>
            </a:r>
            <a:r>
              <a:rPr lang="en-US" sz="2900" dirty="0" err="1" smtClean="0"/>
              <a:t>vs</a:t>
            </a:r>
            <a:r>
              <a:rPr lang="en-US" sz="2900" dirty="0" smtClean="0"/>
              <a:t> DRAM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3" y="2514600"/>
            <a:ext cx="9082087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3" y="4343400"/>
            <a:ext cx="9096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23563</TotalTime>
  <Words>1528</Words>
  <Application>Microsoft Office PowerPoint</Application>
  <PresentationFormat>On-screen Show (4:3)</PresentationFormat>
  <Paragraphs>242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Computer systems Organization</vt:lpstr>
      <vt:lpstr>Slide 2</vt:lpstr>
      <vt:lpstr>Desired Features for Memory</vt:lpstr>
      <vt:lpstr>Random Access Memory (RAM)</vt:lpstr>
      <vt:lpstr>Random Access Memory (RAM) Technology</vt:lpstr>
      <vt:lpstr>Slide 6</vt:lpstr>
      <vt:lpstr>Static RAM</vt:lpstr>
      <vt:lpstr>Dynamic RAM (DRAM)</vt:lpstr>
      <vt:lpstr>SRAM vs DRAM</vt:lpstr>
      <vt:lpstr>The Illusion of Fast and Large Memories</vt:lpstr>
      <vt:lpstr>Principle of Locality of Reference</vt:lpstr>
      <vt:lpstr>Principle of Locality</vt:lpstr>
      <vt:lpstr>Principle of Locality</vt:lpstr>
      <vt:lpstr>Principle of Locality</vt:lpstr>
      <vt:lpstr>Slide 15</vt:lpstr>
      <vt:lpstr>Basic Principle of Caching in the Memory Hierarchy</vt:lpstr>
      <vt:lpstr>What is a Cache Hit and Cache Miss?</vt:lpstr>
      <vt:lpstr>What happens on a Cache Miss?</vt:lpstr>
      <vt:lpstr>Slide 19</vt:lpstr>
      <vt:lpstr>Direct Mapped Cache Organization</vt:lpstr>
      <vt:lpstr>Conflict Misses and Direct Mapped Cache Organization</vt:lpstr>
      <vt:lpstr>Conflict Misses and Direct Mapped Cache Organization</vt:lpstr>
      <vt:lpstr>Direct Mapped Cache Organization</vt:lpstr>
      <vt:lpstr>Slide 24</vt:lpstr>
      <vt:lpstr>Conflict Misses and Fully Associative Cache Organization</vt:lpstr>
      <vt:lpstr>Fully Associative Cache Organization</vt:lpstr>
      <vt:lpstr>Set Associative Cache Organization</vt:lpstr>
      <vt:lpstr>Set Associative Cache Organization</vt:lpstr>
      <vt:lpstr>Typical Multi-Level Cache Organization</vt:lpstr>
      <vt:lpstr>Average Memory Access Time</vt:lpstr>
      <vt:lpstr>Memory Wall</vt:lpstr>
      <vt:lpstr>Memory Wall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</dc:title>
  <dc:creator>Suresh Purini</dc:creator>
  <cp:lastModifiedBy>Amit</cp:lastModifiedBy>
  <cp:revision>1066</cp:revision>
  <dcterms:created xsi:type="dcterms:W3CDTF">2009-12-28T08:46:18Z</dcterms:created>
  <dcterms:modified xsi:type="dcterms:W3CDTF">2010-04-24T15:02:42Z</dcterms:modified>
</cp:coreProperties>
</file>