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1"/>
  </p:notesMasterIdLst>
  <p:sldIdLst>
    <p:sldId id="256" r:id="rId2"/>
    <p:sldId id="446" r:id="rId3"/>
    <p:sldId id="447" r:id="rId4"/>
    <p:sldId id="448" r:id="rId5"/>
    <p:sldId id="449" r:id="rId6"/>
    <p:sldId id="452" r:id="rId7"/>
    <p:sldId id="453" r:id="rId8"/>
    <p:sldId id="450" r:id="rId9"/>
    <p:sldId id="462" r:id="rId10"/>
    <p:sldId id="463" r:id="rId11"/>
    <p:sldId id="451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9AD40C22-93B0-4845-8F91-3B2D73604220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C8E4A3C2-D2D8-4B17-9786-628D6FE1AD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EC25EE-68A1-4366-AE9B-3C7E75DD6CB9}" type="datetimeFigureOut">
              <a:rPr lang="en-US" smtClean="0"/>
              <a:pPr/>
              <a:t>4/24/2010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Computer systems Organization</a:t>
            </a:r>
            <a:endParaRPr lang="en-US" sz="2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Input/Output</a:t>
            </a:r>
            <a:r>
              <a:rPr lang="en-US" sz="2400" dirty="0" smtClean="0"/>
              <a:t> -- Spring 2010 -- IIIT-H -- Suresh Purini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Floppy Disk Controller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565565"/>
            <a:ext cx="1981200" cy="13716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Floppy disk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1641765"/>
            <a:ext cx="1828800" cy="4572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FDD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9600" y="2556165"/>
            <a:ext cx="1828800" cy="4572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FDD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2743200" y="1794165"/>
            <a:ext cx="16764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2743200" y="2708565"/>
            <a:ext cx="16764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-62345" y="3124200"/>
          <a:ext cx="4724400" cy="367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45"/>
                <a:gridCol w="3138055"/>
              </a:tblGrid>
              <a:tr h="388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Signal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 by the device</a:t>
                      </a:r>
                      <a:endParaRPr lang="en-US" dirty="0"/>
                    </a:p>
                  </a:txBody>
                  <a:tcPr/>
                </a:tc>
              </a:tr>
              <a:tr h="639671">
                <a:tc>
                  <a:txBody>
                    <a:bodyPr/>
                    <a:lstStyle/>
                    <a:p>
                      <a:r>
                        <a:rPr lang="en-US" dirty="0" smtClean="0"/>
                        <a:t>Drive 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FDD gets logically connected</a:t>
                      </a:r>
                      <a:endParaRPr lang="en-US" dirty="0"/>
                    </a:p>
                  </a:txBody>
                  <a:tcPr/>
                </a:tc>
              </a:tr>
              <a:tr h="910260">
                <a:tc>
                  <a:txBody>
                    <a:bodyPr/>
                    <a:lstStyle/>
                    <a:p>
                      <a:r>
                        <a:rPr lang="en-US" dirty="0" smtClean="0"/>
                        <a:t>Head 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FDD</a:t>
                      </a:r>
                      <a:r>
                        <a:rPr lang="en-US" baseline="0" dirty="0" smtClean="0"/>
                        <a:t> selects either the top or bottom head</a:t>
                      </a:r>
                      <a:endParaRPr lang="en-US" dirty="0"/>
                    </a:p>
                  </a:txBody>
                  <a:tcPr/>
                </a:tc>
              </a:tr>
              <a:tr h="956421">
                <a:tc>
                  <a:txBody>
                    <a:bodyPr/>
                    <a:lstStyle/>
                    <a:p>
                      <a:r>
                        <a:rPr lang="en-US" dirty="0" smtClean="0"/>
                        <a:t>Direction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Indicate</a:t>
                      </a:r>
                      <a:r>
                        <a:rPr lang="en-US" baseline="0" dirty="0" smtClean="0"/>
                        <a:t> the direction of head movement (inward or outward)</a:t>
                      </a:r>
                      <a:endParaRPr lang="en-US" dirty="0"/>
                    </a:p>
                  </a:txBody>
                  <a:tcPr/>
                </a:tc>
              </a:tr>
              <a:tr h="388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one track </a:t>
                      </a:r>
                      <a:endParaRPr lang="en-US" dirty="0"/>
                    </a:p>
                  </a:txBody>
                  <a:tcPr/>
                </a:tc>
              </a:tr>
              <a:tr h="388840"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……………..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00600" y="3124200"/>
          <a:ext cx="4419600" cy="237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971800"/>
              </a:tblGrid>
              <a:tr h="388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 Signal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 by the device</a:t>
                      </a:r>
                      <a:endParaRPr lang="en-US" dirty="0"/>
                    </a:p>
                  </a:txBody>
                  <a:tcPr/>
                </a:tc>
              </a:tr>
              <a:tr h="639671">
                <a:tc>
                  <a:txBody>
                    <a:bodyPr/>
                    <a:lstStyle/>
                    <a:p>
                      <a:r>
                        <a:rPr lang="en-US" dirty="0" smtClean="0"/>
                        <a:t>Track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Read/write head is positioned over the track 0</a:t>
                      </a:r>
                      <a:endParaRPr lang="en-US" dirty="0"/>
                    </a:p>
                  </a:txBody>
                  <a:tcPr/>
                </a:tc>
              </a:tr>
              <a:tr h="495080"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r>
                        <a:rPr lang="en-US" baseline="0" dirty="0" smtClean="0"/>
                        <a:t> Protect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FDD</a:t>
                      </a:r>
                      <a:r>
                        <a:rPr lang="en-US" baseline="0" dirty="0" smtClean="0"/>
                        <a:t> is write protected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Ready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FDD is ready for operation</a:t>
                      </a:r>
                      <a:endParaRPr lang="en-US" dirty="0"/>
                    </a:p>
                  </a:txBody>
                  <a:tcPr/>
                </a:tc>
              </a:tr>
              <a:tr h="388840"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……………..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Types of Data Transfer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Bus interconnection should support the </a:t>
            </a:r>
            <a:r>
              <a:rPr lang="en-US" sz="2400" dirty="0" err="1" smtClean="0"/>
              <a:t>folllowing</a:t>
            </a:r>
            <a:r>
              <a:rPr lang="en-US" sz="2400" dirty="0" smtClean="0"/>
              <a:t> types of transfer: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/>
              <a:t>Memory to processors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/>
              <a:t>Processor to memory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/>
              <a:t>I/O to processor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/>
              <a:t>Processor to I/O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/>
              <a:t>I/O to or from memory (Direct Memory Access – DMA)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Elements of Bus Design: Bus Type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Dedicated</a:t>
            </a:r>
          </a:p>
          <a:p>
            <a:pPr lvl="1"/>
            <a:r>
              <a:rPr lang="en-GB" dirty="0" smtClean="0"/>
              <a:t>Separate data &amp; address lines</a:t>
            </a:r>
          </a:p>
          <a:p>
            <a:r>
              <a:rPr lang="en-GB" dirty="0" smtClean="0"/>
              <a:t>Multiplexed</a:t>
            </a:r>
          </a:p>
          <a:p>
            <a:pPr lvl="1"/>
            <a:r>
              <a:rPr lang="en-GB" dirty="0" smtClean="0"/>
              <a:t>Shared lines</a:t>
            </a:r>
          </a:p>
          <a:p>
            <a:pPr lvl="1"/>
            <a:r>
              <a:rPr lang="en-GB" dirty="0" smtClean="0"/>
              <a:t>Address valid or data valid control line</a:t>
            </a:r>
          </a:p>
          <a:p>
            <a:pPr lvl="1"/>
            <a:r>
              <a:rPr lang="en-GB" dirty="0" smtClean="0"/>
              <a:t>Advantage - fewer lines</a:t>
            </a:r>
          </a:p>
          <a:p>
            <a:pPr lvl="1"/>
            <a:r>
              <a:rPr lang="en-GB" dirty="0" smtClean="0"/>
              <a:t>Disadvantages</a:t>
            </a:r>
          </a:p>
          <a:p>
            <a:pPr lvl="2"/>
            <a:r>
              <a:rPr lang="en-GB" dirty="0" smtClean="0"/>
              <a:t>More complex control</a:t>
            </a:r>
          </a:p>
          <a:p>
            <a:pPr lvl="2"/>
            <a:r>
              <a:rPr lang="en-GB" dirty="0" smtClean="0"/>
              <a:t>Ultimate performance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Elements of Bus Design: Method of Arbitration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/>
              <a:t>More than one module controlling the bus</a:t>
            </a:r>
          </a:p>
          <a:p>
            <a:pPr lvl="1"/>
            <a:r>
              <a:rPr lang="en-GB" dirty="0" smtClean="0"/>
              <a:t>e.g. CPU and DMA controller</a:t>
            </a:r>
          </a:p>
          <a:p>
            <a:r>
              <a:rPr lang="en-GB" sz="2600" dirty="0" smtClean="0"/>
              <a:t>Only one module may control bus at one time</a:t>
            </a:r>
          </a:p>
          <a:p>
            <a:r>
              <a:rPr lang="en-GB" sz="2600" dirty="0" smtClean="0"/>
              <a:t>Arbitration may be Centralised (Bus Controller) or Distributed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Elements of Bus Design: Timing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Co-ordination of events on bus</a:t>
            </a:r>
          </a:p>
          <a:p>
            <a:r>
              <a:rPr lang="en-GB" dirty="0" smtClean="0"/>
              <a:t>Synchronous</a:t>
            </a:r>
          </a:p>
          <a:p>
            <a:pPr lvl="1"/>
            <a:r>
              <a:rPr lang="en-GB" dirty="0" smtClean="0"/>
              <a:t>Events determined by clock signals</a:t>
            </a:r>
          </a:p>
          <a:p>
            <a:pPr lvl="1"/>
            <a:r>
              <a:rPr lang="en-GB" dirty="0" smtClean="0"/>
              <a:t>Control Bus includes clock line</a:t>
            </a:r>
          </a:p>
          <a:p>
            <a:pPr lvl="1"/>
            <a:r>
              <a:rPr lang="en-GB" dirty="0" smtClean="0"/>
              <a:t>A single 1-0 is a bus cycle</a:t>
            </a:r>
          </a:p>
          <a:p>
            <a:pPr lvl="1"/>
            <a:r>
              <a:rPr lang="en-GB" dirty="0" smtClean="0"/>
              <a:t>All devices can read clock line</a:t>
            </a:r>
          </a:p>
          <a:p>
            <a:pPr lvl="1"/>
            <a:r>
              <a:rPr lang="en-GB" dirty="0" smtClean="0"/>
              <a:t>Usually sync on leading edge</a:t>
            </a:r>
          </a:p>
          <a:p>
            <a:pPr lvl="1"/>
            <a:r>
              <a:rPr lang="en-GB" dirty="0" smtClean="0"/>
              <a:t>Usually a single cycle for an event</a:t>
            </a:r>
          </a:p>
          <a:p>
            <a:r>
              <a:rPr lang="en-GB" dirty="0" smtClean="0"/>
              <a:t>Asynchronous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Timing of Synchronous Bus Operations 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2625" y="1600200"/>
            <a:ext cx="5845175" cy="501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23622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Important Remark:</a:t>
            </a:r>
            <a:r>
              <a:rPr lang="en-US" sz="2400" dirty="0" smtClean="0"/>
              <a:t> Bus clock and Processor clock are different.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Timing of Asynchronous Bus Operations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6975806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Timing of Asynchronous Bus Operations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71515"/>
            <a:ext cx="7620000" cy="412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Various Bus Protocols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Industry Standard Architecture – ISA (1982)</a:t>
            </a:r>
          </a:p>
          <a:p>
            <a:r>
              <a:rPr lang="en-US" sz="2600" dirty="0" smtClean="0"/>
              <a:t>Extended Industry Standard Architecture – EISA </a:t>
            </a:r>
          </a:p>
          <a:p>
            <a:r>
              <a:rPr lang="en-US" sz="2600" dirty="0" err="1" smtClean="0"/>
              <a:t>Vesa</a:t>
            </a:r>
            <a:r>
              <a:rPr lang="en-US" sz="2600" dirty="0" smtClean="0"/>
              <a:t> Local Bus – VL Bus </a:t>
            </a:r>
          </a:p>
          <a:p>
            <a:r>
              <a:rPr lang="en-US" sz="2600" dirty="0" smtClean="0"/>
              <a:t>Peripheral Component Interconnect – PCI (Early 1990s)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Typical Desktop System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24063"/>
            <a:ext cx="7536981" cy="4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The Big Picture: Where are we now?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478" y="2057400"/>
            <a:ext cx="644412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562600" y="2133600"/>
            <a:ext cx="1905000" cy="3581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00" y="14478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Input and Output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981200"/>
            <a:ext cx="1447800" cy="762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3505200"/>
            <a:ext cx="1447800" cy="762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Up-Down Arrow 9"/>
          <p:cNvSpPr/>
          <p:nvPr/>
        </p:nvSpPr>
        <p:spPr>
          <a:xfrm>
            <a:off x="3477490" y="457200"/>
            <a:ext cx="457200" cy="5715000"/>
          </a:xfrm>
          <a:prstGeom prst="upDownArrow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4600" y="2209800"/>
            <a:ext cx="1066800" cy="1524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4600" y="3810000"/>
            <a:ext cx="1066800" cy="1524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30780" y="990600"/>
            <a:ext cx="1219200" cy="1524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23855" y="2362200"/>
            <a:ext cx="1219200" cy="1524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23855" y="3962400"/>
            <a:ext cx="1219200" cy="1524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23855" y="5334000"/>
            <a:ext cx="1219200" cy="1524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43800" y="609600"/>
            <a:ext cx="1447800" cy="762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Keyboard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43800" y="2057400"/>
            <a:ext cx="1447800" cy="762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Monitor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43800" y="3733800"/>
            <a:ext cx="1447800" cy="762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 Disk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77000" y="990600"/>
            <a:ext cx="1066800" cy="1524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77000" y="2362200"/>
            <a:ext cx="1066800" cy="1524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77000" y="3962400"/>
            <a:ext cx="1066800" cy="1524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58000" y="5320145"/>
            <a:ext cx="1066800" cy="1524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43800" y="4953000"/>
            <a:ext cx="1447800" cy="762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609600"/>
            <a:ext cx="1447800" cy="762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Keyboard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9200" y="2057400"/>
            <a:ext cx="1447800" cy="762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Graphics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9200" y="3657600"/>
            <a:ext cx="1447800" cy="762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 Disk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5029200"/>
            <a:ext cx="1828800" cy="7620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" y="152400"/>
            <a:ext cx="335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High level view of connections between various modules in a computer system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12648" y="457200"/>
            <a:ext cx="8153400" cy="4495800"/>
          </a:xfrm>
          <a:prstGeom prst="rect">
            <a:avLst/>
          </a:prstGeom>
        </p:spPr>
        <p:txBody>
          <a:bodyPr/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en-US" sz="2400" dirty="0" smtClean="0"/>
              <a:t>System Bus Consists of: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lines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baseline="0" dirty="0" smtClean="0"/>
              <a:t>Data</a:t>
            </a:r>
            <a:r>
              <a:rPr lang="en-US" sz="2400" dirty="0" smtClean="0"/>
              <a:t> lines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lines</a:t>
            </a:r>
            <a:endParaRPr lang="en-US" sz="24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lang="en-US" sz="24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lang="en-US" sz="24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lang="en-US" sz="24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Typical Control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Lines: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baseline="0" dirty="0" smtClean="0"/>
              <a:t>Memory</a:t>
            </a:r>
            <a:r>
              <a:rPr lang="en-US" sz="2400" dirty="0" smtClean="0"/>
              <a:t> write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read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baseline="0" dirty="0" smtClean="0"/>
              <a:t>I/O</a:t>
            </a:r>
            <a:r>
              <a:rPr lang="en-US" sz="2400" dirty="0" smtClean="0"/>
              <a:t> write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00424" y="4981576"/>
            <a:ext cx="2667000" cy="1676400"/>
          </a:xfrm>
          <a:prstGeom prst="rect">
            <a:avLst/>
          </a:prstGeom>
        </p:spPr>
        <p:txBody>
          <a:bodyPr/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lang="en-US" sz="24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baseline="0" dirty="0" smtClean="0"/>
              <a:t>I/O read</a:t>
            </a:r>
            <a:endParaRPr lang="en-US" sz="24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dirty="0" smtClean="0"/>
              <a:t>Transfer ACK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noProof="0" dirty="0" smtClean="0"/>
              <a:t>Bus request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91200" y="4648200"/>
            <a:ext cx="2667000" cy="1676400"/>
          </a:xfrm>
          <a:prstGeom prst="rect">
            <a:avLst/>
          </a:prstGeom>
        </p:spPr>
        <p:txBody>
          <a:bodyPr/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lang="en-US" sz="240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dirty="0" smtClean="0"/>
              <a:t>Bus grant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noProof="0" dirty="0" smtClean="0"/>
              <a:t>Interrupt request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dirty="0" smtClean="0"/>
              <a:t>Interrupt ACK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Clock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b="30487"/>
          <a:stretch>
            <a:fillRect/>
          </a:stretch>
        </p:blipFill>
        <p:spPr bwMode="auto">
          <a:xfrm>
            <a:off x="457200" y="2620963"/>
            <a:ext cx="8153400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Typical Signal Lines for Memory and CPU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95574"/>
            <a:ext cx="4178321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667000"/>
            <a:ext cx="4427537" cy="206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9800" y="2286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Traditional Bus Architecture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6" name="Picture 43"/>
          <p:cNvPicPr>
            <a:picLocks noChangeAspect="1" noChangeArrowheads="1"/>
          </p:cNvPicPr>
          <p:nvPr/>
        </p:nvPicPr>
        <p:blipFill>
          <a:blip r:embed="rId2" cstate="print"/>
          <a:srcRect r="5608" b="62469"/>
          <a:stretch>
            <a:fillRect/>
          </a:stretch>
        </p:blipFill>
        <p:spPr bwMode="auto">
          <a:xfrm>
            <a:off x="457200" y="1295400"/>
            <a:ext cx="8534400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2286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Another Possible Bus Architecture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4" name="Picture 41"/>
          <p:cNvPicPr>
            <a:picLocks noChangeAspect="1" noChangeArrowheads="1"/>
          </p:cNvPicPr>
          <p:nvPr/>
        </p:nvPicPr>
        <p:blipFill>
          <a:blip r:embed="rId2" cstate="print"/>
          <a:srcRect t="43143" b="10001"/>
          <a:stretch>
            <a:fillRect/>
          </a:stretch>
        </p:blipFill>
        <p:spPr bwMode="auto">
          <a:xfrm>
            <a:off x="685800" y="1066800"/>
            <a:ext cx="7620000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79765" y="3976255"/>
            <a:ext cx="1447800" cy="1447800"/>
          </a:xfrm>
          <a:prstGeom prst="rect">
            <a:avLst/>
          </a:prstGeom>
          <a:solidFill>
            <a:schemeClr val="bg1"/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531352" cy="9906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Typical Signal Lines for I/O Modules (Device Controllers)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57200"/>
            <a:ext cx="8153400" cy="4495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0223" y="1746250"/>
            <a:ext cx="3842427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90600" y="4191000"/>
            <a:ext cx="1219200" cy="3048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4953000"/>
            <a:ext cx="1219200" cy="3048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3962400"/>
            <a:ext cx="1981200" cy="13716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85710" y="4204854"/>
            <a:ext cx="1953490" cy="1129145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2348345" y="4191000"/>
            <a:ext cx="12192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362200" y="4572000"/>
            <a:ext cx="1219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362200" y="4953000"/>
            <a:ext cx="1219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2362200" y="5257800"/>
            <a:ext cx="1219200" cy="15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56165" y="390698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0745" y="430876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38400" y="470143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38400" y="5193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20" name="Left-Right Arrow 19"/>
          <p:cNvSpPr/>
          <p:nvPr/>
        </p:nvSpPr>
        <p:spPr>
          <a:xfrm>
            <a:off x="5562600" y="4322620"/>
            <a:ext cx="1295400" cy="1731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791200" y="4038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91200" y="4419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67400" y="4888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26" name="Left Arrow 25"/>
          <p:cNvSpPr/>
          <p:nvPr/>
        </p:nvSpPr>
        <p:spPr>
          <a:xfrm>
            <a:off x="5562600" y="5153890"/>
            <a:ext cx="1295400" cy="1039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597234" y="4724400"/>
            <a:ext cx="126076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79765" y="3976255"/>
            <a:ext cx="1447800" cy="1447800"/>
          </a:xfrm>
          <a:prstGeom prst="rect">
            <a:avLst/>
          </a:prstGeom>
          <a:solidFill>
            <a:schemeClr val="bg1"/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531352" cy="9906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Typical Signal Lines for I/O Modules (Device Controllers)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57200"/>
            <a:ext cx="8153400" cy="4495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3842427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90600" y="4191000"/>
            <a:ext cx="1219200" cy="3048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4953000"/>
            <a:ext cx="1219200" cy="3048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3962400"/>
            <a:ext cx="1981200" cy="1371600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85710" y="4204854"/>
            <a:ext cx="1953490" cy="1129145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2348345" y="4191000"/>
            <a:ext cx="12192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362200" y="4572000"/>
            <a:ext cx="1219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362200" y="4953000"/>
            <a:ext cx="1219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2362200" y="5257800"/>
            <a:ext cx="1219200" cy="15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56165" y="390698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0745" y="430876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38400" y="470143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38400" y="5193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20" name="Left-Right Arrow 19"/>
          <p:cNvSpPr/>
          <p:nvPr/>
        </p:nvSpPr>
        <p:spPr>
          <a:xfrm>
            <a:off x="5562600" y="4322620"/>
            <a:ext cx="1295400" cy="1731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791200" y="4038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91200" y="4419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67400" y="4888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26" name="Left Arrow 25"/>
          <p:cNvSpPr/>
          <p:nvPr/>
        </p:nvSpPr>
        <p:spPr>
          <a:xfrm>
            <a:off x="5562600" y="5153890"/>
            <a:ext cx="1295400" cy="1039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597234" y="4724400"/>
            <a:ext cx="126076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0200" y="1905000"/>
            <a:ext cx="37338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solidFill>
                  <a:srgbClr val="FF0000"/>
                </a:solidFill>
              </a:rPr>
              <a:t>We need a device drive which knows how to interface with the Device Controller</a:t>
            </a:r>
            <a:endParaRPr lang="en-US" sz="23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18017</TotalTime>
  <Words>467</Words>
  <Application>Microsoft Office PowerPoint</Application>
  <PresentationFormat>On-screen Show (4:3)</PresentationFormat>
  <Paragraphs>151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Computer systems Organization</vt:lpstr>
      <vt:lpstr>The Big Picture: Where are we now?</vt:lpstr>
      <vt:lpstr>Slide 3</vt:lpstr>
      <vt:lpstr>Slide 4</vt:lpstr>
      <vt:lpstr>Typical Signal Lines for Memory and CPU</vt:lpstr>
      <vt:lpstr>Slide 6</vt:lpstr>
      <vt:lpstr>Slide 7</vt:lpstr>
      <vt:lpstr>Typical Signal Lines for I/O Modules (Device Controllers)</vt:lpstr>
      <vt:lpstr>Typical Signal Lines for I/O Modules (Device Controllers)</vt:lpstr>
      <vt:lpstr>Floppy Disk Controller</vt:lpstr>
      <vt:lpstr>Types of Data Transfer</vt:lpstr>
      <vt:lpstr>Elements of Bus Design: Bus Type</vt:lpstr>
      <vt:lpstr>Elements of Bus Design: Method of Arbitration</vt:lpstr>
      <vt:lpstr>Elements of Bus Design: Timing</vt:lpstr>
      <vt:lpstr>Timing of Synchronous Bus Operations </vt:lpstr>
      <vt:lpstr>Timing of Asynchronous Bus Operations</vt:lpstr>
      <vt:lpstr>Timing of Asynchronous Bus Operations</vt:lpstr>
      <vt:lpstr>Various Bus Protocols</vt:lpstr>
      <vt:lpstr>Typical Desktop System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Organization</dc:title>
  <dc:creator>Suresh Purini</dc:creator>
  <cp:lastModifiedBy>Amit</cp:lastModifiedBy>
  <cp:revision>995</cp:revision>
  <dcterms:created xsi:type="dcterms:W3CDTF">2009-12-28T08:46:18Z</dcterms:created>
  <dcterms:modified xsi:type="dcterms:W3CDTF">2010-04-24T15:01:50Z</dcterms:modified>
</cp:coreProperties>
</file>