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7"/>
  </p:notesMasterIdLst>
  <p:sldIdLst>
    <p:sldId id="256" r:id="rId2"/>
    <p:sldId id="446" r:id="rId3"/>
    <p:sldId id="447" r:id="rId4"/>
    <p:sldId id="498" r:id="rId5"/>
    <p:sldId id="464" r:id="rId6"/>
    <p:sldId id="471" r:id="rId7"/>
    <p:sldId id="466" r:id="rId8"/>
    <p:sldId id="465" r:id="rId9"/>
    <p:sldId id="472" r:id="rId10"/>
    <p:sldId id="473" r:id="rId11"/>
    <p:sldId id="474" r:id="rId12"/>
    <p:sldId id="475" r:id="rId13"/>
    <p:sldId id="476" r:id="rId14"/>
    <p:sldId id="477" r:id="rId15"/>
    <p:sldId id="479" r:id="rId16"/>
    <p:sldId id="480" r:id="rId17"/>
    <p:sldId id="481" r:id="rId18"/>
    <p:sldId id="482" r:id="rId19"/>
    <p:sldId id="493" r:id="rId20"/>
    <p:sldId id="483" r:id="rId21"/>
    <p:sldId id="492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4" r:id="rId31"/>
    <p:sldId id="497" r:id="rId32"/>
    <p:sldId id="495" r:id="rId33"/>
    <p:sldId id="496" r:id="rId34"/>
    <p:sldId id="470" r:id="rId35"/>
    <p:sldId id="467" r:id="rId36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9AD40C22-93B0-4845-8F91-3B2D73604220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C8E4A3C2-D2D8-4B17-9786-628D6FE1A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Computer systems Organization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Input/Output</a:t>
            </a:r>
            <a:r>
              <a:rPr lang="en-US" sz="2400" dirty="0" smtClean="0"/>
              <a:t> -- Spring 2010 -- IIIT-H -- Suresh Purini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ACK: Some of these slides are based on Stallings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I/O Steps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CPU checks I/O module device status</a:t>
            </a:r>
          </a:p>
          <a:p>
            <a:r>
              <a:rPr lang="en-US" sz="2400" dirty="0" smtClean="0"/>
              <a:t>I/O module returns status</a:t>
            </a:r>
          </a:p>
          <a:p>
            <a:r>
              <a:rPr lang="en-US" sz="2400" dirty="0" smtClean="0"/>
              <a:t>If ready, CPU requests data transfer</a:t>
            </a:r>
          </a:p>
          <a:p>
            <a:r>
              <a:rPr lang="en-US" sz="2400" dirty="0" smtClean="0"/>
              <a:t>I/O module gets data from device</a:t>
            </a:r>
          </a:p>
          <a:p>
            <a:r>
              <a:rPr lang="en-US" sz="2400" dirty="0" smtClean="0"/>
              <a:t>I/O module transfers data to CPU</a:t>
            </a:r>
          </a:p>
          <a:p>
            <a:r>
              <a:rPr lang="en-US" sz="2400" dirty="0" smtClean="0"/>
              <a:t>Variations for output, DMA, etc.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I/O Decisions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Hide or reveal device properties to CPU</a:t>
            </a:r>
          </a:p>
          <a:p>
            <a:r>
              <a:rPr lang="en-US" dirty="0" smtClean="0"/>
              <a:t>Support multiple or single device</a:t>
            </a:r>
          </a:p>
          <a:p>
            <a:r>
              <a:rPr lang="en-US" dirty="0" smtClean="0"/>
              <a:t>Control device functions or leave for CPU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Input Output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Programmed I/O</a:t>
            </a:r>
          </a:p>
          <a:p>
            <a:r>
              <a:rPr lang="en-US" sz="2600" dirty="0" smtClean="0"/>
              <a:t>Interrupt driven</a:t>
            </a:r>
          </a:p>
          <a:p>
            <a:r>
              <a:rPr lang="en-US" sz="2600" dirty="0" smtClean="0"/>
              <a:t>Direct Memory Access (DMA)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Programmed I/O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CPU has direct control over I/O</a:t>
            </a:r>
          </a:p>
          <a:p>
            <a:pPr lvl="1"/>
            <a:r>
              <a:rPr lang="en-US" dirty="0" smtClean="0"/>
              <a:t>Sensing status</a:t>
            </a:r>
          </a:p>
          <a:p>
            <a:pPr lvl="1"/>
            <a:r>
              <a:rPr lang="en-US" dirty="0" smtClean="0"/>
              <a:t>Read/write commands</a:t>
            </a:r>
          </a:p>
          <a:p>
            <a:pPr lvl="1"/>
            <a:r>
              <a:rPr lang="en-US" dirty="0" smtClean="0"/>
              <a:t>Transferring data</a:t>
            </a:r>
          </a:p>
          <a:p>
            <a:r>
              <a:rPr lang="en-US" dirty="0" smtClean="0"/>
              <a:t>CPU waits for I/O module to complete operation</a:t>
            </a:r>
          </a:p>
          <a:p>
            <a:r>
              <a:rPr lang="en-US" dirty="0" smtClean="0"/>
              <a:t>Wastes CPU time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Programmed I/O - detail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CPU requests I/O operation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performs operation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sets status bits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CPU checks status bits periodically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does not inform CPU directly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does not interrupt CPU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CPU may wait or come back later</a:t>
            </a:r>
          </a:p>
          <a:p>
            <a:pPr>
              <a:buFont typeface="Wingdings" pitchFamily="2" charset="2"/>
              <a:buChar char="q"/>
            </a:pPr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8725" y="-223"/>
            <a:ext cx="3394075" cy="678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6002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Programmed I/O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I/O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Memory mapped I/O</a:t>
            </a:r>
          </a:p>
          <a:p>
            <a:pPr lvl="1"/>
            <a:r>
              <a:rPr lang="en-US" sz="2400" dirty="0" smtClean="0"/>
              <a:t>Devices and memory share an address space</a:t>
            </a:r>
          </a:p>
          <a:p>
            <a:pPr lvl="1"/>
            <a:r>
              <a:rPr lang="en-US" sz="2400" dirty="0" smtClean="0"/>
              <a:t>I/O looks just like memory read/write</a:t>
            </a:r>
          </a:p>
          <a:p>
            <a:pPr lvl="1"/>
            <a:r>
              <a:rPr lang="en-US" sz="2400" dirty="0" smtClean="0"/>
              <a:t>No special commands for I/O</a:t>
            </a:r>
          </a:p>
          <a:p>
            <a:pPr lvl="2"/>
            <a:r>
              <a:rPr lang="en-US" sz="2400" dirty="0" smtClean="0"/>
              <a:t>Large selection of memory access commands available</a:t>
            </a:r>
          </a:p>
          <a:p>
            <a:r>
              <a:rPr lang="en-US" sz="2400" dirty="0" smtClean="0"/>
              <a:t>Isolated I/O (I/O Mapped I/O)</a:t>
            </a:r>
          </a:p>
          <a:p>
            <a:pPr lvl="1"/>
            <a:r>
              <a:rPr lang="en-US" sz="2400" dirty="0" smtClean="0"/>
              <a:t>Separate address spaces</a:t>
            </a:r>
          </a:p>
          <a:p>
            <a:pPr lvl="1"/>
            <a:r>
              <a:rPr lang="en-US" sz="2400" dirty="0" smtClean="0"/>
              <a:t>Need I/O or memory select lines</a:t>
            </a:r>
          </a:p>
          <a:p>
            <a:pPr lvl="1"/>
            <a:r>
              <a:rPr lang="en-US" sz="2400" dirty="0" smtClean="0"/>
              <a:t>Special commands for I/O</a:t>
            </a:r>
          </a:p>
          <a:p>
            <a:pPr lvl="2"/>
            <a:r>
              <a:rPr lang="en-US" sz="2400" dirty="0" smtClean="0"/>
              <a:t>Limited set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Interrupt Driven I/O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Overcomes CPU waiting</a:t>
            </a:r>
          </a:p>
          <a:p>
            <a:r>
              <a:rPr lang="en-US" sz="2600" dirty="0" smtClean="0"/>
              <a:t>No repeated CPU checking of device</a:t>
            </a:r>
          </a:p>
          <a:p>
            <a:r>
              <a:rPr lang="en-US" sz="2600" dirty="0" smtClean="0"/>
              <a:t>I/O module interrupts when ready</a:t>
            </a: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Interrupt Driven I/O Basic 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CPU issues read command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gets data from peripheral whilst CPU does other work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interrupts CPU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CPU requests data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I/O module transfers data</a:t>
            </a:r>
          </a:p>
          <a:p>
            <a:pPr>
              <a:buFont typeface="Wingdings" pitchFamily="2" charset="2"/>
              <a:buChar char="q"/>
            </a:pP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Interrupt Driven I/O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0"/>
            <a:ext cx="3581400" cy="683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The Big Picture: Where are we now?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478" y="2057400"/>
            <a:ext cx="644412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62600" y="2133600"/>
            <a:ext cx="1905000" cy="3581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1447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Input and Output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CPU Viewpoint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Issue read command</a:t>
            </a:r>
          </a:p>
          <a:p>
            <a:r>
              <a:rPr lang="en-US" sz="3200" dirty="0" smtClean="0"/>
              <a:t>Do other work</a:t>
            </a:r>
          </a:p>
          <a:p>
            <a:r>
              <a:rPr lang="en-US" sz="3200" dirty="0" smtClean="0"/>
              <a:t>Check for interrupt at end of each instruction cycle</a:t>
            </a:r>
          </a:p>
          <a:p>
            <a:r>
              <a:rPr lang="en-US" sz="3200" dirty="0" smtClean="0"/>
              <a:t>If interrupted:-</a:t>
            </a:r>
          </a:p>
          <a:p>
            <a:pPr lvl="1"/>
            <a:r>
              <a:rPr lang="en-US" sz="3200" dirty="0" smtClean="0"/>
              <a:t>Save context (registers)</a:t>
            </a:r>
          </a:p>
          <a:p>
            <a:pPr lvl="1"/>
            <a:r>
              <a:rPr lang="en-US" sz="3200" dirty="0" smtClean="0"/>
              <a:t>Process interrupt</a:t>
            </a:r>
          </a:p>
          <a:p>
            <a:pPr lvl="2"/>
            <a:r>
              <a:rPr lang="en-US" sz="3200" dirty="0" smtClean="0"/>
              <a:t>Fetch data &amp; store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778" y="255504"/>
            <a:ext cx="5642222" cy="629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6764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Interrupt Processing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 Issues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you identify the module issuing the interrupt?</a:t>
            </a:r>
          </a:p>
          <a:p>
            <a:r>
              <a:rPr lang="en-US" dirty="0" smtClean="0"/>
              <a:t>How do you deal with multiple interrupts?</a:t>
            </a:r>
          </a:p>
          <a:p>
            <a:pPr lvl="1"/>
            <a:r>
              <a:rPr lang="en-US" dirty="0" smtClean="0"/>
              <a:t>i.e. an interrupt handler being interrupted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Identifying Interrupting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line for each module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Limits number of devices</a:t>
            </a:r>
          </a:p>
          <a:p>
            <a:r>
              <a:rPr lang="en-US" dirty="0" smtClean="0"/>
              <a:t>Software poll</a:t>
            </a:r>
          </a:p>
          <a:p>
            <a:pPr lvl="1"/>
            <a:r>
              <a:rPr lang="en-US" dirty="0" smtClean="0"/>
              <a:t>CPU asks each module in turn</a:t>
            </a:r>
          </a:p>
          <a:p>
            <a:pPr lvl="1"/>
            <a:r>
              <a:rPr lang="en-US" dirty="0" smtClean="0"/>
              <a:t>Slow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Identifying Interrupting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257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Daisy Chain or Hardware poll</a:t>
            </a:r>
          </a:p>
          <a:p>
            <a:pPr lvl="1"/>
            <a:r>
              <a:rPr lang="en-US" dirty="0" smtClean="0"/>
              <a:t>Interrupt Acknowledge sent down a chain</a:t>
            </a:r>
          </a:p>
          <a:p>
            <a:pPr lvl="1"/>
            <a:r>
              <a:rPr lang="en-US" dirty="0" smtClean="0"/>
              <a:t>Module responsible places vector on bus</a:t>
            </a:r>
          </a:p>
          <a:p>
            <a:pPr lvl="1"/>
            <a:r>
              <a:rPr lang="en-US" dirty="0" smtClean="0"/>
              <a:t>CPU uses vector to identify handler </a:t>
            </a:r>
            <a:r>
              <a:rPr lang="en-US" dirty="0" err="1" smtClean="0"/>
              <a:t>routi</a:t>
            </a:r>
            <a:endParaRPr lang="en-US" dirty="0" smtClean="0"/>
          </a:p>
          <a:p>
            <a:pPr lvl="1"/>
            <a:r>
              <a:rPr lang="en-US" dirty="0" smtClean="0"/>
              <a:t>ne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Bus Master</a:t>
            </a:r>
          </a:p>
          <a:p>
            <a:pPr lvl="1"/>
            <a:r>
              <a:rPr lang="en-US" dirty="0" smtClean="0"/>
              <a:t>Module must claim the bus before it can raise interrupt</a:t>
            </a:r>
          </a:p>
          <a:p>
            <a:pPr lvl="1">
              <a:buNone/>
            </a:pPr>
            <a:endParaRPr lang="en-US" dirty="0" smtClean="0"/>
          </a:p>
          <a:p>
            <a:endParaRPr lang="en-US" sz="2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74173"/>
            <a:ext cx="8302386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Interrupts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interrupt line has a priority</a:t>
            </a:r>
          </a:p>
          <a:p>
            <a:r>
              <a:rPr lang="en-US" dirty="0" smtClean="0"/>
              <a:t>Higher priority lines can interrupt lower priority lines</a:t>
            </a:r>
          </a:p>
          <a:p>
            <a:r>
              <a:rPr lang="en-US" dirty="0" smtClean="0"/>
              <a:t>If bus mastering only current master can interrupt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80x86 has one interrupt line</a:t>
            </a:r>
          </a:p>
          <a:p>
            <a:r>
              <a:rPr lang="en-US" dirty="0" smtClean="0"/>
              <a:t>8086 based systems use one 8259A interrupt controller</a:t>
            </a:r>
          </a:p>
          <a:p>
            <a:r>
              <a:rPr lang="en-US" dirty="0" smtClean="0"/>
              <a:t>8259A has 8 interrupt lines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Sequence of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8259A accepts interrupts</a:t>
            </a:r>
          </a:p>
          <a:p>
            <a:r>
              <a:rPr lang="en-US" sz="2600" dirty="0" smtClean="0"/>
              <a:t>8259A determines priority</a:t>
            </a:r>
          </a:p>
          <a:p>
            <a:r>
              <a:rPr lang="en-US" sz="2600" dirty="0" smtClean="0"/>
              <a:t>8259A signals 8086 (raises INTR line)</a:t>
            </a:r>
          </a:p>
          <a:p>
            <a:r>
              <a:rPr lang="en-US" sz="2600" dirty="0" smtClean="0"/>
              <a:t>CPU Acknowledges</a:t>
            </a:r>
          </a:p>
          <a:p>
            <a:r>
              <a:rPr lang="en-US" sz="2600" dirty="0" smtClean="0"/>
              <a:t>8259A puts correct vector on data bus</a:t>
            </a:r>
          </a:p>
          <a:p>
            <a:r>
              <a:rPr lang="en-US" sz="2600" dirty="0" smtClean="0"/>
              <a:t>CPU processes interrupt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PC Interrupt Layout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2788" y="2357438"/>
            <a:ext cx="1984375" cy="35099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24600" y="2438400"/>
            <a:ext cx="1984375" cy="34274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4200" y="1981200"/>
            <a:ext cx="793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8086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08725" y="3775075"/>
            <a:ext cx="895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INTR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962400" y="40386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1014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8259A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990600" y="28956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990600" y="3200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990600" y="3581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990600" y="3962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990600" y="4343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990600" y="4724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990600" y="5105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990600" y="54864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981200" y="2590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IRQ0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981200" y="2971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IRQ1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81200" y="3352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IRQ2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981200" y="3733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IRQ3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981200" y="4114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IRQ4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981200" y="4495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IRQ5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981200" y="4876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IRQ6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981200" y="5257800"/>
            <a:ext cx="862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IRQ7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30163"/>
            <a:ext cx="4932363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9812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3477490" y="457200"/>
            <a:ext cx="457200" cy="5715000"/>
          </a:xfrm>
          <a:prstGeom prst="upDownArrow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22098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38100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0780" y="9906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23855" y="23622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3855" y="39624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23855" y="53340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6096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20574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800" y="37338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 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9906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77000" y="23622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39624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0" y="5320145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43800" y="49530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6096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20574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36576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 Disk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5029200"/>
            <a:ext cx="1828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" y="1524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High level view of connections between various modules in a computer system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Taxonomy of Interrupts in Pentium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33922"/>
            <a:ext cx="9126887" cy="26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410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Software Interrupts are Synchronous Events whereas Hardware Interrupts are Asynchronous Events.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Interacting with I/O Devices: MS-Dos on an x86 Machine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81163"/>
            <a:ext cx="4194996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Pentium Modes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 Mode</a:t>
            </a:r>
          </a:p>
          <a:p>
            <a:r>
              <a:rPr lang="en-US" dirty="0" smtClean="0"/>
              <a:t>Protected Mode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Direct Memory Access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1" y="1066800"/>
            <a:ext cx="3962399" cy="333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I/O Techniques Summary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2400" y="2590800"/>
          <a:ext cx="8613775" cy="2331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200400"/>
                <a:gridCol w="2567517"/>
                <a:gridCol w="2845858"/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Interrupts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 of Interrupts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I/O-to-memory</a:t>
                      </a:r>
                      <a:r>
                        <a:rPr lang="en-US" sz="2400" baseline="0" dirty="0" smtClean="0"/>
                        <a:t> Transfer through Processor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Programmed I/O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Interrupt-driven I/O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Direct I/O-to-memory transfer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Direct Memory Access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12648" y="4572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400" dirty="0" smtClean="0"/>
              <a:t>System Bus Consists of: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Data</a:t>
            </a:r>
            <a:r>
              <a:rPr lang="en-US" sz="2400" dirty="0" smtClean="0"/>
              <a:t> lines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</a:t>
            </a: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Control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Memory</a:t>
            </a:r>
            <a:r>
              <a:rPr lang="en-US" sz="2400" dirty="0" smtClean="0"/>
              <a:t> write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I/O</a:t>
            </a:r>
            <a:r>
              <a:rPr lang="en-US" sz="2400" dirty="0" smtClean="0"/>
              <a:t> write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00424" y="4981576"/>
            <a:ext cx="2667000" cy="16764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I/O read</a:t>
            </a: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Transfer ACK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noProof="0" dirty="0" smtClean="0"/>
              <a:t>Bus request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4648200"/>
            <a:ext cx="2667000" cy="16764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Bus grant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noProof="0" dirty="0" smtClean="0"/>
              <a:t>Interrupt request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Interrupt ACK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Clock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b="30487"/>
          <a:stretch>
            <a:fillRect/>
          </a:stretch>
        </p:blipFill>
        <p:spPr bwMode="auto">
          <a:xfrm>
            <a:off x="457200" y="2620963"/>
            <a:ext cx="81534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466850"/>
            <a:ext cx="6781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152" y="228600"/>
            <a:ext cx="8766048" cy="990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Basic Components of a Computer and their Interconnection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Input/Output</a:t>
            </a:r>
            <a:r>
              <a:rPr lang="en-US" sz="3200" dirty="0" smtClean="0"/>
              <a:t>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Wide variety of peripherals</a:t>
            </a:r>
          </a:p>
          <a:p>
            <a:pPr lvl="1"/>
            <a:r>
              <a:rPr lang="en-US" dirty="0" smtClean="0"/>
              <a:t>Delivering different amounts of data</a:t>
            </a:r>
          </a:p>
          <a:p>
            <a:pPr lvl="1"/>
            <a:r>
              <a:rPr lang="en-US" dirty="0" smtClean="0"/>
              <a:t>At different speeds</a:t>
            </a:r>
          </a:p>
          <a:p>
            <a:pPr lvl="1"/>
            <a:r>
              <a:rPr lang="en-US" dirty="0" smtClean="0"/>
              <a:t>In different formats</a:t>
            </a:r>
          </a:p>
          <a:p>
            <a:r>
              <a:rPr lang="en-US" sz="2600" dirty="0" smtClean="0"/>
              <a:t>All slower than CPU and RAM</a:t>
            </a:r>
          </a:p>
          <a:p>
            <a:r>
              <a:rPr lang="en-US" sz="2600" dirty="0" smtClean="0"/>
              <a:t>Need I/O modules (with their Device Drivers and the corresponding Operating System support)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I/O Device Interface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9785" y="1844994"/>
            <a:ext cx="7327015" cy="425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76200"/>
            <a:ext cx="52578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Interface to CPU and Memory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Interface to one or more peripherals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I/O Device Interface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8001000" cy="375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43400" y="76200"/>
            <a:ext cx="52578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Interface to CPU and Memory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Interface to one or more peripherals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I/O Module Functions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 &amp; Timing</a:t>
            </a:r>
          </a:p>
          <a:p>
            <a:r>
              <a:rPr lang="en-US" dirty="0" smtClean="0"/>
              <a:t>CPU Communication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Data Buffering</a:t>
            </a:r>
          </a:p>
          <a:p>
            <a:r>
              <a:rPr lang="en-US" dirty="0" smtClean="0"/>
              <a:t>Error Detection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18530</TotalTime>
  <Words>706</Words>
  <Application>Microsoft Office PowerPoint</Application>
  <PresentationFormat>On-screen Show (4:3)</PresentationFormat>
  <Paragraphs>203</Paragraphs>
  <Slides>35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Computer systems Organization</vt:lpstr>
      <vt:lpstr>The Big Picture: Where are we now?</vt:lpstr>
      <vt:lpstr>Slide 3</vt:lpstr>
      <vt:lpstr>Slide 4</vt:lpstr>
      <vt:lpstr>Basic Components of a Computer and their Interconnection</vt:lpstr>
      <vt:lpstr>Input/Output Problems</vt:lpstr>
      <vt:lpstr>I/O Device Interface</vt:lpstr>
      <vt:lpstr>I/O Device Interface</vt:lpstr>
      <vt:lpstr>I/O Module Functions</vt:lpstr>
      <vt:lpstr>I/O Steps</vt:lpstr>
      <vt:lpstr>I/O Decisions</vt:lpstr>
      <vt:lpstr>Input Output Techniques</vt:lpstr>
      <vt:lpstr>Programmed I/O</vt:lpstr>
      <vt:lpstr>Programmed I/O - detail</vt:lpstr>
      <vt:lpstr>Slide 15</vt:lpstr>
      <vt:lpstr>I/O Mapping</vt:lpstr>
      <vt:lpstr>Interrupt Driven I/O</vt:lpstr>
      <vt:lpstr>Interrupt Driven I/O Basic Operation</vt:lpstr>
      <vt:lpstr>Slide 19</vt:lpstr>
      <vt:lpstr>CPU Viewpoint</vt:lpstr>
      <vt:lpstr>Slide 21</vt:lpstr>
      <vt:lpstr>Design Issues</vt:lpstr>
      <vt:lpstr>Identifying Interrupting Module</vt:lpstr>
      <vt:lpstr>Identifying Interrupting Module</vt:lpstr>
      <vt:lpstr>Multiple Interrupts</vt:lpstr>
      <vt:lpstr>Example</vt:lpstr>
      <vt:lpstr>Sequence of Events</vt:lpstr>
      <vt:lpstr>PC Interrupt Layout</vt:lpstr>
      <vt:lpstr>Slide 29</vt:lpstr>
      <vt:lpstr>Taxonomy of Interrupts in Pentium</vt:lpstr>
      <vt:lpstr>Interacting with I/O Devices: MS-Dos on an x86 Machine</vt:lpstr>
      <vt:lpstr>Pentium Modes</vt:lpstr>
      <vt:lpstr>Pentium</vt:lpstr>
      <vt:lpstr>Slide 34</vt:lpstr>
      <vt:lpstr>I/O Techniques Summary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</dc:title>
  <dc:creator>Suresh Purini</dc:creator>
  <cp:lastModifiedBy>Amit</cp:lastModifiedBy>
  <cp:revision>1063</cp:revision>
  <dcterms:created xsi:type="dcterms:W3CDTF">2009-12-28T08:46:18Z</dcterms:created>
  <dcterms:modified xsi:type="dcterms:W3CDTF">2010-04-24T15:02:19Z</dcterms:modified>
</cp:coreProperties>
</file>