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24"/>
  </p:notesMasterIdLst>
  <p:sldIdLst>
    <p:sldId id="256" r:id="rId2"/>
    <p:sldId id="330" r:id="rId3"/>
    <p:sldId id="331" r:id="rId4"/>
    <p:sldId id="334" r:id="rId5"/>
    <p:sldId id="335" r:id="rId6"/>
    <p:sldId id="337" r:id="rId7"/>
    <p:sldId id="338" r:id="rId8"/>
    <p:sldId id="339" r:id="rId9"/>
    <p:sldId id="351" r:id="rId10"/>
    <p:sldId id="352" r:id="rId11"/>
    <p:sldId id="353" r:id="rId12"/>
    <p:sldId id="341" r:id="rId13"/>
    <p:sldId id="340" r:id="rId14"/>
    <p:sldId id="342" r:id="rId15"/>
    <p:sldId id="350" r:id="rId16"/>
    <p:sldId id="343" r:id="rId17"/>
    <p:sldId id="344" r:id="rId18"/>
    <p:sldId id="348" r:id="rId19"/>
    <p:sldId id="349" r:id="rId20"/>
    <p:sldId id="345" r:id="rId21"/>
    <p:sldId id="346" r:id="rId22"/>
    <p:sldId id="34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9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D40C22-93B0-4845-8F91-3B2D73604220}" type="datetimeFigureOut">
              <a:rPr lang="en-US" smtClean="0"/>
              <a:pPr/>
              <a:t>2/21/2010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E4A3C2-D2D8-4B17-9786-628D6FE1AD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3EC25EE-68A1-4366-AE9B-3C7E75DD6CB9}" type="datetimeFigureOut">
              <a:rPr lang="en-US" smtClean="0"/>
              <a:pPr/>
              <a:t>2/21/2010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3787BA2D-1E5B-4429-9E04-4E7AD9FF8AB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EC25EE-68A1-4366-AE9B-3C7E75DD6CB9}" type="datetimeFigureOut">
              <a:rPr lang="en-US" smtClean="0"/>
              <a:pPr/>
              <a:t>2/21/2010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7BA2D-1E5B-4429-9E04-4E7AD9FF8A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73EC25EE-68A1-4366-AE9B-3C7E75DD6CB9}" type="datetimeFigureOut">
              <a:rPr lang="en-US" smtClean="0"/>
              <a:pPr/>
              <a:t>2/21/2010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787BA2D-1E5B-4429-9E04-4E7AD9FF8AB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3EC25EE-68A1-4366-AE9B-3C7E75DD6CB9}" type="datetimeFigureOut">
              <a:rPr lang="en-US" smtClean="0"/>
              <a:pPr/>
              <a:t>2/21/2010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787BA2D-1E5B-4429-9E04-4E7AD9FF8AB5}"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73EC25EE-68A1-4366-AE9B-3C7E75DD6CB9}" type="datetimeFigureOut">
              <a:rPr lang="en-US" smtClean="0"/>
              <a:pPr/>
              <a:t>2/21/2010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787BA2D-1E5B-4429-9E04-4E7AD9FF8AB5}"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73EC25EE-68A1-4366-AE9B-3C7E75DD6CB9}" type="datetimeFigureOut">
              <a:rPr lang="en-US" smtClean="0"/>
              <a:pPr/>
              <a:t>2/21/2010</a:t>
            </a:fld>
            <a:endParaRPr lang="en-US"/>
          </a:p>
        </p:txBody>
      </p:sp>
      <p:sp>
        <p:nvSpPr>
          <p:cNvPr id="10" name="Slide Number Placeholder 9"/>
          <p:cNvSpPr>
            <a:spLocks noGrp="1"/>
          </p:cNvSpPr>
          <p:nvPr>
            <p:ph type="sldNum" sz="quarter" idx="16"/>
          </p:nvPr>
        </p:nvSpPr>
        <p:spPr/>
        <p:txBody>
          <a:bodyPr rtlCol="0"/>
          <a:lstStyle/>
          <a:p>
            <a:fld id="{3787BA2D-1E5B-4429-9E04-4E7AD9FF8AB5}"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73EC25EE-68A1-4366-AE9B-3C7E75DD6CB9}" type="datetimeFigureOut">
              <a:rPr lang="en-US" smtClean="0"/>
              <a:pPr/>
              <a:t>2/21/2010</a:t>
            </a:fld>
            <a:endParaRPr lang="en-US"/>
          </a:p>
        </p:txBody>
      </p:sp>
      <p:sp>
        <p:nvSpPr>
          <p:cNvPr id="12" name="Slide Number Placeholder 11"/>
          <p:cNvSpPr>
            <a:spLocks noGrp="1"/>
          </p:cNvSpPr>
          <p:nvPr>
            <p:ph type="sldNum" sz="quarter" idx="16"/>
          </p:nvPr>
        </p:nvSpPr>
        <p:spPr/>
        <p:txBody>
          <a:bodyPr rtlCol="0"/>
          <a:lstStyle/>
          <a:p>
            <a:fld id="{3787BA2D-1E5B-4429-9E04-4E7AD9FF8AB5}"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3EC25EE-68A1-4366-AE9B-3C7E75DD6CB9}" type="datetimeFigureOut">
              <a:rPr lang="en-US" smtClean="0"/>
              <a:pPr/>
              <a:t>2/21/2010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787BA2D-1E5B-4429-9E04-4E7AD9FF8A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C25EE-68A1-4366-AE9B-3C7E75DD6CB9}" type="datetimeFigureOut">
              <a:rPr lang="en-US" smtClean="0"/>
              <a:pPr/>
              <a:t>2/21/2010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787BA2D-1E5B-4429-9E04-4E7AD9FF8A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3EC25EE-68A1-4366-AE9B-3C7E75DD6CB9}" type="datetimeFigureOut">
              <a:rPr lang="en-US" smtClean="0"/>
              <a:pPr/>
              <a:t>2/21/2010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787BA2D-1E5B-4429-9E04-4E7AD9FF8AB5}"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73EC25EE-68A1-4366-AE9B-3C7E75DD6CB9}" type="datetimeFigureOut">
              <a:rPr lang="en-US" smtClean="0"/>
              <a:pPr/>
              <a:t>2/21/2010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787BA2D-1E5B-4429-9E04-4E7AD9FF8AB5}"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73EC25EE-68A1-4366-AE9B-3C7E75DD6CB9}" type="datetimeFigureOut">
              <a:rPr lang="en-US" smtClean="0"/>
              <a:pPr/>
              <a:t>2/21/2010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787BA2D-1E5B-4429-9E04-4E7AD9FF8A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900" dirty="0" smtClean="0"/>
              <a:t>Computer systems Organization</a:t>
            </a:r>
            <a:endParaRPr lang="en-US" sz="2900" dirty="0"/>
          </a:p>
        </p:txBody>
      </p:sp>
      <p:sp>
        <p:nvSpPr>
          <p:cNvPr id="3" name="Subtitle 2"/>
          <p:cNvSpPr>
            <a:spLocks noGrp="1"/>
          </p:cNvSpPr>
          <p:nvPr>
            <p:ph type="subTitle" idx="1"/>
          </p:nvPr>
        </p:nvSpPr>
        <p:spPr/>
        <p:txBody>
          <a:bodyPr>
            <a:normAutofit fontScale="92500"/>
          </a:bodyPr>
          <a:lstStyle/>
          <a:p>
            <a:r>
              <a:rPr lang="en-US" sz="2400" dirty="0" smtClean="0"/>
              <a:t>Subroutines in ARM -- Spring 2010 -- IIIT-H -- Suresh Purini</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t>Subroutines – Implementing Control Transfer</a:t>
            </a:r>
            <a:endParaRPr lang="en-US" sz="2900" dirty="0"/>
          </a:p>
        </p:txBody>
      </p:sp>
      <p:sp>
        <p:nvSpPr>
          <p:cNvPr id="3" name="Content Placeholder 2"/>
          <p:cNvSpPr>
            <a:spLocks noGrp="1"/>
          </p:cNvSpPr>
          <p:nvPr>
            <p:ph sz="quarter" idx="1"/>
          </p:nvPr>
        </p:nvSpPr>
        <p:spPr/>
        <p:txBody>
          <a:bodyPr>
            <a:normAutofit/>
          </a:bodyPr>
          <a:lstStyle/>
          <a:p>
            <a:pPr>
              <a:buNone/>
            </a:pPr>
            <a:r>
              <a:rPr lang="en-US" sz="2400" dirty="0" smtClean="0">
                <a:solidFill>
                  <a:schemeClr val="accent2"/>
                </a:solidFill>
              </a:rPr>
              <a:t> </a:t>
            </a:r>
            <a:endParaRPr lang="en-US" sz="2400" dirty="0">
              <a:solidFill>
                <a:schemeClr val="accent2"/>
              </a:solidFill>
            </a:endParaRPr>
          </a:p>
        </p:txBody>
      </p:sp>
      <p:sp>
        <p:nvSpPr>
          <p:cNvPr id="7" name="Rectangle 6"/>
          <p:cNvSpPr/>
          <p:nvPr/>
        </p:nvSpPr>
        <p:spPr>
          <a:xfrm>
            <a:off x="533400" y="1524000"/>
            <a:ext cx="4038600" cy="5334000"/>
          </a:xfrm>
          <a:prstGeom prst="rect">
            <a:avLst/>
          </a:prstGeom>
          <a:solidFill>
            <a:schemeClr val="accent3">
              <a:alpha val="32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300" dirty="0" smtClean="0">
                <a:solidFill>
                  <a:schemeClr val="tx1"/>
                </a:solidFill>
              </a:rPr>
              <a:t>main(){</a:t>
            </a:r>
          </a:p>
          <a:p>
            <a:r>
              <a:rPr lang="en-US" sz="2300" dirty="0" smtClean="0">
                <a:solidFill>
                  <a:schemeClr val="tx1"/>
                </a:solidFill>
              </a:rPr>
              <a:t> </a:t>
            </a:r>
            <a:r>
              <a:rPr lang="en-US" sz="2300" dirty="0" smtClean="0">
                <a:solidFill>
                  <a:schemeClr val="tx1"/>
                </a:solidFill>
              </a:rPr>
              <a:t>  </a:t>
            </a:r>
            <a:r>
              <a:rPr lang="en-US" sz="2300" dirty="0" err="1" smtClean="0">
                <a:solidFill>
                  <a:schemeClr val="tx1"/>
                </a:solidFill>
              </a:rPr>
              <a:t>int</a:t>
            </a:r>
            <a:r>
              <a:rPr lang="en-US" sz="2300" dirty="0" smtClean="0">
                <a:solidFill>
                  <a:schemeClr val="tx1"/>
                </a:solidFill>
              </a:rPr>
              <a:t> n = </a:t>
            </a:r>
            <a:r>
              <a:rPr lang="en-US" sz="2300" dirty="0" err="1" smtClean="0">
                <a:solidFill>
                  <a:schemeClr val="tx1"/>
                </a:solidFill>
              </a:rPr>
              <a:t>getchar</a:t>
            </a:r>
            <a:r>
              <a:rPr lang="en-US" sz="2300" dirty="0" smtClean="0">
                <a:solidFill>
                  <a:schemeClr val="tx1"/>
                </a:solidFill>
              </a:rPr>
              <a:t>();</a:t>
            </a:r>
            <a:endParaRPr lang="en-US" sz="2300" dirty="0" smtClean="0">
              <a:solidFill>
                <a:schemeClr val="tx1"/>
              </a:solidFill>
            </a:endParaRPr>
          </a:p>
          <a:p>
            <a:r>
              <a:rPr lang="en-US" sz="2300" dirty="0" smtClean="0">
                <a:solidFill>
                  <a:schemeClr val="tx1"/>
                </a:solidFill>
              </a:rPr>
              <a:t> </a:t>
            </a:r>
            <a:r>
              <a:rPr lang="en-US" sz="2300" dirty="0" smtClean="0">
                <a:solidFill>
                  <a:schemeClr val="tx1"/>
                </a:solidFill>
              </a:rPr>
              <a:t>  </a:t>
            </a:r>
            <a:r>
              <a:rPr lang="en-US" sz="2300" dirty="0" err="1" smtClean="0">
                <a:solidFill>
                  <a:schemeClr val="tx1"/>
                </a:solidFill>
              </a:rPr>
              <a:t>computerSqrSum</a:t>
            </a:r>
            <a:r>
              <a:rPr lang="en-US" sz="2300" dirty="0" smtClean="0">
                <a:solidFill>
                  <a:schemeClr val="tx1"/>
                </a:solidFill>
              </a:rPr>
              <a:t>(&amp;n);</a:t>
            </a:r>
            <a:endParaRPr lang="en-US" sz="2300" dirty="0" smtClean="0">
              <a:solidFill>
                <a:schemeClr val="tx1"/>
              </a:solidFill>
            </a:endParaRPr>
          </a:p>
          <a:p>
            <a:r>
              <a:rPr lang="en-US" sz="2300" dirty="0" smtClean="0">
                <a:solidFill>
                  <a:schemeClr val="tx1"/>
                </a:solidFill>
              </a:rPr>
              <a:t>}</a:t>
            </a:r>
          </a:p>
          <a:p>
            <a:endParaRPr lang="en-US" sz="2300" dirty="0" smtClean="0">
              <a:solidFill>
                <a:schemeClr val="tx1"/>
              </a:solidFill>
            </a:endParaRPr>
          </a:p>
          <a:p>
            <a:r>
              <a:rPr lang="en-US" sz="2300" dirty="0" err="1" smtClean="0">
                <a:solidFill>
                  <a:schemeClr val="tx1"/>
                </a:solidFill>
              </a:rPr>
              <a:t>int</a:t>
            </a:r>
            <a:r>
              <a:rPr lang="en-US" sz="2300" dirty="0" smtClean="0">
                <a:solidFill>
                  <a:schemeClr val="tx1"/>
                </a:solidFill>
              </a:rPr>
              <a:t> </a:t>
            </a:r>
            <a:r>
              <a:rPr lang="en-US" sz="2300" dirty="0" err="1" smtClean="0">
                <a:solidFill>
                  <a:schemeClr val="tx1"/>
                </a:solidFill>
              </a:rPr>
              <a:t>computerSqrSum</a:t>
            </a:r>
            <a:r>
              <a:rPr lang="en-US" sz="2300" dirty="0" smtClean="0">
                <a:solidFill>
                  <a:schemeClr val="tx1"/>
                </a:solidFill>
              </a:rPr>
              <a:t>(</a:t>
            </a:r>
            <a:r>
              <a:rPr lang="en-US" sz="2300" dirty="0" err="1" smtClean="0">
                <a:solidFill>
                  <a:schemeClr val="tx1"/>
                </a:solidFill>
              </a:rPr>
              <a:t>int</a:t>
            </a:r>
            <a:r>
              <a:rPr lang="en-US" sz="2300" dirty="0" smtClean="0">
                <a:solidFill>
                  <a:schemeClr val="tx1"/>
                </a:solidFill>
              </a:rPr>
              <a:t> *</a:t>
            </a:r>
            <a:r>
              <a:rPr lang="en-US" sz="2300" dirty="0" err="1" smtClean="0">
                <a:solidFill>
                  <a:schemeClr val="tx1"/>
                </a:solidFill>
              </a:rPr>
              <a:t>pn</a:t>
            </a:r>
            <a:r>
              <a:rPr lang="en-US" sz="2300" dirty="0" smtClean="0">
                <a:solidFill>
                  <a:schemeClr val="tx1"/>
                </a:solidFill>
              </a:rPr>
              <a:t>) </a:t>
            </a:r>
            <a:r>
              <a:rPr lang="en-US" sz="2300" dirty="0" smtClean="0">
                <a:solidFill>
                  <a:schemeClr val="tx1"/>
                </a:solidFill>
              </a:rPr>
              <a:t>{</a:t>
            </a:r>
          </a:p>
          <a:p>
            <a:r>
              <a:rPr lang="en-US" sz="2300" dirty="0" smtClean="0">
                <a:solidFill>
                  <a:schemeClr val="tx1"/>
                </a:solidFill>
              </a:rPr>
              <a:t>   </a:t>
            </a:r>
            <a:r>
              <a:rPr lang="en-US" sz="2300" dirty="0" err="1" smtClean="0">
                <a:solidFill>
                  <a:schemeClr val="tx1"/>
                </a:solidFill>
              </a:rPr>
              <a:t>int</a:t>
            </a:r>
            <a:r>
              <a:rPr lang="en-US" sz="2300" dirty="0" smtClean="0">
                <a:solidFill>
                  <a:schemeClr val="tx1"/>
                </a:solidFill>
              </a:rPr>
              <a:t> </a:t>
            </a:r>
            <a:r>
              <a:rPr lang="en-US" sz="2300" dirty="0" err="1" smtClean="0">
                <a:solidFill>
                  <a:schemeClr val="tx1"/>
                </a:solidFill>
              </a:rPr>
              <a:t>i</a:t>
            </a:r>
            <a:r>
              <a:rPr lang="en-US" sz="2300" dirty="0" smtClean="0">
                <a:solidFill>
                  <a:schemeClr val="tx1"/>
                </a:solidFill>
              </a:rPr>
              <a:t>, sum = 0;</a:t>
            </a:r>
          </a:p>
          <a:p>
            <a:r>
              <a:rPr lang="en-US" sz="2300" dirty="0" smtClean="0">
                <a:solidFill>
                  <a:schemeClr val="tx1"/>
                </a:solidFill>
              </a:rPr>
              <a:t>   for(</a:t>
            </a:r>
            <a:r>
              <a:rPr lang="en-US" sz="2300" dirty="0" err="1" smtClean="0">
                <a:solidFill>
                  <a:schemeClr val="tx1"/>
                </a:solidFill>
              </a:rPr>
              <a:t>i</a:t>
            </a:r>
            <a:r>
              <a:rPr lang="en-US" sz="2300" dirty="0" smtClean="0">
                <a:solidFill>
                  <a:schemeClr val="tx1"/>
                </a:solidFill>
              </a:rPr>
              <a:t> =0; </a:t>
            </a:r>
            <a:r>
              <a:rPr lang="en-US" sz="2300" dirty="0" err="1" smtClean="0">
                <a:solidFill>
                  <a:schemeClr val="tx1"/>
                </a:solidFill>
              </a:rPr>
              <a:t>i</a:t>
            </a:r>
            <a:r>
              <a:rPr lang="en-US" sz="2300" dirty="0" smtClean="0">
                <a:solidFill>
                  <a:schemeClr val="tx1"/>
                </a:solidFill>
              </a:rPr>
              <a:t>&lt;*</a:t>
            </a:r>
            <a:r>
              <a:rPr lang="en-US" sz="2300" dirty="0" err="1" smtClean="0">
                <a:solidFill>
                  <a:schemeClr val="tx1"/>
                </a:solidFill>
              </a:rPr>
              <a:t>pn</a:t>
            </a:r>
            <a:r>
              <a:rPr lang="en-US" sz="2300" dirty="0" smtClean="0">
                <a:solidFill>
                  <a:schemeClr val="tx1"/>
                </a:solidFill>
              </a:rPr>
              <a:t>; </a:t>
            </a:r>
            <a:r>
              <a:rPr lang="en-US" sz="2300" dirty="0" smtClean="0">
                <a:solidFill>
                  <a:schemeClr val="tx1"/>
                </a:solidFill>
              </a:rPr>
              <a:t>++</a:t>
            </a:r>
            <a:r>
              <a:rPr lang="en-US" sz="2300" dirty="0" err="1" smtClean="0">
                <a:solidFill>
                  <a:schemeClr val="tx1"/>
                </a:solidFill>
              </a:rPr>
              <a:t>i</a:t>
            </a:r>
            <a:r>
              <a:rPr lang="en-US" sz="2300" dirty="0" smtClean="0">
                <a:solidFill>
                  <a:schemeClr val="tx1"/>
                </a:solidFill>
              </a:rPr>
              <a:t> )</a:t>
            </a:r>
          </a:p>
          <a:p>
            <a:r>
              <a:rPr lang="en-US" sz="2300" dirty="0" smtClean="0">
                <a:solidFill>
                  <a:schemeClr val="tx1"/>
                </a:solidFill>
              </a:rPr>
              <a:t>	    sum = sum +</a:t>
            </a:r>
            <a:r>
              <a:rPr lang="en-US" sz="2300" dirty="0" err="1" smtClean="0">
                <a:solidFill>
                  <a:schemeClr val="tx1"/>
                </a:solidFill>
              </a:rPr>
              <a:t>sqr</a:t>
            </a:r>
            <a:r>
              <a:rPr lang="en-US" sz="2300" dirty="0" smtClean="0">
                <a:solidFill>
                  <a:schemeClr val="tx1"/>
                </a:solidFill>
              </a:rPr>
              <a:t>(</a:t>
            </a:r>
            <a:r>
              <a:rPr lang="en-US" sz="2300" dirty="0" err="1" smtClean="0">
                <a:solidFill>
                  <a:schemeClr val="tx1"/>
                </a:solidFill>
              </a:rPr>
              <a:t>i</a:t>
            </a:r>
            <a:r>
              <a:rPr lang="en-US" sz="2300" dirty="0" smtClean="0">
                <a:solidFill>
                  <a:schemeClr val="tx1"/>
                </a:solidFill>
              </a:rPr>
              <a:t>);</a:t>
            </a:r>
          </a:p>
          <a:p>
            <a:r>
              <a:rPr lang="en-US" sz="2300" dirty="0" smtClean="0">
                <a:solidFill>
                  <a:schemeClr val="tx1"/>
                </a:solidFill>
              </a:rPr>
              <a:t> </a:t>
            </a:r>
            <a:r>
              <a:rPr lang="en-US" sz="2300" dirty="0" smtClean="0">
                <a:solidFill>
                  <a:schemeClr val="tx1"/>
                </a:solidFill>
              </a:rPr>
              <a:t>  *</a:t>
            </a:r>
            <a:r>
              <a:rPr lang="en-US" sz="2300" dirty="0" err="1" smtClean="0">
                <a:solidFill>
                  <a:schemeClr val="tx1"/>
                </a:solidFill>
              </a:rPr>
              <a:t>pn</a:t>
            </a:r>
            <a:r>
              <a:rPr lang="en-US" sz="2300" dirty="0" smtClean="0">
                <a:solidFill>
                  <a:schemeClr val="tx1"/>
                </a:solidFill>
              </a:rPr>
              <a:t> = sum;</a:t>
            </a:r>
          </a:p>
          <a:p>
            <a:r>
              <a:rPr lang="en-US" sz="2300" dirty="0" smtClean="0">
                <a:solidFill>
                  <a:schemeClr val="tx1"/>
                </a:solidFill>
              </a:rPr>
              <a:t> </a:t>
            </a:r>
            <a:r>
              <a:rPr lang="en-US" sz="2300" dirty="0" smtClean="0">
                <a:solidFill>
                  <a:schemeClr val="tx1"/>
                </a:solidFill>
              </a:rPr>
              <a:t>   return sum;</a:t>
            </a:r>
            <a:endParaRPr lang="en-US" sz="2300" dirty="0" smtClean="0">
              <a:solidFill>
                <a:schemeClr val="tx1"/>
              </a:solidFill>
            </a:endParaRPr>
          </a:p>
          <a:p>
            <a:r>
              <a:rPr lang="en-US" sz="2300" dirty="0" smtClean="0">
                <a:solidFill>
                  <a:schemeClr val="tx1"/>
                </a:solidFill>
              </a:rPr>
              <a:t>}</a:t>
            </a:r>
          </a:p>
          <a:p>
            <a:endParaRPr lang="en-US" sz="2300" dirty="0" smtClean="0">
              <a:solidFill>
                <a:schemeClr val="tx1"/>
              </a:solidFill>
            </a:endParaRPr>
          </a:p>
          <a:p>
            <a:r>
              <a:rPr lang="en-US" sz="2300" dirty="0" err="1" smtClean="0">
                <a:solidFill>
                  <a:schemeClr val="tx1"/>
                </a:solidFill>
              </a:rPr>
              <a:t>int</a:t>
            </a:r>
            <a:r>
              <a:rPr lang="en-US" sz="2300" dirty="0" smtClean="0">
                <a:solidFill>
                  <a:schemeClr val="tx1"/>
                </a:solidFill>
              </a:rPr>
              <a:t> </a:t>
            </a:r>
            <a:r>
              <a:rPr lang="en-US" sz="2300" dirty="0" err="1" smtClean="0">
                <a:solidFill>
                  <a:schemeClr val="tx1"/>
                </a:solidFill>
              </a:rPr>
              <a:t>sqr</a:t>
            </a:r>
            <a:r>
              <a:rPr lang="en-US" sz="2300" dirty="0" smtClean="0">
                <a:solidFill>
                  <a:schemeClr val="tx1"/>
                </a:solidFill>
              </a:rPr>
              <a:t>(</a:t>
            </a:r>
            <a:r>
              <a:rPr lang="en-US" sz="2300" dirty="0" err="1" smtClean="0">
                <a:solidFill>
                  <a:schemeClr val="tx1"/>
                </a:solidFill>
              </a:rPr>
              <a:t>int</a:t>
            </a:r>
            <a:r>
              <a:rPr lang="en-US" sz="2300" dirty="0" smtClean="0">
                <a:solidFill>
                  <a:schemeClr val="tx1"/>
                </a:solidFill>
              </a:rPr>
              <a:t> n ) {</a:t>
            </a:r>
          </a:p>
          <a:p>
            <a:r>
              <a:rPr lang="en-US" sz="2300" dirty="0" smtClean="0">
                <a:solidFill>
                  <a:schemeClr val="tx1"/>
                </a:solidFill>
              </a:rPr>
              <a:t>  return </a:t>
            </a:r>
            <a:r>
              <a:rPr lang="en-US" sz="2300" dirty="0" smtClean="0">
                <a:solidFill>
                  <a:schemeClr val="tx1"/>
                </a:solidFill>
              </a:rPr>
              <a:t>n*n</a:t>
            </a:r>
            <a:r>
              <a:rPr lang="en-US" sz="2300" dirty="0" smtClean="0">
                <a:solidFill>
                  <a:schemeClr val="tx1"/>
                </a:solidFill>
              </a:rPr>
              <a:t>;</a:t>
            </a:r>
            <a:endParaRPr lang="en-US" sz="2300" dirty="0" smtClean="0">
              <a:solidFill>
                <a:schemeClr val="tx1"/>
              </a:solidFill>
            </a:endParaRPr>
          </a:p>
          <a:p>
            <a:r>
              <a:rPr lang="en-US" sz="2300" dirty="0" smtClean="0">
                <a:solidFill>
                  <a:schemeClr val="tx1"/>
                </a:solidFill>
              </a:rPr>
              <a:t>}</a:t>
            </a:r>
            <a:endParaRPr lang="en-US" sz="2300" dirty="0" smtClean="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t>Subroutines – Implementing Control Transfer</a:t>
            </a:r>
            <a:endParaRPr lang="en-US" sz="2900" dirty="0"/>
          </a:p>
        </p:txBody>
      </p:sp>
      <p:sp>
        <p:nvSpPr>
          <p:cNvPr id="3" name="Content Placeholder 2"/>
          <p:cNvSpPr>
            <a:spLocks noGrp="1"/>
          </p:cNvSpPr>
          <p:nvPr>
            <p:ph sz="quarter" idx="1"/>
          </p:nvPr>
        </p:nvSpPr>
        <p:spPr/>
        <p:txBody>
          <a:bodyPr>
            <a:normAutofit/>
          </a:bodyPr>
          <a:lstStyle/>
          <a:p>
            <a:pPr>
              <a:buNone/>
            </a:pPr>
            <a:r>
              <a:rPr lang="en-US" sz="2400" dirty="0" smtClean="0">
                <a:solidFill>
                  <a:schemeClr val="accent2"/>
                </a:solidFill>
              </a:rPr>
              <a:t> </a:t>
            </a:r>
            <a:endParaRPr lang="en-US" sz="2400" dirty="0">
              <a:solidFill>
                <a:schemeClr val="accent2"/>
              </a:solidFill>
            </a:endParaRPr>
          </a:p>
        </p:txBody>
      </p:sp>
      <p:sp>
        <p:nvSpPr>
          <p:cNvPr id="7" name="Rectangle 6"/>
          <p:cNvSpPr/>
          <p:nvPr/>
        </p:nvSpPr>
        <p:spPr>
          <a:xfrm>
            <a:off x="533400" y="1524000"/>
            <a:ext cx="4572000" cy="4724400"/>
          </a:xfrm>
          <a:prstGeom prst="rect">
            <a:avLst/>
          </a:prstGeom>
          <a:solidFill>
            <a:schemeClr val="accent3">
              <a:alpha val="32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300" smtClean="0">
                <a:solidFill>
                  <a:schemeClr val="tx1"/>
                </a:solidFill>
              </a:rPr>
              <a:t>void printReverse</a:t>
            </a:r>
            <a:r>
              <a:rPr lang="en-US" sz="2300" dirty="0" smtClean="0">
                <a:solidFill>
                  <a:schemeClr val="tx1"/>
                </a:solidFill>
              </a:rPr>
              <a:t>(char *</a:t>
            </a:r>
            <a:r>
              <a:rPr lang="en-US" sz="2300" dirty="0" err="1" smtClean="0">
                <a:solidFill>
                  <a:schemeClr val="tx1"/>
                </a:solidFill>
              </a:rPr>
              <a:t>str</a:t>
            </a:r>
            <a:r>
              <a:rPr lang="en-US" sz="2300" dirty="0" smtClean="0">
                <a:solidFill>
                  <a:schemeClr val="tx1"/>
                </a:solidFill>
              </a:rPr>
              <a:t>) {</a:t>
            </a:r>
          </a:p>
          <a:p>
            <a:r>
              <a:rPr lang="en-US" sz="2300" dirty="0" smtClean="0">
                <a:solidFill>
                  <a:schemeClr val="tx1"/>
                </a:solidFill>
              </a:rPr>
              <a:t> </a:t>
            </a:r>
            <a:r>
              <a:rPr lang="en-US" sz="2300" dirty="0" smtClean="0">
                <a:solidFill>
                  <a:schemeClr val="tx1"/>
                </a:solidFill>
              </a:rPr>
              <a:t>  char *</a:t>
            </a:r>
            <a:r>
              <a:rPr lang="en-US" sz="2300" dirty="0" err="1" smtClean="0">
                <a:solidFill>
                  <a:schemeClr val="tx1"/>
                </a:solidFill>
              </a:rPr>
              <a:t>lstr</a:t>
            </a:r>
            <a:r>
              <a:rPr lang="en-US" sz="2300" dirty="0" smtClean="0">
                <a:solidFill>
                  <a:schemeClr val="tx1"/>
                </a:solidFill>
              </a:rPr>
              <a:t>;</a:t>
            </a:r>
            <a:endParaRPr lang="en-US" sz="2300" dirty="0" smtClean="0">
              <a:solidFill>
                <a:schemeClr val="tx1"/>
              </a:solidFill>
            </a:endParaRPr>
          </a:p>
          <a:p>
            <a:r>
              <a:rPr lang="en-US" sz="2300" dirty="0" smtClean="0">
                <a:solidFill>
                  <a:schemeClr val="tx1"/>
                </a:solidFill>
              </a:rPr>
              <a:t> </a:t>
            </a:r>
            <a:r>
              <a:rPr lang="en-US" sz="2300" dirty="0" smtClean="0">
                <a:solidFill>
                  <a:schemeClr val="tx1"/>
                </a:solidFill>
              </a:rPr>
              <a:t>  if( *</a:t>
            </a:r>
            <a:r>
              <a:rPr lang="en-US" sz="2300" dirty="0" err="1" smtClean="0">
                <a:solidFill>
                  <a:schemeClr val="tx1"/>
                </a:solidFill>
              </a:rPr>
              <a:t>str</a:t>
            </a:r>
            <a:r>
              <a:rPr lang="en-US" sz="2300" dirty="0" smtClean="0">
                <a:solidFill>
                  <a:schemeClr val="tx1"/>
                </a:solidFill>
              </a:rPr>
              <a:t>) { </a:t>
            </a:r>
            <a:r>
              <a:rPr lang="en-US" sz="2300" dirty="0" smtClean="0">
                <a:solidFill>
                  <a:schemeClr val="tx1"/>
                </a:solidFill>
              </a:rPr>
              <a:t>return; }</a:t>
            </a:r>
          </a:p>
          <a:p>
            <a:r>
              <a:rPr lang="en-US" sz="2300" dirty="0" smtClean="0">
                <a:solidFill>
                  <a:schemeClr val="tx1"/>
                </a:solidFill>
              </a:rPr>
              <a:t> </a:t>
            </a:r>
            <a:r>
              <a:rPr lang="en-US" sz="2300" dirty="0" smtClean="0">
                <a:solidFill>
                  <a:schemeClr val="tx1"/>
                </a:solidFill>
              </a:rPr>
              <a:t>  else {</a:t>
            </a:r>
          </a:p>
          <a:p>
            <a:r>
              <a:rPr lang="en-US" sz="2300" dirty="0" smtClean="0">
                <a:solidFill>
                  <a:schemeClr val="tx1"/>
                </a:solidFill>
              </a:rPr>
              <a:t> </a:t>
            </a:r>
            <a:r>
              <a:rPr lang="en-US" sz="2300" dirty="0" smtClean="0">
                <a:solidFill>
                  <a:schemeClr val="tx1"/>
                </a:solidFill>
              </a:rPr>
              <a:t>     </a:t>
            </a:r>
            <a:r>
              <a:rPr lang="en-US" sz="2300" dirty="0" err="1" smtClean="0">
                <a:solidFill>
                  <a:schemeClr val="tx1"/>
                </a:solidFill>
              </a:rPr>
              <a:t>lstr</a:t>
            </a:r>
            <a:r>
              <a:rPr lang="en-US" sz="2300" dirty="0" smtClean="0">
                <a:solidFill>
                  <a:schemeClr val="tx1"/>
                </a:solidFill>
              </a:rPr>
              <a:t> = </a:t>
            </a:r>
            <a:r>
              <a:rPr lang="en-US" sz="2300" dirty="0" err="1" smtClean="0">
                <a:solidFill>
                  <a:schemeClr val="tx1"/>
                </a:solidFill>
              </a:rPr>
              <a:t>str</a:t>
            </a:r>
            <a:r>
              <a:rPr lang="en-US" sz="2300" dirty="0" smtClean="0">
                <a:solidFill>
                  <a:schemeClr val="tx1"/>
                </a:solidFill>
              </a:rPr>
              <a:t> + 1;</a:t>
            </a:r>
          </a:p>
          <a:p>
            <a:r>
              <a:rPr lang="en-US" sz="2300" dirty="0" smtClean="0">
                <a:solidFill>
                  <a:schemeClr val="tx1"/>
                </a:solidFill>
              </a:rPr>
              <a:t>      </a:t>
            </a:r>
            <a:r>
              <a:rPr lang="en-US" sz="2300" dirty="0" err="1" smtClean="0">
                <a:solidFill>
                  <a:schemeClr val="tx1"/>
                </a:solidFill>
              </a:rPr>
              <a:t>printReverse</a:t>
            </a:r>
            <a:r>
              <a:rPr lang="en-US" sz="2300" dirty="0" smtClean="0">
                <a:solidFill>
                  <a:schemeClr val="tx1"/>
                </a:solidFill>
              </a:rPr>
              <a:t>(</a:t>
            </a:r>
            <a:r>
              <a:rPr lang="en-US" sz="2300" dirty="0" err="1" smtClean="0">
                <a:solidFill>
                  <a:schemeClr val="tx1"/>
                </a:solidFill>
              </a:rPr>
              <a:t>lstr</a:t>
            </a:r>
            <a:r>
              <a:rPr lang="en-US" sz="2300" dirty="0" smtClean="0">
                <a:solidFill>
                  <a:schemeClr val="tx1"/>
                </a:solidFill>
              </a:rPr>
              <a:t>)</a:t>
            </a:r>
            <a:endParaRPr lang="en-US" sz="2300" dirty="0" smtClean="0">
              <a:solidFill>
                <a:schemeClr val="tx1"/>
              </a:solidFill>
            </a:endParaRPr>
          </a:p>
          <a:p>
            <a:r>
              <a:rPr lang="en-US" sz="2300" dirty="0" smtClean="0">
                <a:solidFill>
                  <a:schemeClr val="tx1"/>
                </a:solidFill>
              </a:rPr>
              <a:t> </a:t>
            </a:r>
            <a:r>
              <a:rPr lang="en-US" sz="2300" dirty="0" smtClean="0">
                <a:solidFill>
                  <a:schemeClr val="tx1"/>
                </a:solidFill>
              </a:rPr>
              <a:t>  }</a:t>
            </a:r>
            <a:endParaRPr lang="en-US" sz="2300" dirty="0" smtClean="0">
              <a:solidFill>
                <a:schemeClr val="tx1"/>
              </a:solidFill>
            </a:endParaRPr>
          </a:p>
          <a:p>
            <a:r>
              <a:rPr lang="en-US" sz="2300" dirty="0" smtClean="0">
                <a:solidFill>
                  <a:schemeClr val="tx1"/>
                </a:solidFill>
              </a:rPr>
              <a:t> </a:t>
            </a:r>
            <a:r>
              <a:rPr lang="en-US" sz="2300" dirty="0" smtClean="0">
                <a:solidFill>
                  <a:schemeClr val="tx1"/>
                </a:solidFill>
              </a:rPr>
              <a:t>  </a:t>
            </a:r>
            <a:r>
              <a:rPr lang="en-US" sz="2300" dirty="0" err="1" smtClean="0">
                <a:solidFill>
                  <a:schemeClr val="tx1"/>
                </a:solidFill>
              </a:rPr>
              <a:t>putchar</a:t>
            </a:r>
            <a:r>
              <a:rPr lang="en-US" sz="2300" dirty="0" smtClean="0">
                <a:solidFill>
                  <a:schemeClr val="tx1"/>
                </a:solidFill>
              </a:rPr>
              <a:t>(*</a:t>
            </a:r>
            <a:r>
              <a:rPr lang="en-US" sz="2300" dirty="0" err="1" smtClean="0">
                <a:solidFill>
                  <a:schemeClr val="tx1"/>
                </a:solidFill>
              </a:rPr>
              <a:t>str</a:t>
            </a:r>
            <a:r>
              <a:rPr lang="en-US" sz="2300" dirty="0" smtClean="0">
                <a:solidFill>
                  <a:schemeClr val="tx1"/>
                </a:solidFill>
              </a:rPr>
              <a:t>);</a:t>
            </a:r>
            <a:r>
              <a:rPr lang="en-US" sz="2300" dirty="0" smtClean="0">
                <a:solidFill>
                  <a:schemeClr val="tx1"/>
                </a:solidFill>
              </a:rPr>
              <a:t> </a:t>
            </a:r>
          </a:p>
          <a:p>
            <a:r>
              <a:rPr lang="en-US" sz="2300" dirty="0" smtClean="0">
                <a:solidFill>
                  <a:schemeClr val="tx1"/>
                </a:solidFill>
              </a:rPr>
              <a:t>}</a:t>
            </a:r>
            <a:endParaRPr lang="en-US" sz="2300" dirty="0" smtClean="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531352" cy="990600"/>
          </a:xfrm>
        </p:spPr>
        <p:txBody>
          <a:bodyPr>
            <a:normAutofit/>
          </a:bodyPr>
          <a:lstStyle/>
          <a:p>
            <a:r>
              <a:rPr lang="en-US" sz="2900" dirty="0" smtClean="0"/>
              <a:t>Stacks and Subroutines – Implementing Control Transfer </a:t>
            </a:r>
            <a:endParaRPr lang="en-US" sz="2900" dirty="0"/>
          </a:p>
        </p:txBody>
      </p:sp>
      <p:sp>
        <p:nvSpPr>
          <p:cNvPr id="3" name="Content Placeholder 2"/>
          <p:cNvSpPr>
            <a:spLocks noGrp="1"/>
          </p:cNvSpPr>
          <p:nvPr>
            <p:ph sz="quarter" idx="1"/>
          </p:nvPr>
        </p:nvSpPr>
        <p:spPr/>
        <p:txBody>
          <a:bodyPr>
            <a:normAutofit/>
          </a:bodyPr>
          <a:lstStyle/>
          <a:p>
            <a:pPr>
              <a:buNone/>
            </a:pPr>
            <a:r>
              <a:rPr lang="en-US" sz="2400" dirty="0" smtClean="0">
                <a:solidFill>
                  <a:schemeClr val="accent2"/>
                </a:solidFill>
              </a:rPr>
              <a:t> </a:t>
            </a:r>
            <a:endParaRPr lang="en-US" sz="2400" dirty="0">
              <a:solidFill>
                <a:schemeClr val="accent2"/>
              </a:solidFill>
            </a:endParaRPr>
          </a:p>
        </p:txBody>
      </p:sp>
      <p:sp>
        <p:nvSpPr>
          <p:cNvPr id="7" name="TextBox 6"/>
          <p:cNvSpPr txBox="1"/>
          <p:nvPr/>
        </p:nvSpPr>
        <p:spPr>
          <a:xfrm>
            <a:off x="152400" y="1600200"/>
            <a:ext cx="4800600" cy="3277820"/>
          </a:xfrm>
          <a:prstGeom prst="rect">
            <a:avLst/>
          </a:prstGeom>
          <a:noFill/>
        </p:spPr>
        <p:txBody>
          <a:bodyPr wrap="square" rtlCol="0">
            <a:spAutoFit/>
          </a:bodyPr>
          <a:lstStyle/>
          <a:p>
            <a:pPr marL="342900" indent="-342900"/>
            <a:r>
              <a:rPr lang="en-US" sz="2300" dirty="0" smtClean="0">
                <a:solidFill>
                  <a:schemeClr val="accent2"/>
                </a:solidFill>
              </a:rPr>
              <a:t>Steps for calling a </a:t>
            </a:r>
            <a:r>
              <a:rPr lang="en-US" sz="2300" dirty="0" err="1" smtClean="0">
                <a:solidFill>
                  <a:schemeClr val="accent2"/>
                </a:solidFill>
              </a:rPr>
              <a:t>SubRoutine</a:t>
            </a:r>
            <a:endParaRPr lang="en-US" sz="2300" dirty="0" smtClean="0">
              <a:solidFill>
                <a:schemeClr val="accent2"/>
              </a:solidFill>
            </a:endParaRPr>
          </a:p>
          <a:p>
            <a:pPr marL="457200" indent="-457200">
              <a:buFont typeface="+mj-lt"/>
              <a:buAutoNum type="arabicPeriod"/>
            </a:pPr>
            <a:r>
              <a:rPr lang="en-US" sz="2300" dirty="0" smtClean="0"/>
              <a:t>Store the Link Register on the stack and adjust the stack Pointer.</a:t>
            </a:r>
          </a:p>
          <a:p>
            <a:pPr marL="342900" indent="-342900">
              <a:buFont typeface="+mj-lt"/>
              <a:buAutoNum type="arabicPeriod"/>
            </a:pPr>
            <a:r>
              <a:rPr lang="en-US" sz="2300" dirty="0" smtClean="0"/>
              <a:t> Call the </a:t>
            </a:r>
            <a:r>
              <a:rPr lang="en-US" sz="2300" dirty="0" err="1" smtClean="0"/>
              <a:t>SubRoutine</a:t>
            </a:r>
            <a:r>
              <a:rPr lang="en-US" sz="2300" dirty="0" smtClean="0"/>
              <a:t>.</a:t>
            </a:r>
          </a:p>
          <a:p>
            <a:pPr marL="342900" indent="-342900">
              <a:buFont typeface="+mj-lt"/>
              <a:buAutoNum type="arabicPeriod"/>
            </a:pPr>
            <a:r>
              <a:rPr lang="en-US" sz="2300" dirty="0" smtClean="0"/>
              <a:t>Pop the contents of the Link Register back from the stack and adjust the stack pointer.</a:t>
            </a:r>
          </a:p>
          <a:p>
            <a:pPr marL="342900" indent="-342900"/>
            <a:endParaRPr lang="en-US" sz="2300" dirty="0" smtClean="0"/>
          </a:p>
          <a:p>
            <a:pPr marL="342900" indent="-342900"/>
            <a:endParaRPr lang="en-US" sz="2300" dirty="0" smtClean="0">
              <a:solidFill>
                <a:schemeClr val="accent2"/>
              </a:solidFill>
            </a:endParaRPr>
          </a:p>
        </p:txBody>
      </p:sp>
      <p:grpSp>
        <p:nvGrpSpPr>
          <p:cNvPr id="4" name="Group 14"/>
          <p:cNvGrpSpPr/>
          <p:nvPr/>
        </p:nvGrpSpPr>
        <p:grpSpPr>
          <a:xfrm>
            <a:off x="7010400" y="1524000"/>
            <a:ext cx="1981200" cy="2971800"/>
            <a:chOff x="5638800" y="4572000"/>
            <a:chExt cx="1981200" cy="2971800"/>
          </a:xfrm>
        </p:grpSpPr>
        <p:sp>
          <p:nvSpPr>
            <p:cNvPr id="10" name="Rectangle 9"/>
            <p:cNvSpPr/>
            <p:nvPr/>
          </p:nvSpPr>
          <p:spPr>
            <a:xfrm>
              <a:off x="5638800" y="4572000"/>
              <a:ext cx="1981200" cy="609600"/>
            </a:xfrm>
            <a:prstGeom prst="rect">
              <a:avLst/>
            </a:prstGeom>
            <a:solidFill>
              <a:schemeClr val="accent3">
                <a:alpha val="32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rPr>
                <a:t>Caller</a:t>
              </a:r>
            </a:p>
          </p:txBody>
        </p:sp>
        <p:sp>
          <p:nvSpPr>
            <p:cNvPr id="12" name="Rectangle 11"/>
            <p:cNvSpPr/>
            <p:nvPr/>
          </p:nvSpPr>
          <p:spPr>
            <a:xfrm>
              <a:off x="5638800" y="6934200"/>
              <a:ext cx="1981200" cy="609600"/>
            </a:xfrm>
            <a:prstGeom prst="rect">
              <a:avLst/>
            </a:prstGeom>
            <a:solidFill>
              <a:schemeClr val="accent3">
                <a:alpha val="32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smtClean="0">
                  <a:solidFill>
                    <a:schemeClr val="tx1"/>
                  </a:solidFill>
                </a:rPr>
                <a:t>Callee</a:t>
              </a:r>
              <a:endParaRPr lang="en-US" sz="2200" dirty="0" smtClean="0">
                <a:solidFill>
                  <a:schemeClr val="tx1"/>
                </a:solidFill>
              </a:endParaRPr>
            </a:p>
          </p:txBody>
        </p:sp>
        <p:cxnSp>
          <p:nvCxnSpPr>
            <p:cNvPr id="14" name="Straight Arrow Connector 13"/>
            <p:cNvCxnSpPr>
              <a:stCxn id="10" idx="2"/>
              <a:endCxn id="12" idx="0"/>
            </p:cNvCxnSpPr>
            <p:nvPr/>
          </p:nvCxnSpPr>
          <p:spPr>
            <a:xfrm rot="5400000">
              <a:off x="5753100" y="6057900"/>
              <a:ext cx="1752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5029200" y="2381071"/>
            <a:ext cx="2819400" cy="1200329"/>
          </a:xfrm>
          <a:prstGeom prst="rect">
            <a:avLst/>
          </a:prstGeom>
        </p:spPr>
        <p:txBody>
          <a:bodyPr wrap="square">
            <a:spAutoFit/>
          </a:bodyPr>
          <a:lstStyle/>
          <a:p>
            <a:pPr marL="342900" indent="-342900"/>
            <a:r>
              <a:rPr lang="en-US" dirty="0" smtClean="0">
                <a:solidFill>
                  <a:schemeClr val="accent2"/>
                </a:solidFill>
              </a:rPr>
              <a:t>Agreement: </a:t>
            </a:r>
            <a:r>
              <a:rPr lang="en-US" dirty="0" smtClean="0"/>
              <a:t>Caller promises </a:t>
            </a:r>
            <a:r>
              <a:rPr lang="en-US" dirty="0" err="1" smtClean="0"/>
              <a:t>callee</a:t>
            </a:r>
            <a:r>
              <a:rPr lang="en-US" dirty="0" smtClean="0"/>
              <a:t> to preserve stack contents, the sp and </a:t>
            </a:r>
            <a:r>
              <a:rPr lang="en-US" dirty="0" err="1" smtClean="0"/>
              <a:t>lr</a:t>
            </a:r>
            <a:r>
              <a:rPr lang="en-US" dirty="0" smtClean="0"/>
              <a:t>. </a:t>
            </a:r>
          </a:p>
          <a:p>
            <a:endParaRPr lang="en-US" dirty="0"/>
          </a:p>
        </p:txBody>
      </p:sp>
      <p:sp>
        <p:nvSpPr>
          <p:cNvPr id="11" name="Rectangle 10"/>
          <p:cNvSpPr/>
          <p:nvPr/>
        </p:nvSpPr>
        <p:spPr>
          <a:xfrm>
            <a:off x="0" y="5265003"/>
            <a:ext cx="9144000" cy="830997"/>
          </a:xfrm>
          <a:prstGeom prst="rect">
            <a:avLst/>
          </a:prstGeom>
        </p:spPr>
        <p:txBody>
          <a:bodyPr wrap="square">
            <a:spAutoFit/>
          </a:bodyPr>
          <a:lstStyle/>
          <a:p>
            <a:pPr marL="342900" indent="-342900"/>
            <a:r>
              <a:rPr lang="en-US" sz="2400" dirty="0" smtClean="0"/>
              <a:t>Instead of doing this for every Subroutine Call, why can’t we store the link register at the beginning of the Caller code and Restore it at the end.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t>Passing Parameters and Return Values</a:t>
            </a:r>
            <a:endParaRPr lang="en-US" sz="2900" dirty="0"/>
          </a:p>
        </p:txBody>
      </p:sp>
      <p:sp>
        <p:nvSpPr>
          <p:cNvPr id="3" name="Content Placeholder 2"/>
          <p:cNvSpPr>
            <a:spLocks noGrp="1"/>
          </p:cNvSpPr>
          <p:nvPr>
            <p:ph sz="quarter" idx="1"/>
          </p:nvPr>
        </p:nvSpPr>
        <p:spPr/>
        <p:txBody>
          <a:bodyPr>
            <a:normAutofit/>
          </a:bodyPr>
          <a:lstStyle/>
          <a:p>
            <a:pPr>
              <a:buNone/>
            </a:pPr>
            <a:r>
              <a:rPr lang="en-US" sz="2400" dirty="0" smtClean="0"/>
              <a:t>How to pass Parameters and Return Values?</a:t>
            </a:r>
          </a:p>
          <a:p>
            <a:pPr marL="514350" indent="-514350">
              <a:buFont typeface="+mj-lt"/>
              <a:buAutoNum type="arabicPeriod"/>
            </a:pPr>
            <a:r>
              <a:rPr lang="en-US" sz="2400" dirty="0" smtClean="0"/>
              <a:t>Pass parameters through registers. If there are more parameters than available registers, pass the rest of the parameters through the stack.</a:t>
            </a:r>
          </a:p>
          <a:p>
            <a:pPr marL="514350" indent="-514350">
              <a:buFont typeface="+mj-lt"/>
              <a:buAutoNum type="arabicPeriod"/>
            </a:pPr>
            <a:r>
              <a:rPr lang="en-US" sz="2400" dirty="0" smtClean="0"/>
              <a:t>Return Values?</a:t>
            </a:r>
          </a:p>
          <a:p>
            <a:pPr>
              <a:buNone/>
            </a:pP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t>Who should preserve the Registers?</a:t>
            </a:r>
            <a:endParaRPr lang="en-US" sz="2900" dirty="0"/>
          </a:p>
        </p:txBody>
      </p:sp>
      <p:sp>
        <p:nvSpPr>
          <p:cNvPr id="3" name="Content Placeholder 2"/>
          <p:cNvSpPr>
            <a:spLocks noGrp="1"/>
          </p:cNvSpPr>
          <p:nvPr>
            <p:ph sz="quarter" idx="1"/>
          </p:nvPr>
        </p:nvSpPr>
        <p:spPr/>
        <p:txBody>
          <a:bodyPr>
            <a:normAutofit lnSpcReduction="10000"/>
          </a:bodyPr>
          <a:lstStyle/>
          <a:p>
            <a:pPr>
              <a:buFont typeface="Wingdings" pitchFamily="2" charset="2"/>
              <a:buChar char="q"/>
            </a:pPr>
            <a:r>
              <a:rPr lang="en-US" sz="2400" dirty="0" smtClean="0"/>
              <a:t>Subroutine </a:t>
            </a:r>
            <a:r>
              <a:rPr lang="en-US" sz="2400" dirty="0" err="1" smtClean="0">
                <a:solidFill>
                  <a:schemeClr val="accent2"/>
                </a:solidFill>
              </a:rPr>
              <a:t>foo</a:t>
            </a:r>
            <a:r>
              <a:rPr lang="en-US" sz="2400" dirty="0" smtClean="0"/>
              <a:t> wants to call Subroutine </a:t>
            </a:r>
            <a:r>
              <a:rPr lang="en-US" sz="2400" dirty="0" smtClean="0">
                <a:solidFill>
                  <a:schemeClr val="accent2"/>
                </a:solidFill>
              </a:rPr>
              <a:t>fun.</a:t>
            </a:r>
          </a:p>
          <a:p>
            <a:pPr>
              <a:buFont typeface="Wingdings" pitchFamily="2" charset="2"/>
              <a:buChar char="q"/>
            </a:pPr>
            <a:r>
              <a:rPr lang="en-US" sz="2400" dirty="0" smtClean="0">
                <a:solidFill>
                  <a:schemeClr val="accent2"/>
                </a:solidFill>
              </a:rPr>
              <a:t>Strategy 1: </a:t>
            </a:r>
            <a:r>
              <a:rPr lang="en-US" sz="2400" dirty="0" smtClean="0"/>
              <a:t>Before calling </a:t>
            </a:r>
            <a:r>
              <a:rPr lang="en-US" sz="2400" dirty="0" smtClean="0">
                <a:solidFill>
                  <a:schemeClr val="accent2"/>
                </a:solidFill>
              </a:rPr>
              <a:t>fun, </a:t>
            </a:r>
            <a:r>
              <a:rPr lang="en-US" sz="2400" dirty="0" err="1" smtClean="0">
                <a:solidFill>
                  <a:schemeClr val="accent2"/>
                </a:solidFill>
              </a:rPr>
              <a:t>foo</a:t>
            </a:r>
            <a:r>
              <a:rPr lang="en-US" sz="2400" dirty="0" smtClean="0">
                <a:solidFill>
                  <a:schemeClr val="accent2"/>
                </a:solidFill>
              </a:rPr>
              <a:t> </a:t>
            </a:r>
            <a:r>
              <a:rPr lang="en-US" sz="2400" dirty="0" smtClean="0"/>
              <a:t>stores all the registers it would like to preserve on the stack and restore them after the return from the function</a:t>
            </a:r>
            <a:r>
              <a:rPr lang="en-US" sz="2400" dirty="0" smtClean="0">
                <a:solidFill>
                  <a:schemeClr val="accent2"/>
                </a:solidFill>
              </a:rPr>
              <a:t> fun.</a:t>
            </a:r>
          </a:p>
          <a:p>
            <a:pPr>
              <a:buFont typeface="Wingdings" pitchFamily="2" charset="2"/>
              <a:buChar char="q"/>
            </a:pPr>
            <a:r>
              <a:rPr lang="en-US" sz="2400" dirty="0" smtClean="0">
                <a:solidFill>
                  <a:schemeClr val="accent2"/>
                </a:solidFill>
              </a:rPr>
              <a:t>Strategy 2: fun</a:t>
            </a:r>
            <a:r>
              <a:rPr lang="en-US" sz="2400" dirty="0" smtClean="0"/>
              <a:t> simply calls </a:t>
            </a:r>
            <a:r>
              <a:rPr lang="en-US" sz="2400" dirty="0" err="1" smtClean="0">
                <a:solidFill>
                  <a:schemeClr val="accent2"/>
                </a:solidFill>
              </a:rPr>
              <a:t>foo</a:t>
            </a:r>
            <a:r>
              <a:rPr lang="en-US" sz="2400" dirty="0" smtClean="0"/>
              <a:t> and </a:t>
            </a:r>
            <a:r>
              <a:rPr lang="en-US" sz="2400" dirty="0" err="1" smtClean="0">
                <a:solidFill>
                  <a:schemeClr val="accent2"/>
                </a:solidFill>
              </a:rPr>
              <a:t>foo</a:t>
            </a:r>
            <a:r>
              <a:rPr lang="en-US" sz="2400" dirty="0" smtClean="0"/>
              <a:t> saves all the registers it would like to use on the stack and restores them back before the return to </a:t>
            </a:r>
            <a:r>
              <a:rPr lang="en-US" sz="2400" dirty="0" smtClean="0">
                <a:solidFill>
                  <a:schemeClr val="accent2"/>
                </a:solidFill>
              </a:rPr>
              <a:t>fun.</a:t>
            </a:r>
          </a:p>
          <a:p>
            <a:pPr>
              <a:buFont typeface="Wingdings" pitchFamily="2" charset="2"/>
              <a:buChar char="q"/>
            </a:pPr>
            <a:endParaRPr lang="en-US" sz="2400" dirty="0" smtClean="0"/>
          </a:p>
          <a:p>
            <a:pPr>
              <a:buNone/>
            </a:pPr>
            <a:r>
              <a:rPr lang="en-US" sz="2400" dirty="0" smtClean="0"/>
              <a:t>What are the pros and cons of the two approaches?</a:t>
            </a:r>
          </a:p>
          <a:p>
            <a:pPr>
              <a:buNone/>
            </a:pPr>
            <a:r>
              <a:rPr lang="en-US" sz="2400" dirty="0" smtClean="0"/>
              <a:t>Here comes the idea of caller saved registers and </a:t>
            </a:r>
            <a:r>
              <a:rPr lang="en-US" sz="2400" dirty="0" err="1" smtClean="0"/>
              <a:t>callee</a:t>
            </a:r>
            <a:r>
              <a:rPr lang="en-US" sz="2400" dirty="0" smtClean="0"/>
              <a:t> saved registers. </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771525" y="914400"/>
            <a:ext cx="7600950" cy="5467350"/>
          </a:xfrm>
          <a:prstGeom prst="rect">
            <a:avLst/>
          </a:prstGeom>
          <a:noFill/>
          <a:ln w="9525">
            <a:noFill/>
            <a:miter lim="800000"/>
            <a:headEnd/>
            <a:tailEnd/>
          </a:ln>
        </p:spPr>
      </p:pic>
      <p:sp>
        <p:nvSpPr>
          <p:cNvPr id="8" name="TextBox 7"/>
          <p:cNvSpPr txBox="1"/>
          <p:nvPr/>
        </p:nvSpPr>
        <p:spPr>
          <a:xfrm>
            <a:off x="2133600" y="228600"/>
            <a:ext cx="4800600" cy="538609"/>
          </a:xfrm>
          <a:prstGeom prst="rect">
            <a:avLst/>
          </a:prstGeom>
          <a:noFill/>
        </p:spPr>
        <p:txBody>
          <a:bodyPr wrap="square" rtlCol="0">
            <a:spAutoFit/>
          </a:bodyPr>
          <a:lstStyle/>
          <a:p>
            <a:r>
              <a:rPr lang="en-US" sz="2900" dirty="0" smtClean="0"/>
              <a:t>ARM Procedure Call Standard</a:t>
            </a:r>
            <a:endParaRPr lang="en-US" sz="29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t>ARM Procedure Call Standard</a:t>
            </a:r>
            <a:endParaRPr lang="en-US" sz="2900" dirty="0"/>
          </a:p>
        </p:txBody>
      </p:sp>
      <p:sp>
        <p:nvSpPr>
          <p:cNvPr id="3" name="Content Placeholder 2"/>
          <p:cNvSpPr>
            <a:spLocks noGrp="1"/>
          </p:cNvSpPr>
          <p:nvPr>
            <p:ph sz="quarter" idx="1"/>
          </p:nvPr>
        </p:nvSpPr>
        <p:spPr/>
        <p:txBody>
          <a:bodyPr/>
          <a:lstStyle/>
          <a:p>
            <a:pPr>
              <a:buNone/>
            </a:pPr>
            <a:endParaRPr lang="en-US" dirty="0" smtClean="0"/>
          </a:p>
          <a:p>
            <a:pPr>
              <a:buNone/>
            </a:pPr>
            <a:endParaRPr lang="en-US" dirty="0"/>
          </a:p>
        </p:txBody>
      </p:sp>
      <p:graphicFrame>
        <p:nvGraphicFramePr>
          <p:cNvPr id="4" name="Table 3"/>
          <p:cNvGraphicFramePr>
            <a:graphicFrameLocks noGrp="1"/>
          </p:cNvGraphicFramePr>
          <p:nvPr/>
        </p:nvGraphicFramePr>
        <p:xfrm>
          <a:off x="1524000" y="2032000"/>
          <a:ext cx="6477000" cy="2235200"/>
        </p:xfrm>
        <a:graphic>
          <a:graphicData uri="http://schemas.openxmlformats.org/drawingml/2006/table">
            <a:tbl>
              <a:tblPr firstRow="1" bandRow="1">
                <a:tableStyleId>{5C22544A-7EE6-4342-B048-85BDC9FD1C3A}</a:tableStyleId>
              </a:tblPr>
              <a:tblGrid>
                <a:gridCol w="3238500"/>
                <a:gridCol w="3238500"/>
              </a:tblGrid>
              <a:tr h="390358">
                <a:tc>
                  <a:txBody>
                    <a:bodyPr/>
                    <a:lstStyle/>
                    <a:p>
                      <a:pPr algn="ctr"/>
                      <a:r>
                        <a:rPr lang="en-US" dirty="0" smtClean="0"/>
                        <a:t>Preserved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Not Preserved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0358">
                <a:tc>
                  <a:txBody>
                    <a:bodyPr/>
                    <a:lstStyle/>
                    <a:p>
                      <a:r>
                        <a:rPr lang="en-US" dirty="0" smtClean="0"/>
                        <a:t>Variable</a:t>
                      </a:r>
                      <a:r>
                        <a:rPr lang="en-US" baseline="0" dirty="0" smtClean="0"/>
                        <a:t> Registers: r4 –  r11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Argument Registers: r0 –</a:t>
                      </a:r>
                      <a:r>
                        <a:rPr lang="en-US" baseline="0" dirty="0" smtClean="0"/>
                        <a:t> r3</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3768">
                <a:tc>
                  <a:txBody>
                    <a:bodyPr/>
                    <a:lstStyle/>
                    <a:p>
                      <a:r>
                        <a:rPr lang="en-US" dirty="0" smtClean="0"/>
                        <a:t>Stack Pointer:</a:t>
                      </a:r>
                      <a:r>
                        <a:rPr lang="en-US" baseline="0" dirty="0" smtClean="0"/>
                        <a:t> sp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Intra-procedure</a:t>
                      </a:r>
                      <a:r>
                        <a:rPr lang="en-US" baseline="0" dirty="0" smtClean="0"/>
                        <a:t>-Call Scratch Register: r12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0358">
                <a:tc>
                  <a:txBody>
                    <a:bodyPr/>
                    <a:lstStyle/>
                    <a:p>
                      <a:r>
                        <a:rPr lang="en-US" dirty="0" smtClean="0"/>
                        <a:t>Link Register: </a:t>
                      </a:r>
                      <a:r>
                        <a:rPr lang="en-US" dirty="0" err="1" smtClean="0"/>
                        <a:t>lr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Stack below the stack pointer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0358">
                <a:tc>
                  <a:txBody>
                    <a:bodyPr/>
                    <a:lstStyle/>
                    <a:p>
                      <a:r>
                        <a:rPr lang="en-US" dirty="0" smtClean="0"/>
                        <a:t>Stack above the stack pointer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609600" y="4953000"/>
            <a:ext cx="8382000" cy="1569660"/>
          </a:xfrm>
          <a:prstGeom prst="rect">
            <a:avLst/>
          </a:prstGeom>
          <a:noFill/>
        </p:spPr>
        <p:txBody>
          <a:bodyPr wrap="square" rtlCol="0">
            <a:spAutoFit/>
          </a:bodyPr>
          <a:lstStyle/>
          <a:p>
            <a:pPr marL="342900" indent="-342900">
              <a:buFont typeface="+mj-lt"/>
              <a:buAutoNum type="arabicPeriod"/>
            </a:pPr>
            <a:r>
              <a:rPr lang="en-US" sz="2400" dirty="0" smtClean="0"/>
              <a:t>You may not strictly care for these conventions within your assembly code. </a:t>
            </a:r>
          </a:p>
          <a:p>
            <a:pPr marL="342900" indent="-342900">
              <a:buFont typeface="+mj-lt"/>
              <a:buAutoNum type="arabicPeriod"/>
            </a:pPr>
            <a:r>
              <a:rPr lang="en-US" sz="2400" dirty="0" smtClean="0"/>
              <a:t>However you should pay attention to these guidelines when making library function calls.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t>Procedure Prologue and Epilogue Code</a:t>
            </a:r>
            <a:endParaRPr lang="en-US" sz="2900" dirty="0"/>
          </a:p>
        </p:txBody>
      </p:sp>
      <p:sp>
        <p:nvSpPr>
          <p:cNvPr id="3" name="Content Placeholder 2"/>
          <p:cNvSpPr>
            <a:spLocks noGrp="1"/>
          </p:cNvSpPr>
          <p:nvPr>
            <p:ph sz="quarter" idx="1"/>
          </p:nvPr>
        </p:nvSpPr>
        <p:spPr/>
        <p:txBody>
          <a:bodyPr/>
          <a:lstStyle/>
          <a:p>
            <a:pPr>
              <a:buNone/>
            </a:pPr>
            <a:endParaRPr lang="en-US" dirty="0" smtClean="0"/>
          </a:p>
          <a:p>
            <a:pPr>
              <a:buNone/>
            </a:pPr>
            <a:endParaRPr lang="en-US" dirty="0"/>
          </a:p>
        </p:txBody>
      </p:sp>
      <p:graphicFrame>
        <p:nvGraphicFramePr>
          <p:cNvPr id="4" name="Table 3"/>
          <p:cNvGraphicFramePr>
            <a:graphicFrameLocks noGrp="1"/>
          </p:cNvGraphicFramePr>
          <p:nvPr/>
        </p:nvGraphicFramePr>
        <p:xfrm>
          <a:off x="3886200" y="3733800"/>
          <a:ext cx="4953000" cy="3020643"/>
        </p:xfrm>
        <a:graphic>
          <a:graphicData uri="http://schemas.openxmlformats.org/drawingml/2006/table">
            <a:tbl>
              <a:tblPr firstRow="1" bandRow="1">
                <a:tableStyleId>{5C22544A-7EE6-4342-B048-85BDC9FD1C3A}</a:tableStyleId>
              </a:tblPr>
              <a:tblGrid>
                <a:gridCol w="2476500"/>
                <a:gridCol w="2476500"/>
              </a:tblGrid>
              <a:tr h="403666">
                <a:tc>
                  <a:txBody>
                    <a:bodyPr/>
                    <a:lstStyle/>
                    <a:p>
                      <a:pPr algn="ctr"/>
                      <a:r>
                        <a:rPr lang="en-US" dirty="0" smtClean="0"/>
                        <a:t>Preserved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Not Preserved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3666">
                <a:tc>
                  <a:txBody>
                    <a:bodyPr/>
                    <a:lstStyle/>
                    <a:p>
                      <a:r>
                        <a:rPr lang="en-US" dirty="0" smtClean="0"/>
                        <a:t>Variable</a:t>
                      </a:r>
                      <a:r>
                        <a:rPr lang="en-US" baseline="0" dirty="0" smtClean="0"/>
                        <a:t> Registers: r4 –  r11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Argument Registers: r0 –</a:t>
                      </a:r>
                      <a:r>
                        <a:rPr lang="en-US" baseline="0" dirty="0" smtClean="0"/>
                        <a:t> r3</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96737">
                <a:tc>
                  <a:txBody>
                    <a:bodyPr/>
                    <a:lstStyle/>
                    <a:p>
                      <a:r>
                        <a:rPr lang="en-US" dirty="0" smtClean="0"/>
                        <a:t>Stack Pointer:</a:t>
                      </a:r>
                      <a:r>
                        <a:rPr lang="en-US" baseline="0" dirty="0" smtClean="0"/>
                        <a:t> sp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Intra-procedure</a:t>
                      </a:r>
                      <a:r>
                        <a:rPr lang="en-US" baseline="0" dirty="0" smtClean="0"/>
                        <a:t>-Call Scratch Register: r12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3666">
                <a:tc>
                  <a:txBody>
                    <a:bodyPr/>
                    <a:lstStyle/>
                    <a:p>
                      <a:r>
                        <a:rPr lang="en-US" dirty="0" smtClean="0"/>
                        <a:t>Link Register: </a:t>
                      </a:r>
                      <a:r>
                        <a:rPr lang="en-US" dirty="0" err="1" smtClean="0"/>
                        <a:t>lr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Stack below the stack pointer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3666">
                <a:tc>
                  <a:txBody>
                    <a:bodyPr/>
                    <a:lstStyle/>
                    <a:p>
                      <a:r>
                        <a:rPr lang="en-US" dirty="0" smtClean="0"/>
                        <a:t>Stack above the stack pointer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4343400" y="1524000"/>
            <a:ext cx="4648200" cy="1785104"/>
          </a:xfrm>
          <a:prstGeom prst="rect">
            <a:avLst/>
          </a:prstGeom>
          <a:noFill/>
        </p:spPr>
        <p:txBody>
          <a:bodyPr wrap="square" rtlCol="0">
            <a:spAutoFit/>
          </a:bodyPr>
          <a:lstStyle/>
          <a:p>
            <a:pPr marL="342900" indent="-342900"/>
            <a:r>
              <a:rPr lang="en-US" sz="2200" dirty="0" smtClean="0"/>
              <a:t>Consider a subroutine </a:t>
            </a:r>
            <a:r>
              <a:rPr lang="en-US" sz="2200" dirty="0" err="1" smtClean="0"/>
              <a:t>foo</a:t>
            </a:r>
            <a:r>
              <a:rPr lang="en-US" sz="2200" dirty="0" smtClean="0"/>
              <a:t> which not only needs the registers r0-r3, r12, but also requires three additional registers r4, r5, r6 to do its computation.</a:t>
            </a:r>
          </a:p>
        </p:txBody>
      </p:sp>
      <p:sp>
        <p:nvSpPr>
          <p:cNvPr id="6" name="Rectangle 5"/>
          <p:cNvSpPr/>
          <p:nvPr/>
        </p:nvSpPr>
        <p:spPr>
          <a:xfrm>
            <a:off x="0" y="1828800"/>
            <a:ext cx="3276600" cy="5257800"/>
          </a:xfrm>
          <a:prstGeom prst="rect">
            <a:avLst/>
          </a:prstGeom>
          <a:solidFill>
            <a:schemeClr val="accent3">
              <a:alpha val="32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err="1" smtClean="0">
                <a:solidFill>
                  <a:schemeClr val="tx1"/>
                </a:solidFill>
              </a:rPr>
              <a:t>foo</a:t>
            </a:r>
            <a:r>
              <a:rPr lang="en-US" sz="2200" dirty="0" smtClean="0">
                <a:solidFill>
                  <a:schemeClr val="tx1"/>
                </a:solidFill>
              </a:rPr>
              <a:t>:</a:t>
            </a:r>
          </a:p>
          <a:p>
            <a:r>
              <a:rPr lang="en-US" sz="2200" dirty="0" smtClean="0">
                <a:solidFill>
                  <a:schemeClr val="tx1"/>
                </a:solidFill>
              </a:rPr>
              <a:t>	sub sp, sp, 16</a:t>
            </a:r>
          </a:p>
          <a:p>
            <a:r>
              <a:rPr lang="en-US" sz="2200" dirty="0" smtClean="0">
                <a:solidFill>
                  <a:schemeClr val="tx1"/>
                </a:solidFill>
              </a:rPr>
              <a:t>	</a:t>
            </a:r>
            <a:r>
              <a:rPr lang="en-US" sz="2200" dirty="0" err="1" smtClean="0">
                <a:solidFill>
                  <a:schemeClr val="tx1"/>
                </a:solidFill>
              </a:rPr>
              <a:t>str</a:t>
            </a:r>
            <a:r>
              <a:rPr lang="en-US" sz="2200" dirty="0" smtClean="0">
                <a:solidFill>
                  <a:schemeClr val="tx1"/>
                </a:solidFill>
              </a:rPr>
              <a:t> </a:t>
            </a:r>
            <a:r>
              <a:rPr lang="en-US" sz="2200" dirty="0" err="1" smtClean="0">
                <a:solidFill>
                  <a:schemeClr val="tx1"/>
                </a:solidFill>
              </a:rPr>
              <a:t>lr</a:t>
            </a:r>
            <a:r>
              <a:rPr lang="en-US" sz="2200" dirty="0" smtClean="0">
                <a:solidFill>
                  <a:schemeClr val="tx1"/>
                </a:solidFill>
              </a:rPr>
              <a:t>, [sp]</a:t>
            </a:r>
          </a:p>
          <a:p>
            <a:r>
              <a:rPr lang="en-US" sz="2200" dirty="0" smtClean="0">
                <a:solidFill>
                  <a:schemeClr val="tx1"/>
                </a:solidFill>
              </a:rPr>
              <a:t>	</a:t>
            </a:r>
            <a:r>
              <a:rPr lang="en-US" sz="2200" dirty="0" err="1" smtClean="0">
                <a:solidFill>
                  <a:schemeClr val="tx1"/>
                </a:solidFill>
              </a:rPr>
              <a:t>str</a:t>
            </a:r>
            <a:r>
              <a:rPr lang="en-US" sz="2200" dirty="0" smtClean="0">
                <a:solidFill>
                  <a:schemeClr val="tx1"/>
                </a:solidFill>
              </a:rPr>
              <a:t> r4, [sp, #4]</a:t>
            </a:r>
          </a:p>
          <a:p>
            <a:r>
              <a:rPr lang="en-US" sz="2200" dirty="0" smtClean="0">
                <a:solidFill>
                  <a:schemeClr val="tx1"/>
                </a:solidFill>
              </a:rPr>
              <a:t>	</a:t>
            </a:r>
            <a:r>
              <a:rPr lang="en-US" sz="2200" dirty="0" err="1" smtClean="0">
                <a:solidFill>
                  <a:schemeClr val="tx1"/>
                </a:solidFill>
              </a:rPr>
              <a:t>str</a:t>
            </a:r>
            <a:r>
              <a:rPr lang="en-US" sz="2200" dirty="0" smtClean="0">
                <a:solidFill>
                  <a:schemeClr val="tx1"/>
                </a:solidFill>
              </a:rPr>
              <a:t> r5, [sp, #8]</a:t>
            </a:r>
          </a:p>
          <a:p>
            <a:r>
              <a:rPr lang="en-US" sz="2200" dirty="0" smtClean="0">
                <a:solidFill>
                  <a:schemeClr val="tx1"/>
                </a:solidFill>
              </a:rPr>
              <a:t>	</a:t>
            </a:r>
            <a:r>
              <a:rPr lang="en-US" sz="2200" dirty="0" err="1" smtClean="0">
                <a:solidFill>
                  <a:schemeClr val="tx1"/>
                </a:solidFill>
              </a:rPr>
              <a:t>str</a:t>
            </a:r>
            <a:r>
              <a:rPr lang="en-US" sz="2200" dirty="0" smtClean="0">
                <a:solidFill>
                  <a:schemeClr val="tx1"/>
                </a:solidFill>
              </a:rPr>
              <a:t> r6, [sp, #12]</a:t>
            </a:r>
          </a:p>
          <a:p>
            <a:r>
              <a:rPr lang="en-US" sz="2200" dirty="0" smtClean="0">
                <a:solidFill>
                  <a:schemeClr val="tx1"/>
                </a:solidFill>
              </a:rPr>
              <a:t>	.</a:t>
            </a:r>
          </a:p>
          <a:p>
            <a:r>
              <a:rPr lang="en-US" sz="2200" dirty="0" smtClean="0">
                <a:solidFill>
                  <a:schemeClr val="tx1"/>
                </a:solidFill>
              </a:rPr>
              <a:t>	.</a:t>
            </a:r>
          </a:p>
          <a:p>
            <a:r>
              <a:rPr lang="en-US" sz="2200" dirty="0" smtClean="0">
                <a:solidFill>
                  <a:schemeClr val="tx1"/>
                </a:solidFill>
              </a:rPr>
              <a:t>	.</a:t>
            </a:r>
          </a:p>
          <a:p>
            <a:r>
              <a:rPr lang="en-US" sz="2200" dirty="0" smtClean="0">
                <a:solidFill>
                  <a:schemeClr val="tx1"/>
                </a:solidFill>
              </a:rPr>
              <a:t>	</a:t>
            </a:r>
            <a:r>
              <a:rPr lang="en-US" sz="2200" dirty="0" err="1" smtClean="0">
                <a:solidFill>
                  <a:schemeClr val="tx1"/>
                </a:solidFill>
              </a:rPr>
              <a:t>ldr</a:t>
            </a:r>
            <a:r>
              <a:rPr lang="en-US" sz="2200" dirty="0" smtClean="0">
                <a:solidFill>
                  <a:schemeClr val="tx1"/>
                </a:solidFill>
              </a:rPr>
              <a:t> r6, [sp, #12]</a:t>
            </a:r>
          </a:p>
          <a:p>
            <a:r>
              <a:rPr lang="en-US" sz="2200" dirty="0" smtClean="0">
                <a:solidFill>
                  <a:schemeClr val="tx1"/>
                </a:solidFill>
              </a:rPr>
              <a:t>	</a:t>
            </a:r>
            <a:r>
              <a:rPr lang="en-US" sz="2200" dirty="0" err="1" smtClean="0">
                <a:solidFill>
                  <a:schemeClr val="tx1"/>
                </a:solidFill>
              </a:rPr>
              <a:t>str</a:t>
            </a:r>
            <a:r>
              <a:rPr lang="en-US" sz="2200" dirty="0" smtClean="0">
                <a:solidFill>
                  <a:schemeClr val="tx1"/>
                </a:solidFill>
              </a:rPr>
              <a:t> r5, [sp, #8]</a:t>
            </a:r>
          </a:p>
          <a:p>
            <a:r>
              <a:rPr lang="en-US" sz="2200" dirty="0" smtClean="0">
                <a:solidFill>
                  <a:schemeClr val="tx1"/>
                </a:solidFill>
              </a:rPr>
              <a:t>	</a:t>
            </a:r>
            <a:r>
              <a:rPr lang="en-US" sz="2200" dirty="0" err="1" smtClean="0">
                <a:solidFill>
                  <a:schemeClr val="tx1"/>
                </a:solidFill>
              </a:rPr>
              <a:t>str</a:t>
            </a:r>
            <a:r>
              <a:rPr lang="en-US" sz="2200" dirty="0" smtClean="0">
                <a:solidFill>
                  <a:schemeClr val="tx1"/>
                </a:solidFill>
              </a:rPr>
              <a:t> r4, [sp, #4]</a:t>
            </a:r>
          </a:p>
          <a:p>
            <a:r>
              <a:rPr lang="en-US" sz="2200" dirty="0" smtClean="0">
                <a:solidFill>
                  <a:schemeClr val="tx1"/>
                </a:solidFill>
              </a:rPr>
              <a:t>	</a:t>
            </a:r>
            <a:r>
              <a:rPr lang="en-US" sz="2200" dirty="0" err="1" smtClean="0">
                <a:solidFill>
                  <a:schemeClr val="tx1"/>
                </a:solidFill>
              </a:rPr>
              <a:t>str</a:t>
            </a:r>
            <a:r>
              <a:rPr lang="en-US" sz="2200" dirty="0" smtClean="0">
                <a:solidFill>
                  <a:schemeClr val="tx1"/>
                </a:solidFill>
              </a:rPr>
              <a:t> </a:t>
            </a:r>
            <a:r>
              <a:rPr lang="en-US" sz="2200" dirty="0" err="1" smtClean="0">
                <a:solidFill>
                  <a:schemeClr val="tx1"/>
                </a:solidFill>
              </a:rPr>
              <a:t>lr</a:t>
            </a:r>
            <a:r>
              <a:rPr lang="en-US" sz="2200" dirty="0" smtClean="0">
                <a:solidFill>
                  <a:schemeClr val="tx1"/>
                </a:solidFill>
              </a:rPr>
              <a:t>, [sp]</a:t>
            </a:r>
          </a:p>
          <a:p>
            <a:r>
              <a:rPr lang="en-US" sz="2200" dirty="0" smtClean="0">
                <a:solidFill>
                  <a:schemeClr val="tx1"/>
                </a:solidFill>
              </a:rPr>
              <a:t>	add sp, sp, 16</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t>Procedure Prologue and Epilogue Code</a:t>
            </a:r>
            <a:endParaRPr lang="en-US" sz="2900" dirty="0"/>
          </a:p>
        </p:txBody>
      </p:sp>
      <p:sp>
        <p:nvSpPr>
          <p:cNvPr id="3" name="Content Placeholder 2"/>
          <p:cNvSpPr>
            <a:spLocks noGrp="1"/>
          </p:cNvSpPr>
          <p:nvPr>
            <p:ph sz="quarter" idx="1"/>
          </p:nvPr>
        </p:nvSpPr>
        <p:spPr/>
        <p:txBody>
          <a:bodyPr/>
          <a:lstStyle/>
          <a:p>
            <a:pPr>
              <a:buNone/>
            </a:pPr>
            <a:endParaRPr lang="en-US" dirty="0" smtClean="0"/>
          </a:p>
          <a:p>
            <a:pPr>
              <a:buNone/>
            </a:pPr>
            <a:endParaRPr lang="en-US" dirty="0"/>
          </a:p>
        </p:txBody>
      </p:sp>
      <p:graphicFrame>
        <p:nvGraphicFramePr>
          <p:cNvPr id="4" name="Table 3"/>
          <p:cNvGraphicFramePr>
            <a:graphicFrameLocks noGrp="1"/>
          </p:cNvGraphicFramePr>
          <p:nvPr/>
        </p:nvGraphicFramePr>
        <p:xfrm>
          <a:off x="3505200" y="3505200"/>
          <a:ext cx="5638800" cy="3266135"/>
        </p:xfrm>
        <a:graphic>
          <a:graphicData uri="http://schemas.openxmlformats.org/drawingml/2006/table">
            <a:tbl>
              <a:tblPr firstRow="1" bandRow="1">
                <a:tableStyleId>{5C22544A-7EE6-4342-B048-85BDC9FD1C3A}</a:tableStyleId>
              </a:tblPr>
              <a:tblGrid>
                <a:gridCol w="2819400"/>
                <a:gridCol w="2819400"/>
              </a:tblGrid>
              <a:tr h="476894">
                <a:tc>
                  <a:txBody>
                    <a:bodyPr/>
                    <a:lstStyle/>
                    <a:p>
                      <a:pPr algn="ctr"/>
                      <a:r>
                        <a:rPr lang="en-US" sz="1800" dirty="0" smtClean="0"/>
                        <a:t>Preserved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Not Preserved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5370">
                <a:tc>
                  <a:txBody>
                    <a:bodyPr/>
                    <a:lstStyle/>
                    <a:p>
                      <a:r>
                        <a:rPr lang="en-US" sz="1800" dirty="0" smtClean="0"/>
                        <a:t>Variable</a:t>
                      </a:r>
                      <a:r>
                        <a:rPr lang="en-US" sz="1800" baseline="0" dirty="0" smtClean="0"/>
                        <a:t> Registers: r4 –  r11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Argument Registers: r0 –</a:t>
                      </a:r>
                      <a:r>
                        <a:rPr lang="en-US" sz="1800" baseline="0" dirty="0" smtClean="0"/>
                        <a:t> r3</a:t>
                      </a:r>
                      <a:endParaRPr lang="en-US" sz="18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23131">
                <a:tc>
                  <a:txBody>
                    <a:bodyPr/>
                    <a:lstStyle/>
                    <a:p>
                      <a:r>
                        <a:rPr lang="en-US" sz="1800" dirty="0" smtClean="0"/>
                        <a:t>Stack Pointer:</a:t>
                      </a:r>
                      <a:r>
                        <a:rPr lang="en-US" sz="1800" baseline="0" dirty="0" smtClean="0"/>
                        <a:t> sp</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Intra-procedure</a:t>
                      </a:r>
                      <a:r>
                        <a:rPr lang="en-US" sz="1800" baseline="0" dirty="0" smtClean="0"/>
                        <a:t>-Call Scratch Register: r12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5370">
                <a:tc>
                  <a:txBody>
                    <a:bodyPr/>
                    <a:lstStyle/>
                    <a:p>
                      <a:r>
                        <a:rPr lang="en-US" sz="1800" dirty="0" smtClean="0"/>
                        <a:t>Link Register: </a:t>
                      </a:r>
                      <a:r>
                        <a:rPr lang="en-US" sz="1800" dirty="0" err="1" smtClean="0"/>
                        <a:t>lr</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Stack below the stack pointer</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5370">
                <a:tc>
                  <a:txBody>
                    <a:bodyPr/>
                    <a:lstStyle/>
                    <a:p>
                      <a:r>
                        <a:rPr lang="en-US" sz="1800" dirty="0" smtClean="0"/>
                        <a:t>Stack above the stack pointer</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4800600" y="1524000"/>
            <a:ext cx="4648200" cy="769441"/>
          </a:xfrm>
          <a:prstGeom prst="rect">
            <a:avLst/>
          </a:prstGeom>
          <a:noFill/>
        </p:spPr>
        <p:txBody>
          <a:bodyPr wrap="square" rtlCol="0">
            <a:spAutoFit/>
          </a:bodyPr>
          <a:lstStyle/>
          <a:p>
            <a:pPr marL="342900" indent="-342900"/>
            <a:r>
              <a:rPr lang="en-US" sz="2200" dirty="0" smtClean="0"/>
              <a:t>Did you see this block data transfer instruction?</a:t>
            </a:r>
          </a:p>
        </p:txBody>
      </p:sp>
      <p:sp>
        <p:nvSpPr>
          <p:cNvPr id="6" name="Rectangle 5"/>
          <p:cNvSpPr/>
          <p:nvPr/>
        </p:nvSpPr>
        <p:spPr>
          <a:xfrm>
            <a:off x="0" y="1600200"/>
            <a:ext cx="3505200" cy="2667000"/>
          </a:xfrm>
          <a:prstGeom prst="rect">
            <a:avLst/>
          </a:prstGeom>
          <a:solidFill>
            <a:schemeClr val="accent3">
              <a:alpha val="32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err="1" smtClean="0">
                <a:solidFill>
                  <a:schemeClr val="tx1"/>
                </a:solidFill>
              </a:rPr>
              <a:t>foo</a:t>
            </a:r>
            <a:r>
              <a:rPr lang="en-US" sz="2200" dirty="0" smtClean="0">
                <a:solidFill>
                  <a:schemeClr val="tx1"/>
                </a:solidFill>
              </a:rPr>
              <a:t>:</a:t>
            </a:r>
          </a:p>
          <a:p>
            <a:r>
              <a:rPr lang="en-US" sz="2200" dirty="0" smtClean="0">
                <a:solidFill>
                  <a:schemeClr val="tx1"/>
                </a:solidFill>
              </a:rPr>
              <a:t>	</a:t>
            </a:r>
            <a:r>
              <a:rPr lang="en-US" sz="2200" dirty="0" err="1" smtClean="0">
                <a:solidFill>
                  <a:schemeClr val="tx1"/>
                </a:solidFill>
              </a:rPr>
              <a:t>stmfd</a:t>
            </a:r>
            <a:r>
              <a:rPr lang="en-US" sz="2200" dirty="0" smtClean="0">
                <a:solidFill>
                  <a:schemeClr val="tx1"/>
                </a:solidFill>
              </a:rPr>
              <a:t> sp!, {r4-r6, </a:t>
            </a:r>
            <a:r>
              <a:rPr lang="en-US" sz="2200" dirty="0" err="1" smtClean="0">
                <a:solidFill>
                  <a:schemeClr val="tx1"/>
                </a:solidFill>
              </a:rPr>
              <a:t>lr</a:t>
            </a:r>
            <a:r>
              <a:rPr lang="en-US" sz="2200" dirty="0" smtClean="0">
                <a:solidFill>
                  <a:schemeClr val="tx1"/>
                </a:solidFill>
              </a:rPr>
              <a:t>}</a:t>
            </a:r>
          </a:p>
          <a:p>
            <a:r>
              <a:rPr lang="en-US" sz="2200" dirty="0" smtClean="0">
                <a:solidFill>
                  <a:schemeClr val="tx1"/>
                </a:solidFill>
              </a:rPr>
              <a:t>	.</a:t>
            </a:r>
          </a:p>
          <a:p>
            <a:r>
              <a:rPr lang="en-US" sz="2200" dirty="0" smtClean="0">
                <a:solidFill>
                  <a:schemeClr val="tx1"/>
                </a:solidFill>
              </a:rPr>
              <a:t>	.</a:t>
            </a:r>
          </a:p>
          <a:p>
            <a:r>
              <a:rPr lang="en-US" sz="2200" dirty="0" smtClean="0">
                <a:solidFill>
                  <a:schemeClr val="tx1"/>
                </a:solidFill>
              </a:rPr>
              <a:t>	.</a:t>
            </a:r>
          </a:p>
          <a:p>
            <a:r>
              <a:rPr lang="en-US" sz="2200" dirty="0" smtClean="0">
                <a:solidFill>
                  <a:schemeClr val="tx1"/>
                </a:solidFill>
              </a:rPr>
              <a:t>	</a:t>
            </a:r>
            <a:r>
              <a:rPr lang="en-US" sz="2200" dirty="0" err="1" smtClean="0">
                <a:solidFill>
                  <a:schemeClr val="tx1"/>
                </a:solidFill>
              </a:rPr>
              <a:t>ldmfd</a:t>
            </a:r>
            <a:r>
              <a:rPr lang="en-US" sz="2200" dirty="0" smtClean="0">
                <a:solidFill>
                  <a:schemeClr val="tx1"/>
                </a:solidFill>
              </a:rPr>
              <a:t> sp!, {r4-r6, pc}</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t>Procedure Calling Sequences</a:t>
            </a:r>
            <a:endParaRPr lang="en-US" sz="2900" dirty="0"/>
          </a:p>
        </p:txBody>
      </p:sp>
      <p:sp>
        <p:nvSpPr>
          <p:cNvPr id="3" name="Content Placeholder 2"/>
          <p:cNvSpPr>
            <a:spLocks noGrp="1"/>
          </p:cNvSpPr>
          <p:nvPr>
            <p:ph sz="quarter" idx="1"/>
          </p:nvPr>
        </p:nvSpPr>
        <p:spPr/>
        <p:txBody>
          <a:bodyPr>
            <a:normAutofit/>
          </a:bodyPr>
          <a:lstStyle/>
          <a:p>
            <a:r>
              <a:rPr lang="en-US" sz="2400" dirty="0" smtClean="0"/>
              <a:t>Procedure </a:t>
            </a:r>
            <a:r>
              <a:rPr lang="en-US" sz="2400" dirty="0" smtClean="0">
                <a:solidFill>
                  <a:schemeClr val="accent2"/>
                </a:solidFill>
              </a:rPr>
              <a:t>main</a:t>
            </a:r>
            <a:r>
              <a:rPr lang="en-US" sz="2400" dirty="0" smtClean="0"/>
              <a:t> wants to call </a:t>
            </a:r>
            <a:r>
              <a:rPr lang="en-US" sz="2400" dirty="0" err="1" smtClean="0">
                <a:solidFill>
                  <a:schemeClr val="accent2"/>
                </a:solidFill>
              </a:rPr>
              <a:t>foo</a:t>
            </a:r>
            <a:r>
              <a:rPr lang="en-US" sz="2400" dirty="0" smtClean="0">
                <a:solidFill>
                  <a:schemeClr val="accent2"/>
                </a:solidFill>
              </a:rPr>
              <a:t>. </a:t>
            </a:r>
            <a:r>
              <a:rPr lang="en-US" sz="2400" dirty="0" smtClean="0"/>
              <a:t>It passes its parameters through the registers r0 and r1. It is also using registers r2 and r3 for its local computation. So it has to make to sure the register contents r2 and r3 are preserved across the function call to </a:t>
            </a:r>
            <a:r>
              <a:rPr lang="en-US" sz="2400" dirty="0" err="1" smtClean="0"/>
              <a:t>foo</a:t>
            </a:r>
            <a:r>
              <a:rPr lang="en-US" sz="2400" dirty="0" smtClean="0"/>
              <a:t>. But how? </a:t>
            </a:r>
            <a:endParaRPr lang="en-US" sz="2400" dirty="0">
              <a:solidFill>
                <a:schemeClr val="accent2"/>
              </a:solidFill>
            </a:endParaRPr>
          </a:p>
        </p:txBody>
      </p:sp>
      <p:graphicFrame>
        <p:nvGraphicFramePr>
          <p:cNvPr id="4" name="Table 3"/>
          <p:cNvGraphicFramePr>
            <a:graphicFrameLocks noGrp="1"/>
          </p:cNvGraphicFramePr>
          <p:nvPr/>
        </p:nvGraphicFramePr>
        <p:xfrm>
          <a:off x="3505200" y="3505200"/>
          <a:ext cx="5638800" cy="3266135"/>
        </p:xfrm>
        <a:graphic>
          <a:graphicData uri="http://schemas.openxmlformats.org/drawingml/2006/table">
            <a:tbl>
              <a:tblPr firstRow="1" bandRow="1">
                <a:tableStyleId>{5C22544A-7EE6-4342-B048-85BDC9FD1C3A}</a:tableStyleId>
              </a:tblPr>
              <a:tblGrid>
                <a:gridCol w="2819400"/>
                <a:gridCol w="2819400"/>
              </a:tblGrid>
              <a:tr h="476894">
                <a:tc>
                  <a:txBody>
                    <a:bodyPr/>
                    <a:lstStyle/>
                    <a:p>
                      <a:pPr algn="ctr"/>
                      <a:r>
                        <a:rPr lang="en-US" sz="1800" dirty="0" smtClean="0"/>
                        <a:t>Preserved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Not Preserved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5370">
                <a:tc>
                  <a:txBody>
                    <a:bodyPr/>
                    <a:lstStyle/>
                    <a:p>
                      <a:r>
                        <a:rPr lang="en-US" sz="1800" dirty="0" smtClean="0"/>
                        <a:t>Variable</a:t>
                      </a:r>
                      <a:r>
                        <a:rPr lang="en-US" sz="1800" baseline="0" dirty="0" smtClean="0"/>
                        <a:t> Registers: r4 –  r11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Argument Registers: r0 –</a:t>
                      </a:r>
                      <a:r>
                        <a:rPr lang="en-US" sz="1800" baseline="0" dirty="0" smtClean="0"/>
                        <a:t> r3</a:t>
                      </a:r>
                      <a:endParaRPr lang="en-US" sz="18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23131">
                <a:tc>
                  <a:txBody>
                    <a:bodyPr/>
                    <a:lstStyle/>
                    <a:p>
                      <a:r>
                        <a:rPr lang="en-US" sz="1800" dirty="0" smtClean="0"/>
                        <a:t>Stack Pointer:</a:t>
                      </a:r>
                      <a:r>
                        <a:rPr lang="en-US" sz="1800" baseline="0" dirty="0" smtClean="0"/>
                        <a:t> sp</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Intra-procedure</a:t>
                      </a:r>
                      <a:r>
                        <a:rPr lang="en-US" sz="1800" baseline="0" dirty="0" smtClean="0"/>
                        <a:t>-Call Scratch Register: r12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5370">
                <a:tc>
                  <a:txBody>
                    <a:bodyPr/>
                    <a:lstStyle/>
                    <a:p>
                      <a:r>
                        <a:rPr lang="en-US" sz="1800" dirty="0" smtClean="0"/>
                        <a:t>Link Register: </a:t>
                      </a:r>
                      <a:r>
                        <a:rPr lang="en-US" sz="1800" dirty="0" err="1" smtClean="0"/>
                        <a:t>lr</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Stack below the stack pointer</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5370">
                <a:tc>
                  <a:txBody>
                    <a:bodyPr/>
                    <a:lstStyle/>
                    <a:p>
                      <a:r>
                        <a:rPr lang="en-US" sz="1800" dirty="0" smtClean="0"/>
                        <a:t>Stack above the stack pointer</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t>Subroutines, Procedures and Functions</a:t>
            </a:r>
            <a:endParaRPr lang="en-US" sz="2900" dirty="0"/>
          </a:p>
        </p:txBody>
      </p:sp>
      <p:sp>
        <p:nvSpPr>
          <p:cNvPr id="3" name="Content Placeholder 2"/>
          <p:cNvSpPr>
            <a:spLocks noGrp="1"/>
          </p:cNvSpPr>
          <p:nvPr>
            <p:ph sz="quarter" idx="1"/>
          </p:nvPr>
        </p:nvSpPr>
        <p:spPr>
          <a:xfrm>
            <a:off x="533400" y="1600200"/>
            <a:ext cx="8610600" cy="4724400"/>
          </a:xfrm>
        </p:spPr>
        <p:txBody>
          <a:bodyPr>
            <a:normAutofit/>
          </a:bodyPr>
          <a:lstStyle/>
          <a:p>
            <a:pPr>
              <a:buNone/>
            </a:pPr>
            <a:r>
              <a:rPr lang="en-US" sz="2400" dirty="0" smtClean="0"/>
              <a:t>Subroutines, Procedures and Functions – Are they any different?</a:t>
            </a:r>
          </a:p>
          <a:p>
            <a:pPr>
              <a:buNone/>
            </a:pPr>
            <a:endParaRPr lang="en-US" sz="2400" dirty="0" smtClean="0"/>
          </a:p>
          <a:p>
            <a:pPr>
              <a:buNone/>
            </a:pPr>
            <a:r>
              <a:rPr lang="en-US" sz="2400" dirty="0" smtClean="0"/>
              <a:t>Why Procedures?</a:t>
            </a:r>
          </a:p>
          <a:p>
            <a:pPr>
              <a:buFont typeface="Wingdings" pitchFamily="2" charset="2"/>
              <a:buChar char="q"/>
            </a:pPr>
            <a:r>
              <a:rPr lang="en-US" sz="2400" dirty="0" smtClean="0"/>
              <a:t>Avoid duplication of code within the same program.</a:t>
            </a:r>
          </a:p>
          <a:p>
            <a:pPr>
              <a:buFont typeface="Wingdings" pitchFamily="2" charset="2"/>
              <a:buChar char="q"/>
            </a:pPr>
            <a:r>
              <a:rPr lang="en-US" sz="2400" dirty="0" smtClean="0"/>
              <a:t>Reuse of code across different programs (Libraries?)</a:t>
            </a:r>
          </a:p>
          <a:p>
            <a:pPr>
              <a:buFont typeface="Wingdings" pitchFamily="2" charset="2"/>
              <a:buChar char="q"/>
            </a:pPr>
            <a:r>
              <a:rPr lang="en-US" sz="2400" dirty="0" smtClean="0"/>
              <a:t>Decomposition of a Complex Program into a set of more manageable subroutines.</a:t>
            </a:r>
          </a:p>
          <a:p>
            <a:pPr>
              <a:buFont typeface="Wingdings" pitchFamily="2" charset="2"/>
              <a:buChar char="q"/>
            </a:pPr>
            <a:r>
              <a:rPr lang="en-US" sz="2400" dirty="0" smtClean="0"/>
              <a:t>Information Hiding.</a:t>
            </a:r>
          </a:p>
          <a:p>
            <a:pPr>
              <a:buFont typeface="Wingdings" pitchFamily="2" charset="2"/>
              <a:buChar char="q"/>
            </a:pPr>
            <a:r>
              <a:rPr lang="en-US" sz="2400" dirty="0" smtClean="0"/>
              <a:t>….</a:t>
            </a:r>
          </a:p>
          <a:p>
            <a:pPr>
              <a:buFont typeface="Wingdings" pitchFamily="2" charset="2"/>
              <a:buChar char="q"/>
            </a:pPr>
            <a:r>
              <a:rPr lang="en-US" sz="2400" dirty="0" smtClean="0">
                <a:solidFill>
                  <a:schemeClr val="accent2"/>
                </a:solidFill>
              </a:rPr>
              <a:t>Any Disadvantages?</a:t>
            </a:r>
          </a:p>
          <a:p>
            <a:pPr>
              <a:buFont typeface="Wingdings" pitchFamily="2" charset="2"/>
              <a:buChar char="q"/>
            </a:pP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2286000" y="1641264"/>
          <a:ext cx="3733800" cy="4988136"/>
        </p:xfrm>
        <a:graphic>
          <a:graphicData uri="http://schemas.openxmlformats.org/drawingml/2006/table">
            <a:tbl>
              <a:tblPr>
                <a:tableStyleId>{5C22544A-7EE6-4342-B048-85BDC9FD1C3A}</a:tableStyleId>
              </a:tblPr>
              <a:tblGrid>
                <a:gridCol w="3733800"/>
              </a:tblGrid>
              <a:tr h="862307">
                <a:tc>
                  <a:txBody>
                    <a:bodyPr/>
                    <a:lstStyle/>
                    <a:p>
                      <a:pPr algn="ctr"/>
                      <a:endParaRPr lang="en-US" dirty="0" smtClean="0"/>
                    </a:p>
                    <a:p>
                      <a:pPr algn="ctr"/>
                      <a:r>
                        <a:rPr lang="en-US" dirty="0" smtClean="0"/>
                        <a:t>Code</a:t>
                      </a:r>
                    </a:p>
                    <a:p>
                      <a:pPr algn="ctr"/>
                      <a:r>
                        <a:rPr lang="en-US" dirty="0" smtClean="0">
                          <a:solidFill>
                            <a:schemeClr val="accent2"/>
                          </a:solidFill>
                        </a:rPr>
                        <a:t>(Procedures are stored here)</a:t>
                      </a:r>
                      <a:endParaRPr lang="en-US" dirty="0">
                        <a:solidFill>
                          <a:schemeClr val="accent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999">
                <a:tc>
                  <a:txBody>
                    <a:bodyPr/>
                    <a:lstStyle/>
                    <a:p>
                      <a:pPr algn="ctr"/>
                      <a:endParaRPr lang="en-US" dirty="0" smtClean="0"/>
                    </a:p>
                    <a:p>
                      <a:pPr algn="ctr"/>
                      <a:r>
                        <a:rPr lang="en-US" dirty="0" smtClean="0"/>
                        <a:t>Data Segment</a:t>
                      </a:r>
                    </a:p>
                    <a:p>
                      <a:pPr algn="ctr"/>
                      <a:r>
                        <a:rPr lang="en-US" dirty="0" smtClean="0">
                          <a:solidFill>
                            <a:schemeClr val="accent2"/>
                          </a:solidFill>
                        </a:rPr>
                        <a:t>(Global variables and static variables are stored here)</a:t>
                      </a:r>
                      <a:r>
                        <a:rPr lang="en-US" dirty="0" smtClean="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80016">
                <a:tc>
                  <a:txBody>
                    <a:bodyPr/>
                    <a:lstStyle/>
                    <a:p>
                      <a:pPr algn="ctr"/>
                      <a:r>
                        <a:rPr lang="en-US" dirty="0" smtClean="0"/>
                        <a:t>Heap</a:t>
                      </a:r>
                    </a:p>
                    <a:p>
                      <a:pPr algn="ctr"/>
                      <a:r>
                        <a:rPr lang="en-US" dirty="0" smtClean="0">
                          <a:solidFill>
                            <a:schemeClr val="accent2"/>
                          </a:solidFill>
                        </a:rPr>
                        <a:t>(memory allocated through </a:t>
                      </a:r>
                      <a:r>
                        <a:rPr lang="en-US" dirty="0" err="1" smtClean="0">
                          <a:solidFill>
                            <a:schemeClr val="accent2"/>
                          </a:solidFill>
                        </a:rPr>
                        <a:t>malloc</a:t>
                      </a:r>
                      <a:r>
                        <a:rPr lang="en-US" dirty="0" smtClean="0">
                          <a:solidFill>
                            <a:schemeClr val="accent2"/>
                          </a:solidFill>
                        </a:rPr>
                        <a:t> calls come from here)</a:t>
                      </a:r>
                      <a:endParaRPr lang="en-US" dirty="0">
                        <a:solidFill>
                          <a:schemeClr val="accent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r>
              <a:tr h="83820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r>
              <a:tr h="1066800">
                <a:tc>
                  <a:txBody>
                    <a:bodyPr/>
                    <a:lstStyle/>
                    <a:p>
                      <a:pPr algn="ctr"/>
                      <a:r>
                        <a:rPr lang="en-US" dirty="0" smtClean="0"/>
                        <a:t>Stack</a:t>
                      </a:r>
                    </a:p>
                    <a:p>
                      <a:pPr algn="ctr"/>
                      <a:r>
                        <a:rPr lang="en-US" dirty="0" smtClean="0">
                          <a:solidFill>
                            <a:schemeClr val="accent2"/>
                          </a:solidFill>
                        </a:rPr>
                        <a:t>(Activation</a:t>
                      </a:r>
                      <a:r>
                        <a:rPr lang="en-US" baseline="0" dirty="0" smtClean="0">
                          <a:solidFill>
                            <a:schemeClr val="accent2"/>
                          </a:solidFill>
                        </a:rPr>
                        <a:t> records for procedure invocations are stored here)</a:t>
                      </a:r>
                      <a:endParaRPr lang="en-US" dirty="0" smtClean="0">
                        <a:solidFill>
                          <a:schemeClr val="accent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Title 3"/>
          <p:cNvSpPr>
            <a:spLocks noGrp="1"/>
          </p:cNvSpPr>
          <p:nvPr>
            <p:ph type="title"/>
          </p:nvPr>
        </p:nvSpPr>
        <p:spPr/>
        <p:txBody>
          <a:bodyPr/>
          <a:lstStyle/>
          <a:p>
            <a:r>
              <a:rPr lang="en-US" dirty="0" smtClean="0"/>
              <a:t>Storage Lay-out of a Program</a:t>
            </a:r>
            <a:endParaRPr lang="en-US" dirty="0"/>
          </a:p>
        </p:txBody>
      </p:sp>
      <p:cxnSp>
        <p:nvCxnSpPr>
          <p:cNvPr id="9" name="Straight Arrow Connector 8"/>
          <p:cNvCxnSpPr/>
          <p:nvPr/>
        </p:nvCxnSpPr>
        <p:spPr>
          <a:xfrm rot="5400000">
            <a:off x="3990490" y="4924910"/>
            <a:ext cx="3048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4034961" y="5371306"/>
            <a:ext cx="2286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8" name="Content Placeholder 7"/>
          <p:cNvSpPr>
            <a:spLocks noGrp="1"/>
          </p:cNvSpPr>
          <p:nvPr>
            <p:ph sz="quarter" idx="1"/>
          </p:nvPr>
        </p:nvSpPr>
        <p:spPr/>
        <p:txBody>
          <a:bodyPr/>
          <a:lstStyle/>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Activation Records</a:t>
            </a:r>
            <a:endParaRPr lang="en-US" dirty="0"/>
          </a:p>
        </p:txBody>
      </p:sp>
      <p:sp>
        <p:nvSpPr>
          <p:cNvPr id="3" name="Content Placeholder 2"/>
          <p:cNvSpPr>
            <a:spLocks noGrp="1"/>
          </p:cNvSpPr>
          <p:nvPr>
            <p:ph sz="quarter" idx="1"/>
          </p:nvPr>
        </p:nvSpPr>
        <p:spPr>
          <a:xfrm>
            <a:off x="612648" y="1600200"/>
            <a:ext cx="8531352" cy="4495800"/>
          </a:xfrm>
        </p:spPr>
        <p:txBody>
          <a:bodyPr>
            <a:normAutofit/>
          </a:bodyPr>
          <a:lstStyle/>
          <a:p>
            <a:r>
              <a:rPr lang="en-US" sz="2400" dirty="0" smtClean="0"/>
              <a:t>A program is a life-less entity at compile time and in general until it is invoked. It gains life when it is executed. </a:t>
            </a:r>
          </a:p>
          <a:p>
            <a:r>
              <a:rPr lang="en-US" sz="2400" dirty="0" smtClean="0"/>
              <a:t>Similarly a procedure in a program comes to life when it is invoked or activated.</a:t>
            </a:r>
          </a:p>
          <a:p>
            <a:r>
              <a:rPr lang="en-US" sz="2400" dirty="0" smtClean="0"/>
              <a:t>Each Live (or Active!) Procedure during a program execution has an associated Data-Structure called Activation Record.</a:t>
            </a:r>
          </a:p>
          <a:p>
            <a:r>
              <a:rPr lang="en-US" sz="2400" dirty="0" smtClean="0"/>
              <a:t>What does a Live Procedure need for it to carry out it business?</a:t>
            </a: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Activation Records</a:t>
            </a:r>
            <a:endParaRPr lang="en-US" dirty="0"/>
          </a:p>
        </p:txBody>
      </p:sp>
      <p:sp>
        <p:nvSpPr>
          <p:cNvPr id="3" name="Content Placeholder 2"/>
          <p:cNvSpPr>
            <a:spLocks noGrp="1"/>
          </p:cNvSpPr>
          <p:nvPr>
            <p:ph sz="quarter" idx="1"/>
          </p:nvPr>
        </p:nvSpPr>
        <p:spPr>
          <a:xfrm>
            <a:off x="612648" y="1600200"/>
            <a:ext cx="8531352" cy="4495800"/>
          </a:xfrm>
        </p:spPr>
        <p:txBody>
          <a:bodyPr>
            <a:normAutofit/>
          </a:bodyPr>
          <a:lstStyle/>
          <a:p>
            <a:r>
              <a:rPr lang="en-US" sz="2400" dirty="0" smtClean="0"/>
              <a:t>What does a Live Procedure need for it to carry out it business?</a:t>
            </a:r>
          </a:p>
          <a:p>
            <a:pPr lvl="1"/>
            <a:r>
              <a:rPr lang="en-US" sz="2100" dirty="0" smtClean="0"/>
              <a:t>Space for its </a:t>
            </a:r>
            <a:r>
              <a:rPr lang="en-US" sz="2100" dirty="0" smtClean="0">
                <a:solidFill>
                  <a:schemeClr val="accent2"/>
                </a:solidFill>
              </a:rPr>
              <a:t>parameters</a:t>
            </a:r>
          </a:p>
          <a:p>
            <a:pPr lvl="1"/>
            <a:r>
              <a:rPr lang="en-US" sz="2100" dirty="0" smtClean="0"/>
              <a:t>Space for the </a:t>
            </a:r>
            <a:r>
              <a:rPr lang="en-US" sz="2100" dirty="0" smtClean="0">
                <a:solidFill>
                  <a:schemeClr val="accent2"/>
                </a:solidFill>
              </a:rPr>
              <a:t>return value</a:t>
            </a:r>
          </a:p>
          <a:p>
            <a:pPr lvl="1"/>
            <a:r>
              <a:rPr lang="en-US" sz="2100" dirty="0" smtClean="0"/>
              <a:t>Space for</a:t>
            </a:r>
            <a:r>
              <a:rPr lang="en-US" sz="2100" dirty="0" smtClean="0">
                <a:solidFill>
                  <a:schemeClr val="accent2"/>
                </a:solidFill>
              </a:rPr>
              <a:t> </a:t>
            </a:r>
            <a:r>
              <a:rPr lang="en-US" sz="2100" dirty="0" smtClean="0"/>
              <a:t>the</a:t>
            </a:r>
            <a:r>
              <a:rPr lang="en-US" sz="2100" dirty="0" smtClean="0">
                <a:solidFill>
                  <a:schemeClr val="accent2"/>
                </a:solidFill>
              </a:rPr>
              <a:t> Local Variables</a:t>
            </a:r>
          </a:p>
          <a:p>
            <a:pPr lvl="1"/>
            <a:r>
              <a:rPr lang="en-US" sz="2100" dirty="0" smtClean="0"/>
              <a:t>Return address of the Calling Procedure. </a:t>
            </a:r>
          </a:p>
          <a:p>
            <a:pPr lvl="1"/>
            <a:r>
              <a:rPr lang="en-US" sz="2100" dirty="0" smtClean="0"/>
              <a:t>Space to save the calling procedure context like registers etc.</a:t>
            </a:r>
            <a:endParaRPr lang="en-US" sz="2100" dirty="0"/>
          </a:p>
        </p:txBody>
      </p:sp>
      <p:graphicFrame>
        <p:nvGraphicFramePr>
          <p:cNvPr id="4" name="Content Placeholder 4"/>
          <p:cNvGraphicFramePr>
            <a:graphicFrameLocks/>
          </p:cNvGraphicFramePr>
          <p:nvPr/>
        </p:nvGraphicFramePr>
        <p:xfrm>
          <a:off x="1524000" y="4397830"/>
          <a:ext cx="3806825" cy="1850570"/>
        </p:xfrm>
        <a:graphic>
          <a:graphicData uri="http://schemas.openxmlformats.org/drawingml/2006/table">
            <a:tbl>
              <a:tblPr>
                <a:tableStyleId>{5C22544A-7EE6-4342-B048-85BDC9FD1C3A}</a:tableStyleId>
              </a:tblPr>
              <a:tblGrid>
                <a:gridCol w="3806825"/>
              </a:tblGrid>
              <a:tr h="370114">
                <a:tc>
                  <a:txBody>
                    <a:bodyPr/>
                    <a:lstStyle/>
                    <a:p>
                      <a:pPr algn="ctr"/>
                      <a:r>
                        <a:rPr lang="en-US" dirty="0" smtClean="0"/>
                        <a:t>Actual Parameters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r>
              <a:tr h="370114">
                <a:tc>
                  <a:txBody>
                    <a:bodyPr/>
                    <a:lstStyle/>
                    <a:p>
                      <a:pPr algn="ctr"/>
                      <a:r>
                        <a:rPr lang="en-US" dirty="0" smtClean="0"/>
                        <a:t>Return Value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r>
              <a:tr h="370114">
                <a:tc>
                  <a:txBody>
                    <a:bodyPr/>
                    <a:lstStyle/>
                    <a:p>
                      <a:pPr algn="ctr"/>
                      <a:r>
                        <a:rPr lang="en-US" dirty="0" smtClean="0"/>
                        <a:t>Saved Machine</a:t>
                      </a:r>
                      <a:r>
                        <a:rPr lang="en-US" baseline="0" dirty="0" smtClean="0"/>
                        <a:t> Status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r>
              <a:tr h="370114">
                <a:tc>
                  <a:txBody>
                    <a:bodyPr/>
                    <a:lstStyle/>
                    <a:p>
                      <a:pPr algn="ctr"/>
                      <a:r>
                        <a:rPr lang="en-US" dirty="0" smtClean="0"/>
                        <a:t>Local Variables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r>
              <a:tr h="370114">
                <a:tc>
                  <a:txBody>
                    <a:bodyPr/>
                    <a:lstStyle/>
                    <a:p>
                      <a:pPr algn="ctr"/>
                      <a:r>
                        <a:rPr lang="en-US" dirty="0" smtClean="0"/>
                        <a:t>Temporary Variables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5867400" y="4648200"/>
            <a:ext cx="3276600" cy="923330"/>
          </a:xfrm>
          <a:prstGeom prst="rect">
            <a:avLst/>
          </a:prstGeom>
          <a:noFill/>
        </p:spPr>
        <p:txBody>
          <a:bodyPr wrap="square" rtlCol="0">
            <a:spAutoFit/>
          </a:bodyPr>
          <a:lstStyle/>
          <a:p>
            <a:pPr algn="ctr"/>
            <a:r>
              <a:rPr lang="en-US" dirty="0" smtClean="0"/>
              <a:t>Actual parameters and return values can be communicated through processor registers also.</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t>Implementing Subroutine Abstraction in ARM</a:t>
            </a:r>
            <a:endParaRPr lang="en-US" sz="2900" dirty="0"/>
          </a:p>
        </p:txBody>
      </p:sp>
      <p:sp>
        <p:nvSpPr>
          <p:cNvPr id="3" name="Content Placeholder 2"/>
          <p:cNvSpPr>
            <a:spLocks noGrp="1"/>
          </p:cNvSpPr>
          <p:nvPr>
            <p:ph sz="quarter" idx="1"/>
          </p:nvPr>
        </p:nvSpPr>
        <p:spPr/>
        <p:txBody>
          <a:bodyPr>
            <a:normAutofit/>
          </a:bodyPr>
          <a:lstStyle/>
          <a:p>
            <a:pPr>
              <a:buFont typeface="Wingdings" pitchFamily="2" charset="2"/>
              <a:buChar char="q"/>
            </a:pPr>
            <a:r>
              <a:rPr lang="en-US" sz="2400" dirty="0" smtClean="0">
                <a:solidFill>
                  <a:schemeClr val="accent2"/>
                </a:solidFill>
              </a:rPr>
              <a:t>Question: </a:t>
            </a:r>
            <a:r>
              <a:rPr lang="en-US" sz="2400" dirty="0" smtClean="0"/>
              <a:t>Can we implement subroutines in ARM using the instructions we have seen so far (ignoring the BL instruction)?</a:t>
            </a:r>
            <a:endParaRPr lang="en-US" sz="2400" dirty="0">
              <a:solidFill>
                <a:schemeClr val="accent2"/>
              </a:solidFill>
            </a:endParaRPr>
          </a:p>
        </p:txBody>
      </p:sp>
      <p:sp>
        <p:nvSpPr>
          <p:cNvPr id="7" name="Rectangle 6"/>
          <p:cNvSpPr/>
          <p:nvPr/>
        </p:nvSpPr>
        <p:spPr>
          <a:xfrm>
            <a:off x="685800" y="2438400"/>
            <a:ext cx="3733800" cy="4191000"/>
          </a:xfrm>
          <a:prstGeom prst="rect">
            <a:avLst/>
          </a:prstGeom>
          <a:solidFill>
            <a:schemeClr val="accent3">
              <a:alpha val="32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rPr>
              <a:t>main() </a:t>
            </a:r>
          </a:p>
          <a:p>
            <a:r>
              <a:rPr lang="en-US" sz="2400" dirty="0" smtClean="0">
                <a:solidFill>
                  <a:schemeClr val="tx1"/>
                </a:solidFill>
              </a:rPr>
              <a:t>{</a:t>
            </a:r>
          </a:p>
          <a:p>
            <a:r>
              <a:rPr lang="en-US" sz="2400" dirty="0" smtClean="0">
                <a:solidFill>
                  <a:schemeClr val="tx1"/>
                </a:solidFill>
              </a:rPr>
              <a:t>   </a:t>
            </a:r>
            <a:r>
              <a:rPr lang="en-US" sz="2400" dirty="0" err="1" smtClean="0">
                <a:solidFill>
                  <a:schemeClr val="tx1"/>
                </a:solidFill>
              </a:rPr>
              <a:t>int</a:t>
            </a:r>
            <a:r>
              <a:rPr lang="en-US" sz="2400" dirty="0" smtClean="0">
                <a:solidFill>
                  <a:schemeClr val="tx1"/>
                </a:solidFill>
              </a:rPr>
              <a:t> </a:t>
            </a:r>
            <a:r>
              <a:rPr lang="en-US" sz="2400" dirty="0" err="1" smtClean="0">
                <a:solidFill>
                  <a:schemeClr val="tx1"/>
                </a:solidFill>
              </a:rPr>
              <a:t>i</a:t>
            </a:r>
            <a:r>
              <a:rPr lang="en-US" sz="2400" dirty="0" smtClean="0">
                <a:solidFill>
                  <a:schemeClr val="tx1"/>
                </a:solidFill>
              </a:rPr>
              <a:t>, sum = 0;</a:t>
            </a:r>
          </a:p>
          <a:p>
            <a:r>
              <a:rPr lang="en-US" sz="2400" dirty="0" smtClean="0">
                <a:solidFill>
                  <a:schemeClr val="tx1"/>
                </a:solidFill>
              </a:rPr>
              <a:t>   for(</a:t>
            </a:r>
            <a:r>
              <a:rPr lang="en-US" sz="2400" dirty="0" err="1" smtClean="0">
                <a:solidFill>
                  <a:schemeClr val="tx1"/>
                </a:solidFill>
              </a:rPr>
              <a:t>i</a:t>
            </a:r>
            <a:r>
              <a:rPr lang="en-US" sz="2400" dirty="0" smtClean="0">
                <a:solidFill>
                  <a:schemeClr val="tx1"/>
                </a:solidFill>
              </a:rPr>
              <a:t> =0; </a:t>
            </a:r>
            <a:r>
              <a:rPr lang="en-US" sz="2400" dirty="0" err="1" smtClean="0">
                <a:solidFill>
                  <a:schemeClr val="tx1"/>
                </a:solidFill>
              </a:rPr>
              <a:t>i</a:t>
            </a:r>
            <a:r>
              <a:rPr lang="en-US" sz="2400" dirty="0" smtClean="0">
                <a:solidFill>
                  <a:schemeClr val="tx1"/>
                </a:solidFill>
              </a:rPr>
              <a:t>&lt;100; ++</a:t>
            </a:r>
            <a:r>
              <a:rPr lang="en-US" sz="2400" dirty="0" err="1" smtClean="0">
                <a:solidFill>
                  <a:schemeClr val="tx1"/>
                </a:solidFill>
              </a:rPr>
              <a:t>i</a:t>
            </a:r>
            <a:r>
              <a:rPr lang="en-US" sz="2400" dirty="0" smtClean="0">
                <a:solidFill>
                  <a:schemeClr val="tx1"/>
                </a:solidFill>
              </a:rPr>
              <a:t> )</a:t>
            </a:r>
          </a:p>
          <a:p>
            <a:r>
              <a:rPr lang="en-US" sz="2400" dirty="0" smtClean="0">
                <a:solidFill>
                  <a:schemeClr val="tx1"/>
                </a:solidFill>
              </a:rPr>
              <a:t>	    sum = sum +</a:t>
            </a:r>
            <a:r>
              <a:rPr lang="en-US" sz="2400" dirty="0" err="1" smtClean="0">
                <a:solidFill>
                  <a:schemeClr val="tx1"/>
                </a:solidFill>
              </a:rPr>
              <a:t>sqr</a:t>
            </a:r>
            <a:r>
              <a:rPr lang="en-US" sz="2400" dirty="0" smtClean="0">
                <a:solidFill>
                  <a:schemeClr val="tx1"/>
                </a:solidFill>
              </a:rPr>
              <a:t>(</a:t>
            </a:r>
            <a:r>
              <a:rPr lang="en-US" sz="2400" dirty="0" err="1" smtClean="0">
                <a:solidFill>
                  <a:schemeClr val="tx1"/>
                </a:solidFill>
              </a:rPr>
              <a:t>i</a:t>
            </a:r>
            <a:r>
              <a:rPr lang="en-US" sz="2400" dirty="0" smtClean="0">
                <a:solidFill>
                  <a:schemeClr val="tx1"/>
                </a:solidFill>
              </a:rPr>
              <a:t>);</a:t>
            </a:r>
          </a:p>
          <a:p>
            <a:r>
              <a:rPr lang="en-US" sz="2400" dirty="0" smtClean="0">
                <a:solidFill>
                  <a:schemeClr val="tx1"/>
                </a:solidFill>
              </a:rPr>
              <a:t>}</a:t>
            </a:r>
          </a:p>
          <a:p>
            <a:endParaRPr lang="en-US" sz="2400" dirty="0" smtClean="0">
              <a:solidFill>
                <a:schemeClr val="tx1"/>
              </a:solidFill>
            </a:endParaRPr>
          </a:p>
          <a:p>
            <a:r>
              <a:rPr lang="en-US" sz="2400" dirty="0" err="1" smtClean="0">
                <a:solidFill>
                  <a:schemeClr val="tx1"/>
                </a:solidFill>
              </a:rPr>
              <a:t>int</a:t>
            </a:r>
            <a:r>
              <a:rPr lang="en-US" sz="2400" dirty="0" smtClean="0">
                <a:solidFill>
                  <a:schemeClr val="tx1"/>
                </a:solidFill>
              </a:rPr>
              <a:t> </a:t>
            </a:r>
            <a:r>
              <a:rPr lang="en-US" sz="2400" dirty="0" err="1" smtClean="0">
                <a:solidFill>
                  <a:schemeClr val="tx1"/>
                </a:solidFill>
              </a:rPr>
              <a:t>sqr</a:t>
            </a:r>
            <a:r>
              <a:rPr lang="en-US" sz="2400" dirty="0" smtClean="0">
                <a:solidFill>
                  <a:schemeClr val="tx1"/>
                </a:solidFill>
              </a:rPr>
              <a:t>(</a:t>
            </a:r>
            <a:r>
              <a:rPr lang="en-US" sz="2400" dirty="0" err="1" smtClean="0">
                <a:solidFill>
                  <a:schemeClr val="tx1"/>
                </a:solidFill>
              </a:rPr>
              <a:t>int</a:t>
            </a:r>
            <a:r>
              <a:rPr lang="en-US" sz="2400" dirty="0" smtClean="0">
                <a:solidFill>
                  <a:schemeClr val="tx1"/>
                </a:solidFill>
              </a:rPr>
              <a:t> n )</a:t>
            </a:r>
          </a:p>
          <a:p>
            <a:r>
              <a:rPr lang="en-US" sz="2400" dirty="0" smtClean="0">
                <a:solidFill>
                  <a:schemeClr val="tx1"/>
                </a:solidFill>
              </a:rPr>
              <a:t>{</a:t>
            </a:r>
          </a:p>
          <a:p>
            <a:r>
              <a:rPr lang="en-US" sz="2400" dirty="0" smtClean="0">
                <a:solidFill>
                  <a:schemeClr val="tx1"/>
                </a:solidFill>
              </a:rPr>
              <a:t>  return n*n;</a:t>
            </a:r>
          </a:p>
          <a:p>
            <a:r>
              <a:rPr lang="en-US" sz="2400" dirty="0" smtClean="0">
                <a:solidFill>
                  <a:schemeClr val="tx1"/>
                </a:solidFill>
              </a:rPr>
              <a:t>}</a:t>
            </a:r>
          </a:p>
        </p:txBody>
      </p:sp>
      <p:sp>
        <p:nvSpPr>
          <p:cNvPr id="8" name="TextBox 7"/>
          <p:cNvSpPr txBox="1"/>
          <p:nvPr/>
        </p:nvSpPr>
        <p:spPr>
          <a:xfrm>
            <a:off x="4800600" y="3096161"/>
            <a:ext cx="4267200" cy="1323439"/>
          </a:xfrm>
          <a:prstGeom prst="rect">
            <a:avLst/>
          </a:prstGeom>
          <a:noFill/>
        </p:spPr>
        <p:txBody>
          <a:bodyPr wrap="square" rtlCol="0">
            <a:spAutoFit/>
          </a:bodyPr>
          <a:lstStyle/>
          <a:p>
            <a:r>
              <a:rPr lang="en-US" sz="2000" dirty="0" smtClean="0">
                <a:solidFill>
                  <a:schemeClr val="accent2"/>
                </a:solidFill>
              </a:rPr>
              <a:t>Questions:</a:t>
            </a:r>
          </a:p>
          <a:p>
            <a:pPr marL="457200" indent="-457200">
              <a:buFont typeface="+mj-lt"/>
              <a:buAutoNum type="arabicPeriod"/>
            </a:pPr>
            <a:r>
              <a:rPr lang="en-US" sz="2000" dirty="0" smtClean="0"/>
              <a:t>How to implement Control Transfer?</a:t>
            </a:r>
          </a:p>
          <a:p>
            <a:pPr marL="457200" indent="-457200">
              <a:buFont typeface="+mj-lt"/>
              <a:buAutoNum type="arabicPeriod"/>
            </a:pPr>
            <a:r>
              <a:rPr lang="en-US" sz="2000" dirty="0" smtClean="0"/>
              <a:t>How to pass Parameters?</a:t>
            </a:r>
          </a:p>
          <a:p>
            <a:pPr marL="457200" indent="-457200">
              <a:buFont typeface="+mj-lt"/>
              <a:buAutoNum type="arabicPeriod"/>
            </a:pPr>
            <a:r>
              <a:rPr lang="en-US" sz="2000" dirty="0" smtClean="0"/>
              <a:t>How to pass back Return Values?</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t>Subroutines – Implementing Control Transfer  </a:t>
            </a:r>
            <a:endParaRPr lang="en-US" sz="2900" dirty="0"/>
          </a:p>
        </p:txBody>
      </p:sp>
      <p:sp>
        <p:nvSpPr>
          <p:cNvPr id="3" name="Content Placeholder 2"/>
          <p:cNvSpPr>
            <a:spLocks noGrp="1"/>
          </p:cNvSpPr>
          <p:nvPr>
            <p:ph sz="quarter" idx="1"/>
          </p:nvPr>
        </p:nvSpPr>
        <p:spPr/>
        <p:txBody>
          <a:bodyPr/>
          <a:lstStyle/>
          <a:p>
            <a:pPr>
              <a:buNone/>
            </a:pPr>
            <a:endParaRPr lang="en-US" dirty="0" smtClean="0"/>
          </a:p>
          <a:p>
            <a:pPr>
              <a:buNone/>
            </a:pPr>
            <a:endParaRPr lang="en-US" dirty="0"/>
          </a:p>
        </p:txBody>
      </p:sp>
      <p:sp>
        <p:nvSpPr>
          <p:cNvPr id="4" name="Rectangle 3"/>
          <p:cNvSpPr/>
          <p:nvPr/>
        </p:nvSpPr>
        <p:spPr>
          <a:xfrm>
            <a:off x="685800" y="1752600"/>
            <a:ext cx="3733800" cy="4191000"/>
          </a:xfrm>
          <a:prstGeom prst="rect">
            <a:avLst/>
          </a:prstGeom>
          <a:solidFill>
            <a:schemeClr val="accent3">
              <a:alpha val="32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rPr>
              <a:t>main:</a:t>
            </a:r>
          </a:p>
          <a:p>
            <a:pPr>
              <a:lnSpc>
                <a:spcPct val="50000"/>
              </a:lnSpc>
            </a:pPr>
            <a:r>
              <a:rPr lang="en-US" sz="2400" dirty="0" smtClean="0">
                <a:solidFill>
                  <a:schemeClr val="tx1"/>
                </a:solidFill>
              </a:rPr>
              <a:t>	.</a:t>
            </a:r>
          </a:p>
          <a:p>
            <a:pPr>
              <a:lnSpc>
                <a:spcPct val="50000"/>
              </a:lnSpc>
            </a:pPr>
            <a:r>
              <a:rPr lang="en-US" sz="2400" dirty="0" smtClean="0">
                <a:solidFill>
                  <a:schemeClr val="tx1"/>
                </a:solidFill>
              </a:rPr>
              <a:t>	.</a:t>
            </a:r>
          </a:p>
          <a:p>
            <a:pPr>
              <a:lnSpc>
                <a:spcPct val="50000"/>
              </a:lnSpc>
            </a:pPr>
            <a:r>
              <a:rPr lang="en-US" sz="2400" dirty="0" smtClean="0">
                <a:solidFill>
                  <a:schemeClr val="tx1"/>
                </a:solidFill>
              </a:rPr>
              <a:t>	. </a:t>
            </a:r>
          </a:p>
          <a:p>
            <a:r>
              <a:rPr lang="en-US" sz="2400" dirty="0" smtClean="0">
                <a:solidFill>
                  <a:schemeClr val="tx1"/>
                </a:solidFill>
              </a:rPr>
              <a:t>	b sum</a:t>
            </a:r>
          </a:p>
          <a:p>
            <a:r>
              <a:rPr lang="en-US" sz="2400" dirty="0" smtClean="0">
                <a:solidFill>
                  <a:schemeClr val="tx1"/>
                </a:solidFill>
              </a:rPr>
              <a:t>label:</a:t>
            </a:r>
          </a:p>
          <a:p>
            <a:pPr>
              <a:lnSpc>
                <a:spcPct val="50000"/>
              </a:lnSpc>
            </a:pPr>
            <a:r>
              <a:rPr lang="en-US" sz="2400" dirty="0" smtClean="0">
                <a:solidFill>
                  <a:schemeClr val="tx1"/>
                </a:solidFill>
              </a:rPr>
              <a:t> 	.</a:t>
            </a:r>
          </a:p>
          <a:p>
            <a:pPr>
              <a:lnSpc>
                <a:spcPct val="50000"/>
              </a:lnSpc>
            </a:pPr>
            <a:r>
              <a:rPr lang="en-US" sz="2400" dirty="0" smtClean="0">
                <a:solidFill>
                  <a:schemeClr val="tx1"/>
                </a:solidFill>
              </a:rPr>
              <a:t>	.</a:t>
            </a:r>
          </a:p>
          <a:p>
            <a:pPr>
              <a:lnSpc>
                <a:spcPct val="50000"/>
              </a:lnSpc>
            </a:pPr>
            <a:r>
              <a:rPr lang="en-US" sz="2400" dirty="0" smtClean="0">
                <a:solidFill>
                  <a:schemeClr val="tx1"/>
                </a:solidFill>
              </a:rPr>
              <a:t>	.</a:t>
            </a:r>
          </a:p>
          <a:p>
            <a:r>
              <a:rPr lang="en-US" sz="2400" dirty="0" smtClean="0">
                <a:solidFill>
                  <a:schemeClr val="tx1"/>
                </a:solidFill>
              </a:rPr>
              <a:t>sum:</a:t>
            </a:r>
          </a:p>
          <a:p>
            <a:pPr>
              <a:lnSpc>
                <a:spcPct val="50000"/>
              </a:lnSpc>
            </a:pPr>
            <a:r>
              <a:rPr lang="en-US" sz="2400" dirty="0" smtClean="0">
                <a:solidFill>
                  <a:schemeClr val="tx1"/>
                </a:solidFill>
              </a:rPr>
              <a:t>	.</a:t>
            </a:r>
          </a:p>
          <a:p>
            <a:pPr>
              <a:lnSpc>
                <a:spcPct val="50000"/>
              </a:lnSpc>
            </a:pPr>
            <a:r>
              <a:rPr lang="en-US" sz="2400" dirty="0" smtClean="0">
                <a:solidFill>
                  <a:schemeClr val="tx1"/>
                </a:solidFill>
              </a:rPr>
              <a:t>	.</a:t>
            </a:r>
          </a:p>
          <a:p>
            <a:pPr>
              <a:lnSpc>
                <a:spcPct val="50000"/>
              </a:lnSpc>
            </a:pPr>
            <a:r>
              <a:rPr lang="en-US" sz="2400" dirty="0" smtClean="0">
                <a:solidFill>
                  <a:schemeClr val="tx1"/>
                </a:solidFill>
              </a:rPr>
              <a:t>	.</a:t>
            </a:r>
          </a:p>
          <a:p>
            <a:r>
              <a:rPr lang="en-US" sz="2400" dirty="0" smtClean="0">
                <a:solidFill>
                  <a:schemeClr val="tx1"/>
                </a:solidFill>
              </a:rPr>
              <a:t>	b label</a:t>
            </a:r>
          </a:p>
        </p:txBody>
      </p:sp>
      <p:sp>
        <p:nvSpPr>
          <p:cNvPr id="5" name="TextBox 4"/>
          <p:cNvSpPr txBox="1"/>
          <p:nvPr/>
        </p:nvSpPr>
        <p:spPr>
          <a:xfrm>
            <a:off x="4800600" y="2895600"/>
            <a:ext cx="4343400" cy="1569660"/>
          </a:xfrm>
          <a:prstGeom prst="rect">
            <a:avLst/>
          </a:prstGeom>
          <a:noFill/>
        </p:spPr>
        <p:txBody>
          <a:bodyPr wrap="square" rtlCol="0">
            <a:spAutoFit/>
          </a:bodyPr>
          <a:lstStyle/>
          <a:p>
            <a:r>
              <a:rPr lang="en-US" sz="2400" dirty="0" smtClean="0">
                <a:solidFill>
                  <a:schemeClr val="accent2"/>
                </a:solidFill>
              </a:rPr>
              <a:t>Questions:</a:t>
            </a:r>
          </a:p>
          <a:p>
            <a:pPr marL="457200" indent="-457200">
              <a:buFont typeface="+mj-lt"/>
              <a:buAutoNum type="arabicPeriod"/>
            </a:pPr>
            <a:r>
              <a:rPr lang="en-US" sz="2400" dirty="0" smtClean="0"/>
              <a:t> What is the problem with this approach?</a:t>
            </a:r>
          </a:p>
          <a:p>
            <a:pPr marL="457200" indent="-457200">
              <a:buFont typeface="+mj-lt"/>
              <a:buAutoNum type="arabicPeriod"/>
            </a:pPr>
            <a:r>
              <a:rPr lang="en-US" sz="2400" dirty="0" smtClean="0"/>
              <a:t> How can it be resolved?</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t>Subroutines – Implementing Control Transfer  </a:t>
            </a:r>
            <a:endParaRPr lang="en-US" sz="2900" dirty="0"/>
          </a:p>
        </p:txBody>
      </p:sp>
      <p:sp>
        <p:nvSpPr>
          <p:cNvPr id="3" name="Content Placeholder 2"/>
          <p:cNvSpPr>
            <a:spLocks noGrp="1"/>
          </p:cNvSpPr>
          <p:nvPr>
            <p:ph sz="quarter" idx="1"/>
          </p:nvPr>
        </p:nvSpPr>
        <p:spPr/>
        <p:txBody>
          <a:bodyPr/>
          <a:lstStyle/>
          <a:p>
            <a:pPr>
              <a:buNone/>
            </a:pPr>
            <a:endParaRPr lang="en-US" dirty="0" smtClean="0"/>
          </a:p>
          <a:p>
            <a:pPr>
              <a:buNone/>
            </a:pPr>
            <a:endParaRPr lang="en-US" dirty="0"/>
          </a:p>
        </p:txBody>
      </p:sp>
      <p:sp>
        <p:nvSpPr>
          <p:cNvPr id="4" name="Rectangle 3"/>
          <p:cNvSpPr/>
          <p:nvPr/>
        </p:nvSpPr>
        <p:spPr>
          <a:xfrm>
            <a:off x="685800" y="1600200"/>
            <a:ext cx="4038600" cy="4191000"/>
          </a:xfrm>
          <a:prstGeom prst="rect">
            <a:avLst/>
          </a:prstGeom>
          <a:solidFill>
            <a:schemeClr val="accent3">
              <a:alpha val="32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rPr>
              <a:t>main:</a:t>
            </a:r>
          </a:p>
          <a:p>
            <a:pPr>
              <a:lnSpc>
                <a:spcPct val="50000"/>
              </a:lnSpc>
            </a:pPr>
            <a:r>
              <a:rPr lang="en-US" sz="2400" dirty="0" smtClean="0">
                <a:solidFill>
                  <a:schemeClr val="tx1"/>
                </a:solidFill>
              </a:rPr>
              <a:t>	.</a:t>
            </a:r>
          </a:p>
          <a:p>
            <a:pPr>
              <a:lnSpc>
                <a:spcPct val="50000"/>
              </a:lnSpc>
            </a:pPr>
            <a:r>
              <a:rPr lang="en-US" sz="2400" dirty="0" smtClean="0">
                <a:solidFill>
                  <a:schemeClr val="tx1"/>
                </a:solidFill>
              </a:rPr>
              <a:t>	.</a:t>
            </a:r>
          </a:p>
          <a:p>
            <a:pPr>
              <a:lnSpc>
                <a:spcPct val="50000"/>
              </a:lnSpc>
            </a:pPr>
            <a:r>
              <a:rPr lang="en-US" sz="2400" dirty="0" smtClean="0">
                <a:solidFill>
                  <a:schemeClr val="tx1"/>
                </a:solidFill>
              </a:rPr>
              <a:t>	. </a:t>
            </a:r>
          </a:p>
          <a:p>
            <a:r>
              <a:rPr lang="en-US" sz="2400" dirty="0" smtClean="0">
                <a:solidFill>
                  <a:schemeClr val="tx1"/>
                </a:solidFill>
              </a:rPr>
              <a:t>	</a:t>
            </a:r>
            <a:r>
              <a:rPr lang="en-US" sz="2400" dirty="0" err="1" smtClean="0">
                <a:solidFill>
                  <a:schemeClr val="tx1"/>
                </a:solidFill>
              </a:rPr>
              <a:t>bl</a:t>
            </a:r>
            <a:r>
              <a:rPr lang="en-US" sz="2400" dirty="0" smtClean="0">
                <a:solidFill>
                  <a:schemeClr val="tx1"/>
                </a:solidFill>
              </a:rPr>
              <a:t> sum    ; branch to sum </a:t>
            </a:r>
          </a:p>
          <a:p>
            <a:pPr>
              <a:lnSpc>
                <a:spcPct val="50000"/>
              </a:lnSpc>
            </a:pPr>
            <a:r>
              <a:rPr lang="en-US" sz="2400" dirty="0" smtClean="0">
                <a:solidFill>
                  <a:schemeClr val="tx1"/>
                </a:solidFill>
              </a:rPr>
              <a:t> 	.            ; return here</a:t>
            </a:r>
          </a:p>
          <a:p>
            <a:pPr>
              <a:lnSpc>
                <a:spcPct val="50000"/>
              </a:lnSpc>
            </a:pPr>
            <a:r>
              <a:rPr lang="en-US" sz="2400" dirty="0" smtClean="0">
                <a:solidFill>
                  <a:schemeClr val="tx1"/>
                </a:solidFill>
              </a:rPr>
              <a:t>	.</a:t>
            </a:r>
          </a:p>
          <a:p>
            <a:pPr>
              <a:lnSpc>
                <a:spcPct val="50000"/>
              </a:lnSpc>
            </a:pPr>
            <a:r>
              <a:rPr lang="en-US" sz="2400" dirty="0" smtClean="0">
                <a:solidFill>
                  <a:schemeClr val="tx1"/>
                </a:solidFill>
              </a:rPr>
              <a:t>	.</a:t>
            </a:r>
          </a:p>
          <a:p>
            <a:r>
              <a:rPr lang="en-US" sz="2400" dirty="0" smtClean="0">
                <a:solidFill>
                  <a:schemeClr val="tx1"/>
                </a:solidFill>
              </a:rPr>
              <a:t>sum:</a:t>
            </a:r>
          </a:p>
          <a:p>
            <a:pPr>
              <a:lnSpc>
                <a:spcPct val="50000"/>
              </a:lnSpc>
            </a:pPr>
            <a:r>
              <a:rPr lang="en-US" sz="2400" dirty="0" smtClean="0">
                <a:solidFill>
                  <a:schemeClr val="tx1"/>
                </a:solidFill>
              </a:rPr>
              <a:t>	.</a:t>
            </a:r>
          </a:p>
          <a:p>
            <a:pPr>
              <a:lnSpc>
                <a:spcPct val="50000"/>
              </a:lnSpc>
            </a:pPr>
            <a:r>
              <a:rPr lang="en-US" sz="2400" dirty="0" smtClean="0">
                <a:solidFill>
                  <a:schemeClr val="tx1"/>
                </a:solidFill>
              </a:rPr>
              <a:t>	.</a:t>
            </a:r>
          </a:p>
          <a:p>
            <a:pPr>
              <a:lnSpc>
                <a:spcPct val="50000"/>
              </a:lnSpc>
            </a:pPr>
            <a:r>
              <a:rPr lang="en-US" sz="2400" dirty="0" smtClean="0">
                <a:solidFill>
                  <a:schemeClr val="tx1"/>
                </a:solidFill>
              </a:rPr>
              <a:t>	.</a:t>
            </a:r>
          </a:p>
          <a:p>
            <a:r>
              <a:rPr lang="en-US" sz="2400" dirty="0" smtClean="0">
                <a:solidFill>
                  <a:schemeClr val="tx1"/>
                </a:solidFill>
              </a:rPr>
              <a:t>	</a:t>
            </a:r>
            <a:r>
              <a:rPr lang="en-US" sz="2400" dirty="0" err="1" smtClean="0">
                <a:solidFill>
                  <a:schemeClr val="tx1"/>
                </a:solidFill>
              </a:rPr>
              <a:t>mov</a:t>
            </a:r>
            <a:r>
              <a:rPr lang="en-US" sz="2400" dirty="0" smtClean="0">
                <a:solidFill>
                  <a:schemeClr val="tx1"/>
                </a:solidFill>
              </a:rPr>
              <a:t> pc, </a:t>
            </a:r>
            <a:r>
              <a:rPr lang="en-US" sz="2400" dirty="0" err="1" smtClean="0">
                <a:solidFill>
                  <a:schemeClr val="tx1"/>
                </a:solidFill>
              </a:rPr>
              <a:t>lr</a:t>
            </a:r>
            <a:r>
              <a:rPr lang="en-US" sz="2400" dirty="0" smtClean="0">
                <a:solidFill>
                  <a:schemeClr val="tx1"/>
                </a:solidFill>
              </a:rPr>
              <a:t>   ; return</a:t>
            </a:r>
          </a:p>
        </p:txBody>
      </p:sp>
      <p:pic>
        <p:nvPicPr>
          <p:cNvPr id="6" name="Picture 2"/>
          <p:cNvPicPr>
            <a:picLocks noChangeAspect="1" noChangeArrowheads="1"/>
          </p:cNvPicPr>
          <p:nvPr/>
        </p:nvPicPr>
        <p:blipFill>
          <a:blip r:embed="rId2" cstate="print"/>
          <a:srcRect/>
          <a:stretch>
            <a:fillRect/>
          </a:stretch>
        </p:blipFill>
        <p:spPr bwMode="auto">
          <a:xfrm>
            <a:off x="695325" y="5943600"/>
            <a:ext cx="6772275" cy="838200"/>
          </a:xfrm>
          <a:prstGeom prst="rect">
            <a:avLst/>
          </a:prstGeom>
          <a:noFill/>
          <a:ln w="9525">
            <a:noFill/>
            <a:miter lim="800000"/>
            <a:headEnd/>
            <a:tailEnd/>
          </a:ln>
        </p:spPr>
      </p:pic>
      <p:sp>
        <p:nvSpPr>
          <p:cNvPr id="7" name="TextBox 6"/>
          <p:cNvSpPr txBox="1"/>
          <p:nvPr/>
        </p:nvSpPr>
        <p:spPr>
          <a:xfrm>
            <a:off x="5562600" y="4953000"/>
            <a:ext cx="3200400" cy="400110"/>
          </a:xfrm>
          <a:prstGeom prst="rect">
            <a:avLst/>
          </a:prstGeom>
          <a:noFill/>
        </p:spPr>
        <p:txBody>
          <a:bodyPr wrap="square" rtlCol="0">
            <a:spAutoFit/>
          </a:bodyPr>
          <a:lstStyle/>
          <a:p>
            <a:r>
              <a:rPr lang="en-US" sz="2000" dirty="0" smtClean="0">
                <a:solidFill>
                  <a:schemeClr val="accent2"/>
                </a:solidFill>
              </a:rPr>
              <a:t>B and BL Instruction Format</a:t>
            </a:r>
            <a:endParaRPr lang="en-US" sz="2000" dirty="0">
              <a:solidFill>
                <a:schemeClr val="accent2"/>
              </a:solidFill>
            </a:endParaRPr>
          </a:p>
        </p:txBody>
      </p:sp>
      <p:cxnSp>
        <p:nvCxnSpPr>
          <p:cNvPr id="9" name="Straight Arrow Connector 8"/>
          <p:cNvCxnSpPr/>
          <p:nvPr/>
        </p:nvCxnSpPr>
        <p:spPr>
          <a:xfrm rot="5400000">
            <a:off x="5981700" y="5448300"/>
            <a:ext cx="609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181600" y="2362200"/>
            <a:ext cx="3810000" cy="830997"/>
          </a:xfrm>
          <a:prstGeom prst="rect">
            <a:avLst/>
          </a:prstGeom>
          <a:noFill/>
        </p:spPr>
        <p:txBody>
          <a:bodyPr wrap="square" rtlCol="0">
            <a:spAutoFit/>
          </a:bodyPr>
          <a:lstStyle/>
          <a:p>
            <a:r>
              <a:rPr lang="en-US" sz="2400" dirty="0" smtClean="0"/>
              <a:t>Return address will be stored in the Link Register r14 (</a:t>
            </a:r>
            <a:r>
              <a:rPr lang="en-US" sz="2400" dirty="0" err="1" smtClean="0"/>
              <a:t>lr</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t>Subroutines – Implementing Control Transfer</a:t>
            </a:r>
            <a:endParaRPr lang="en-US" sz="2900" dirty="0"/>
          </a:p>
        </p:txBody>
      </p:sp>
      <p:sp>
        <p:nvSpPr>
          <p:cNvPr id="3" name="Content Placeholder 2"/>
          <p:cNvSpPr>
            <a:spLocks noGrp="1"/>
          </p:cNvSpPr>
          <p:nvPr>
            <p:ph sz="quarter" idx="1"/>
          </p:nvPr>
        </p:nvSpPr>
        <p:spPr/>
        <p:txBody>
          <a:bodyPr>
            <a:normAutofit/>
          </a:bodyPr>
          <a:lstStyle/>
          <a:p>
            <a:pPr>
              <a:buNone/>
            </a:pPr>
            <a:r>
              <a:rPr lang="en-US" sz="2400" dirty="0" smtClean="0">
                <a:solidFill>
                  <a:schemeClr val="accent2"/>
                </a:solidFill>
              </a:rPr>
              <a:t> </a:t>
            </a:r>
            <a:endParaRPr lang="en-US" sz="2400" dirty="0">
              <a:solidFill>
                <a:schemeClr val="accent2"/>
              </a:solidFill>
            </a:endParaRPr>
          </a:p>
        </p:txBody>
      </p:sp>
      <p:sp>
        <p:nvSpPr>
          <p:cNvPr id="7" name="Rectangle 6"/>
          <p:cNvSpPr/>
          <p:nvPr/>
        </p:nvSpPr>
        <p:spPr>
          <a:xfrm>
            <a:off x="685800" y="1752600"/>
            <a:ext cx="3810000" cy="4953000"/>
          </a:xfrm>
          <a:prstGeom prst="rect">
            <a:avLst/>
          </a:prstGeom>
          <a:solidFill>
            <a:schemeClr val="accent3">
              <a:alpha val="32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rPr>
              <a:t>main() {</a:t>
            </a:r>
          </a:p>
          <a:p>
            <a:r>
              <a:rPr lang="en-US" sz="2400" dirty="0" smtClean="0">
                <a:solidFill>
                  <a:schemeClr val="tx1"/>
                </a:solidFill>
              </a:rPr>
              <a:t>   </a:t>
            </a:r>
            <a:r>
              <a:rPr lang="en-US" sz="2400" dirty="0" err="1" smtClean="0">
                <a:solidFill>
                  <a:schemeClr val="tx1"/>
                </a:solidFill>
              </a:rPr>
              <a:t>int</a:t>
            </a:r>
            <a:r>
              <a:rPr lang="en-US" sz="2400" dirty="0" smtClean="0">
                <a:solidFill>
                  <a:schemeClr val="tx1"/>
                </a:solidFill>
              </a:rPr>
              <a:t> </a:t>
            </a:r>
            <a:r>
              <a:rPr lang="en-US" sz="2400" dirty="0" err="1" smtClean="0">
                <a:solidFill>
                  <a:schemeClr val="tx1"/>
                </a:solidFill>
              </a:rPr>
              <a:t>i</a:t>
            </a:r>
            <a:r>
              <a:rPr lang="en-US" sz="2400" dirty="0" smtClean="0">
                <a:solidFill>
                  <a:schemeClr val="tx1"/>
                </a:solidFill>
              </a:rPr>
              <a:t>, sum = 0;</a:t>
            </a:r>
          </a:p>
          <a:p>
            <a:r>
              <a:rPr lang="en-US" sz="2400" dirty="0" smtClean="0">
                <a:solidFill>
                  <a:schemeClr val="tx1"/>
                </a:solidFill>
              </a:rPr>
              <a:t>   for(</a:t>
            </a:r>
            <a:r>
              <a:rPr lang="en-US" sz="2400" dirty="0" err="1" smtClean="0">
                <a:solidFill>
                  <a:schemeClr val="tx1"/>
                </a:solidFill>
              </a:rPr>
              <a:t>i</a:t>
            </a:r>
            <a:r>
              <a:rPr lang="en-US" sz="2400" dirty="0" smtClean="0">
                <a:solidFill>
                  <a:schemeClr val="tx1"/>
                </a:solidFill>
              </a:rPr>
              <a:t> =0; </a:t>
            </a:r>
            <a:r>
              <a:rPr lang="en-US" sz="2400" dirty="0" err="1" smtClean="0">
                <a:solidFill>
                  <a:schemeClr val="tx1"/>
                </a:solidFill>
              </a:rPr>
              <a:t>i</a:t>
            </a:r>
            <a:r>
              <a:rPr lang="en-US" sz="2400" dirty="0" smtClean="0">
                <a:solidFill>
                  <a:schemeClr val="tx1"/>
                </a:solidFill>
              </a:rPr>
              <a:t>&lt;100; ++</a:t>
            </a:r>
            <a:r>
              <a:rPr lang="en-US" sz="2400" dirty="0" err="1" smtClean="0">
                <a:solidFill>
                  <a:schemeClr val="tx1"/>
                </a:solidFill>
              </a:rPr>
              <a:t>i</a:t>
            </a:r>
            <a:r>
              <a:rPr lang="en-US" sz="2400" dirty="0" smtClean="0">
                <a:solidFill>
                  <a:schemeClr val="tx1"/>
                </a:solidFill>
              </a:rPr>
              <a:t> )</a:t>
            </a:r>
          </a:p>
          <a:p>
            <a:r>
              <a:rPr lang="en-US" sz="2400" dirty="0" smtClean="0">
                <a:solidFill>
                  <a:schemeClr val="tx1"/>
                </a:solidFill>
              </a:rPr>
              <a:t>	    sum = sum +</a:t>
            </a:r>
            <a:r>
              <a:rPr lang="en-US" sz="2400" dirty="0" err="1" smtClean="0">
                <a:solidFill>
                  <a:schemeClr val="tx1"/>
                </a:solidFill>
              </a:rPr>
              <a:t>sqr</a:t>
            </a:r>
            <a:r>
              <a:rPr lang="en-US" sz="2400" dirty="0" smtClean="0">
                <a:solidFill>
                  <a:schemeClr val="tx1"/>
                </a:solidFill>
              </a:rPr>
              <a:t>(</a:t>
            </a:r>
            <a:r>
              <a:rPr lang="en-US" sz="2400" dirty="0" err="1" smtClean="0">
                <a:solidFill>
                  <a:schemeClr val="tx1"/>
                </a:solidFill>
              </a:rPr>
              <a:t>i</a:t>
            </a:r>
            <a:r>
              <a:rPr lang="en-US" sz="2400" dirty="0" smtClean="0">
                <a:solidFill>
                  <a:schemeClr val="tx1"/>
                </a:solidFill>
              </a:rPr>
              <a:t>);</a:t>
            </a:r>
          </a:p>
          <a:p>
            <a:r>
              <a:rPr lang="en-US" sz="2400" dirty="0" smtClean="0">
                <a:solidFill>
                  <a:schemeClr val="tx1"/>
                </a:solidFill>
              </a:rPr>
              <a:t>}</a:t>
            </a:r>
          </a:p>
          <a:p>
            <a:endParaRPr lang="en-US" sz="2400" dirty="0" smtClean="0">
              <a:solidFill>
                <a:schemeClr val="tx1"/>
              </a:solidFill>
            </a:endParaRPr>
          </a:p>
          <a:p>
            <a:r>
              <a:rPr lang="en-US" sz="2400" dirty="0" err="1" smtClean="0">
                <a:solidFill>
                  <a:schemeClr val="tx1"/>
                </a:solidFill>
              </a:rPr>
              <a:t>int</a:t>
            </a:r>
            <a:r>
              <a:rPr lang="en-US" sz="2400" dirty="0" smtClean="0">
                <a:solidFill>
                  <a:schemeClr val="tx1"/>
                </a:solidFill>
              </a:rPr>
              <a:t> </a:t>
            </a:r>
            <a:r>
              <a:rPr lang="en-US" sz="2400" dirty="0" err="1" smtClean="0">
                <a:solidFill>
                  <a:schemeClr val="tx1"/>
                </a:solidFill>
              </a:rPr>
              <a:t>sqr</a:t>
            </a:r>
            <a:r>
              <a:rPr lang="en-US" sz="2400" dirty="0" smtClean="0">
                <a:solidFill>
                  <a:schemeClr val="tx1"/>
                </a:solidFill>
              </a:rPr>
              <a:t>(</a:t>
            </a:r>
            <a:r>
              <a:rPr lang="en-US" sz="2400" dirty="0" err="1" smtClean="0">
                <a:solidFill>
                  <a:schemeClr val="tx1"/>
                </a:solidFill>
              </a:rPr>
              <a:t>int</a:t>
            </a:r>
            <a:r>
              <a:rPr lang="en-US" sz="2400" dirty="0" smtClean="0">
                <a:solidFill>
                  <a:schemeClr val="tx1"/>
                </a:solidFill>
              </a:rPr>
              <a:t> n ) {</a:t>
            </a:r>
          </a:p>
          <a:p>
            <a:r>
              <a:rPr lang="en-US" sz="2400" dirty="0" smtClean="0">
                <a:solidFill>
                  <a:schemeClr val="tx1"/>
                </a:solidFill>
              </a:rPr>
              <a:t>  return </a:t>
            </a:r>
            <a:r>
              <a:rPr lang="en-US" sz="2400" dirty="0" err="1" smtClean="0">
                <a:solidFill>
                  <a:schemeClr val="tx1"/>
                </a:solidFill>
              </a:rPr>
              <a:t>mult</a:t>
            </a:r>
            <a:r>
              <a:rPr lang="en-US" sz="2400" dirty="0" smtClean="0">
                <a:solidFill>
                  <a:schemeClr val="tx1"/>
                </a:solidFill>
              </a:rPr>
              <a:t>(n, n);</a:t>
            </a:r>
          </a:p>
          <a:p>
            <a:r>
              <a:rPr lang="en-US" sz="2400" dirty="0" smtClean="0">
                <a:solidFill>
                  <a:schemeClr val="tx1"/>
                </a:solidFill>
              </a:rPr>
              <a:t>}</a:t>
            </a:r>
          </a:p>
          <a:p>
            <a:endParaRPr lang="en-US" sz="2400" dirty="0" smtClean="0">
              <a:solidFill>
                <a:schemeClr val="tx1"/>
              </a:solidFill>
            </a:endParaRPr>
          </a:p>
          <a:p>
            <a:r>
              <a:rPr lang="en-US" sz="2400" dirty="0" err="1" smtClean="0">
                <a:solidFill>
                  <a:schemeClr val="tx1"/>
                </a:solidFill>
              </a:rPr>
              <a:t>int</a:t>
            </a:r>
            <a:r>
              <a:rPr lang="en-US" sz="2400" dirty="0" smtClean="0">
                <a:solidFill>
                  <a:schemeClr val="tx1"/>
                </a:solidFill>
              </a:rPr>
              <a:t> </a:t>
            </a:r>
            <a:r>
              <a:rPr lang="en-US" sz="2400" dirty="0" err="1" smtClean="0">
                <a:solidFill>
                  <a:schemeClr val="tx1"/>
                </a:solidFill>
              </a:rPr>
              <a:t>mult</a:t>
            </a:r>
            <a:r>
              <a:rPr lang="en-US" sz="2400" dirty="0" smtClean="0">
                <a:solidFill>
                  <a:schemeClr val="tx1"/>
                </a:solidFill>
              </a:rPr>
              <a:t>(</a:t>
            </a:r>
            <a:r>
              <a:rPr lang="en-US" sz="2400" dirty="0" err="1" smtClean="0">
                <a:solidFill>
                  <a:schemeClr val="tx1"/>
                </a:solidFill>
              </a:rPr>
              <a:t>int</a:t>
            </a:r>
            <a:r>
              <a:rPr lang="en-US" sz="2400" dirty="0" smtClean="0">
                <a:solidFill>
                  <a:schemeClr val="tx1"/>
                </a:solidFill>
              </a:rPr>
              <a:t> a, </a:t>
            </a:r>
            <a:r>
              <a:rPr lang="en-US" sz="2400" dirty="0" err="1" smtClean="0">
                <a:solidFill>
                  <a:schemeClr val="tx1"/>
                </a:solidFill>
              </a:rPr>
              <a:t>int</a:t>
            </a:r>
            <a:r>
              <a:rPr lang="en-US" sz="2400" dirty="0" smtClean="0">
                <a:solidFill>
                  <a:schemeClr val="tx1"/>
                </a:solidFill>
              </a:rPr>
              <a:t> b){</a:t>
            </a:r>
          </a:p>
          <a:p>
            <a:r>
              <a:rPr lang="en-US" sz="2400" dirty="0" smtClean="0">
                <a:solidFill>
                  <a:schemeClr val="tx1"/>
                </a:solidFill>
              </a:rPr>
              <a:t>  return a*b;</a:t>
            </a:r>
          </a:p>
          <a:p>
            <a:r>
              <a:rPr lang="en-US" sz="2400" dirty="0" smtClean="0">
                <a:solidFill>
                  <a:schemeClr val="tx1"/>
                </a:solidFill>
              </a:rPr>
              <a:t>}</a:t>
            </a:r>
          </a:p>
        </p:txBody>
      </p:sp>
      <p:sp>
        <p:nvSpPr>
          <p:cNvPr id="6" name="Rectangle 5"/>
          <p:cNvSpPr/>
          <p:nvPr/>
        </p:nvSpPr>
        <p:spPr>
          <a:xfrm>
            <a:off x="4724400" y="1752600"/>
            <a:ext cx="4191000" cy="4724400"/>
          </a:xfrm>
          <a:prstGeom prst="rect">
            <a:avLst/>
          </a:prstGeom>
          <a:solidFill>
            <a:schemeClr val="accent3">
              <a:alpha val="32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rPr>
              <a:t>main:</a:t>
            </a:r>
          </a:p>
          <a:p>
            <a:pPr>
              <a:lnSpc>
                <a:spcPct val="50000"/>
              </a:lnSpc>
            </a:pPr>
            <a:r>
              <a:rPr lang="en-US" sz="2400" dirty="0" smtClean="0">
                <a:solidFill>
                  <a:schemeClr val="tx1"/>
                </a:solidFill>
              </a:rPr>
              <a:t>	.</a:t>
            </a:r>
          </a:p>
          <a:p>
            <a:pPr>
              <a:lnSpc>
                <a:spcPct val="50000"/>
              </a:lnSpc>
            </a:pPr>
            <a:r>
              <a:rPr lang="en-US" sz="2400" dirty="0" smtClean="0">
                <a:solidFill>
                  <a:schemeClr val="tx1"/>
                </a:solidFill>
              </a:rPr>
              <a:t>	.</a:t>
            </a:r>
          </a:p>
          <a:p>
            <a:pPr>
              <a:lnSpc>
                <a:spcPct val="50000"/>
              </a:lnSpc>
            </a:pPr>
            <a:r>
              <a:rPr lang="en-US" sz="2400" dirty="0" smtClean="0">
                <a:solidFill>
                  <a:schemeClr val="tx1"/>
                </a:solidFill>
              </a:rPr>
              <a:t>	. </a:t>
            </a:r>
          </a:p>
          <a:p>
            <a:r>
              <a:rPr lang="en-US" sz="2400" dirty="0" smtClean="0">
                <a:solidFill>
                  <a:schemeClr val="tx1"/>
                </a:solidFill>
              </a:rPr>
              <a:t>	</a:t>
            </a:r>
            <a:r>
              <a:rPr lang="en-US" sz="2400" dirty="0" err="1" smtClean="0">
                <a:solidFill>
                  <a:schemeClr val="tx1"/>
                </a:solidFill>
              </a:rPr>
              <a:t>bl</a:t>
            </a:r>
            <a:r>
              <a:rPr lang="en-US" sz="2400" dirty="0" smtClean="0">
                <a:solidFill>
                  <a:schemeClr val="tx1"/>
                </a:solidFill>
              </a:rPr>
              <a:t> sum    ; branch to sum </a:t>
            </a:r>
          </a:p>
          <a:p>
            <a:pPr>
              <a:lnSpc>
                <a:spcPct val="50000"/>
              </a:lnSpc>
            </a:pPr>
            <a:r>
              <a:rPr lang="en-US" sz="2400" dirty="0" smtClean="0">
                <a:solidFill>
                  <a:schemeClr val="tx1"/>
                </a:solidFill>
              </a:rPr>
              <a:t> 	.            ; return here</a:t>
            </a:r>
          </a:p>
          <a:p>
            <a:pPr>
              <a:lnSpc>
                <a:spcPct val="50000"/>
              </a:lnSpc>
            </a:pPr>
            <a:r>
              <a:rPr lang="en-US" sz="2400" dirty="0" smtClean="0">
                <a:solidFill>
                  <a:schemeClr val="tx1"/>
                </a:solidFill>
              </a:rPr>
              <a:t>	.</a:t>
            </a:r>
          </a:p>
          <a:p>
            <a:pPr>
              <a:lnSpc>
                <a:spcPct val="50000"/>
              </a:lnSpc>
            </a:pPr>
            <a:r>
              <a:rPr lang="en-US" sz="2400" dirty="0" smtClean="0">
                <a:solidFill>
                  <a:schemeClr val="tx1"/>
                </a:solidFill>
              </a:rPr>
              <a:t>	.</a:t>
            </a:r>
          </a:p>
          <a:p>
            <a:r>
              <a:rPr lang="en-US" sz="2400" dirty="0" smtClean="0">
                <a:solidFill>
                  <a:schemeClr val="tx1"/>
                </a:solidFill>
              </a:rPr>
              <a:t>sum:</a:t>
            </a:r>
          </a:p>
          <a:p>
            <a:pPr>
              <a:lnSpc>
                <a:spcPct val="50000"/>
              </a:lnSpc>
            </a:pPr>
            <a:r>
              <a:rPr lang="en-US" sz="2400" dirty="0" smtClean="0">
                <a:solidFill>
                  <a:schemeClr val="tx1"/>
                </a:solidFill>
              </a:rPr>
              <a:t>	.</a:t>
            </a:r>
          </a:p>
          <a:p>
            <a:pPr>
              <a:lnSpc>
                <a:spcPct val="50000"/>
              </a:lnSpc>
            </a:pPr>
            <a:r>
              <a:rPr lang="en-US" sz="2400" dirty="0" smtClean="0">
                <a:solidFill>
                  <a:schemeClr val="tx1"/>
                </a:solidFill>
              </a:rPr>
              <a:t>	</a:t>
            </a:r>
          </a:p>
          <a:p>
            <a:pPr>
              <a:lnSpc>
                <a:spcPct val="50000"/>
              </a:lnSpc>
            </a:pPr>
            <a:r>
              <a:rPr lang="en-US" sz="2400" dirty="0" smtClean="0">
                <a:solidFill>
                  <a:schemeClr val="tx1"/>
                </a:solidFill>
              </a:rPr>
              <a:t>	</a:t>
            </a:r>
            <a:r>
              <a:rPr lang="en-US" sz="2400" dirty="0" err="1" smtClean="0">
                <a:solidFill>
                  <a:schemeClr val="tx1"/>
                </a:solidFill>
              </a:rPr>
              <a:t>bl</a:t>
            </a:r>
            <a:r>
              <a:rPr lang="en-US" sz="2400" dirty="0" smtClean="0">
                <a:solidFill>
                  <a:schemeClr val="tx1"/>
                </a:solidFill>
              </a:rPr>
              <a:t> </a:t>
            </a:r>
            <a:r>
              <a:rPr lang="en-US" sz="2400" dirty="0" err="1" smtClean="0">
                <a:solidFill>
                  <a:schemeClr val="tx1"/>
                </a:solidFill>
              </a:rPr>
              <a:t>mult</a:t>
            </a:r>
            <a:r>
              <a:rPr lang="en-US" sz="2400" dirty="0" smtClean="0">
                <a:solidFill>
                  <a:schemeClr val="tx1"/>
                </a:solidFill>
              </a:rPr>
              <a:t>    ; branch to </a:t>
            </a:r>
            <a:r>
              <a:rPr lang="en-US" sz="2400" dirty="0" err="1" smtClean="0">
                <a:solidFill>
                  <a:schemeClr val="tx1"/>
                </a:solidFill>
              </a:rPr>
              <a:t>mult</a:t>
            </a:r>
            <a:endParaRPr lang="en-US" sz="2400" dirty="0" smtClean="0">
              <a:solidFill>
                <a:schemeClr val="tx1"/>
              </a:solidFill>
            </a:endParaRPr>
          </a:p>
          <a:p>
            <a:pPr>
              <a:lnSpc>
                <a:spcPct val="50000"/>
              </a:lnSpc>
            </a:pPr>
            <a:r>
              <a:rPr lang="en-US" sz="2400" dirty="0" smtClean="0">
                <a:solidFill>
                  <a:schemeClr val="tx1"/>
                </a:solidFill>
              </a:rPr>
              <a:t>	.</a:t>
            </a:r>
          </a:p>
          <a:p>
            <a:pPr>
              <a:lnSpc>
                <a:spcPct val="50000"/>
              </a:lnSpc>
            </a:pPr>
            <a:r>
              <a:rPr lang="en-US" sz="2400" dirty="0" smtClean="0">
                <a:solidFill>
                  <a:schemeClr val="tx1"/>
                </a:solidFill>
              </a:rPr>
              <a:t>           .</a:t>
            </a:r>
          </a:p>
          <a:p>
            <a:r>
              <a:rPr lang="en-US" sz="2400" dirty="0" smtClean="0">
                <a:solidFill>
                  <a:schemeClr val="tx1"/>
                </a:solidFill>
              </a:rPr>
              <a:t>	</a:t>
            </a:r>
            <a:r>
              <a:rPr lang="en-US" sz="2400" dirty="0" err="1" smtClean="0">
                <a:solidFill>
                  <a:schemeClr val="tx1"/>
                </a:solidFill>
              </a:rPr>
              <a:t>mov</a:t>
            </a:r>
            <a:r>
              <a:rPr lang="en-US" sz="2400" dirty="0" smtClean="0">
                <a:solidFill>
                  <a:schemeClr val="tx1"/>
                </a:solidFill>
              </a:rPr>
              <a:t> pc, </a:t>
            </a:r>
            <a:r>
              <a:rPr lang="en-US" sz="2400" dirty="0" err="1" smtClean="0">
                <a:solidFill>
                  <a:schemeClr val="tx1"/>
                </a:solidFill>
              </a:rPr>
              <a:t>lr</a:t>
            </a:r>
            <a:r>
              <a:rPr lang="en-US" sz="2400" dirty="0" smtClean="0">
                <a:solidFill>
                  <a:schemeClr val="tx1"/>
                </a:solidFill>
              </a:rPr>
              <a:t>   ; return</a:t>
            </a:r>
          </a:p>
          <a:p>
            <a:pPr>
              <a:lnSpc>
                <a:spcPct val="50000"/>
              </a:lnSpc>
            </a:pPr>
            <a:r>
              <a:rPr lang="en-US" sz="2400" dirty="0" err="1" smtClean="0">
                <a:solidFill>
                  <a:schemeClr val="tx1"/>
                </a:solidFill>
              </a:rPr>
              <a:t>mult</a:t>
            </a:r>
            <a:r>
              <a:rPr lang="en-US" sz="2400" dirty="0" smtClean="0">
                <a:solidFill>
                  <a:schemeClr val="tx1"/>
                </a:solidFill>
              </a:rPr>
              <a:t>:    </a:t>
            </a:r>
          </a:p>
          <a:p>
            <a:pPr>
              <a:lnSpc>
                <a:spcPct val="50000"/>
              </a:lnSpc>
            </a:pPr>
            <a:r>
              <a:rPr lang="en-US" sz="2400" dirty="0" smtClean="0">
                <a:solidFill>
                  <a:schemeClr val="tx1"/>
                </a:solidFill>
              </a:rPr>
              <a:t>	.</a:t>
            </a:r>
          </a:p>
          <a:p>
            <a:pPr>
              <a:lnSpc>
                <a:spcPct val="50000"/>
              </a:lnSpc>
            </a:pPr>
            <a:r>
              <a:rPr lang="en-US" sz="2400" dirty="0" smtClean="0">
                <a:solidFill>
                  <a:schemeClr val="tx1"/>
                </a:solidFill>
              </a:rPr>
              <a:t>           .</a:t>
            </a:r>
          </a:p>
          <a:p>
            <a:r>
              <a:rPr lang="en-US" sz="2400" dirty="0" smtClean="0">
                <a:solidFill>
                  <a:schemeClr val="tx1"/>
                </a:solidFill>
              </a:rPr>
              <a:t>	</a:t>
            </a:r>
            <a:r>
              <a:rPr lang="en-US" sz="2400" dirty="0" err="1" smtClean="0">
                <a:solidFill>
                  <a:schemeClr val="tx1"/>
                </a:solidFill>
              </a:rPr>
              <a:t>mov</a:t>
            </a:r>
            <a:r>
              <a:rPr lang="en-US" sz="2400" dirty="0" smtClean="0">
                <a:solidFill>
                  <a:schemeClr val="tx1"/>
                </a:solidFill>
              </a:rPr>
              <a:t> pc, </a:t>
            </a:r>
            <a:r>
              <a:rPr lang="en-US" sz="2400" dirty="0" err="1" smtClean="0">
                <a:solidFill>
                  <a:schemeClr val="tx1"/>
                </a:solidFill>
              </a:rPr>
              <a:t>lr</a:t>
            </a:r>
            <a:r>
              <a:rPr lang="en-US" sz="2400" dirty="0" smtClean="0">
                <a:solidFill>
                  <a:schemeClr val="tx1"/>
                </a:solidFill>
              </a:rPr>
              <a:t>   ; return</a:t>
            </a:r>
          </a:p>
          <a:p>
            <a:endParaRPr lang="en-US" sz="2400" dirty="0" smtClean="0">
              <a:solidFill>
                <a:schemeClr val="tx1"/>
              </a:solidFill>
            </a:endParaRPr>
          </a:p>
        </p:txBody>
      </p:sp>
      <p:sp>
        <p:nvSpPr>
          <p:cNvPr id="9" name="TextBox 8"/>
          <p:cNvSpPr txBox="1"/>
          <p:nvPr/>
        </p:nvSpPr>
        <p:spPr>
          <a:xfrm>
            <a:off x="6172200" y="3516868"/>
            <a:ext cx="3048000" cy="369332"/>
          </a:xfrm>
          <a:prstGeom prst="rect">
            <a:avLst/>
          </a:prstGeom>
          <a:noFill/>
        </p:spPr>
        <p:txBody>
          <a:bodyPr wrap="square" rtlCol="0">
            <a:spAutoFit/>
          </a:bodyPr>
          <a:lstStyle/>
          <a:p>
            <a:r>
              <a:rPr lang="en-US" b="1" dirty="0" smtClean="0">
                <a:solidFill>
                  <a:schemeClr val="accent2"/>
                </a:solidFill>
              </a:rPr>
              <a:t>Does this program work ?</a:t>
            </a:r>
            <a:endParaRPr lang="en-US" b="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531352" cy="990600"/>
          </a:xfrm>
        </p:spPr>
        <p:txBody>
          <a:bodyPr>
            <a:normAutofit/>
          </a:bodyPr>
          <a:lstStyle/>
          <a:p>
            <a:r>
              <a:rPr lang="en-US" sz="2900" dirty="0" smtClean="0"/>
              <a:t>Stacks and Subroutines – Implementing Control Transfer </a:t>
            </a:r>
            <a:endParaRPr lang="en-US" sz="2900" dirty="0"/>
          </a:p>
        </p:txBody>
      </p:sp>
      <p:sp>
        <p:nvSpPr>
          <p:cNvPr id="3" name="Content Placeholder 2"/>
          <p:cNvSpPr>
            <a:spLocks noGrp="1"/>
          </p:cNvSpPr>
          <p:nvPr>
            <p:ph sz="quarter" idx="1"/>
          </p:nvPr>
        </p:nvSpPr>
        <p:spPr/>
        <p:txBody>
          <a:bodyPr>
            <a:normAutofit/>
          </a:bodyPr>
          <a:lstStyle/>
          <a:p>
            <a:pPr>
              <a:buNone/>
            </a:pPr>
            <a:r>
              <a:rPr lang="en-US" sz="2400" dirty="0" smtClean="0">
                <a:solidFill>
                  <a:schemeClr val="accent2"/>
                </a:solidFill>
              </a:rPr>
              <a:t> </a:t>
            </a:r>
            <a:endParaRPr lang="en-US" sz="2400" dirty="0">
              <a:solidFill>
                <a:schemeClr val="accent2"/>
              </a:solidFill>
            </a:endParaRPr>
          </a:p>
        </p:txBody>
      </p:sp>
      <p:sp>
        <p:nvSpPr>
          <p:cNvPr id="6" name="Rectangle 5"/>
          <p:cNvSpPr/>
          <p:nvPr/>
        </p:nvSpPr>
        <p:spPr>
          <a:xfrm>
            <a:off x="76200" y="1524000"/>
            <a:ext cx="4267200" cy="5562600"/>
          </a:xfrm>
          <a:prstGeom prst="rect">
            <a:avLst/>
          </a:prstGeom>
          <a:solidFill>
            <a:schemeClr val="accent3">
              <a:alpha val="32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smtClean="0">
                <a:solidFill>
                  <a:schemeClr val="tx1"/>
                </a:solidFill>
              </a:rPr>
              <a:t>main:</a:t>
            </a:r>
          </a:p>
          <a:p>
            <a:pPr>
              <a:lnSpc>
                <a:spcPct val="50000"/>
              </a:lnSpc>
            </a:pPr>
            <a:r>
              <a:rPr lang="en-US" sz="2200" dirty="0" smtClean="0">
                <a:solidFill>
                  <a:schemeClr val="tx1"/>
                </a:solidFill>
              </a:rPr>
              <a:t>	.</a:t>
            </a:r>
          </a:p>
          <a:p>
            <a:pPr>
              <a:lnSpc>
                <a:spcPct val="50000"/>
              </a:lnSpc>
            </a:pPr>
            <a:r>
              <a:rPr lang="en-US" sz="2200" dirty="0" smtClean="0">
                <a:solidFill>
                  <a:schemeClr val="tx1"/>
                </a:solidFill>
              </a:rPr>
              <a:t>	.</a:t>
            </a:r>
          </a:p>
          <a:p>
            <a:pPr>
              <a:lnSpc>
                <a:spcPct val="50000"/>
              </a:lnSpc>
            </a:pPr>
            <a:r>
              <a:rPr lang="en-US" sz="2200" dirty="0" smtClean="0">
                <a:solidFill>
                  <a:schemeClr val="tx1"/>
                </a:solidFill>
              </a:rPr>
              <a:t>	sub sp, sp, #4</a:t>
            </a:r>
          </a:p>
          <a:p>
            <a:pPr>
              <a:lnSpc>
                <a:spcPct val="50000"/>
              </a:lnSpc>
            </a:pPr>
            <a:r>
              <a:rPr lang="en-US" sz="2200" dirty="0" smtClean="0">
                <a:solidFill>
                  <a:schemeClr val="tx1"/>
                </a:solidFill>
              </a:rPr>
              <a:t>	</a:t>
            </a:r>
            <a:r>
              <a:rPr lang="en-US" sz="2200" dirty="0" err="1" smtClean="0">
                <a:solidFill>
                  <a:schemeClr val="tx1"/>
                </a:solidFill>
              </a:rPr>
              <a:t>str</a:t>
            </a:r>
            <a:r>
              <a:rPr lang="en-US" sz="2200" dirty="0" smtClean="0">
                <a:solidFill>
                  <a:schemeClr val="tx1"/>
                </a:solidFill>
              </a:rPr>
              <a:t> </a:t>
            </a:r>
            <a:r>
              <a:rPr lang="en-US" sz="2200" dirty="0" err="1" smtClean="0">
                <a:solidFill>
                  <a:schemeClr val="tx1"/>
                </a:solidFill>
              </a:rPr>
              <a:t>lr</a:t>
            </a:r>
            <a:r>
              <a:rPr lang="en-US" sz="2200" dirty="0" smtClean="0">
                <a:solidFill>
                  <a:schemeClr val="tx1"/>
                </a:solidFill>
              </a:rPr>
              <a:t>, [sp]</a:t>
            </a:r>
          </a:p>
          <a:p>
            <a:r>
              <a:rPr lang="en-US" sz="2200" dirty="0" smtClean="0">
                <a:solidFill>
                  <a:schemeClr val="tx1"/>
                </a:solidFill>
              </a:rPr>
              <a:t>	</a:t>
            </a:r>
            <a:r>
              <a:rPr lang="en-US" sz="2200" dirty="0" err="1" smtClean="0">
                <a:solidFill>
                  <a:schemeClr val="tx1"/>
                </a:solidFill>
              </a:rPr>
              <a:t>bl</a:t>
            </a:r>
            <a:r>
              <a:rPr lang="en-US" sz="2200" dirty="0" smtClean="0">
                <a:solidFill>
                  <a:schemeClr val="tx1"/>
                </a:solidFill>
              </a:rPr>
              <a:t> sum</a:t>
            </a:r>
          </a:p>
          <a:p>
            <a:r>
              <a:rPr lang="en-US" sz="2200" dirty="0" smtClean="0">
                <a:solidFill>
                  <a:schemeClr val="tx1"/>
                </a:solidFill>
              </a:rPr>
              <a:t>	</a:t>
            </a:r>
            <a:r>
              <a:rPr lang="en-US" sz="2200" dirty="0" err="1" smtClean="0">
                <a:solidFill>
                  <a:schemeClr val="tx1"/>
                </a:solidFill>
              </a:rPr>
              <a:t>ldr</a:t>
            </a:r>
            <a:r>
              <a:rPr lang="en-US" sz="2200" dirty="0" smtClean="0">
                <a:solidFill>
                  <a:schemeClr val="tx1"/>
                </a:solidFill>
              </a:rPr>
              <a:t> </a:t>
            </a:r>
            <a:r>
              <a:rPr lang="en-US" sz="2200" dirty="0" err="1" smtClean="0">
                <a:solidFill>
                  <a:schemeClr val="tx1"/>
                </a:solidFill>
              </a:rPr>
              <a:t>lr</a:t>
            </a:r>
            <a:r>
              <a:rPr lang="en-US" sz="2200" dirty="0" smtClean="0">
                <a:solidFill>
                  <a:schemeClr val="tx1"/>
                </a:solidFill>
              </a:rPr>
              <a:t>, [sp]</a:t>
            </a:r>
          </a:p>
          <a:p>
            <a:pPr>
              <a:lnSpc>
                <a:spcPct val="50000"/>
              </a:lnSpc>
            </a:pPr>
            <a:r>
              <a:rPr lang="en-US" sz="2200" dirty="0" smtClean="0">
                <a:solidFill>
                  <a:schemeClr val="tx1"/>
                </a:solidFill>
              </a:rPr>
              <a:t>	add sp, sp, #4 	            </a:t>
            </a:r>
          </a:p>
          <a:p>
            <a:pPr>
              <a:lnSpc>
                <a:spcPct val="50000"/>
              </a:lnSpc>
            </a:pPr>
            <a:r>
              <a:rPr lang="en-US" sz="2200" dirty="0" smtClean="0">
                <a:solidFill>
                  <a:schemeClr val="tx1"/>
                </a:solidFill>
              </a:rPr>
              <a:t>	.</a:t>
            </a:r>
          </a:p>
          <a:p>
            <a:pPr>
              <a:lnSpc>
                <a:spcPct val="50000"/>
              </a:lnSpc>
            </a:pPr>
            <a:r>
              <a:rPr lang="en-US" sz="2200" dirty="0" smtClean="0">
                <a:solidFill>
                  <a:schemeClr val="tx1"/>
                </a:solidFill>
              </a:rPr>
              <a:t>	.</a:t>
            </a:r>
          </a:p>
          <a:p>
            <a:r>
              <a:rPr lang="en-US" sz="2200" dirty="0" smtClean="0">
                <a:solidFill>
                  <a:schemeClr val="tx1"/>
                </a:solidFill>
              </a:rPr>
              <a:t>sum:      .</a:t>
            </a:r>
          </a:p>
          <a:p>
            <a:pPr>
              <a:lnSpc>
                <a:spcPct val="50000"/>
              </a:lnSpc>
            </a:pPr>
            <a:r>
              <a:rPr lang="en-US" sz="2200" dirty="0" smtClean="0">
                <a:solidFill>
                  <a:schemeClr val="tx1"/>
                </a:solidFill>
              </a:rPr>
              <a:t>	.</a:t>
            </a:r>
          </a:p>
          <a:p>
            <a:pPr>
              <a:lnSpc>
                <a:spcPct val="50000"/>
              </a:lnSpc>
            </a:pPr>
            <a:r>
              <a:rPr lang="en-US" sz="2200" dirty="0" smtClean="0">
                <a:solidFill>
                  <a:schemeClr val="tx1"/>
                </a:solidFill>
              </a:rPr>
              <a:t>	sub sp, sp, #4</a:t>
            </a:r>
          </a:p>
          <a:p>
            <a:pPr>
              <a:lnSpc>
                <a:spcPct val="50000"/>
              </a:lnSpc>
            </a:pPr>
            <a:r>
              <a:rPr lang="en-US" sz="2200" dirty="0" smtClean="0">
                <a:solidFill>
                  <a:schemeClr val="tx1"/>
                </a:solidFill>
              </a:rPr>
              <a:t>	</a:t>
            </a:r>
            <a:r>
              <a:rPr lang="en-US" sz="2200" dirty="0" err="1" smtClean="0">
                <a:solidFill>
                  <a:schemeClr val="tx1"/>
                </a:solidFill>
              </a:rPr>
              <a:t>str</a:t>
            </a:r>
            <a:r>
              <a:rPr lang="en-US" sz="2200" dirty="0" smtClean="0">
                <a:solidFill>
                  <a:schemeClr val="tx1"/>
                </a:solidFill>
              </a:rPr>
              <a:t> </a:t>
            </a:r>
            <a:r>
              <a:rPr lang="en-US" sz="2200" dirty="0" err="1" smtClean="0">
                <a:solidFill>
                  <a:schemeClr val="tx1"/>
                </a:solidFill>
              </a:rPr>
              <a:t>lr</a:t>
            </a:r>
            <a:r>
              <a:rPr lang="en-US" sz="2200" dirty="0" smtClean="0">
                <a:solidFill>
                  <a:schemeClr val="tx1"/>
                </a:solidFill>
              </a:rPr>
              <a:t>, [sp]</a:t>
            </a:r>
          </a:p>
          <a:p>
            <a:pPr>
              <a:lnSpc>
                <a:spcPct val="50000"/>
              </a:lnSpc>
            </a:pPr>
            <a:r>
              <a:rPr lang="en-US" sz="2200" dirty="0" smtClean="0">
                <a:solidFill>
                  <a:schemeClr val="tx1"/>
                </a:solidFill>
              </a:rPr>
              <a:t>	</a:t>
            </a:r>
            <a:r>
              <a:rPr lang="en-US" sz="2200" dirty="0" err="1" smtClean="0">
                <a:solidFill>
                  <a:schemeClr val="tx1"/>
                </a:solidFill>
              </a:rPr>
              <a:t>bl</a:t>
            </a:r>
            <a:r>
              <a:rPr lang="en-US" sz="2200" dirty="0" smtClean="0">
                <a:solidFill>
                  <a:schemeClr val="tx1"/>
                </a:solidFill>
              </a:rPr>
              <a:t> </a:t>
            </a:r>
            <a:r>
              <a:rPr lang="en-US" sz="2200" dirty="0" err="1" smtClean="0">
                <a:solidFill>
                  <a:schemeClr val="tx1"/>
                </a:solidFill>
              </a:rPr>
              <a:t>mult</a:t>
            </a:r>
            <a:r>
              <a:rPr lang="en-US" sz="2200" dirty="0" smtClean="0">
                <a:solidFill>
                  <a:schemeClr val="tx1"/>
                </a:solidFill>
              </a:rPr>
              <a:t>    ; branch to </a:t>
            </a:r>
            <a:r>
              <a:rPr lang="en-US" sz="2200" dirty="0" err="1" smtClean="0">
                <a:solidFill>
                  <a:schemeClr val="tx1"/>
                </a:solidFill>
              </a:rPr>
              <a:t>mult</a:t>
            </a:r>
            <a:endParaRPr lang="en-US" sz="2200" dirty="0" smtClean="0">
              <a:solidFill>
                <a:schemeClr val="tx1"/>
              </a:solidFill>
            </a:endParaRPr>
          </a:p>
          <a:p>
            <a:r>
              <a:rPr lang="en-US" sz="2200" dirty="0" smtClean="0">
                <a:solidFill>
                  <a:schemeClr val="tx1"/>
                </a:solidFill>
              </a:rPr>
              <a:t>	</a:t>
            </a:r>
            <a:r>
              <a:rPr lang="en-US" sz="2200" dirty="0" err="1" smtClean="0">
                <a:solidFill>
                  <a:schemeClr val="tx1"/>
                </a:solidFill>
              </a:rPr>
              <a:t>ldr</a:t>
            </a:r>
            <a:r>
              <a:rPr lang="en-US" sz="2200" dirty="0" smtClean="0">
                <a:solidFill>
                  <a:schemeClr val="tx1"/>
                </a:solidFill>
              </a:rPr>
              <a:t> </a:t>
            </a:r>
            <a:r>
              <a:rPr lang="en-US" sz="2200" dirty="0" err="1" smtClean="0">
                <a:solidFill>
                  <a:schemeClr val="tx1"/>
                </a:solidFill>
              </a:rPr>
              <a:t>lr</a:t>
            </a:r>
            <a:r>
              <a:rPr lang="en-US" sz="2200" dirty="0" smtClean="0">
                <a:solidFill>
                  <a:schemeClr val="tx1"/>
                </a:solidFill>
              </a:rPr>
              <a:t>, [sp]</a:t>
            </a:r>
          </a:p>
          <a:p>
            <a:r>
              <a:rPr lang="en-US" sz="2200" dirty="0" smtClean="0">
                <a:solidFill>
                  <a:schemeClr val="tx1"/>
                </a:solidFill>
              </a:rPr>
              <a:t>	add sp, sp, #4 	</a:t>
            </a:r>
          </a:p>
          <a:p>
            <a:pPr>
              <a:lnSpc>
                <a:spcPct val="50000"/>
              </a:lnSpc>
            </a:pPr>
            <a:r>
              <a:rPr lang="en-US" sz="2200" dirty="0" smtClean="0">
                <a:solidFill>
                  <a:schemeClr val="tx1"/>
                </a:solidFill>
              </a:rPr>
              <a:t>	.</a:t>
            </a:r>
          </a:p>
          <a:p>
            <a:pPr>
              <a:lnSpc>
                <a:spcPct val="50000"/>
              </a:lnSpc>
            </a:pPr>
            <a:r>
              <a:rPr lang="en-US" sz="2200" dirty="0" smtClean="0">
                <a:solidFill>
                  <a:schemeClr val="tx1"/>
                </a:solidFill>
              </a:rPr>
              <a:t>            .</a:t>
            </a:r>
          </a:p>
          <a:p>
            <a:r>
              <a:rPr lang="en-US" sz="2200" dirty="0" smtClean="0">
                <a:solidFill>
                  <a:schemeClr val="tx1"/>
                </a:solidFill>
              </a:rPr>
              <a:t>	</a:t>
            </a:r>
            <a:r>
              <a:rPr lang="en-US" sz="2200" dirty="0" err="1" smtClean="0">
                <a:solidFill>
                  <a:schemeClr val="tx1"/>
                </a:solidFill>
              </a:rPr>
              <a:t>mov</a:t>
            </a:r>
            <a:r>
              <a:rPr lang="en-US" sz="2200" dirty="0" smtClean="0">
                <a:solidFill>
                  <a:schemeClr val="tx1"/>
                </a:solidFill>
              </a:rPr>
              <a:t> pc, </a:t>
            </a:r>
            <a:r>
              <a:rPr lang="en-US" sz="2200" dirty="0" err="1" smtClean="0">
                <a:solidFill>
                  <a:schemeClr val="tx1"/>
                </a:solidFill>
              </a:rPr>
              <a:t>lr</a:t>
            </a:r>
            <a:r>
              <a:rPr lang="en-US" sz="2200" dirty="0" smtClean="0">
                <a:solidFill>
                  <a:schemeClr val="tx1"/>
                </a:solidFill>
              </a:rPr>
              <a:t>   ; return</a:t>
            </a:r>
          </a:p>
          <a:p>
            <a:pPr>
              <a:lnSpc>
                <a:spcPct val="50000"/>
              </a:lnSpc>
            </a:pPr>
            <a:r>
              <a:rPr lang="en-US" sz="2200" dirty="0" err="1" smtClean="0">
                <a:solidFill>
                  <a:schemeClr val="tx1"/>
                </a:solidFill>
              </a:rPr>
              <a:t>mult</a:t>
            </a:r>
            <a:r>
              <a:rPr lang="en-US" sz="2200" dirty="0" smtClean="0">
                <a:solidFill>
                  <a:schemeClr val="tx1"/>
                </a:solidFill>
              </a:rPr>
              <a:t>:    </a:t>
            </a:r>
          </a:p>
          <a:p>
            <a:pPr>
              <a:lnSpc>
                <a:spcPct val="50000"/>
              </a:lnSpc>
            </a:pPr>
            <a:r>
              <a:rPr lang="en-US" sz="2200" dirty="0" smtClean="0">
                <a:solidFill>
                  <a:schemeClr val="tx1"/>
                </a:solidFill>
              </a:rPr>
              <a:t>	.</a:t>
            </a:r>
          </a:p>
          <a:p>
            <a:pPr>
              <a:lnSpc>
                <a:spcPct val="50000"/>
              </a:lnSpc>
            </a:pPr>
            <a:r>
              <a:rPr lang="en-US" sz="2200" dirty="0" smtClean="0">
                <a:solidFill>
                  <a:schemeClr val="tx1"/>
                </a:solidFill>
              </a:rPr>
              <a:t>            .</a:t>
            </a:r>
          </a:p>
          <a:p>
            <a:r>
              <a:rPr lang="en-US" sz="2200" dirty="0" smtClean="0">
                <a:solidFill>
                  <a:schemeClr val="tx1"/>
                </a:solidFill>
              </a:rPr>
              <a:t>	</a:t>
            </a:r>
            <a:r>
              <a:rPr lang="en-US" sz="2200" dirty="0" err="1" smtClean="0">
                <a:solidFill>
                  <a:schemeClr val="tx1"/>
                </a:solidFill>
              </a:rPr>
              <a:t>mov</a:t>
            </a:r>
            <a:r>
              <a:rPr lang="en-US" sz="2200" dirty="0" smtClean="0">
                <a:solidFill>
                  <a:schemeClr val="tx1"/>
                </a:solidFill>
              </a:rPr>
              <a:t> pc, </a:t>
            </a:r>
            <a:r>
              <a:rPr lang="en-US" sz="2200" dirty="0" err="1" smtClean="0">
                <a:solidFill>
                  <a:schemeClr val="tx1"/>
                </a:solidFill>
              </a:rPr>
              <a:t>lr</a:t>
            </a:r>
            <a:r>
              <a:rPr lang="en-US" sz="2200" dirty="0" smtClean="0">
                <a:solidFill>
                  <a:schemeClr val="tx1"/>
                </a:solidFill>
              </a:rPr>
              <a:t>   ; return</a:t>
            </a:r>
          </a:p>
          <a:p>
            <a:endParaRPr lang="en-US" sz="2200" dirty="0" smtClean="0">
              <a:solidFill>
                <a:schemeClr val="tx1"/>
              </a:solidFill>
            </a:endParaRPr>
          </a:p>
        </p:txBody>
      </p:sp>
      <p:sp>
        <p:nvSpPr>
          <p:cNvPr id="7" name="TextBox 6"/>
          <p:cNvSpPr txBox="1"/>
          <p:nvPr/>
        </p:nvSpPr>
        <p:spPr>
          <a:xfrm>
            <a:off x="4800600" y="1600200"/>
            <a:ext cx="4343400" cy="2308324"/>
          </a:xfrm>
          <a:prstGeom prst="rect">
            <a:avLst/>
          </a:prstGeom>
          <a:noFill/>
        </p:spPr>
        <p:txBody>
          <a:bodyPr wrap="square" rtlCol="0">
            <a:spAutoFit/>
          </a:bodyPr>
          <a:lstStyle/>
          <a:p>
            <a:pPr marL="342900" indent="-342900"/>
            <a:r>
              <a:rPr lang="en-US" dirty="0" smtClean="0">
                <a:solidFill>
                  <a:schemeClr val="accent2"/>
                </a:solidFill>
              </a:rPr>
              <a:t>Subroutine Calling Sequence:</a:t>
            </a:r>
          </a:p>
          <a:p>
            <a:pPr marL="342900" indent="-342900">
              <a:buFont typeface="+mj-lt"/>
              <a:buAutoNum type="arabicPeriod"/>
            </a:pPr>
            <a:r>
              <a:rPr lang="en-US" dirty="0" smtClean="0"/>
              <a:t>Store the Link Register on the stack and adjust the stack Pointer</a:t>
            </a:r>
          </a:p>
          <a:p>
            <a:pPr marL="342900" indent="-342900">
              <a:buFont typeface="+mj-lt"/>
              <a:buAutoNum type="arabicPeriod"/>
            </a:pPr>
            <a:r>
              <a:rPr lang="en-US" dirty="0" smtClean="0"/>
              <a:t> Call the Procedure</a:t>
            </a:r>
          </a:p>
          <a:p>
            <a:pPr marL="342900" indent="-342900">
              <a:buFont typeface="+mj-lt"/>
              <a:buAutoNum type="arabicPeriod"/>
            </a:pPr>
            <a:r>
              <a:rPr lang="en-US" dirty="0" smtClean="0"/>
              <a:t>Pop the contents of the Link Register back from the stack and adjust the stack pointer.</a:t>
            </a:r>
          </a:p>
          <a:p>
            <a:pPr marL="342900" indent="-342900"/>
            <a:endParaRPr lang="en-US" dirty="0" smtClean="0">
              <a:solidFill>
                <a:schemeClr val="accent2"/>
              </a:solidFill>
            </a:endParaRPr>
          </a:p>
        </p:txBody>
      </p:sp>
      <p:grpSp>
        <p:nvGrpSpPr>
          <p:cNvPr id="15" name="Group 14"/>
          <p:cNvGrpSpPr/>
          <p:nvPr/>
        </p:nvGrpSpPr>
        <p:grpSpPr>
          <a:xfrm>
            <a:off x="7010400" y="3429000"/>
            <a:ext cx="1981200" cy="2971800"/>
            <a:chOff x="5638800" y="4572000"/>
            <a:chExt cx="1981200" cy="2971800"/>
          </a:xfrm>
        </p:grpSpPr>
        <p:sp>
          <p:nvSpPr>
            <p:cNvPr id="10" name="Rectangle 9"/>
            <p:cNvSpPr/>
            <p:nvPr/>
          </p:nvSpPr>
          <p:spPr>
            <a:xfrm>
              <a:off x="5638800" y="4572000"/>
              <a:ext cx="1981200" cy="609600"/>
            </a:xfrm>
            <a:prstGeom prst="rect">
              <a:avLst/>
            </a:prstGeom>
            <a:solidFill>
              <a:schemeClr val="accent3">
                <a:alpha val="32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rPr>
                <a:t>Caller</a:t>
              </a:r>
            </a:p>
          </p:txBody>
        </p:sp>
        <p:sp>
          <p:nvSpPr>
            <p:cNvPr id="12" name="Rectangle 11"/>
            <p:cNvSpPr/>
            <p:nvPr/>
          </p:nvSpPr>
          <p:spPr>
            <a:xfrm>
              <a:off x="5638800" y="6934200"/>
              <a:ext cx="1981200" cy="609600"/>
            </a:xfrm>
            <a:prstGeom prst="rect">
              <a:avLst/>
            </a:prstGeom>
            <a:solidFill>
              <a:schemeClr val="accent3">
                <a:alpha val="32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smtClean="0">
                  <a:solidFill>
                    <a:schemeClr val="tx1"/>
                  </a:solidFill>
                </a:rPr>
                <a:t>Callee</a:t>
              </a:r>
              <a:endParaRPr lang="en-US" sz="2200" dirty="0" smtClean="0">
                <a:solidFill>
                  <a:schemeClr val="tx1"/>
                </a:solidFill>
              </a:endParaRPr>
            </a:p>
          </p:txBody>
        </p:sp>
        <p:cxnSp>
          <p:nvCxnSpPr>
            <p:cNvPr id="14" name="Straight Arrow Connector 13"/>
            <p:cNvCxnSpPr>
              <a:stCxn id="10" idx="2"/>
              <a:endCxn id="12" idx="0"/>
            </p:cNvCxnSpPr>
            <p:nvPr/>
          </p:nvCxnSpPr>
          <p:spPr>
            <a:xfrm rot="5400000">
              <a:off x="5753100" y="6057900"/>
              <a:ext cx="1752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4495800" y="4286071"/>
            <a:ext cx="3429000" cy="1200329"/>
          </a:xfrm>
          <a:prstGeom prst="rect">
            <a:avLst/>
          </a:prstGeom>
        </p:spPr>
        <p:txBody>
          <a:bodyPr wrap="square">
            <a:spAutoFit/>
          </a:bodyPr>
          <a:lstStyle/>
          <a:p>
            <a:pPr marL="342900" indent="-342900"/>
            <a:r>
              <a:rPr lang="en-US" dirty="0" smtClean="0">
                <a:solidFill>
                  <a:schemeClr val="accent2"/>
                </a:solidFill>
              </a:rPr>
              <a:t>Agreement: </a:t>
            </a:r>
            <a:r>
              <a:rPr lang="en-US" dirty="0" err="1" smtClean="0"/>
              <a:t>Callee</a:t>
            </a:r>
            <a:r>
              <a:rPr lang="en-US" dirty="0" smtClean="0"/>
              <a:t> promises Caller to preserve the </a:t>
            </a:r>
            <a:r>
              <a:rPr lang="en-US" dirty="0" err="1" smtClean="0"/>
              <a:t>lr</a:t>
            </a:r>
            <a:r>
              <a:rPr lang="en-US" dirty="0" smtClean="0"/>
              <a:t>, sp and also the stack contents.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t>Subroutines – Implementing Control Transfer</a:t>
            </a:r>
            <a:endParaRPr lang="en-US" sz="2900" dirty="0"/>
          </a:p>
        </p:txBody>
      </p:sp>
      <p:sp>
        <p:nvSpPr>
          <p:cNvPr id="3" name="Content Placeholder 2"/>
          <p:cNvSpPr>
            <a:spLocks noGrp="1"/>
          </p:cNvSpPr>
          <p:nvPr>
            <p:ph sz="quarter" idx="1"/>
          </p:nvPr>
        </p:nvSpPr>
        <p:spPr/>
        <p:txBody>
          <a:bodyPr/>
          <a:lstStyle/>
          <a:p>
            <a:pPr>
              <a:buNone/>
            </a:pPr>
            <a:endParaRPr lang="en-US" dirty="0" smtClean="0"/>
          </a:p>
          <a:p>
            <a:pPr>
              <a:buNone/>
            </a:pP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905250" y="1530060"/>
            <a:ext cx="5314950" cy="5286375"/>
          </a:xfrm>
          <a:prstGeom prst="rect">
            <a:avLst/>
          </a:prstGeom>
          <a:noFill/>
          <a:ln w="9525">
            <a:noFill/>
            <a:miter lim="800000"/>
            <a:headEnd/>
            <a:tailEnd/>
          </a:ln>
        </p:spPr>
      </p:pic>
      <p:sp>
        <p:nvSpPr>
          <p:cNvPr id="5" name="TextBox 4"/>
          <p:cNvSpPr txBox="1"/>
          <p:nvPr/>
        </p:nvSpPr>
        <p:spPr>
          <a:xfrm>
            <a:off x="228600" y="4620161"/>
            <a:ext cx="3124200" cy="1323439"/>
          </a:xfrm>
          <a:prstGeom prst="rect">
            <a:avLst/>
          </a:prstGeom>
          <a:noFill/>
        </p:spPr>
        <p:txBody>
          <a:bodyPr wrap="square" rtlCol="0">
            <a:spAutoFit/>
          </a:bodyPr>
          <a:lstStyle/>
          <a:p>
            <a:r>
              <a:rPr lang="en-US" sz="2000" dirty="0" smtClean="0">
                <a:solidFill>
                  <a:schemeClr val="accent2"/>
                </a:solidFill>
              </a:rPr>
              <a:t>Key Point:</a:t>
            </a:r>
            <a:r>
              <a:rPr lang="en-US" sz="2000" dirty="0" smtClean="0"/>
              <a:t> Stack is growing from higher memory address to lower memory address.</a:t>
            </a:r>
          </a:p>
          <a:p>
            <a:r>
              <a:rPr lang="en-US" sz="2000" dirty="0" smtClean="0"/>
              <a:t> It is a convention.</a:t>
            </a:r>
            <a:endParaRPr lang="en-US" sz="2000" dirty="0"/>
          </a:p>
        </p:txBody>
      </p:sp>
      <p:sp>
        <p:nvSpPr>
          <p:cNvPr id="6" name="TextBox 5"/>
          <p:cNvSpPr txBox="1"/>
          <p:nvPr/>
        </p:nvSpPr>
        <p:spPr>
          <a:xfrm>
            <a:off x="152400" y="2076271"/>
            <a:ext cx="3505200" cy="1200329"/>
          </a:xfrm>
          <a:prstGeom prst="rect">
            <a:avLst/>
          </a:prstGeom>
          <a:noFill/>
        </p:spPr>
        <p:txBody>
          <a:bodyPr wrap="square" rtlCol="0">
            <a:spAutoFit/>
          </a:bodyPr>
          <a:lstStyle/>
          <a:p>
            <a:r>
              <a:rPr lang="en-US" dirty="0" smtClean="0"/>
              <a:t>Hey, what’s happening? Why are we decrementing the sp register when we want to push a return address onto the stack?</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t>Linux Memory Image</a:t>
            </a:r>
            <a:endParaRPr lang="en-US" sz="2900" dirty="0"/>
          </a:p>
        </p:txBody>
      </p:sp>
      <p:sp>
        <p:nvSpPr>
          <p:cNvPr id="3" name="Content Placeholder 2"/>
          <p:cNvSpPr>
            <a:spLocks noGrp="1"/>
          </p:cNvSpPr>
          <p:nvPr>
            <p:ph sz="quarter" idx="1"/>
          </p:nvPr>
        </p:nvSpPr>
        <p:spPr/>
        <p:txBody>
          <a:bodyPr/>
          <a:lstStyle/>
          <a:p>
            <a:pPr>
              <a:buNone/>
            </a:pPr>
            <a:endParaRPr lang="en-US" dirty="0" smtClean="0"/>
          </a:p>
          <a:p>
            <a:pPr>
              <a:buNone/>
            </a:pP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2133600" y="1752600"/>
            <a:ext cx="5238750" cy="465772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8274</TotalTime>
  <Words>1164</Words>
  <Application>Microsoft Office PowerPoint</Application>
  <PresentationFormat>On-screen Show (4:3)</PresentationFormat>
  <Paragraphs>281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Median</vt:lpstr>
      <vt:lpstr>Computer systems Organization</vt:lpstr>
      <vt:lpstr>Subroutines, Procedures and Functions</vt:lpstr>
      <vt:lpstr>Implementing Subroutine Abstraction in ARM</vt:lpstr>
      <vt:lpstr>Subroutines – Implementing Control Transfer  </vt:lpstr>
      <vt:lpstr>Subroutines – Implementing Control Transfer  </vt:lpstr>
      <vt:lpstr>Subroutines – Implementing Control Transfer</vt:lpstr>
      <vt:lpstr>Stacks and Subroutines – Implementing Control Transfer </vt:lpstr>
      <vt:lpstr>Subroutines – Implementing Control Transfer</vt:lpstr>
      <vt:lpstr>Linux Memory Image</vt:lpstr>
      <vt:lpstr>Subroutines – Implementing Control Transfer</vt:lpstr>
      <vt:lpstr>Subroutines – Implementing Control Transfer</vt:lpstr>
      <vt:lpstr>Stacks and Subroutines – Implementing Control Transfer </vt:lpstr>
      <vt:lpstr>Passing Parameters and Return Values</vt:lpstr>
      <vt:lpstr>Who should preserve the Registers?</vt:lpstr>
      <vt:lpstr>Slide 15</vt:lpstr>
      <vt:lpstr>ARM Procedure Call Standard</vt:lpstr>
      <vt:lpstr>Procedure Prologue and Epilogue Code</vt:lpstr>
      <vt:lpstr>Procedure Prologue and Epilogue Code</vt:lpstr>
      <vt:lpstr>Procedure Calling Sequences</vt:lpstr>
      <vt:lpstr>Storage Lay-out of a Program</vt:lpstr>
      <vt:lpstr>Activation Records</vt:lpstr>
      <vt:lpstr>Activation Records</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Organization</dc:title>
  <dc:creator>Suresh Purini</dc:creator>
  <cp:lastModifiedBy>Suresh Purini</cp:lastModifiedBy>
  <cp:revision>561</cp:revision>
  <dcterms:created xsi:type="dcterms:W3CDTF">2009-12-28T08:46:18Z</dcterms:created>
  <dcterms:modified xsi:type="dcterms:W3CDTF">2010-02-21T14:16:07Z</dcterms:modified>
</cp:coreProperties>
</file>