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2"/>
  </p:notesMasterIdLst>
  <p:handoutMasterIdLst>
    <p:handoutMasterId r:id="rId33"/>
  </p:handoutMasterIdLst>
  <p:sldIdLst>
    <p:sldId id="552" r:id="rId2"/>
    <p:sldId id="578" r:id="rId3"/>
    <p:sldId id="579" r:id="rId4"/>
    <p:sldId id="551" r:id="rId5"/>
    <p:sldId id="555" r:id="rId6"/>
    <p:sldId id="556" r:id="rId7"/>
    <p:sldId id="557" r:id="rId8"/>
    <p:sldId id="558" r:id="rId9"/>
    <p:sldId id="580" r:id="rId10"/>
    <p:sldId id="559" r:id="rId11"/>
    <p:sldId id="560" r:id="rId12"/>
    <p:sldId id="561" r:id="rId13"/>
    <p:sldId id="562" r:id="rId14"/>
    <p:sldId id="563" r:id="rId15"/>
    <p:sldId id="575" r:id="rId16"/>
    <p:sldId id="576" r:id="rId17"/>
    <p:sldId id="577" r:id="rId18"/>
    <p:sldId id="564" r:id="rId19"/>
    <p:sldId id="565" r:id="rId20"/>
    <p:sldId id="566" r:id="rId21"/>
    <p:sldId id="567" r:id="rId22"/>
    <p:sldId id="570" r:id="rId23"/>
    <p:sldId id="581" r:id="rId24"/>
    <p:sldId id="571" r:id="rId25"/>
    <p:sldId id="568" r:id="rId26"/>
    <p:sldId id="569" r:id="rId27"/>
    <p:sldId id="572" r:id="rId28"/>
    <p:sldId id="573" r:id="rId29"/>
    <p:sldId id="574" r:id="rId30"/>
    <p:sldId id="582" r:id="rId31"/>
  </p:sldIdLst>
  <p:sldSz cx="9144000" cy="6858000" type="letter"/>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800" b="1" kern="1200">
        <a:solidFill>
          <a:schemeClr val="accent1"/>
        </a:solidFill>
        <a:latin typeface="Arial" charset="0"/>
        <a:ea typeface="+mn-ea"/>
        <a:cs typeface="+mn-cs"/>
      </a:defRPr>
    </a:lvl1pPr>
    <a:lvl2pPr marL="457200" algn="l" rtl="0" eaLnBrk="0" fontAlgn="base" hangingPunct="0">
      <a:spcBef>
        <a:spcPct val="0"/>
      </a:spcBef>
      <a:spcAft>
        <a:spcPct val="0"/>
      </a:spcAft>
      <a:defRPr sz="2800" b="1" kern="1200">
        <a:solidFill>
          <a:schemeClr val="accent1"/>
        </a:solidFill>
        <a:latin typeface="Arial" charset="0"/>
        <a:ea typeface="+mn-ea"/>
        <a:cs typeface="+mn-cs"/>
      </a:defRPr>
    </a:lvl2pPr>
    <a:lvl3pPr marL="914400" algn="l" rtl="0" eaLnBrk="0" fontAlgn="base" hangingPunct="0">
      <a:spcBef>
        <a:spcPct val="0"/>
      </a:spcBef>
      <a:spcAft>
        <a:spcPct val="0"/>
      </a:spcAft>
      <a:defRPr sz="2800" b="1" kern="1200">
        <a:solidFill>
          <a:schemeClr val="accent1"/>
        </a:solidFill>
        <a:latin typeface="Arial" charset="0"/>
        <a:ea typeface="+mn-ea"/>
        <a:cs typeface="+mn-cs"/>
      </a:defRPr>
    </a:lvl3pPr>
    <a:lvl4pPr marL="1371600" algn="l" rtl="0" eaLnBrk="0" fontAlgn="base" hangingPunct="0">
      <a:spcBef>
        <a:spcPct val="0"/>
      </a:spcBef>
      <a:spcAft>
        <a:spcPct val="0"/>
      </a:spcAft>
      <a:defRPr sz="2800" b="1" kern="1200">
        <a:solidFill>
          <a:schemeClr val="accent1"/>
        </a:solidFill>
        <a:latin typeface="Arial" charset="0"/>
        <a:ea typeface="+mn-ea"/>
        <a:cs typeface="+mn-cs"/>
      </a:defRPr>
    </a:lvl4pPr>
    <a:lvl5pPr marL="1828800" algn="l" rtl="0" eaLnBrk="0" fontAlgn="base" hangingPunct="0">
      <a:spcBef>
        <a:spcPct val="0"/>
      </a:spcBef>
      <a:spcAft>
        <a:spcPct val="0"/>
      </a:spcAft>
      <a:defRPr sz="2800" b="1" kern="1200">
        <a:solidFill>
          <a:schemeClr val="accent1"/>
        </a:solidFill>
        <a:latin typeface="Arial" charset="0"/>
        <a:ea typeface="+mn-ea"/>
        <a:cs typeface="+mn-cs"/>
      </a:defRPr>
    </a:lvl5pPr>
    <a:lvl6pPr marL="2286000" algn="l" defTabSz="914400" rtl="0" eaLnBrk="1" latinLnBrk="0" hangingPunct="1">
      <a:defRPr sz="2800" b="1" kern="1200">
        <a:solidFill>
          <a:schemeClr val="accent1"/>
        </a:solidFill>
        <a:latin typeface="Arial" charset="0"/>
        <a:ea typeface="+mn-ea"/>
        <a:cs typeface="+mn-cs"/>
      </a:defRPr>
    </a:lvl6pPr>
    <a:lvl7pPr marL="2743200" algn="l" defTabSz="914400" rtl="0" eaLnBrk="1" latinLnBrk="0" hangingPunct="1">
      <a:defRPr sz="2800" b="1" kern="1200">
        <a:solidFill>
          <a:schemeClr val="accent1"/>
        </a:solidFill>
        <a:latin typeface="Arial" charset="0"/>
        <a:ea typeface="+mn-ea"/>
        <a:cs typeface="+mn-cs"/>
      </a:defRPr>
    </a:lvl7pPr>
    <a:lvl8pPr marL="3200400" algn="l" defTabSz="914400" rtl="0" eaLnBrk="1" latinLnBrk="0" hangingPunct="1">
      <a:defRPr sz="2800" b="1" kern="1200">
        <a:solidFill>
          <a:schemeClr val="accent1"/>
        </a:solidFill>
        <a:latin typeface="Arial" charset="0"/>
        <a:ea typeface="+mn-ea"/>
        <a:cs typeface="+mn-cs"/>
      </a:defRPr>
    </a:lvl8pPr>
    <a:lvl9pPr marL="3657600" algn="l" defTabSz="914400" rtl="0" eaLnBrk="1" latinLnBrk="0" hangingPunct="1">
      <a:defRPr sz="2800" b="1" kern="1200">
        <a:solidFill>
          <a:schemeClr val="accent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CC9900"/>
    <a:srgbClr val="33CC33"/>
    <a:srgbClr val="D03D20"/>
    <a:srgbClr val="B74539"/>
    <a:srgbClr val="008000"/>
    <a:srgbClr val="009900"/>
    <a:srgbClr val="CC3399"/>
    <a:srgbClr val="D2D2D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80789" autoAdjust="0"/>
  </p:normalViewPr>
  <p:slideViewPr>
    <p:cSldViewPr>
      <p:cViewPr varScale="1">
        <p:scale>
          <a:sx n="74" d="100"/>
          <a:sy n="74" d="100"/>
        </p:scale>
        <p:origin x="-126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38"/>
    </p:cViewPr>
  </p:sorterViewPr>
  <p:notesViewPr>
    <p:cSldViewPr>
      <p:cViewPr varScale="1">
        <p:scale>
          <a:sx n="84" d="100"/>
          <a:sy n="84" d="100"/>
        </p:scale>
        <p:origin x="-1932" y="-84"/>
      </p:cViewPr>
      <p:guideLst>
        <p:guide orient="horz" pos="2879"/>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58875" y="588963"/>
            <a:ext cx="4552950" cy="3414712"/>
          </a:xfrm>
          <a:prstGeom prst="rect">
            <a:avLst/>
          </a:prstGeom>
          <a:noFill/>
          <a:ln w="12700">
            <a:noFill/>
            <a:miter lim="800000"/>
            <a:headEnd/>
            <a:tailEnd/>
          </a:ln>
          <a:effectLst/>
        </p:spPr>
      </p:sp>
      <p:sp>
        <p:nvSpPr>
          <p:cNvPr id="2051" name="Rectangle 3"/>
          <p:cNvSpPr>
            <a:spLocks noGrp="1" noChangeArrowheads="1"/>
          </p:cNvSpPr>
          <p:nvPr>
            <p:ph type="body" sz="quarter" idx="3"/>
          </p:nvPr>
        </p:nvSpPr>
        <p:spPr bwMode="auto">
          <a:xfrm>
            <a:off x="515938" y="4341813"/>
            <a:ext cx="5910262" cy="4114800"/>
          </a:xfrm>
          <a:prstGeom prst="rect">
            <a:avLst/>
          </a:prstGeom>
          <a:noFill/>
          <a:ln w="12700">
            <a:solidFill>
              <a:schemeClr val="tx1"/>
            </a:solidFill>
            <a:miter lim="800000"/>
            <a:headEnd/>
            <a:tailEnd/>
          </a:ln>
          <a:effectLst/>
        </p:spPr>
        <p:txBody>
          <a:bodyPr vert="horz" wrap="square" lIns="92001" tIns="45193" rIns="92001" bIns="45193" numCol="1" anchor="t" anchorCtr="0" compatLnSpc="1">
            <a:prstTxWarp prst="textNoShape">
              <a:avLst/>
            </a:prstTxWarp>
          </a:bodyPr>
          <a:lstStyle/>
          <a:p>
            <a:pPr lvl="0"/>
            <a:r>
              <a:rPr lang="en-US" smtClean="0"/>
              <a:t>we want this to be in font 11 and justify.</a:t>
            </a:r>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7506" name="Rectangle 2"/>
          <p:cNvSpPr>
            <a:spLocks noGrp="1" noRot="1" noChangeAspect="1" noChangeArrowheads="1" noTextEdit="1"/>
          </p:cNvSpPr>
          <p:nvPr>
            <p:ph type="sldImg"/>
          </p:nvPr>
        </p:nvSpPr>
        <p:spPr>
          <a:xfrm>
            <a:off x="1109663" y="679450"/>
            <a:ext cx="4629150" cy="3471863"/>
          </a:xfrm>
        </p:spPr>
      </p:sp>
      <p:sp>
        <p:nvSpPr>
          <p:cNvPr id="1557507" name="Rectangle 3"/>
          <p:cNvSpPr>
            <a:spLocks noGrp="1" noChangeArrowheads="1"/>
          </p:cNvSpPr>
          <p:nvPr>
            <p:ph type="body" idx="1"/>
          </p:nvPr>
        </p:nvSpPr>
        <p:spPr>
          <a:xfrm>
            <a:off x="903288" y="4376738"/>
            <a:ext cx="5040312" cy="4075112"/>
          </a:xfrm>
          <a:ln/>
        </p:spPr>
        <p:txBody>
          <a:bodyPr lIns="89900" tIns="44950" rIns="89900" bIns="44950"/>
          <a:lstStyle/>
          <a:p>
            <a:r>
              <a:rPr lang="en-US"/>
              <a:t>Dynamic storage requires periodic refresh of the value.</a:t>
            </a:r>
          </a:p>
          <a:p>
            <a:endParaRPr lang="en-US"/>
          </a:p>
          <a:p>
            <a:r>
              <a:rPr lang="en-US"/>
              <a:t>Reading the value of the stored signal from a capacitor without disrupting the charge requires the availability of a device with a high input impedance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1842" name="Rectangle 2"/>
          <p:cNvSpPr>
            <a:spLocks noGrp="1" noRot="1" noChangeAspect="1" noChangeArrowheads="1" noTextEdit="1"/>
          </p:cNvSpPr>
          <p:nvPr>
            <p:ph type="sldImg"/>
          </p:nvPr>
        </p:nvSpPr>
        <p:spPr>
          <a:xfrm>
            <a:off x="1109663" y="679450"/>
            <a:ext cx="4629150" cy="3471863"/>
          </a:xfrm>
        </p:spPr>
      </p:sp>
      <p:sp>
        <p:nvSpPr>
          <p:cNvPr id="1571843" name="Rectangle 3"/>
          <p:cNvSpPr>
            <a:spLocks noGrp="1" noChangeArrowheads="1"/>
          </p:cNvSpPr>
          <p:nvPr>
            <p:ph type="body" idx="1"/>
          </p:nvPr>
        </p:nvSpPr>
        <p:spPr>
          <a:xfrm>
            <a:off x="903288" y="4376738"/>
            <a:ext cx="5040312" cy="4075112"/>
          </a:xfrm>
          <a:ln/>
        </p:spPr>
        <p:txBody>
          <a:bodyPr lIns="89900" tIns="44950" rIns="89900" bIns="44950"/>
          <a:lstStyle/>
          <a:p>
            <a:r>
              <a:rPr lang="en-US"/>
              <a:t>For class handout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3890" name="Rectangle 2"/>
          <p:cNvSpPr>
            <a:spLocks noGrp="1" noRot="1" noChangeAspect="1" noChangeArrowheads="1" noTextEdit="1"/>
          </p:cNvSpPr>
          <p:nvPr>
            <p:ph type="sldImg"/>
          </p:nvPr>
        </p:nvSpPr>
        <p:spPr>
          <a:xfrm>
            <a:off x="1109663" y="679450"/>
            <a:ext cx="4629150" cy="3471863"/>
          </a:xfrm>
        </p:spPr>
      </p:sp>
      <p:sp>
        <p:nvSpPr>
          <p:cNvPr id="1573891" name="Rectangle 3"/>
          <p:cNvSpPr>
            <a:spLocks noGrp="1" noChangeArrowheads="1"/>
          </p:cNvSpPr>
          <p:nvPr>
            <p:ph type="body" idx="1"/>
          </p:nvPr>
        </p:nvSpPr>
        <p:spPr>
          <a:xfrm>
            <a:off x="903288" y="4376738"/>
            <a:ext cx="5040312" cy="4075112"/>
          </a:xfrm>
          <a:ln/>
        </p:spPr>
        <p:txBody>
          <a:bodyPr lIns="89900" tIns="44950" rIns="89900" bIns="44950"/>
          <a:lstStyle/>
          <a:p>
            <a:r>
              <a:rPr lang="en-US"/>
              <a:t>For lecture</a:t>
            </a:r>
          </a:p>
          <a:p>
            <a:endParaRPr lang="en-US"/>
          </a:p>
          <a:p>
            <a:r>
              <a:rPr lang="en-US"/>
              <a:t>Positive edge-triggered MS flipflop, just like the one two slides ago (and again only 8 transistors and 4 clock loads), however with one important difference</a:t>
            </a:r>
          </a:p>
          <a:p>
            <a:endParaRPr lang="en-US"/>
          </a:p>
          <a:p>
            <a:r>
              <a:rPr lang="en-US"/>
              <a:t>A C2MOS flipflp with clk and !clk clocking is insensitive to clock overlap as long as the rise and fall times of the clock edges are sufficiently small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938" name="Rectangle 2"/>
          <p:cNvSpPr>
            <a:spLocks noGrp="1" noRot="1" noChangeAspect="1" noChangeArrowheads="1" noTextEdit="1"/>
          </p:cNvSpPr>
          <p:nvPr>
            <p:ph type="sldImg"/>
          </p:nvPr>
        </p:nvSpPr>
        <p:spPr>
          <a:xfrm>
            <a:off x="1109663" y="679450"/>
            <a:ext cx="4629150" cy="3471863"/>
          </a:xfrm>
        </p:spPr>
      </p:sp>
      <p:sp>
        <p:nvSpPr>
          <p:cNvPr id="1575939" name="Rectangle 3"/>
          <p:cNvSpPr>
            <a:spLocks noGrp="1" noChangeArrowheads="1"/>
          </p:cNvSpPr>
          <p:nvPr>
            <p:ph type="body" idx="1"/>
          </p:nvPr>
        </p:nvSpPr>
        <p:spPr>
          <a:xfrm>
            <a:off x="903288" y="4376738"/>
            <a:ext cx="5040312" cy="4075112"/>
          </a:xfrm>
          <a:ln/>
        </p:spPr>
        <p:txBody>
          <a:bodyPr lIns="89900" tIns="44950" rIns="89900" bIns="44950"/>
          <a:lstStyle/>
          <a:p>
            <a:r>
              <a:rPr lang="en-US"/>
              <a:t>Does any new data sampled during the overlap window propagate to Q (race)?</a:t>
            </a:r>
          </a:p>
          <a:p>
            <a:endParaRPr lang="en-US"/>
          </a:p>
          <a:p>
            <a:r>
              <a:rPr lang="en-US"/>
              <a:t>New data is sampled on QM, but cannot propagate to Q since M7 is off (slave is in hold).  Any new data sampled on the falling clock edge is not seen at Q</a:t>
            </a:r>
          </a:p>
          <a:p>
            <a:endParaRPr lang="en-US"/>
          </a:p>
          <a:p>
            <a:r>
              <a:rPr lang="en-US"/>
              <a:t>For clocking on left – at the end of the overlap period !clk = 1 and both M7 and M8 turn off, putting the slave stage in the hold mode</a:t>
            </a:r>
          </a:p>
          <a:p>
            <a:endParaRPr lang="en-US"/>
          </a:p>
          <a:p>
            <a:r>
              <a:rPr lang="en-US"/>
              <a:t>For the clocking on the right – at the end of the overlap period clk = 1 and both M3 and M4 turn off, putting the master in the hold mode (affects setup time as well)</a:t>
            </a:r>
          </a:p>
          <a:p>
            <a:endParaRPr lang="en-US"/>
          </a:p>
          <a:p>
            <a:r>
              <a:rPr lang="en-US"/>
              <a:t>Means that the FF is slower (slower tc-q time)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986" name="Rectangle 2"/>
          <p:cNvSpPr>
            <a:spLocks noGrp="1" noRot="1" noChangeAspect="1" noChangeArrowheads="1" noTextEdit="1"/>
          </p:cNvSpPr>
          <p:nvPr>
            <p:ph type="sldImg"/>
          </p:nvPr>
        </p:nvSpPr>
        <p:spPr>
          <a:xfrm>
            <a:off x="1109663" y="679450"/>
            <a:ext cx="4629150" cy="3471863"/>
          </a:xfrm>
        </p:spPr>
      </p:sp>
      <p:sp>
        <p:nvSpPr>
          <p:cNvPr id="1577987" name="Rectangle 3"/>
          <p:cNvSpPr>
            <a:spLocks noGrp="1" noChangeArrowheads="1"/>
          </p:cNvSpPr>
          <p:nvPr>
            <p:ph type="body" idx="1"/>
          </p:nvPr>
        </p:nvSpPr>
        <p:spPr>
          <a:xfrm>
            <a:off x="903288" y="4376738"/>
            <a:ext cx="5040312" cy="4075112"/>
          </a:xfrm>
          <a:ln/>
        </p:spPr>
        <p:txBody>
          <a:bodyPr lIns="89900" tIns="44950" rIns="89900" bIns="44950"/>
          <a:lstStyle/>
          <a:p>
            <a:r>
              <a:rPr lang="en-US"/>
              <a:t>Does any new data sampled during the overlap window (right after the clock goes high) propagate to Q (race)?</a:t>
            </a:r>
          </a:p>
          <a:p>
            <a:endParaRPr lang="en-US"/>
          </a:p>
          <a:p>
            <a:r>
              <a:rPr lang="en-US"/>
              <a:t>New data is sampled on QM, but cannot propagate to Q since M8 is off (slave is in hold).  Any new data sampled on the falling clock edge is not seen at Q</a:t>
            </a:r>
          </a:p>
          <a:p>
            <a:endParaRPr lang="en-US"/>
          </a:p>
          <a:p>
            <a:r>
              <a:rPr lang="en-US"/>
              <a:t>A bit more problematic than 0-0 overlap.  Must enforce a hold time on D, so that D changing that makes it to QM is not copied to Q when overlap time is over (and !clk goes to zero turning on M8) - first clocking condition.  By imposing a hold time on D - that D must be stable during clock overlap - overcome this problem as well</a:t>
            </a:r>
          </a:p>
          <a:p>
            <a:endParaRPr lang="en-US"/>
          </a:p>
          <a:p>
            <a:r>
              <a:rPr lang="en-US"/>
              <a:t>However, if the rise/fall times of the clock are sufficiently slow, have possible race.  Works correctly as long as the clock rise/fall times is smaller than approximately five times the propagation delay of the flipflop.</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0034" name="Rectangle 2"/>
          <p:cNvSpPr>
            <a:spLocks noGrp="1" noRot="1" noChangeAspect="1" noChangeArrowheads="1" noTextEdit="1"/>
          </p:cNvSpPr>
          <p:nvPr>
            <p:ph type="sldImg"/>
          </p:nvPr>
        </p:nvSpPr>
        <p:spPr>
          <a:xfrm>
            <a:off x="1109663" y="679450"/>
            <a:ext cx="4629150" cy="3471863"/>
          </a:xfrm>
        </p:spPr>
      </p:sp>
      <p:sp>
        <p:nvSpPr>
          <p:cNvPr id="1580035" name="Rectangle 3"/>
          <p:cNvSpPr>
            <a:spLocks noGrp="1" noChangeArrowheads="1"/>
          </p:cNvSpPr>
          <p:nvPr>
            <p:ph type="body" idx="1"/>
          </p:nvPr>
        </p:nvSpPr>
        <p:spPr>
          <a:xfrm>
            <a:off x="903288" y="4376738"/>
            <a:ext cx="5040312" cy="4075112"/>
          </a:xfrm>
          <a:ln/>
        </p:spPr>
        <p:txBody>
          <a:bodyPr lIns="89900" tIns="44950" rIns="89900" bIns="44950"/>
          <a:lstStyle/>
          <a:p>
            <a:r>
              <a:rPr lang="en-US"/>
              <a:t>For slow clocks, potential for a race condition exists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Rectangle 2"/>
          <p:cNvSpPr>
            <a:spLocks noGrp="1" noRot="1" noChangeAspect="1" noChangeArrowheads="1" noTextEdit="1"/>
          </p:cNvSpPr>
          <p:nvPr>
            <p:ph type="sldImg"/>
          </p:nvPr>
        </p:nvSpPr>
        <p:spPr>
          <a:xfrm>
            <a:off x="1109663" y="679450"/>
            <a:ext cx="4629150" cy="3471863"/>
          </a:xfrm>
        </p:spPr>
      </p:sp>
      <p:sp>
        <p:nvSpPr>
          <p:cNvPr id="1604611" name="Rectangle 3"/>
          <p:cNvSpPr>
            <a:spLocks noGrp="1" noChangeArrowheads="1"/>
          </p:cNvSpPr>
          <p:nvPr>
            <p:ph type="body" idx="1"/>
          </p:nvPr>
        </p:nvSpPr>
        <p:spPr>
          <a:xfrm>
            <a:off x="903288" y="4376738"/>
            <a:ext cx="5040312" cy="4075112"/>
          </a:xfrm>
          <a:ln/>
        </p:spPr>
        <p:txBody>
          <a:bodyPr lIns="89900" tIns="44950" rIns="89900" bIns="44950"/>
          <a:lstStyle/>
          <a:p>
            <a:r>
              <a:rPr lang="en-US"/>
              <a:t>Positive edge-triggered MS flipflop, just like the one two slides ago (and again only 8 transistors), however with one important difference</a:t>
            </a:r>
          </a:p>
          <a:p>
            <a:endParaRPr lang="en-US"/>
          </a:p>
          <a:p>
            <a:r>
              <a:rPr lang="en-US"/>
              <a:t>A C2MOS flipflp with clk and !clk clocking is insensitive to clock overlap as long as the rise and fall times of the clock edges are sufficiently small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6658" name="Rectangle 2"/>
          <p:cNvSpPr>
            <a:spLocks noGrp="1" noRot="1" noChangeAspect="1" noChangeArrowheads="1" noTextEdit="1"/>
          </p:cNvSpPr>
          <p:nvPr>
            <p:ph type="sldImg"/>
          </p:nvPr>
        </p:nvSpPr>
        <p:spPr>
          <a:xfrm>
            <a:off x="1109663" y="679450"/>
            <a:ext cx="4629150" cy="3471863"/>
          </a:xfrm>
        </p:spPr>
      </p:sp>
      <p:sp>
        <p:nvSpPr>
          <p:cNvPr id="1606659" name="Rectangle 3"/>
          <p:cNvSpPr>
            <a:spLocks noGrp="1" noChangeArrowheads="1"/>
          </p:cNvSpPr>
          <p:nvPr>
            <p:ph type="body" idx="1"/>
          </p:nvPr>
        </p:nvSpPr>
        <p:spPr>
          <a:xfrm>
            <a:off x="903288" y="4376738"/>
            <a:ext cx="5040312" cy="4075112"/>
          </a:xfrm>
          <a:ln/>
        </p:spPr>
        <p:txBody>
          <a:bodyPr lIns="89900" tIns="44950" rIns="89900" bIns="44950"/>
          <a:lstStyle/>
          <a:p>
            <a:r>
              <a:rPr lang="en-US"/>
              <a:t>Need to redo</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706" name="Rectangle 2"/>
          <p:cNvSpPr>
            <a:spLocks noGrp="1" noRot="1" noChangeAspect="1" noChangeArrowheads="1" noTextEdit="1"/>
          </p:cNvSpPr>
          <p:nvPr>
            <p:ph type="sldImg"/>
          </p:nvPr>
        </p:nvSpPr>
        <p:spPr>
          <a:xfrm>
            <a:off x="1109663" y="679450"/>
            <a:ext cx="4629150" cy="3471863"/>
          </a:xfrm>
        </p:spPr>
      </p:sp>
      <p:sp>
        <p:nvSpPr>
          <p:cNvPr id="1608707" name="Rectangle 3"/>
          <p:cNvSpPr>
            <a:spLocks noGrp="1" noChangeArrowheads="1"/>
          </p:cNvSpPr>
          <p:nvPr>
            <p:ph type="body" idx="1"/>
          </p:nvPr>
        </p:nvSpPr>
        <p:spPr>
          <a:xfrm>
            <a:off x="903288" y="4376738"/>
            <a:ext cx="5040312" cy="4075112"/>
          </a:xfrm>
          <a:ln/>
        </p:spPr>
        <p:txBody>
          <a:bodyPr lIns="89900" tIns="44950" rIns="89900" bIns="44950"/>
          <a:lstStyle/>
          <a:p>
            <a:r>
              <a:rPr lang="en-US"/>
              <a:t>Need to redo</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2082" name="Rectangle 2"/>
          <p:cNvSpPr>
            <a:spLocks noGrp="1" noRot="1" noChangeAspect="1" noChangeArrowheads="1" noTextEdit="1"/>
          </p:cNvSpPr>
          <p:nvPr>
            <p:ph type="sldImg"/>
          </p:nvPr>
        </p:nvSpPr>
        <p:spPr>
          <a:xfrm>
            <a:off x="1109663" y="679450"/>
            <a:ext cx="4629150" cy="3471863"/>
          </a:xfrm>
        </p:spPr>
      </p:sp>
      <p:sp>
        <p:nvSpPr>
          <p:cNvPr id="1582083" name="Rectangle 3"/>
          <p:cNvSpPr>
            <a:spLocks noGrp="1" noChangeArrowheads="1"/>
          </p:cNvSpPr>
          <p:nvPr>
            <p:ph type="body" idx="1"/>
          </p:nvPr>
        </p:nvSpPr>
        <p:spPr>
          <a:xfrm>
            <a:off x="903288" y="4376738"/>
            <a:ext cx="5040312" cy="4075112"/>
          </a:xfrm>
          <a:ln/>
        </p:spPr>
        <p:txBody>
          <a:bodyPr lIns="89900" tIns="44950" rIns="89900" bIns="44950"/>
          <a:lstStyle/>
          <a:p>
            <a:r>
              <a:rPr lang="en-US"/>
              <a:t>Uses only a single clock – so no clock overlap (skew) to worry about; also reduced clock load</a:t>
            </a:r>
          </a:p>
          <a:p>
            <a:endParaRPr lang="en-US"/>
          </a:p>
          <a:p>
            <a:r>
              <a:rPr lang="en-US"/>
              <a:t>Transparent mode is equivalent to two cascaded inverters (latch is non-inverting)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130" name="Rectangle 2"/>
          <p:cNvSpPr>
            <a:spLocks noGrp="1" noRot="1" noChangeAspect="1" noChangeArrowheads="1" noTextEdit="1"/>
          </p:cNvSpPr>
          <p:nvPr>
            <p:ph type="sldImg"/>
          </p:nvPr>
        </p:nvSpPr>
        <p:spPr>
          <a:xfrm>
            <a:off x="1109663" y="679450"/>
            <a:ext cx="4629150" cy="3471863"/>
          </a:xfrm>
        </p:spPr>
      </p:sp>
      <p:sp>
        <p:nvSpPr>
          <p:cNvPr id="1584131" name="Rectangle 3"/>
          <p:cNvSpPr>
            <a:spLocks noGrp="1" noChangeArrowheads="1"/>
          </p:cNvSpPr>
          <p:nvPr>
            <p:ph type="body" idx="1"/>
          </p:nvPr>
        </p:nvSpPr>
        <p:spPr>
          <a:xfrm>
            <a:off x="903288" y="4376738"/>
            <a:ext cx="5040312" cy="4075112"/>
          </a:xfrm>
          <a:ln/>
        </p:spPr>
        <p:txBody>
          <a:bodyPr lIns="89900" tIns="44950" rIns="89900" bIns="44950"/>
          <a:lstStyle/>
          <a:p>
            <a:r>
              <a:rPr lang="en-US"/>
              <a:t>Can embed logic into latch (or ff) - reduces the delay overhead associated with the latch.</a:t>
            </a:r>
          </a:p>
          <a:p>
            <a:endParaRPr lang="en-US"/>
          </a:p>
          <a:p>
            <a:r>
              <a:rPr lang="en-US"/>
              <a:t>Set-up time increased, but overall performance improved: the increase in the set-up time is typically smaller than the delay of an AND gate.  E.g., using minimum size devices set-up of AND latch is 140 psec.  Using the conventional approach of AND gate followed by latch has an effective set-up time of 600 psec.</a:t>
            </a:r>
          </a:p>
          <a:p>
            <a:endParaRPr lang="en-US"/>
          </a:p>
          <a:p>
            <a:r>
              <a:rPr lang="en-US"/>
              <a:t>Technique used extensively in the design of the EV4 DEC Alpha microprocessor and many other high performance processors.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802" name="Rectangle 2"/>
          <p:cNvSpPr>
            <a:spLocks noGrp="1" noRot="1" noChangeAspect="1" noChangeArrowheads="1" noTextEdit="1"/>
          </p:cNvSpPr>
          <p:nvPr>
            <p:ph type="sldImg"/>
          </p:nvPr>
        </p:nvSpPr>
        <p:spPr/>
      </p:sp>
      <p:sp>
        <p:nvSpPr>
          <p:cNvPr id="1612803" name="Rectangle 3"/>
          <p:cNvSpPr>
            <a:spLocks noGrp="1" noChangeArrowheads="1"/>
          </p:cNvSpPr>
          <p:nvPr>
            <p:ph type="body" idx="1"/>
          </p:nvPr>
        </p:nvSpPr>
        <p:spPr>
          <a:ln/>
        </p:spPr>
        <p:txBody>
          <a:bodyPr/>
          <a:lstStyle/>
          <a:p>
            <a:r>
              <a:rPr lang="en-US"/>
              <a:t>tsetup – time that the data inputs (D) must be valid before the clock transition (0 ti 1 transition for a positive edge-triggered device)</a:t>
            </a:r>
          </a:p>
          <a:p>
            <a:endParaRPr lang="en-US"/>
          </a:p>
          <a:p>
            <a:r>
              <a:rPr lang="en-US"/>
              <a:t>thold is the time that the data inputs must remain valid after the clock edge</a:t>
            </a:r>
          </a:p>
          <a:p>
            <a:endParaRPr lang="en-US"/>
          </a:p>
          <a:p>
            <a:r>
              <a:rPr lang="en-US"/>
              <a:t>Tc-q is the worst case propagation delay (with reference to the clock edge) – time to copy D to Q</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178" name="Rectangle 2"/>
          <p:cNvSpPr>
            <a:spLocks noGrp="1" noRot="1" noChangeAspect="1" noChangeArrowheads="1" noTextEdit="1"/>
          </p:cNvSpPr>
          <p:nvPr>
            <p:ph type="sldImg"/>
          </p:nvPr>
        </p:nvSpPr>
        <p:spPr>
          <a:xfrm>
            <a:off x="1109663" y="679450"/>
            <a:ext cx="4629150" cy="3471863"/>
          </a:xfrm>
        </p:spPr>
      </p:sp>
      <p:sp>
        <p:nvSpPr>
          <p:cNvPr id="1586179" name="Rectangle 3"/>
          <p:cNvSpPr>
            <a:spLocks noGrp="1" noChangeArrowheads="1"/>
          </p:cNvSpPr>
          <p:nvPr>
            <p:ph type="body" idx="1"/>
          </p:nvPr>
        </p:nvSpPr>
        <p:spPr>
          <a:xfrm>
            <a:off x="903288" y="4376738"/>
            <a:ext cx="5040312" cy="4075112"/>
          </a:xfrm>
          <a:ln/>
        </p:spPr>
        <p:txBody>
          <a:bodyPr lIns="89900" tIns="44950" rIns="89900" bIns="44950"/>
          <a:lstStyle/>
          <a:p>
            <a:r>
              <a:rPr lang="en-US"/>
              <a:t>For class handout</a:t>
            </a:r>
          </a:p>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8226" name="Rectangle 2"/>
          <p:cNvSpPr>
            <a:spLocks noGrp="1" noRot="1" noChangeAspect="1" noChangeArrowheads="1" noTextEdit="1"/>
          </p:cNvSpPr>
          <p:nvPr>
            <p:ph type="sldImg"/>
          </p:nvPr>
        </p:nvSpPr>
        <p:spPr>
          <a:xfrm>
            <a:off x="1109663" y="679450"/>
            <a:ext cx="4629150" cy="3471863"/>
          </a:xfrm>
        </p:spPr>
      </p:sp>
      <p:sp>
        <p:nvSpPr>
          <p:cNvPr id="1588227" name="Rectangle 3"/>
          <p:cNvSpPr>
            <a:spLocks noGrp="1" noChangeArrowheads="1"/>
          </p:cNvSpPr>
          <p:nvPr>
            <p:ph type="body" idx="1"/>
          </p:nvPr>
        </p:nvSpPr>
        <p:spPr>
          <a:xfrm>
            <a:off x="903288" y="4376738"/>
            <a:ext cx="5040312" cy="4075112"/>
          </a:xfrm>
          <a:ln/>
        </p:spPr>
        <p:txBody>
          <a:bodyPr lIns="89900" tIns="44950" rIns="89900" bIns="44950"/>
          <a:lstStyle/>
          <a:p>
            <a:r>
              <a:rPr lang="en-US"/>
              <a:t>For lecture</a:t>
            </a:r>
          </a:p>
          <a:p>
            <a:endParaRPr lang="en-US"/>
          </a:p>
          <a:p>
            <a:r>
              <a:rPr lang="en-US"/>
              <a:t>Clock load of 4 transistors (similar to transmission gate or C2MOS) but only one clock to drive and route (12 transistors as compared to 8 in the previous two designs)</a:t>
            </a:r>
          </a:p>
          <a:p>
            <a:endParaRPr lang="en-US"/>
          </a:p>
          <a:p>
            <a:r>
              <a:rPr lang="en-US"/>
              <a:t>Virtually all constraints removed - no clocks to overlap, no race</a:t>
            </a:r>
          </a:p>
          <a:p>
            <a:endParaRPr lang="en-US"/>
          </a:p>
          <a:p>
            <a:r>
              <a:rPr lang="en-US"/>
              <a:t>Warning - similar to C2MOS, TSPC malfunctions when the slope of the clock is not sufficiently steep.  Slow clock cause both the NMOS and PMOS clocked transistors to be on simultaneously, resulting in undefined values of the states and race conditions.  Clock slopes thus must be carefully engineered.  If necessary, local buffers must be introduced to ensure the quality of the clock signal.</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4370" name="Rectangle 2"/>
          <p:cNvSpPr>
            <a:spLocks noGrp="1" noRot="1" noChangeAspect="1" noChangeArrowheads="1" noTextEdit="1"/>
          </p:cNvSpPr>
          <p:nvPr>
            <p:ph type="sldImg"/>
          </p:nvPr>
        </p:nvSpPr>
        <p:spPr>
          <a:xfrm>
            <a:off x="1109663" y="679450"/>
            <a:ext cx="4629150" cy="3471863"/>
          </a:xfrm>
        </p:spPr>
      </p:sp>
      <p:sp>
        <p:nvSpPr>
          <p:cNvPr id="1594371" name="Rectangle 3"/>
          <p:cNvSpPr>
            <a:spLocks noGrp="1" noChangeArrowheads="1"/>
          </p:cNvSpPr>
          <p:nvPr>
            <p:ph type="body" idx="1"/>
          </p:nvPr>
        </p:nvSpPr>
        <p:spPr>
          <a:xfrm>
            <a:off x="903288" y="4376738"/>
            <a:ext cx="5040312" cy="4075112"/>
          </a:xfrm>
          <a:ln/>
        </p:spPr>
        <p:txBody>
          <a:bodyPr lIns="89900" tIns="44950" rIns="89900" bIns="44950"/>
          <a:lstStyle/>
          <a:p>
            <a:r>
              <a:rPr lang="en-US"/>
              <a:t>For class handout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0994" name="Rectangle 2"/>
          <p:cNvSpPr>
            <a:spLocks noGrp="1" noRot="1" noChangeAspect="1" noChangeArrowheads="1" noTextEdit="1"/>
          </p:cNvSpPr>
          <p:nvPr>
            <p:ph type="sldImg"/>
          </p:nvPr>
        </p:nvSpPr>
        <p:spPr>
          <a:xfrm>
            <a:off x="1109663" y="679450"/>
            <a:ext cx="4629150" cy="3471863"/>
          </a:xfrm>
        </p:spPr>
      </p:sp>
      <p:sp>
        <p:nvSpPr>
          <p:cNvPr id="1620995" name="Rectangle 3"/>
          <p:cNvSpPr>
            <a:spLocks noGrp="1" noChangeArrowheads="1"/>
          </p:cNvSpPr>
          <p:nvPr>
            <p:ph type="body" idx="1"/>
          </p:nvPr>
        </p:nvSpPr>
        <p:spPr>
          <a:xfrm>
            <a:off x="903288" y="4376738"/>
            <a:ext cx="5040312" cy="4075112"/>
          </a:xfrm>
          <a:ln/>
        </p:spPr>
        <p:txBody>
          <a:bodyPr lIns="89900" tIns="44950" rIns="89900" bIns="44950"/>
          <a:lstStyle/>
          <a:p>
            <a:r>
              <a:rPr lang="en-US"/>
              <a:t>Positive edge triggered - ask class why!  Still clock load of 4 transistors (similar to transmission gate or C2MOS) but only one clock to drive and route, and now only 9 (or 11 if really need Q not !Q) transistors (as compared to 8 in previous two)</a:t>
            </a:r>
          </a:p>
          <a:p>
            <a:endParaRPr lang="en-US"/>
          </a:p>
          <a:p>
            <a:r>
              <a:rPr lang="en-US"/>
              <a:t>When clk=0, the input inverter is sampling D onto X, the second (dynamic inverter) is in the precharge mode so Y is 1, and the third inverter is in hold mode (so Q is stable).</a:t>
            </a:r>
          </a:p>
          <a:p>
            <a:endParaRPr lang="en-US"/>
          </a:p>
          <a:p>
            <a:r>
              <a:rPr lang="en-US"/>
              <a:t>On the rising edge of the clock, the middle inverter evaluates and since the third inverter is sampling when clk=1 the output Q goes to its new state.</a:t>
            </a:r>
          </a:p>
          <a:p>
            <a:r>
              <a:rPr lang="en-US"/>
              <a:t>On the positive edge of the clock, note that the node X transitions to a low if D is high.  Therefore, the input must be kept stable until the value on node X before the rising edge of the clock propagates to Y – hold time of the register (less than 1 inverter delay since it takes 1 inverter delay for the input to affect node X).</a:t>
            </a:r>
          </a:p>
          <a:p>
            <a:endParaRPr lang="en-US"/>
          </a:p>
          <a:p>
            <a:r>
              <a:rPr lang="en-US"/>
              <a:t>Propagation delay is essentially three inverters since the value on node X must propagate to output Q</a:t>
            </a:r>
          </a:p>
          <a:p>
            <a:endParaRPr lang="en-US"/>
          </a:p>
          <a:p>
            <a:r>
              <a:rPr lang="en-US"/>
              <a:t>Set-up time is the time for node X to be valid – one inverter delay</a:t>
            </a:r>
          </a:p>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Rot="1" noChangeAspect="1" noChangeArrowheads="1" noTextEdit="1"/>
          </p:cNvSpPr>
          <p:nvPr>
            <p:ph type="sldImg"/>
          </p:nvPr>
        </p:nvSpPr>
        <p:spPr>
          <a:xfrm>
            <a:off x="1109663" y="679450"/>
            <a:ext cx="4629150" cy="3471863"/>
          </a:xfrm>
        </p:spPr>
      </p:sp>
      <p:sp>
        <p:nvSpPr>
          <p:cNvPr id="1596419" name="Rectangle 3"/>
          <p:cNvSpPr>
            <a:spLocks noGrp="1" noChangeArrowheads="1"/>
          </p:cNvSpPr>
          <p:nvPr>
            <p:ph type="body" idx="1"/>
          </p:nvPr>
        </p:nvSpPr>
        <p:spPr>
          <a:xfrm>
            <a:off x="903288" y="4376738"/>
            <a:ext cx="5040312" cy="4075112"/>
          </a:xfrm>
          <a:ln/>
        </p:spPr>
        <p:txBody>
          <a:bodyPr lIns="89900" tIns="44950" rIns="89900" bIns="44950"/>
          <a:lstStyle/>
          <a:p>
            <a:r>
              <a:rPr lang="en-US"/>
              <a:t>Sizing is critical – with improper sizing glitches may occur due to race condition when the clock transitions from low to high.  When clk transitions from low to high, nodes Y and !Q start to discharge simultaneously (case for D low).  Once Y is sufficiently low, the trend on !Q reverses.  Note glitch (red case) and also reduces contamination delay.  Can fix by resizing (note green case) so that the relative strengths of the pull-down paths of the second and third inverter let Y discharge faster than !Q</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274" name="Rectangle 2"/>
          <p:cNvSpPr>
            <a:spLocks noGrp="1" noRot="1" noChangeAspect="1" noChangeArrowheads="1" noTextEdit="1"/>
          </p:cNvSpPr>
          <p:nvPr>
            <p:ph type="sldImg"/>
          </p:nvPr>
        </p:nvSpPr>
        <p:spPr>
          <a:xfrm>
            <a:off x="1109663" y="679450"/>
            <a:ext cx="4629150" cy="3471863"/>
          </a:xfrm>
        </p:spPr>
      </p:sp>
      <p:sp>
        <p:nvSpPr>
          <p:cNvPr id="1590275" name="Rectangle 3"/>
          <p:cNvSpPr>
            <a:spLocks noGrp="1" noChangeArrowheads="1"/>
          </p:cNvSpPr>
          <p:nvPr>
            <p:ph type="body" idx="1"/>
          </p:nvPr>
        </p:nvSpPr>
        <p:spPr>
          <a:xfrm>
            <a:off x="903288" y="4376738"/>
            <a:ext cx="5040312" cy="4075112"/>
          </a:xfrm>
          <a:ln/>
        </p:spPr>
        <p:txBody>
          <a:bodyPr lIns="89900" tIns="44950" rIns="89900" bIns="44950"/>
          <a:lstStyle/>
          <a:p>
            <a:r>
              <a:rPr lang="en-US"/>
              <a:t>Also called split-output latches - reduces clock load by half (to two for a ff composed of a positive-negative latch pair).</a:t>
            </a:r>
          </a:p>
          <a:p>
            <a:endParaRPr lang="en-US"/>
          </a:p>
          <a:p>
            <a:r>
              <a:rPr lang="en-US"/>
              <a:t>Downside is not all node voltages in the latch experience full logic swing due to threshold drop.  E.g., for positive latch when D=0 and clk=1, A=Vdd-Vth  (Also limits the amount of Vdd scaling possible with this latch).</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2322" name="Rectangle 2"/>
          <p:cNvSpPr>
            <a:spLocks noGrp="1" noRot="1" noChangeAspect="1" noChangeArrowheads="1" noTextEdit="1"/>
          </p:cNvSpPr>
          <p:nvPr>
            <p:ph type="sldImg"/>
          </p:nvPr>
        </p:nvSpPr>
        <p:spPr>
          <a:xfrm>
            <a:off x="1109663" y="679450"/>
            <a:ext cx="4629150" cy="3471863"/>
          </a:xfrm>
        </p:spPr>
      </p:sp>
      <p:sp>
        <p:nvSpPr>
          <p:cNvPr id="1592323" name="Rectangle 3"/>
          <p:cNvSpPr>
            <a:spLocks noGrp="1" noChangeArrowheads="1"/>
          </p:cNvSpPr>
          <p:nvPr>
            <p:ph type="body" idx="1"/>
          </p:nvPr>
        </p:nvSpPr>
        <p:spPr>
          <a:xfrm>
            <a:off x="903288" y="4376738"/>
            <a:ext cx="5040312" cy="4075112"/>
          </a:xfrm>
          <a:ln/>
        </p:spPr>
        <p:txBody>
          <a:bodyPr lIns="89900" tIns="44950" rIns="89900" bIns="44950"/>
          <a:lstStyle/>
          <a:p>
            <a:r>
              <a:rPr lang="en-US"/>
              <a:t>Which edge-triggered?</a:t>
            </a:r>
          </a:p>
          <a:p>
            <a:endParaRPr lang="en-US"/>
          </a:p>
          <a:p>
            <a:r>
              <a:rPr lang="en-US"/>
              <a:t>Now clock load of only 2 transistors and 8+2 transistors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8466" name="Rectangle 2"/>
          <p:cNvSpPr>
            <a:spLocks noGrp="1" noRot="1" noChangeAspect="1" noChangeArrowheads="1" noTextEdit="1"/>
          </p:cNvSpPr>
          <p:nvPr>
            <p:ph type="sldImg"/>
          </p:nvPr>
        </p:nvSpPr>
        <p:spPr/>
      </p:sp>
      <p:sp>
        <p:nvSpPr>
          <p:cNvPr id="1598467" name="Rectangle 3"/>
          <p:cNvSpPr>
            <a:spLocks noGrp="1" noChangeArrowheads="1"/>
          </p:cNvSpPr>
          <p:nvPr>
            <p:ph type="body" idx="1"/>
          </p:nvPr>
        </p:nvSpPr>
        <p:spPr>
          <a:ln/>
        </p:spPr>
        <p:txBody>
          <a:bodyPr/>
          <a:lstStyle/>
          <a:p>
            <a:r>
              <a:rPr lang="en-US"/>
              <a:t>When the clock is low, M3 and M6 are off, and P1 is on precharging node X.  And the output node Q is decoupled from X so is in hold mode.</a:t>
            </a:r>
          </a:p>
          <a:p>
            <a:endParaRPr lang="en-US"/>
          </a:p>
          <a:p>
            <a:r>
              <a:rPr lang="en-US"/>
              <a:t>!clkd is a delayed inverted version of clk.  On the rising edge of clk, M3 and M6 turn on while M1 and M4 stay on for a short period.  During this period the ff is transparent and the input data D is sampled by the ff.  Once !clkd goes low, node X is decoupled from the input and is either held or starts to precharge to Vdd by PMOS device P2.</a:t>
            </a:r>
          </a:p>
          <a:p>
            <a:endParaRPr lang="en-US"/>
          </a:p>
          <a:p>
            <a:r>
              <a:rPr lang="en-US"/>
              <a:t>On the falling edge of the clock, node X is held at Vdd and the output is held stable by the cross-coupled inverters.</a:t>
            </a:r>
          </a:p>
          <a:p>
            <a:endParaRPr lang="en-US"/>
          </a:p>
          <a:p>
            <a:r>
              <a:rPr lang="en-US"/>
              <a:t>Note that the one-shot (pulse) is integrated into the register.  The transparency period determines the hold time.  The window must be wide enough for the input data to propagate to Q.  Note also that the set-up time can be NEGATIVE (if the transparency window is longer than the delay from input to output).  This is attractive, as data can arrive at the register even after the clock goes high, meaning that time can be borrowed from the previous cycle.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514" name="Rectangle 2"/>
          <p:cNvSpPr>
            <a:spLocks noGrp="1" noRot="1" noChangeAspect="1" noChangeArrowheads="1" noTextEdit="1"/>
          </p:cNvSpPr>
          <p:nvPr>
            <p:ph type="sldImg"/>
          </p:nvPr>
        </p:nvSpPr>
        <p:spPr>
          <a:xfrm>
            <a:off x="1109663" y="679450"/>
            <a:ext cx="4629150" cy="3471863"/>
          </a:xfrm>
        </p:spPr>
      </p:sp>
      <p:sp>
        <p:nvSpPr>
          <p:cNvPr id="1600515" name="Rectangle 3"/>
          <p:cNvSpPr>
            <a:spLocks noGrp="1" noChangeArrowheads="1"/>
          </p:cNvSpPr>
          <p:nvPr>
            <p:ph type="body" idx="1"/>
          </p:nvPr>
        </p:nvSpPr>
        <p:spPr>
          <a:xfrm>
            <a:off x="903288" y="4376738"/>
            <a:ext cx="5040312" cy="4075112"/>
          </a:xfrm>
          <a:ln/>
        </p:spPr>
        <p:txBody>
          <a:bodyPr lIns="89900" tIns="44950" rIns="89900" bIns="44950"/>
          <a:lstStyle/>
          <a:p>
            <a:r>
              <a:rPr lang="en-US"/>
              <a:t>Sense amplifier based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562" name="Rectangle 2"/>
          <p:cNvSpPr>
            <a:spLocks noGrp="1" noRot="1" noChangeAspect="1" noChangeArrowheads="1" noTextEdit="1"/>
          </p:cNvSpPr>
          <p:nvPr>
            <p:ph type="sldImg"/>
          </p:nvPr>
        </p:nvSpPr>
        <p:spPr/>
      </p:sp>
      <p:sp>
        <p:nvSpPr>
          <p:cNvPr id="160256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850" name="Rectangle 2"/>
          <p:cNvSpPr>
            <a:spLocks noGrp="1" noRot="1" noChangeAspect="1" noChangeArrowheads="1" noTextEdit="1"/>
          </p:cNvSpPr>
          <p:nvPr>
            <p:ph type="sldImg"/>
          </p:nvPr>
        </p:nvSpPr>
        <p:spPr>
          <a:xfrm>
            <a:off x="1109663" y="679450"/>
            <a:ext cx="4629150" cy="3471863"/>
          </a:xfrm>
        </p:spPr>
      </p:sp>
      <p:sp>
        <p:nvSpPr>
          <p:cNvPr id="1614851" name="Rectangle 3"/>
          <p:cNvSpPr>
            <a:spLocks noGrp="1" noChangeArrowheads="1"/>
          </p:cNvSpPr>
          <p:nvPr>
            <p:ph type="body" idx="1"/>
          </p:nvPr>
        </p:nvSpPr>
        <p:spPr>
          <a:xfrm>
            <a:off x="903288" y="4376738"/>
            <a:ext cx="5040312" cy="4075112"/>
          </a:xfrm>
          <a:ln/>
        </p:spPr>
        <p:txBody>
          <a:bodyPr lIns="91434" tIns="45716" rIns="91434" bIns="45716"/>
          <a:lstStyle/>
          <a:p>
            <a:r>
              <a:rPr lang="en-US"/>
              <a:t>contamination delay - minimum delay of the combinational logic or register</a:t>
            </a:r>
          </a:p>
          <a:p>
            <a:endParaRPr lang="en-US"/>
          </a:p>
          <a:p>
            <a:r>
              <a:rPr lang="en-US"/>
              <a:t>Thus, it is important to minimize the values of the timing parameters associated with the register.  In modern high-performance systems, the register propagation delay and set-up times account for a significant portion of the clock period.  E.g., DEC Alpha EV6 has a maximum logic depth of 12 gates and the register overhead accounts for about 15% of the clock period.</a:t>
            </a:r>
          </a:p>
          <a:p>
            <a:endParaRPr lang="en-US"/>
          </a:p>
          <a:p>
            <a:r>
              <a:rPr lang="en-US"/>
              <a:t>Hold time becomes and issue then there is little logic between registers or when the clocks at different registers are somewhat out of phase due to clock skew.</a:t>
            </a:r>
          </a:p>
          <a:p>
            <a:endParaRPr lang="en-US"/>
          </a:p>
          <a:p>
            <a:r>
              <a:rPr lang="en-US"/>
              <a:t>Modern machines are characterized by a very-low logic depth and, in fact, the register propagation delay and setup times account for a significant portion of the clock period.  E.g., DEC EV6 has a maximum logic depth of 12 gates and the register overhead accounts for approx. 15% of the clock period.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5458" name="Rectangle 2"/>
          <p:cNvSpPr>
            <a:spLocks noGrp="1" noRot="1" noChangeAspect="1" noChangeArrowheads="1" noTextEdit="1"/>
          </p:cNvSpPr>
          <p:nvPr>
            <p:ph type="sldImg"/>
          </p:nvPr>
        </p:nvSpPr>
        <p:spPr/>
      </p:sp>
      <p:sp>
        <p:nvSpPr>
          <p:cNvPr id="155545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3650" name="Rectangle 2"/>
          <p:cNvSpPr>
            <a:spLocks noGrp="1" noRot="1" noChangeAspect="1" noChangeArrowheads="1" noTextEdit="1"/>
          </p:cNvSpPr>
          <p:nvPr>
            <p:ph type="sldImg"/>
          </p:nvPr>
        </p:nvSpPr>
        <p:spPr>
          <a:xfrm>
            <a:off x="1109663" y="679450"/>
            <a:ext cx="4629150" cy="3471863"/>
          </a:xfrm>
        </p:spPr>
      </p:sp>
      <p:sp>
        <p:nvSpPr>
          <p:cNvPr id="1563651" name="Rectangle 3"/>
          <p:cNvSpPr>
            <a:spLocks noGrp="1" noChangeArrowheads="1"/>
          </p:cNvSpPr>
          <p:nvPr>
            <p:ph type="body" idx="1"/>
          </p:nvPr>
        </p:nvSpPr>
        <p:spPr>
          <a:xfrm>
            <a:off x="903288" y="4376738"/>
            <a:ext cx="5040312" cy="4075112"/>
          </a:xfrm>
          <a:ln/>
        </p:spPr>
        <p:txBody>
          <a:bodyPr lIns="89900" tIns="44950" rIns="89900" bIns="44950"/>
          <a:lstStyle/>
          <a:p>
            <a:r>
              <a:rPr lang="en-US"/>
              <a:t>For class handout</a:t>
            </a: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5698" name="Rectangle 2"/>
          <p:cNvSpPr>
            <a:spLocks noGrp="1" noRot="1" noChangeAspect="1" noChangeArrowheads="1" noTextEdit="1"/>
          </p:cNvSpPr>
          <p:nvPr>
            <p:ph type="sldImg"/>
          </p:nvPr>
        </p:nvSpPr>
        <p:spPr>
          <a:xfrm>
            <a:off x="1109663" y="679450"/>
            <a:ext cx="4629150" cy="3471863"/>
          </a:xfrm>
        </p:spPr>
      </p:sp>
      <p:sp>
        <p:nvSpPr>
          <p:cNvPr id="1565699" name="Rectangle 3"/>
          <p:cNvSpPr>
            <a:spLocks noGrp="1" noChangeArrowheads="1"/>
          </p:cNvSpPr>
          <p:nvPr>
            <p:ph type="body" idx="1"/>
          </p:nvPr>
        </p:nvSpPr>
        <p:spPr>
          <a:xfrm>
            <a:off x="903288" y="4376738"/>
            <a:ext cx="5040312" cy="4075112"/>
          </a:xfrm>
          <a:ln/>
        </p:spPr>
        <p:txBody>
          <a:bodyPr lIns="89900" tIns="44950" rIns="89900" bIns="44950"/>
          <a:lstStyle/>
          <a:p>
            <a:r>
              <a:rPr lang="en-US"/>
              <a:t>C1 is the gate cap of I1, the junction cap of T1 and the overlap gate cap of T1</a:t>
            </a:r>
          </a:p>
          <a:p>
            <a:endParaRPr lang="en-US"/>
          </a:p>
          <a:p>
            <a:r>
              <a:rPr lang="en-US"/>
              <a:t>8 transistors, so very efficient</a:t>
            </a:r>
          </a:p>
          <a:p>
            <a:endParaRPr lang="en-US"/>
          </a:p>
          <a:p>
            <a:r>
              <a:rPr lang="en-US"/>
              <a:t>tsetup is delay of the transmission gate (time it takes C1 to sample D input)</a:t>
            </a:r>
          </a:p>
          <a:p>
            <a:endParaRPr lang="en-US"/>
          </a:p>
          <a:p>
            <a:r>
              <a:rPr lang="en-US"/>
              <a:t>hold time is zero since T1 is turned off on the clock edge so further input changes are ignored</a:t>
            </a:r>
          </a:p>
          <a:p>
            <a:endParaRPr lang="en-US"/>
          </a:p>
          <a:p>
            <a:r>
              <a:rPr lang="en-US"/>
              <a:t>tpFF is two inverter delays plus the delay of T2</a:t>
            </a:r>
          </a:p>
          <a:p>
            <a:endParaRPr lang="en-US"/>
          </a:p>
          <a:p>
            <a:r>
              <a:rPr lang="en-US"/>
              <a:t>Remember – dynamic nodes (C1 and C2) only hold their state so long, so ff has to be refreshed periodically to prevent state loss due to charge leakage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746" name="Rectangle 2"/>
          <p:cNvSpPr>
            <a:spLocks noGrp="1" noRot="1" noChangeAspect="1" noChangeArrowheads="1" noTextEdit="1"/>
          </p:cNvSpPr>
          <p:nvPr>
            <p:ph type="sldImg"/>
          </p:nvPr>
        </p:nvSpPr>
        <p:spPr>
          <a:xfrm>
            <a:off x="1109663" y="679450"/>
            <a:ext cx="4629150" cy="3471863"/>
          </a:xfrm>
        </p:spPr>
      </p:sp>
      <p:sp>
        <p:nvSpPr>
          <p:cNvPr id="1567747" name="Rectangle 3"/>
          <p:cNvSpPr>
            <a:spLocks noGrp="1" noChangeArrowheads="1"/>
          </p:cNvSpPr>
          <p:nvPr>
            <p:ph type="body" idx="1"/>
          </p:nvPr>
        </p:nvSpPr>
        <p:spPr>
          <a:xfrm>
            <a:off x="903288" y="4376738"/>
            <a:ext cx="5040312" cy="4075112"/>
          </a:xfrm>
          <a:ln/>
        </p:spPr>
        <p:txBody>
          <a:bodyPr lIns="89900" tIns="44950" rIns="89900" bIns="44950"/>
          <a:lstStyle/>
          <a:p>
            <a:r>
              <a:rPr lang="en-US"/>
              <a:t>clock overlap leads to race conditions</a:t>
            </a:r>
          </a:p>
          <a:p>
            <a:endParaRPr lang="en-US"/>
          </a:p>
          <a:p>
            <a:r>
              <a:rPr lang="en-US"/>
              <a:t>1-1 race fixed by enforcing a hold time - data must be stable during the high-high overlap period</a:t>
            </a:r>
          </a:p>
          <a:p>
            <a:endParaRPr lang="en-US"/>
          </a:p>
          <a:p>
            <a:r>
              <a:rPr lang="en-US"/>
              <a:t>0-0 race fixed by making sure there is enough delay between D and C2 so that new data sampled by the master does not propagate to the slave (can be ensured by enforcing appropriate setup time)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9794" name="Rectangle 2"/>
          <p:cNvSpPr>
            <a:spLocks noGrp="1" noRot="1" noChangeAspect="1" noChangeArrowheads="1" noTextEdit="1"/>
          </p:cNvSpPr>
          <p:nvPr>
            <p:ph type="sldImg"/>
          </p:nvPr>
        </p:nvSpPr>
        <p:spPr>
          <a:xfrm>
            <a:off x="1109663" y="679450"/>
            <a:ext cx="4629150" cy="3471863"/>
          </a:xfrm>
        </p:spPr>
      </p:sp>
      <p:sp>
        <p:nvSpPr>
          <p:cNvPr id="1569795" name="Rectangle 3"/>
          <p:cNvSpPr>
            <a:spLocks noGrp="1" noChangeArrowheads="1"/>
          </p:cNvSpPr>
          <p:nvPr>
            <p:ph type="body" idx="1"/>
          </p:nvPr>
        </p:nvSpPr>
        <p:spPr>
          <a:xfrm>
            <a:off x="903288" y="4376738"/>
            <a:ext cx="5040312" cy="4075112"/>
          </a:xfrm>
          <a:ln/>
        </p:spPr>
        <p:txBody>
          <a:bodyPr lIns="89900" tIns="44950" rIns="89900" bIns="44950"/>
          <a:lstStyle/>
          <a:p>
            <a:r>
              <a:rPr lang="en-US"/>
              <a:t>Keep clock nonoverlap time large enough that no overlap occurs even in the presence of clock skew</a:t>
            </a:r>
          </a:p>
          <a:p>
            <a:endParaRPr lang="en-US"/>
          </a:p>
          <a:p>
            <a:r>
              <a:rPr lang="en-US"/>
              <a:t>But now have 4 clock signals to route!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946" name="Rectangle 2"/>
          <p:cNvSpPr>
            <a:spLocks noGrp="1" noRot="1" noChangeAspect="1" noChangeArrowheads="1" noTextEdit="1"/>
          </p:cNvSpPr>
          <p:nvPr>
            <p:ph type="sldImg"/>
          </p:nvPr>
        </p:nvSpPr>
        <p:spPr/>
      </p:sp>
      <p:sp>
        <p:nvSpPr>
          <p:cNvPr id="1618947" name="Rectangle 3"/>
          <p:cNvSpPr>
            <a:spLocks noGrp="1" noChangeArrowheads="1"/>
          </p:cNvSpPr>
          <p:nvPr>
            <p:ph type="body" idx="1"/>
          </p:nvPr>
        </p:nvSpPr>
        <p:spPr>
          <a:ln/>
        </p:spPr>
        <p:txBody>
          <a:bodyPr/>
          <a:lstStyle/>
          <a:p>
            <a:r>
              <a:rPr lang="en-US"/>
              <a:t>adding a weak feedback inverter to each latch</a:t>
            </a:r>
          </a:p>
          <a:p>
            <a:r>
              <a:rPr lang="en-US"/>
              <a:t>comes at a slight cost in delay (adds to the capacitive load) and power consumption, but it improves noise immunity significantly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914400"/>
            <a:ext cx="8153400" cy="239395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1029"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smtClean="0"/>
              <a:t>This is our 1st Level Bullet</a:t>
            </a:r>
          </a:p>
          <a:p>
            <a:pPr lvl="1"/>
            <a:r>
              <a:rPr lang="en-US" smtClean="0"/>
              <a:t>this is our 2nd level bullet</a:t>
            </a:r>
          </a:p>
          <a:p>
            <a:pPr lvl="2"/>
            <a:r>
              <a:rPr lang="en-US" smtClean="0"/>
              <a:t>this is our 3rd level bullet</a:t>
            </a:r>
          </a:p>
          <a:p>
            <a:pPr lvl="0"/>
            <a:r>
              <a:rPr lang="en-US" smtClean="0"/>
              <a:t>This is our next 1st Level Bullet</a:t>
            </a:r>
          </a:p>
          <a:p>
            <a:pPr lvl="1"/>
            <a:r>
              <a:rPr lang="en-US" smtClean="0"/>
              <a:t>this is our 2nd level bullet</a:t>
            </a:r>
          </a:p>
          <a:p>
            <a:pPr lvl="2"/>
            <a:r>
              <a:rPr lang="en-US"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82" name="Rectangle 2"/>
          <p:cNvSpPr>
            <a:spLocks noGrp="1" noChangeArrowheads="1"/>
          </p:cNvSpPr>
          <p:nvPr>
            <p:ph type="title"/>
          </p:nvPr>
        </p:nvSpPr>
        <p:spPr/>
        <p:txBody>
          <a:bodyPr/>
          <a:lstStyle/>
          <a:p>
            <a:r>
              <a:rPr lang="en-US"/>
              <a:t>Review: Sequential Definitions</a:t>
            </a:r>
          </a:p>
        </p:txBody>
      </p:sp>
      <p:sp>
        <p:nvSpPr>
          <p:cNvPr id="1556483" name="Rectangle 3"/>
          <p:cNvSpPr>
            <a:spLocks noGrp="1" noChangeArrowheads="1"/>
          </p:cNvSpPr>
          <p:nvPr>
            <p:ph type="body" idx="1"/>
          </p:nvPr>
        </p:nvSpPr>
        <p:spPr>
          <a:xfrm>
            <a:off x="381000" y="990600"/>
            <a:ext cx="8382000" cy="4784725"/>
          </a:xfrm>
        </p:spPr>
        <p:txBody>
          <a:bodyPr/>
          <a:lstStyle/>
          <a:p>
            <a:r>
              <a:rPr lang="en-US"/>
              <a:t>Static versus dynamic storage</a:t>
            </a:r>
          </a:p>
          <a:p>
            <a:pPr lvl="1"/>
            <a:r>
              <a:rPr lang="en-US"/>
              <a:t>static uses a </a:t>
            </a:r>
            <a:r>
              <a:rPr lang="en-US">
                <a:solidFill>
                  <a:schemeClr val="accent1"/>
                </a:solidFill>
              </a:rPr>
              <a:t>bistable</a:t>
            </a:r>
            <a:r>
              <a:rPr lang="en-US"/>
              <a:t> element with feedback (</a:t>
            </a:r>
            <a:r>
              <a:rPr lang="en-US">
                <a:solidFill>
                  <a:schemeClr val="accent1"/>
                </a:solidFill>
              </a:rPr>
              <a:t>regeneration</a:t>
            </a:r>
            <a:r>
              <a:rPr lang="en-US"/>
              <a:t>) and thus preserves its state as long as the power is on</a:t>
            </a:r>
          </a:p>
          <a:p>
            <a:pPr lvl="1"/>
            <a:r>
              <a:rPr lang="en-US"/>
              <a:t>static is preferred when updates are infrequent (clock gating)</a:t>
            </a:r>
          </a:p>
          <a:p>
            <a:pPr lvl="1"/>
            <a:r>
              <a:rPr lang="en-US"/>
              <a:t>dynamic stores state on parasitic capacitors so only holds the state for a period of time (milliseconds) and requires periodic refresh</a:t>
            </a:r>
          </a:p>
          <a:p>
            <a:pPr lvl="1"/>
            <a:r>
              <a:rPr lang="en-US"/>
              <a:t>dynamic is usually simpler (fewer transistors), higher speed, lower power</a:t>
            </a:r>
          </a:p>
          <a:p>
            <a:r>
              <a:rPr lang="en-US"/>
              <a:t>Latch versus flipflop</a:t>
            </a:r>
          </a:p>
          <a:p>
            <a:pPr lvl="1">
              <a:buSzTx/>
            </a:pPr>
            <a:r>
              <a:rPr lang="en-US">
                <a:cs typeface="Arial" charset="0"/>
              </a:rPr>
              <a:t>latches are</a:t>
            </a:r>
            <a:r>
              <a:rPr lang="en-US">
                <a:solidFill>
                  <a:schemeClr val="accent1"/>
                </a:solidFill>
                <a:cs typeface="Arial" charset="0"/>
              </a:rPr>
              <a:t> level sensitive</a:t>
            </a:r>
            <a:r>
              <a:rPr lang="en-US">
                <a:cs typeface="Arial" charset="0"/>
              </a:rPr>
              <a:t> with two modes:  transparent - inputs are passed to Q and hold - output stable</a:t>
            </a:r>
          </a:p>
          <a:p>
            <a:pPr lvl="1">
              <a:buSzTx/>
            </a:pPr>
            <a:r>
              <a:rPr lang="en-US">
                <a:cs typeface="Arial" charset="0"/>
              </a:rPr>
              <a:t>fliplflops are </a:t>
            </a:r>
            <a:r>
              <a:rPr lang="en-US">
                <a:solidFill>
                  <a:schemeClr val="accent1"/>
                </a:solidFill>
                <a:cs typeface="Arial" charset="0"/>
              </a:rPr>
              <a:t>edge sensitive </a:t>
            </a:r>
            <a:r>
              <a:rPr lang="en-US">
                <a:cs typeface="Arial" charset="0"/>
              </a:rPr>
              <a:t>that only sample the inputs on a clock transition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p:txBody>
          <a:bodyPr/>
          <a:lstStyle/>
          <a:p>
            <a:r>
              <a:rPr lang="en-US"/>
              <a:t>C</a:t>
            </a:r>
            <a:r>
              <a:rPr lang="en-US" baseline="30000"/>
              <a:t>2</a:t>
            </a:r>
            <a:r>
              <a:rPr lang="en-US"/>
              <a:t>MOS (Clocked CMOS) ET Flipflop</a:t>
            </a:r>
          </a:p>
        </p:txBody>
      </p:sp>
      <p:grpSp>
        <p:nvGrpSpPr>
          <p:cNvPr id="1570819" name="Group 3"/>
          <p:cNvGrpSpPr>
            <a:grpSpLocks/>
          </p:cNvGrpSpPr>
          <p:nvPr/>
        </p:nvGrpSpPr>
        <p:grpSpPr bwMode="auto">
          <a:xfrm>
            <a:off x="990600" y="1244600"/>
            <a:ext cx="6629400" cy="3251200"/>
            <a:chOff x="624" y="592"/>
            <a:chExt cx="4176" cy="2048"/>
          </a:xfrm>
        </p:grpSpPr>
        <p:grpSp>
          <p:nvGrpSpPr>
            <p:cNvPr id="1570820" name="Group 4"/>
            <p:cNvGrpSpPr>
              <a:grpSpLocks/>
            </p:cNvGrpSpPr>
            <p:nvPr/>
          </p:nvGrpSpPr>
          <p:grpSpPr bwMode="auto">
            <a:xfrm>
              <a:off x="1824" y="864"/>
              <a:ext cx="384" cy="480"/>
              <a:chOff x="1200" y="1440"/>
              <a:chExt cx="384" cy="480"/>
            </a:xfrm>
          </p:grpSpPr>
          <p:sp>
            <p:nvSpPr>
              <p:cNvPr id="1570821" name="Line 5"/>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70822" name="Line 6"/>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70823" name="Line 7"/>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70824" name="Line 8"/>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70825" name="Oval 9"/>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70826" name="Line 10"/>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70827" name="Line 11"/>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70828" name="Line 12"/>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70829" name="Group 13"/>
            <p:cNvGrpSpPr>
              <a:grpSpLocks/>
            </p:cNvGrpSpPr>
            <p:nvPr/>
          </p:nvGrpSpPr>
          <p:grpSpPr bwMode="auto">
            <a:xfrm>
              <a:off x="1824" y="1728"/>
              <a:ext cx="384" cy="480"/>
              <a:chOff x="1248" y="2688"/>
              <a:chExt cx="384" cy="480"/>
            </a:xfrm>
          </p:grpSpPr>
          <p:sp>
            <p:nvSpPr>
              <p:cNvPr id="1570830" name="Line 14"/>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70831" name="Line 15"/>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70832" name="Line 16"/>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70833" name="Line 17"/>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70834" name="Line 18"/>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70835" name="Line 19"/>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70836" name="Line 20"/>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70837" name="Group 21"/>
            <p:cNvGrpSpPr>
              <a:grpSpLocks/>
            </p:cNvGrpSpPr>
            <p:nvPr/>
          </p:nvGrpSpPr>
          <p:grpSpPr bwMode="auto">
            <a:xfrm>
              <a:off x="2112" y="2592"/>
              <a:ext cx="192" cy="48"/>
              <a:chOff x="1536" y="3360"/>
              <a:chExt cx="192" cy="48"/>
            </a:xfrm>
          </p:grpSpPr>
          <p:sp>
            <p:nvSpPr>
              <p:cNvPr id="1570838" name="Line 22"/>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70839" name="Line 23"/>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70840" name="Line 24"/>
            <p:cNvSpPr>
              <a:spLocks noChangeShapeType="1"/>
            </p:cNvSpPr>
            <p:nvPr/>
          </p:nvSpPr>
          <p:spPr bwMode="auto">
            <a:xfrm>
              <a:off x="2112" y="864"/>
              <a:ext cx="192" cy="0"/>
            </a:xfrm>
            <a:prstGeom prst="line">
              <a:avLst/>
            </a:prstGeom>
            <a:noFill/>
            <a:ln w="28575">
              <a:solidFill>
                <a:schemeClr val="tx1"/>
              </a:solidFill>
              <a:round/>
              <a:headEnd/>
              <a:tailEnd/>
            </a:ln>
            <a:effectLst/>
          </p:spPr>
          <p:txBody>
            <a:bodyPr/>
            <a:lstStyle/>
            <a:p>
              <a:endParaRPr lang="en-US"/>
            </a:p>
          </p:txBody>
        </p:sp>
        <p:grpSp>
          <p:nvGrpSpPr>
            <p:cNvPr id="1570841" name="Group 25"/>
            <p:cNvGrpSpPr>
              <a:grpSpLocks/>
            </p:cNvGrpSpPr>
            <p:nvPr/>
          </p:nvGrpSpPr>
          <p:grpSpPr bwMode="auto">
            <a:xfrm>
              <a:off x="1824" y="1248"/>
              <a:ext cx="384" cy="480"/>
              <a:chOff x="1200" y="1440"/>
              <a:chExt cx="384" cy="480"/>
            </a:xfrm>
          </p:grpSpPr>
          <p:sp>
            <p:nvSpPr>
              <p:cNvPr id="1570842" name="Line 26"/>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70843" name="Line 27"/>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70844" name="Line 28"/>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70845" name="Line 29"/>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70846" name="Oval 30"/>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70847" name="Line 31"/>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70848" name="Line 32"/>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70849" name="Line 33"/>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70850" name="Group 34"/>
            <p:cNvGrpSpPr>
              <a:grpSpLocks/>
            </p:cNvGrpSpPr>
            <p:nvPr/>
          </p:nvGrpSpPr>
          <p:grpSpPr bwMode="auto">
            <a:xfrm>
              <a:off x="1824" y="2112"/>
              <a:ext cx="384" cy="480"/>
              <a:chOff x="1248" y="2688"/>
              <a:chExt cx="384" cy="480"/>
            </a:xfrm>
          </p:grpSpPr>
          <p:sp>
            <p:nvSpPr>
              <p:cNvPr id="1570851" name="Line 35"/>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70852" name="Line 36"/>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70853" name="Line 37"/>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70854" name="Line 38"/>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70855" name="Line 39"/>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70856" name="Line 40"/>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70857" name="Line 41"/>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70858" name="Group 42"/>
            <p:cNvGrpSpPr>
              <a:grpSpLocks/>
            </p:cNvGrpSpPr>
            <p:nvPr/>
          </p:nvGrpSpPr>
          <p:grpSpPr bwMode="auto">
            <a:xfrm>
              <a:off x="3648" y="864"/>
              <a:ext cx="384" cy="480"/>
              <a:chOff x="1200" y="1440"/>
              <a:chExt cx="384" cy="480"/>
            </a:xfrm>
          </p:grpSpPr>
          <p:sp>
            <p:nvSpPr>
              <p:cNvPr id="1570859" name="Line 43"/>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70860" name="Line 44"/>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70861" name="Line 45"/>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70862" name="Line 46"/>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70863" name="Oval 47"/>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70864" name="Line 48"/>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70865" name="Line 49"/>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70866" name="Line 50"/>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70867" name="Group 51"/>
            <p:cNvGrpSpPr>
              <a:grpSpLocks/>
            </p:cNvGrpSpPr>
            <p:nvPr/>
          </p:nvGrpSpPr>
          <p:grpSpPr bwMode="auto">
            <a:xfrm>
              <a:off x="3648" y="1728"/>
              <a:ext cx="384" cy="480"/>
              <a:chOff x="1248" y="2688"/>
              <a:chExt cx="384" cy="480"/>
            </a:xfrm>
          </p:grpSpPr>
          <p:sp>
            <p:nvSpPr>
              <p:cNvPr id="1570868" name="Line 52"/>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70869" name="Line 53"/>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70870" name="Line 54"/>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70871" name="Line 55"/>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70872" name="Line 56"/>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70873" name="Line 57"/>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70874" name="Line 58"/>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70875" name="Group 59"/>
            <p:cNvGrpSpPr>
              <a:grpSpLocks/>
            </p:cNvGrpSpPr>
            <p:nvPr/>
          </p:nvGrpSpPr>
          <p:grpSpPr bwMode="auto">
            <a:xfrm>
              <a:off x="3936" y="2592"/>
              <a:ext cx="192" cy="48"/>
              <a:chOff x="1536" y="3360"/>
              <a:chExt cx="192" cy="48"/>
            </a:xfrm>
          </p:grpSpPr>
          <p:sp>
            <p:nvSpPr>
              <p:cNvPr id="1570876" name="Line 60"/>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70877" name="Line 61"/>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70878" name="Line 62"/>
            <p:cNvSpPr>
              <a:spLocks noChangeShapeType="1"/>
            </p:cNvSpPr>
            <p:nvPr/>
          </p:nvSpPr>
          <p:spPr bwMode="auto">
            <a:xfrm>
              <a:off x="3936" y="864"/>
              <a:ext cx="192" cy="0"/>
            </a:xfrm>
            <a:prstGeom prst="line">
              <a:avLst/>
            </a:prstGeom>
            <a:noFill/>
            <a:ln w="28575">
              <a:solidFill>
                <a:schemeClr val="tx1"/>
              </a:solidFill>
              <a:round/>
              <a:headEnd/>
              <a:tailEnd/>
            </a:ln>
            <a:effectLst/>
          </p:spPr>
          <p:txBody>
            <a:bodyPr/>
            <a:lstStyle/>
            <a:p>
              <a:endParaRPr lang="en-US"/>
            </a:p>
          </p:txBody>
        </p:sp>
        <p:grpSp>
          <p:nvGrpSpPr>
            <p:cNvPr id="1570879" name="Group 63"/>
            <p:cNvGrpSpPr>
              <a:grpSpLocks/>
            </p:cNvGrpSpPr>
            <p:nvPr/>
          </p:nvGrpSpPr>
          <p:grpSpPr bwMode="auto">
            <a:xfrm>
              <a:off x="3648" y="1248"/>
              <a:ext cx="384" cy="480"/>
              <a:chOff x="1200" y="1440"/>
              <a:chExt cx="384" cy="480"/>
            </a:xfrm>
          </p:grpSpPr>
          <p:sp>
            <p:nvSpPr>
              <p:cNvPr id="1570880" name="Line 64"/>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70881" name="Line 65"/>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70882" name="Line 66"/>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70883" name="Line 67"/>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70884" name="Oval 68"/>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70885" name="Line 69"/>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70886" name="Line 70"/>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70887" name="Line 71"/>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70888" name="Group 72"/>
            <p:cNvGrpSpPr>
              <a:grpSpLocks/>
            </p:cNvGrpSpPr>
            <p:nvPr/>
          </p:nvGrpSpPr>
          <p:grpSpPr bwMode="auto">
            <a:xfrm>
              <a:off x="3648" y="2112"/>
              <a:ext cx="384" cy="480"/>
              <a:chOff x="1248" y="2688"/>
              <a:chExt cx="384" cy="480"/>
            </a:xfrm>
          </p:grpSpPr>
          <p:sp>
            <p:nvSpPr>
              <p:cNvPr id="1570889" name="Line 73"/>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70890" name="Line 74"/>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70891" name="Line 75"/>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70892" name="Line 76"/>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70893" name="Line 77"/>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70894" name="Line 78"/>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70895" name="Line 79"/>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sp>
          <p:nvSpPr>
            <p:cNvPr id="1570896" name="Line 80"/>
            <p:cNvSpPr>
              <a:spLocks noChangeShapeType="1"/>
            </p:cNvSpPr>
            <p:nvPr/>
          </p:nvSpPr>
          <p:spPr bwMode="auto">
            <a:xfrm>
              <a:off x="2208" y="1728"/>
              <a:ext cx="1008" cy="0"/>
            </a:xfrm>
            <a:prstGeom prst="line">
              <a:avLst/>
            </a:prstGeom>
            <a:noFill/>
            <a:ln w="12700">
              <a:solidFill>
                <a:schemeClr val="tx1"/>
              </a:solidFill>
              <a:round/>
              <a:headEnd/>
              <a:tailEnd/>
            </a:ln>
            <a:effectLst/>
          </p:spPr>
          <p:txBody>
            <a:bodyPr/>
            <a:lstStyle/>
            <a:p>
              <a:endParaRPr lang="en-US"/>
            </a:p>
          </p:txBody>
        </p:sp>
        <p:grpSp>
          <p:nvGrpSpPr>
            <p:cNvPr id="1570897" name="Group 81"/>
            <p:cNvGrpSpPr>
              <a:grpSpLocks/>
            </p:cNvGrpSpPr>
            <p:nvPr/>
          </p:nvGrpSpPr>
          <p:grpSpPr bwMode="auto">
            <a:xfrm>
              <a:off x="2400" y="1728"/>
              <a:ext cx="192" cy="480"/>
              <a:chOff x="1920" y="2112"/>
              <a:chExt cx="192" cy="480"/>
            </a:xfrm>
          </p:grpSpPr>
          <p:sp>
            <p:nvSpPr>
              <p:cNvPr id="1570898" name="Line 82"/>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570899" name="Line 83"/>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570900" name="Line 84"/>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570901" name="Line 85"/>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570902" name="Group 86"/>
              <p:cNvGrpSpPr>
                <a:grpSpLocks/>
              </p:cNvGrpSpPr>
              <p:nvPr/>
            </p:nvGrpSpPr>
            <p:grpSpPr bwMode="auto">
              <a:xfrm>
                <a:off x="1920" y="2544"/>
                <a:ext cx="192" cy="48"/>
                <a:chOff x="1536" y="3360"/>
                <a:chExt cx="192" cy="48"/>
              </a:xfrm>
            </p:grpSpPr>
            <p:sp>
              <p:nvSpPr>
                <p:cNvPr id="1570903" name="Line 87"/>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70904" name="Line 88"/>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
          <p:nvSpPr>
            <p:cNvPr id="1570905" name="Line 89"/>
            <p:cNvSpPr>
              <a:spLocks noChangeShapeType="1"/>
            </p:cNvSpPr>
            <p:nvPr/>
          </p:nvSpPr>
          <p:spPr bwMode="auto">
            <a:xfrm>
              <a:off x="3216" y="1104"/>
              <a:ext cx="0" cy="1248"/>
            </a:xfrm>
            <a:prstGeom prst="line">
              <a:avLst/>
            </a:prstGeom>
            <a:noFill/>
            <a:ln w="12700">
              <a:solidFill>
                <a:schemeClr val="tx1"/>
              </a:solidFill>
              <a:round/>
              <a:headEnd/>
              <a:tailEnd/>
            </a:ln>
            <a:effectLst/>
          </p:spPr>
          <p:txBody>
            <a:bodyPr/>
            <a:lstStyle/>
            <a:p>
              <a:endParaRPr lang="en-US"/>
            </a:p>
          </p:txBody>
        </p:sp>
        <p:sp>
          <p:nvSpPr>
            <p:cNvPr id="1570906" name="Line 90"/>
            <p:cNvSpPr>
              <a:spLocks noChangeShapeType="1"/>
            </p:cNvSpPr>
            <p:nvPr/>
          </p:nvSpPr>
          <p:spPr bwMode="auto">
            <a:xfrm>
              <a:off x="3216" y="2352"/>
              <a:ext cx="480" cy="0"/>
            </a:xfrm>
            <a:prstGeom prst="line">
              <a:avLst/>
            </a:prstGeom>
            <a:noFill/>
            <a:ln w="12700">
              <a:solidFill>
                <a:schemeClr val="tx1"/>
              </a:solidFill>
              <a:round/>
              <a:headEnd/>
              <a:tailEnd/>
            </a:ln>
            <a:effectLst/>
          </p:spPr>
          <p:txBody>
            <a:bodyPr/>
            <a:lstStyle/>
            <a:p>
              <a:endParaRPr lang="en-US"/>
            </a:p>
          </p:txBody>
        </p:sp>
        <p:sp>
          <p:nvSpPr>
            <p:cNvPr id="1570907" name="Line 91"/>
            <p:cNvSpPr>
              <a:spLocks noChangeShapeType="1"/>
            </p:cNvSpPr>
            <p:nvPr/>
          </p:nvSpPr>
          <p:spPr bwMode="auto">
            <a:xfrm>
              <a:off x="3216" y="1104"/>
              <a:ext cx="480" cy="0"/>
            </a:xfrm>
            <a:prstGeom prst="line">
              <a:avLst/>
            </a:prstGeom>
            <a:noFill/>
            <a:ln w="12700">
              <a:solidFill>
                <a:schemeClr val="tx1"/>
              </a:solidFill>
              <a:round/>
              <a:headEnd/>
              <a:tailEnd/>
            </a:ln>
            <a:effectLst/>
          </p:spPr>
          <p:txBody>
            <a:bodyPr/>
            <a:lstStyle/>
            <a:p>
              <a:endParaRPr lang="en-US"/>
            </a:p>
          </p:txBody>
        </p:sp>
        <p:sp>
          <p:nvSpPr>
            <p:cNvPr id="1570908" name="Line 92"/>
            <p:cNvSpPr>
              <a:spLocks noChangeShapeType="1"/>
            </p:cNvSpPr>
            <p:nvPr/>
          </p:nvSpPr>
          <p:spPr bwMode="auto">
            <a:xfrm>
              <a:off x="4032" y="1728"/>
              <a:ext cx="480" cy="0"/>
            </a:xfrm>
            <a:prstGeom prst="line">
              <a:avLst/>
            </a:prstGeom>
            <a:noFill/>
            <a:ln w="12700">
              <a:solidFill>
                <a:schemeClr val="tx1"/>
              </a:solidFill>
              <a:round/>
              <a:headEnd/>
              <a:tailEnd/>
            </a:ln>
            <a:effectLst/>
          </p:spPr>
          <p:txBody>
            <a:bodyPr/>
            <a:lstStyle/>
            <a:p>
              <a:endParaRPr lang="en-US"/>
            </a:p>
          </p:txBody>
        </p:sp>
        <p:grpSp>
          <p:nvGrpSpPr>
            <p:cNvPr id="1570909" name="Group 93"/>
            <p:cNvGrpSpPr>
              <a:grpSpLocks/>
            </p:cNvGrpSpPr>
            <p:nvPr/>
          </p:nvGrpSpPr>
          <p:grpSpPr bwMode="auto">
            <a:xfrm>
              <a:off x="4224" y="1728"/>
              <a:ext cx="192" cy="480"/>
              <a:chOff x="1920" y="2112"/>
              <a:chExt cx="192" cy="480"/>
            </a:xfrm>
          </p:grpSpPr>
          <p:sp>
            <p:nvSpPr>
              <p:cNvPr id="1570910" name="Line 94"/>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570911" name="Line 95"/>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570912" name="Line 96"/>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570913" name="Line 97"/>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570914" name="Group 98"/>
              <p:cNvGrpSpPr>
                <a:grpSpLocks/>
              </p:cNvGrpSpPr>
              <p:nvPr/>
            </p:nvGrpSpPr>
            <p:grpSpPr bwMode="auto">
              <a:xfrm>
                <a:off x="1920" y="2544"/>
                <a:ext cx="192" cy="48"/>
                <a:chOff x="1536" y="3360"/>
                <a:chExt cx="192" cy="48"/>
              </a:xfrm>
            </p:grpSpPr>
            <p:sp>
              <p:nvSpPr>
                <p:cNvPr id="1570915" name="Line 99"/>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70916" name="Line 100"/>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
          <p:nvSpPr>
            <p:cNvPr id="1570917" name="Line 101"/>
            <p:cNvSpPr>
              <a:spLocks noChangeShapeType="1"/>
            </p:cNvSpPr>
            <p:nvPr/>
          </p:nvSpPr>
          <p:spPr bwMode="auto">
            <a:xfrm>
              <a:off x="1344" y="1104"/>
              <a:ext cx="0" cy="1248"/>
            </a:xfrm>
            <a:prstGeom prst="line">
              <a:avLst/>
            </a:prstGeom>
            <a:noFill/>
            <a:ln w="12700">
              <a:solidFill>
                <a:schemeClr val="tx1"/>
              </a:solidFill>
              <a:round/>
              <a:headEnd/>
              <a:tailEnd/>
            </a:ln>
            <a:effectLst/>
          </p:spPr>
          <p:txBody>
            <a:bodyPr/>
            <a:lstStyle/>
            <a:p>
              <a:endParaRPr lang="en-US"/>
            </a:p>
          </p:txBody>
        </p:sp>
        <p:sp>
          <p:nvSpPr>
            <p:cNvPr id="1570918" name="Line 102"/>
            <p:cNvSpPr>
              <a:spLocks noChangeShapeType="1"/>
            </p:cNvSpPr>
            <p:nvPr/>
          </p:nvSpPr>
          <p:spPr bwMode="auto">
            <a:xfrm>
              <a:off x="1344" y="2352"/>
              <a:ext cx="480" cy="0"/>
            </a:xfrm>
            <a:prstGeom prst="line">
              <a:avLst/>
            </a:prstGeom>
            <a:noFill/>
            <a:ln w="12700">
              <a:solidFill>
                <a:schemeClr val="tx1"/>
              </a:solidFill>
              <a:round/>
              <a:headEnd/>
              <a:tailEnd/>
            </a:ln>
            <a:effectLst/>
          </p:spPr>
          <p:txBody>
            <a:bodyPr/>
            <a:lstStyle/>
            <a:p>
              <a:endParaRPr lang="en-US"/>
            </a:p>
          </p:txBody>
        </p:sp>
        <p:sp>
          <p:nvSpPr>
            <p:cNvPr id="1570919" name="Line 103"/>
            <p:cNvSpPr>
              <a:spLocks noChangeShapeType="1"/>
            </p:cNvSpPr>
            <p:nvPr/>
          </p:nvSpPr>
          <p:spPr bwMode="auto">
            <a:xfrm>
              <a:off x="1344" y="1104"/>
              <a:ext cx="480" cy="0"/>
            </a:xfrm>
            <a:prstGeom prst="line">
              <a:avLst/>
            </a:prstGeom>
            <a:noFill/>
            <a:ln w="12700">
              <a:solidFill>
                <a:schemeClr val="tx1"/>
              </a:solidFill>
              <a:round/>
              <a:headEnd/>
              <a:tailEnd/>
            </a:ln>
            <a:effectLst/>
          </p:spPr>
          <p:txBody>
            <a:bodyPr/>
            <a:lstStyle/>
            <a:p>
              <a:endParaRPr lang="en-US"/>
            </a:p>
          </p:txBody>
        </p:sp>
        <p:sp>
          <p:nvSpPr>
            <p:cNvPr id="1570920" name="Line 104"/>
            <p:cNvSpPr>
              <a:spLocks noChangeShapeType="1"/>
            </p:cNvSpPr>
            <p:nvPr/>
          </p:nvSpPr>
          <p:spPr bwMode="auto">
            <a:xfrm>
              <a:off x="864" y="1776"/>
              <a:ext cx="480" cy="0"/>
            </a:xfrm>
            <a:prstGeom prst="line">
              <a:avLst/>
            </a:prstGeom>
            <a:noFill/>
            <a:ln w="12700">
              <a:solidFill>
                <a:schemeClr val="tx1"/>
              </a:solidFill>
              <a:round/>
              <a:headEnd/>
              <a:tailEnd/>
            </a:ln>
            <a:effectLst/>
          </p:spPr>
          <p:txBody>
            <a:bodyPr/>
            <a:lstStyle/>
            <a:p>
              <a:endParaRPr lang="en-US"/>
            </a:p>
          </p:txBody>
        </p:sp>
        <p:sp>
          <p:nvSpPr>
            <p:cNvPr id="1570921" name="Text Box 105"/>
            <p:cNvSpPr txBox="1">
              <a:spLocks noChangeArrowheads="1"/>
            </p:cNvSpPr>
            <p:nvPr/>
          </p:nvSpPr>
          <p:spPr bwMode="auto">
            <a:xfrm>
              <a:off x="1536" y="1344"/>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70922" name="Text Box 106"/>
            <p:cNvSpPr txBox="1">
              <a:spLocks noChangeArrowheads="1"/>
            </p:cNvSpPr>
            <p:nvPr/>
          </p:nvSpPr>
          <p:spPr bwMode="auto">
            <a:xfrm>
              <a:off x="1488" y="1872"/>
              <a:ext cx="356"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70923" name="Text Box 107"/>
            <p:cNvSpPr txBox="1">
              <a:spLocks noChangeArrowheads="1"/>
            </p:cNvSpPr>
            <p:nvPr/>
          </p:nvSpPr>
          <p:spPr bwMode="auto">
            <a:xfrm>
              <a:off x="3312" y="1344"/>
              <a:ext cx="356"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70924" name="Text Box 108"/>
            <p:cNvSpPr txBox="1">
              <a:spLocks noChangeArrowheads="1"/>
            </p:cNvSpPr>
            <p:nvPr/>
          </p:nvSpPr>
          <p:spPr bwMode="auto">
            <a:xfrm>
              <a:off x="3360" y="1824"/>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70925" name="Text Box 109"/>
            <p:cNvSpPr txBox="1">
              <a:spLocks noChangeArrowheads="1"/>
            </p:cNvSpPr>
            <p:nvPr/>
          </p:nvSpPr>
          <p:spPr bwMode="auto">
            <a:xfrm>
              <a:off x="2592" y="1488"/>
              <a:ext cx="327" cy="250"/>
            </a:xfrm>
            <a:prstGeom prst="rect">
              <a:avLst/>
            </a:prstGeom>
            <a:noFill/>
            <a:ln w="12700">
              <a:noFill/>
              <a:miter lim="800000"/>
              <a:headEnd/>
              <a:tailEnd/>
            </a:ln>
            <a:effectLst/>
          </p:spPr>
          <p:txBody>
            <a:bodyPr wrap="none">
              <a:spAutoFit/>
            </a:bodyPr>
            <a:lstStyle/>
            <a:p>
              <a:r>
                <a:rPr lang="en-US" sz="2000" b="0">
                  <a:solidFill>
                    <a:schemeClr val="tx1"/>
                  </a:solidFill>
                </a:rPr>
                <a:t>Q</a:t>
              </a:r>
              <a:r>
                <a:rPr lang="en-US" sz="2000" b="0" baseline="-25000">
                  <a:solidFill>
                    <a:schemeClr val="tx1"/>
                  </a:solidFill>
                </a:rPr>
                <a:t>M</a:t>
              </a:r>
            </a:p>
          </p:txBody>
        </p:sp>
        <p:sp>
          <p:nvSpPr>
            <p:cNvPr id="1570926" name="Text Box 110"/>
            <p:cNvSpPr txBox="1">
              <a:spLocks noChangeArrowheads="1"/>
            </p:cNvSpPr>
            <p:nvPr/>
          </p:nvSpPr>
          <p:spPr bwMode="auto">
            <a:xfrm>
              <a:off x="2544" y="1824"/>
              <a:ext cx="290" cy="250"/>
            </a:xfrm>
            <a:prstGeom prst="rect">
              <a:avLst/>
            </a:prstGeom>
            <a:noFill/>
            <a:ln w="12700">
              <a:noFill/>
              <a:miter lim="800000"/>
              <a:headEnd/>
              <a:tailEnd/>
            </a:ln>
            <a:effectLst/>
          </p:spPr>
          <p:txBody>
            <a:bodyPr wrap="none">
              <a:spAutoFit/>
            </a:bodyPr>
            <a:lstStyle/>
            <a:p>
              <a:r>
                <a:rPr lang="en-US" sz="2000" b="0">
                  <a:solidFill>
                    <a:schemeClr val="tx1"/>
                  </a:solidFill>
                </a:rPr>
                <a:t>C</a:t>
              </a:r>
              <a:r>
                <a:rPr lang="en-US" sz="2000" b="0" baseline="-25000">
                  <a:solidFill>
                    <a:schemeClr val="tx1"/>
                  </a:solidFill>
                </a:rPr>
                <a:t>1</a:t>
              </a:r>
            </a:p>
          </p:txBody>
        </p:sp>
        <p:sp>
          <p:nvSpPr>
            <p:cNvPr id="1570927" name="Text Box 111"/>
            <p:cNvSpPr txBox="1">
              <a:spLocks noChangeArrowheads="1"/>
            </p:cNvSpPr>
            <p:nvPr/>
          </p:nvSpPr>
          <p:spPr bwMode="auto">
            <a:xfrm>
              <a:off x="4368" y="1824"/>
              <a:ext cx="290" cy="250"/>
            </a:xfrm>
            <a:prstGeom prst="rect">
              <a:avLst/>
            </a:prstGeom>
            <a:noFill/>
            <a:ln w="12700">
              <a:noFill/>
              <a:miter lim="800000"/>
              <a:headEnd/>
              <a:tailEnd/>
            </a:ln>
            <a:effectLst/>
          </p:spPr>
          <p:txBody>
            <a:bodyPr wrap="none">
              <a:spAutoFit/>
            </a:bodyPr>
            <a:lstStyle/>
            <a:p>
              <a:r>
                <a:rPr lang="en-US" sz="2000" b="0">
                  <a:solidFill>
                    <a:schemeClr val="tx1"/>
                  </a:solidFill>
                </a:rPr>
                <a:t>C</a:t>
              </a:r>
              <a:r>
                <a:rPr lang="en-US" sz="2000" b="0" baseline="-25000">
                  <a:solidFill>
                    <a:schemeClr val="tx1"/>
                  </a:solidFill>
                </a:rPr>
                <a:t>2</a:t>
              </a:r>
            </a:p>
          </p:txBody>
        </p:sp>
        <p:sp>
          <p:nvSpPr>
            <p:cNvPr id="1570928" name="Text Box 112"/>
            <p:cNvSpPr txBox="1">
              <a:spLocks noChangeArrowheads="1"/>
            </p:cNvSpPr>
            <p:nvPr/>
          </p:nvSpPr>
          <p:spPr bwMode="auto">
            <a:xfrm>
              <a:off x="4560" y="1584"/>
              <a:ext cx="240" cy="250"/>
            </a:xfrm>
            <a:prstGeom prst="rect">
              <a:avLst/>
            </a:prstGeom>
            <a:noFill/>
            <a:ln w="12700">
              <a:noFill/>
              <a:miter lim="800000"/>
              <a:headEnd/>
              <a:tailEnd/>
            </a:ln>
            <a:effectLst/>
          </p:spPr>
          <p:txBody>
            <a:bodyPr wrap="none">
              <a:spAutoFit/>
            </a:bodyPr>
            <a:lstStyle/>
            <a:p>
              <a:r>
                <a:rPr lang="en-US" sz="2000" b="0">
                  <a:solidFill>
                    <a:schemeClr val="tx1"/>
                  </a:solidFill>
                </a:rPr>
                <a:t>Q</a:t>
              </a:r>
              <a:endParaRPr lang="en-US" sz="2000" b="0" baseline="-25000">
                <a:solidFill>
                  <a:schemeClr val="tx1"/>
                </a:solidFill>
              </a:endParaRPr>
            </a:p>
          </p:txBody>
        </p:sp>
        <p:sp>
          <p:nvSpPr>
            <p:cNvPr id="1570929" name="Text Box 113"/>
            <p:cNvSpPr txBox="1">
              <a:spLocks noChangeArrowheads="1"/>
            </p:cNvSpPr>
            <p:nvPr/>
          </p:nvSpPr>
          <p:spPr bwMode="auto">
            <a:xfrm>
              <a:off x="624" y="1632"/>
              <a:ext cx="232" cy="250"/>
            </a:xfrm>
            <a:prstGeom prst="rect">
              <a:avLst/>
            </a:prstGeom>
            <a:noFill/>
            <a:ln w="12700">
              <a:noFill/>
              <a:miter lim="800000"/>
              <a:headEnd/>
              <a:tailEnd/>
            </a:ln>
            <a:effectLst/>
          </p:spPr>
          <p:txBody>
            <a:bodyPr wrap="none">
              <a:spAutoFit/>
            </a:bodyPr>
            <a:lstStyle/>
            <a:p>
              <a:r>
                <a:rPr lang="en-US" sz="2000" b="0">
                  <a:solidFill>
                    <a:schemeClr val="tx1"/>
                  </a:solidFill>
                </a:rPr>
                <a:t>D</a:t>
              </a:r>
              <a:endParaRPr lang="en-US" sz="2000" b="0" baseline="-25000">
                <a:solidFill>
                  <a:schemeClr val="tx1"/>
                </a:solidFill>
              </a:endParaRPr>
            </a:p>
          </p:txBody>
        </p:sp>
        <p:sp>
          <p:nvSpPr>
            <p:cNvPr id="1570930" name="Text Box 114"/>
            <p:cNvSpPr txBox="1">
              <a:spLocks noChangeArrowheads="1"/>
            </p:cNvSpPr>
            <p:nvPr/>
          </p:nvSpPr>
          <p:spPr bwMode="auto">
            <a:xfrm>
              <a:off x="2016" y="2256"/>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1</a:t>
              </a:r>
            </a:p>
          </p:txBody>
        </p:sp>
        <p:sp>
          <p:nvSpPr>
            <p:cNvPr id="1570931" name="Text Box 115"/>
            <p:cNvSpPr txBox="1">
              <a:spLocks noChangeArrowheads="1"/>
            </p:cNvSpPr>
            <p:nvPr/>
          </p:nvSpPr>
          <p:spPr bwMode="auto">
            <a:xfrm>
              <a:off x="2016" y="1872"/>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3</a:t>
              </a:r>
            </a:p>
          </p:txBody>
        </p:sp>
        <p:sp>
          <p:nvSpPr>
            <p:cNvPr id="1570932" name="Text Box 116"/>
            <p:cNvSpPr txBox="1">
              <a:spLocks noChangeArrowheads="1"/>
            </p:cNvSpPr>
            <p:nvPr/>
          </p:nvSpPr>
          <p:spPr bwMode="auto">
            <a:xfrm>
              <a:off x="2016" y="1392"/>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4</a:t>
              </a:r>
            </a:p>
          </p:txBody>
        </p:sp>
        <p:sp>
          <p:nvSpPr>
            <p:cNvPr id="1570933" name="Text Box 117"/>
            <p:cNvSpPr txBox="1">
              <a:spLocks noChangeArrowheads="1"/>
            </p:cNvSpPr>
            <p:nvPr/>
          </p:nvSpPr>
          <p:spPr bwMode="auto">
            <a:xfrm>
              <a:off x="2016" y="1008"/>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2</a:t>
              </a:r>
            </a:p>
          </p:txBody>
        </p:sp>
        <p:sp>
          <p:nvSpPr>
            <p:cNvPr id="1570934" name="Text Box 118"/>
            <p:cNvSpPr txBox="1">
              <a:spLocks noChangeArrowheads="1"/>
            </p:cNvSpPr>
            <p:nvPr/>
          </p:nvSpPr>
          <p:spPr bwMode="auto">
            <a:xfrm>
              <a:off x="3840" y="1008"/>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6</a:t>
              </a:r>
            </a:p>
          </p:txBody>
        </p:sp>
        <p:sp>
          <p:nvSpPr>
            <p:cNvPr id="1570935" name="Text Box 119"/>
            <p:cNvSpPr txBox="1">
              <a:spLocks noChangeArrowheads="1"/>
            </p:cNvSpPr>
            <p:nvPr/>
          </p:nvSpPr>
          <p:spPr bwMode="auto">
            <a:xfrm>
              <a:off x="3840" y="1392"/>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8</a:t>
              </a:r>
            </a:p>
          </p:txBody>
        </p:sp>
        <p:sp>
          <p:nvSpPr>
            <p:cNvPr id="1570936" name="Text Box 120"/>
            <p:cNvSpPr txBox="1">
              <a:spLocks noChangeArrowheads="1"/>
            </p:cNvSpPr>
            <p:nvPr/>
          </p:nvSpPr>
          <p:spPr bwMode="auto">
            <a:xfrm>
              <a:off x="3840" y="1872"/>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7</a:t>
              </a:r>
            </a:p>
          </p:txBody>
        </p:sp>
        <p:sp>
          <p:nvSpPr>
            <p:cNvPr id="1570937" name="Text Box 121"/>
            <p:cNvSpPr txBox="1">
              <a:spLocks noChangeArrowheads="1"/>
            </p:cNvSpPr>
            <p:nvPr/>
          </p:nvSpPr>
          <p:spPr bwMode="auto">
            <a:xfrm>
              <a:off x="3840" y="2256"/>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5</a:t>
              </a:r>
            </a:p>
          </p:txBody>
        </p:sp>
        <p:sp>
          <p:nvSpPr>
            <p:cNvPr id="1570938" name="Text Box 122"/>
            <p:cNvSpPr txBox="1">
              <a:spLocks noChangeArrowheads="1"/>
            </p:cNvSpPr>
            <p:nvPr/>
          </p:nvSpPr>
          <p:spPr bwMode="auto">
            <a:xfrm>
              <a:off x="1824" y="592"/>
              <a:ext cx="556" cy="231"/>
            </a:xfrm>
            <a:prstGeom prst="rect">
              <a:avLst/>
            </a:prstGeom>
            <a:noFill/>
            <a:ln w="12700">
              <a:noFill/>
              <a:miter lim="800000"/>
              <a:headEnd/>
              <a:tailEnd/>
            </a:ln>
            <a:effectLst/>
          </p:spPr>
          <p:txBody>
            <a:bodyPr wrap="none">
              <a:spAutoFit/>
            </a:bodyPr>
            <a:lstStyle/>
            <a:p>
              <a:r>
                <a:rPr lang="en-US" sz="1800" b="0">
                  <a:solidFill>
                    <a:schemeClr val="tx1"/>
                  </a:solidFill>
                </a:rPr>
                <a:t>Master</a:t>
              </a:r>
              <a:endParaRPr lang="en-US" sz="1800" b="0" baseline="-25000">
                <a:solidFill>
                  <a:schemeClr val="tx1"/>
                </a:solidFill>
              </a:endParaRPr>
            </a:p>
          </p:txBody>
        </p:sp>
        <p:sp>
          <p:nvSpPr>
            <p:cNvPr id="1570939" name="Text Box 123"/>
            <p:cNvSpPr txBox="1">
              <a:spLocks noChangeArrowheads="1"/>
            </p:cNvSpPr>
            <p:nvPr/>
          </p:nvSpPr>
          <p:spPr bwMode="auto">
            <a:xfrm>
              <a:off x="3696" y="592"/>
              <a:ext cx="476" cy="231"/>
            </a:xfrm>
            <a:prstGeom prst="rect">
              <a:avLst/>
            </a:prstGeom>
            <a:noFill/>
            <a:ln w="12700">
              <a:noFill/>
              <a:miter lim="800000"/>
              <a:headEnd/>
              <a:tailEnd/>
            </a:ln>
            <a:effectLst/>
          </p:spPr>
          <p:txBody>
            <a:bodyPr wrap="none">
              <a:spAutoFit/>
            </a:bodyPr>
            <a:lstStyle/>
            <a:p>
              <a:r>
                <a:rPr lang="en-US" sz="1800" b="0">
                  <a:solidFill>
                    <a:schemeClr val="tx1"/>
                  </a:solidFill>
                </a:rPr>
                <a:t>Slave</a:t>
              </a:r>
              <a:endParaRPr lang="en-US" sz="1800" b="0" baseline="-25000">
                <a:solidFill>
                  <a:schemeClr val="tx1"/>
                </a:solidFill>
              </a:endParaRPr>
            </a:p>
          </p:txBody>
        </p:sp>
      </p:grpSp>
      <p:grpSp>
        <p:nvGrpSpPr>
          <p:cNvPr id="1570940" name="Group 124"/>
          <p:cNvGrpSpPr>
            <a:grpSpLocks/>
          </p:cNvGrpSpPr>
          <p:nvPr/>
        </p:nvGrpSpPr>
        <p:grpSpPr bwMode="auto">
          <a:xfrm>
            <a:off x="2819400" y="4953000"/>
            <a:ext cx="3352800" cy="1371600"/>
            <a:chOff x="1776" y="3120"/>
            <a:chExt cx="2112" cy="864"/>
          </a:xfrm>
        </p:grpSpPr>
        <p:sp>
          <p:nvSpPr>
            <p:cNvPr id="1570941" name="Text Box 125"/>
            <p:cNvSpPr txBox="1">
              <a:spLocks noChangeArrowheads="1"/>
            </p:cNvSpPr>
            <p:nvPr/>
          </p:nvSpPr>
          <p:spPr bwMode="auto">
            <a:xfrm>
              <a:off x="1776" y="3552"/>
              <a:ext cx="356"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70942" name="Line 126"/>
            <p:cNvSpPr>
              <a:spLocks noChangeShapeType="1"/>
            </p:cNvSpPr>
            <p:nvPr/>
          </p:nvSpPr>
          <p:spPr bwMode="auto">
            <a:xfrm>
              <a:off x="2160" y="3408"/>
              <a:ext cx="384" cy="0"/>
            </a:xfrm>
            <a:prstGeom prst="line">
              <a:avLst/>
            </a:prstGeom>
            <a:noFill/>
            <a:ln w="12700">
              <a:solidFill>
                <a:schemeClr val="tx1"/>
              </a:solidFill>
              <a:round/>
              <a:headEnd/>
              <a:tailEnd/>
            </a:ln>
            <a:effectLst/>
          </p:spPr>
          <p:txBody>
            <a:bodyPr/>
            <a:lstStyle/>
            <a:p>
              <a:endParaRPr lang="en-US"/>
            </a:p>
          </p:txBody>
        </p:sp>
        <p:sp>
          <p:nvSpPr>
            <p:cNvPr id="1570943" name="Line 127"/>
            <p:cNvSpPr>
              <a:spLocks noChangeShapeType="1"/>
            </p:cNvSpPr>
            <p:nvPr/>
          </p:nvSpPr>
          <p:spPr bwMode="auto">
            <a:xfrm flipV="1">
              <a:off x="2544" y="3120"/>
              <a:ext cx="0" cy="288"/>
            </a:xfrm>
            <a:prstGeom prst="line">
              <a:avLst/>
            </a:prstGeom>
            <a:noFill/>
            <a:ln w="12700">
              <a:solidFill>
                <a:schemeClr val="tx1"/>
              </a:solidFill>
              <a:round/>
              <a:headEnd/>
              <a:tailEnd type="triangle" w="med" len="med"/>
            </a:ln>
            <a:effectLst/>
          </p:spPr>
          <p:txBody>
            <a:bodyPr/>
            <a:lstStyle/>
            <a:p>
              <a:endParaRPr lang="en-US"/>
            </a:p>
          </p:txBody>
        </p:sp>
        <p:sp>
          <p:nvSpPr>
            <p:cNvPr id="1570944" name="Line 128"/>
            <p:cNvSpPr>
              <a:spLocks noChangeShapeType="1"/>
            </p:cNvSpPr>
            <p:nvPr/>
          </p:nvSpPr>
          <p:spPr bwMode="auto">
            <a:xfrm flipV="1">
              <a:off x="2832" y="3120"/>
              <a:ext cx="0" cy="288"/>
            </a:xfrm>
            <a:prstGeom prst="line">
              <a:avLst/>
            </a:prstGeom>
            <a:noFill/>
            <a:ln w="12700">
              <a:solidFill>
                <a:schemeClr val="tx1"/>
              </a:solidFill>
              <a:round/>
              <a:headEnd/>
              <a:tailEnd/>
            </a:ln>
            <a:effectLst/>
          </p:spPr>
          <p:txBody>
            <a:bodyPr/>
            <a:lstStyle/>
            <a:p>
              <a:endParaRPr lang="en-US"/>
            </a:p>
          </p:txBody>
        </p:sp>
        <p:sp>
          <p:nvSpPr>
            <p:cNvPr id="1570945" name="Line 129"/>
            <p:cNvSpPr>
              <a:spLocks noChangeShapeType="1"/>
            </p:cNvSpPr>
            <p:nvPr/>
          </p:nvSpPr>
          <p:spPr bwMode="auto">
            <a:xfrm>
              <a:off x="2832" y="3408"/>
              <a:ext cx="384" cy="0"/>
            </a:xfrm>
            <a:prstGeom prst="line">
              <a:avLst/>
            </a:prstGeom>
            <a:noFill/>
            <a:ln w="12700">
              <a:solidFill>
                <a:schemeClr val="tx1"/>
              </a:solidFill>
              <a:round/>
              <a:headEnd/>
              <a:tailEnd/>
            </a:ln>
            <a:effectLst/>
          </p:spPr>
          <p:txBody>
            <a:bodyPr/>
            <a:lstStyle/>
            <a:p>
              <a:endParaRPr lang="en-US"/>
            </a:p>
          </p:txBody>
        </p:sp>
        <p:sp>
          <p:nvSpPr>
            <p:cNvPr id="1570946" name="Line 130"/>
            <p:cNvSpPr>
              <a:spLocks noChangeShapeType="1"/>
            </p:cNvSpPr>
            <p:nvPr/>
          </p:nvSpPr>
          <p:spPr bwMode="auto">
            <a:xfrm flipV="1">
              <a:off x="3216" y="3120"/>
              <a:ext cx="0" cy="288"/>
            </a:xfrm>
            <a:prstGeom prst="line">
              <a:avLst/>
            </a:prstGeom>
            <a:noFill/>
            <a:ln w="12700">
              <a:solidFill>
                <a:schemeClr val="tx1"/>
              </a:solidFill>
              <a:round/>
              <a:headEnd/>
              <a:tailEnd type="triangle" w="med" len="med"/>
            </a:ln>
            <a:effectLst/>
          </p:spPr>
          <p:txBody>
            <a:bodyPr/>
            <a:lstStyle/>
            <a:p>
              <a:endParaRPr lang="en-US"/>
            </a:p>
          </p:txBody>
        </p:sp>
        <p:sp>
          <p:nvSpPr>
            <p:cNvPr id="1570947" name="Line 131"/>
            <p:cNvSpPr>
              <a:spLocks noChangeShapeType="1"/>
            </p:cNvSpPr>
            <p:nvPr/>
          </p:nvSpPr>
          <p:spPr bwMode="auto">
            <a:xfrm flipV="1">
              <a:off x="3504" y="3120"/>
              <a:ext cx="0" cy="288"/>
            </a:xfrm>
            <a:prstGeom prst="line">
              <a:avLst/>
            </a:prstGeom>
            <a:noFill/>
            <a:ln w="12700">
              <a:solidFill>
                <a:schemeClr val="tx1"/>
              </a:solidFill>
              <a:round/>
              <a:headEnd/>
              <a:tailEnd/>
            </a:ln>
            <a:effectLst/>
          </p:spPr>
          <p:txBody>
            <a:bodyPr/>
            <a:lstStyle/>
            <a:p>
              <a:endParaRPr lang="en-US"/>
            </a:p>
          </p:txBody>
        </p:sp>
        <p:sp>
          <p:nvSpPr>
            <p:cNvPr id="1570948" name="Line 132"/>
            <p:cNvSpPr>
              <a:spLocks noChangeShapeType="1"/>
            </p:cNvSpPr>
            <p:nvPr/>
          </p:nvSpPr>
          <p:spPr bwMode="auto">
            <a:xfrm>
              <a:off x="2544" y="3120"/>
              <a:ext cx="288" cy="0"/>
            </a:xfrm>
            <a:prstGeom prst="line">
              <a:avLst/>
            </a:prstGeom>
            <a:noFill/>
            <a:ln w="12700">
              <a:solidFill>
                <a:schemeClr val="tx1"/>
              </a:solidFill>
              <a:round/>
              <a:headEnd/>
              <a:tailEnd/>
            </a:ln>
            <a:effectLst/>
          </p:spPr>
          <p:txBody>
            <a:bodyPr/>
            <a:lstStyle/>
            <a:p>
              <a:endParaRPr lang="en-US"/>
            </a:p>
          </p:txBody>
        </p:sp>
        <p:sp>
          <p:nvSpPr>
            <p:cNvPr id="1570949" name="Line 133"/>
            <p:cNvSpPr>
              <a:spLocks noChangeShapeType="1"/>
            </p:cNvSpPr>
            <p:nvPr/>
          </p:nvSpPr>
          <p:spPr bwMode="auto">
            <a:xfrm>
              <a:off x="3216" y="3120"/>
              <a:ext cx="288" cy="0"/>
            </a:xfrm>
            <a:prstGeom prst="line">
              <a:avLst/>
            </a:prstGeom>
            <a:noFill/>
            <a:ln w="12700">
              <a:solidFill>
                <a:schemeClr val="tx1"/>
              </a:solidFill>
              <a:round/>
              <a:headEnd/>
              <a:tailEnd/>
            </a:ln>
            <a:effectLst/>
          </p:spPr>
          <p:txBody>
            <a:bodyPr/>
            <a:lstStyle/>
            <a:p>
              <a:endParaRPr lang="en-US"/>
            </a:p>
          </p:txBody>
        </p:sp>
        <p:sp>
          <p:nvSpPr>
            <p:cNvPr id="1570950" name="Line 134"/>
            <p:cNvSpPr>
              <a:spLocks noChangeShapeType="1"/>
            </p:cNvSpPr>
            <p:nvPr/>
          </p:nvSpPr>
          <p:spPr bwMode="auto">
            <a:xfrm>
              <a:off x="3504" y="3408"/>
              <a:ext cx="384" cy="0"/>
            </a:xfrm>
            <a:prstGeom prst="line">
              <a:avLst/>
            </a:prstGeom>
            <a:noFill/>
            <a:ln w="12700">
              <a:solidFill>
                <a:schemeClr val="tx1"/>
              </a:solidFill>
              <a:round/>
              <a:headEnd/>
              <a:tailEnd/>
            </a:ln>
            <a:effectLst/>
          </p:spPr>
          <p:txBody>
            <a:bodyPr/>
            <a:lstStyle/>
            <a:p>
              <a:endParaRPr lang="en-US"/>
            </a:p>
          </p:txBody>
        </p:sp>
        <p:sp>
          <p:nvSpPr>
            <p:cNvPr id="1570951" name="Line 135"/>
            <p:cNvSpPr>
              <a:spLocks noChangeShapeType="1"/>
            </p:cNvSpPr>
            <p:nvPr/>
          </p:nvSpPr>
          <p:spPr bwMode="auto">
            <a:xfrm flipH="1">
              <a:off x="2160" y="3696"/>
              <a:ext cx="384" cy="0"/>
            </a:xfrm>
            <a:prstGeom prst="line">
              <a:avLst/>
            </a:prstGeom>
            <a:noFill/>
            <a:ln w="12700">
              <a:solidFill>
                <a:schemeClr val="tx1"/>
              </a:solidFill>
              <a:round/>
              <a:headEnd/>
              <a:tailEnd/>
            </a:ln>
            <a:effectLst/>
          </p:spPr>
          <p:txBody>
            <a:bodyPr/>
            <a:lstStyle/>
            <a:p>
              <a:endParaRPr lang="en-US"/>
            </a:p>
          </p:txBody>
        </p:sp>
        <p:sp>
          <p:nvSpPr>
            <p:cNvPr id="1570952" name="Line 136"/>
            <p:cNvSpPr>
              <a:spLocks noChangeShapeType="1"/>
            </p:cNvSpPr>
            <p:nvPr/>
          </p:nvSpPr>
          <p:spPr bwMode="auto">
            <a:xfrm flipH="1" flipV="1">
              <a:off x="2544" y="3696"/>
              <a:ext cx="0" cy="288"/>
            </a:xfrm>
            <a:prstGeom prst="line">
              <a:avLst/>
            </a:prstGeom>
            <a:noFill/>
            <a:ln w="12700">
              <a:solidFill>
                <a:schemeClr val="tx1"/>
              </a:solidFill>
              <a:round/>
              <a:headEnd/>
              <a:tailEnd/>
            </a:ln>
            <a:effectLst/>
          </p:spPr>
          <p:txBody>
            <a:bodyPr/>
            <a:lstStyle/>
            <a:p>
              <a:endParaRPr lang="en-US"/>
            </a:p>
          </p:txBody>
        </p:sp>
        <p:sp>
          <p:nvSpPr>
            <p:cNvPr id="1570953" name="Line 137"/>
            <p:cNvSpPr>
              <a:spLocks noChangeShapeType="1"/>
            </p:cNvSpPr>
            <p:nvPr/>
          </p:nvSpPr>
          <p:spPr bwMode="auto">
            <a:xfrm flipH="1" flipV="1">
              <a:off x="2832" y="3696"/>
              <a:ext cx="0" cy="288"/>
            </a:xfrm>
            <a:prstGeom prst="line">
              <a:avLst/>
            </a:prstGeom>
            <a:noFill/>
            <a:ln w="12700">
              <a:solidFill>
                <a:schemeClr val="tx1"/>
              </a:solidFill>
              <a:round/>
              <a:headEnd/>
              <a:tailEnd/>
            </a:ln>
            <a:effectLst/>
          </p:spPr>
          <p:txBody>
            <a:bodyPr/>
            <a:lstStyle/>
            <a:p>
              <a:endParaRPr lang="en-US"/>
            </a:p>
          </p:txBody>
        </p:sp>
        <p:sp>
          <p:nvSpPr>
            <p:cNvPr id="1570954" name="Line 138"/>
            <p:cNvSpPr>
              <a:spLocks noChangeShapeType="1"/>
            </p:cNvSpPr>
            <p:nvPr/>
          </p:nvSpPr>
          <p:spPr bwMode="auto">
            <a:xfrm flipH="1">
              <a:off x="2832" y="3696"/>
              <a:ext cx="384" cy="0"/>
            </a:xfrm>
            <a:prstGeom prst="line">
              <a:avLst/>
            </a:prstGeom>
            <a:noFill/>
            <a:ln w="12700">
              <a:solidFill>
                <a:schemeClr val="tx1"/>
              </a:solidFill>
              <a:round/>
              <a:headEnd/>
              <a:tailEnd/>
            </a:ln>
            <a:effectLst/>
          </p:spPr>
          <p:txBody>
            <a:bodyPr/>
            <a:lstStyle/>
            <a:p>
              <a:endParaRPr lang="en-US"/>
            </a:p>
          </p:txBody>
        </p:sp>
        <p:sp>
          <p:nvSpPr>
            <p:cNvPr id="1570955" name="Line 139"/>
            <p:cNvSpPr>
              <a:spLocks noChangeShapeType="1"/>
            </p:cNvSpPr>
            <p:nvPr/>
          </p:nvSpPr>
          <p:spPr bwMode="auto">
            <a:xfrm flipH="1" flipV="1">
              <a:off x="3216" y="3696"/>
              <a:ext cx="0" cy="288"/>
            </a:xfrm>
            <a:prstGeom prst="line">
              <a:avLst/>
            </a:prstGeom>
            <a:noFill/>
            <a:ln w="12700">
              <a:solidFill>
                <a:schemeClr val="tx1"/>
              </a:solidFill>
              <a:round/>
              <a:headEnd/>
              <a:tailEnd/>
            </a:ln>
            <a:effectLst/>
          </p:spPr>
          <p:txBody>
            <a:bodyPr/>
            <a:lstStyle/>
            <a:p>
              <a:endParaRPr lang="en-US"/>
            </a:p>
          </p:txBody>
        </p:sp>
        <p:sp>
          <p:nvSpPr>
            <p:cNvPr id="1570956" name="Line 140"/>
            <p:cNvSpPr>
              <a:spLocks noChangeShapeType="1"/>
            </p:cNvSpPr>
            <p:nvPr/>
          </p:nvSpPr>
          <p:spPr bwMode="auto">
            <a:xfrm flipH="1" flipV="1">
              <a:off x="3504" y="3696"/>
              <a:ext cx="0" cy="288"/>
            </a:xfrm>
            <a:prstGeom prst="line">
              <a:avLst/>
            </a:prstGeom>
            <a:noFill/>
            <a:ln w="12700">
              <a:solidFill>
                <a:schemeClr val="tx1"/>
              </a:solidFill>
              <a:round/>
              <a:headEnd/>
              <a:tailEnd/>
            </a:ln>
            <a:effectLst/>
          </p:spPr>
          <p:txBody>
            <a:bodyPr/>
            <a:lstStyle/>
            <a:p>
              <a:endParaRPr lang="en-US"/>
            </a:p>
          </p:txBody>
        </p:sp>
        <p:sp>
          <p:nvSpPr>
            <p:cNvPr id="1570957" name="Line 141"/>
            <p:cNvSpPr>
              <a:spLocks noChangeShapeType="1"/>
            </p:cNvSpPr>
            <p:nvPr/>
          </p:nvSpPr>
          <p:spPr bwMode="auto">
            <a:xfrm flipH="1">
              <a:off x="2544" y="3984"/>
              <a:ext cx="288" cy="0"/>
            </a:xfrm>
            <a:prstGeom prst="line">
              <a:avLst/>
            </a:prstGeom>
            <a:noFill/>
            <a:ln w="12700">
              <a:solidFill>
                <a:schemeClr val="tx1"/>
              </a:solidFill>
              <a:round/>
              <a:headEnd/>
              <a:tailEnd/>
            </a:ln>
            <a:effectLst/>
          </p:spPr>
          <p:txBody>
            <a:bodyPr/>
            <a:lstStyle/>
            <a:p>
              <a:endParaRPr lang="en-US"/>
            </a:p>
          </p:txBody>
        </p:sp>
        <p:sp>
          <p:nvSpPr>
            <p:cNvPr id="1570958" name="Line 142"/>
            <p:cNvSpPr>
              <a:spLocks noChangeShapeType="1"/>
            </p:cNvSpPr>
            <p:nvPr/>
          </p:nvSpPr>
          <p:spPr bwMode="auto">
            <a:xfrm flipH="1">
              <a:off x="3216" y="3984"/>
              <a:ext cx="288" cy="0"/>
            </a:xfrm>
            <a:prstGeom prst="line">
              <a:avLst/>
            </a:prstGeom>
            <a:noFill/>
            <a:ln w="12700">
              <a:solidFill>
                <a:schemeClr val="tx1"/>
              </a:solidFill>
              <a:round/>
              <a:headEnd/>
              <a:tailEnd/>
            </a:ln>
            <a:effectLst/>
          </p:spPr>
          <p:txBody>
            <a:bodyPr/>
            <a:lstStyle/>
            <a:p>
              <a:endParaRPr lang="en-US"/>
            </a:p>
          </p:txBody>
        </p:sp>
        <p:sp>
          <p:nvSpPr>
            <p:cNvPr id="1570959" name="Line 143"/>
            <p:cNvSpPr>
              <a:spLocks noChangeShapeType="1"/>
            </p:cNvSpPr>
            <p:nvPr/>
          </p:nvSpPr>
          <p:spPr bwMode="auto">
            <a:xfrm flipH="1">
              <a:off x="3504" y="3696"/>
              <a:ext cx="384" cy="0"/>
            </a:xfrm>
            <a:prstGeom prst="line">
              <a:avLst/>
            </a:prstGeom>
            <a:noFill/>
            <a:ln w="12700">
              <a:solidFill>
                <a:schemeClr val="tx1"/>
              </a:solidFill>
              <a:round/>
              <a:headEnd/>
              <a:tailEnd/>
            </a:ln>
            <a:effectLst/>
          </p:spPr>
          <p:txBody>
            <a:bodyPr/>
            <a:lstStyle/>
            <a:p>
              <a:endParaRPr lang="en-US"/>
            </a:p>
          </p:txBody>
        </p:sp>
        <p:sp>
          <p:nvSpPr>
            <p:cNvPr id="1570960" name="Text Box 144"/>
            <p:cNvSpPr txBox="1">
              <a:spLocks noChangeArrowheads="1"/>
            </p:cNvSpPr>
            <p:nvPr/>
          </p:nvSpPr>
          <p:spPr bwMode="auto">
            <a:xfrm>
              <a:off x="1824" y="3216"/>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grpSp>
      <p:sp>
        <p:nvSpPr>
          <p:cNvPr id="1570961" name="Rectangle 145"/>
          <p:cNvSpPr>
            <a:spLocks noChangeArrowheads="1"/>
          </p:cNvSpPr>
          <p:nvPr/>
        </p:nvSpPr>
        <p:spPr bwMode="auto">
          <a:xfrm>
            <a:off x="533400" y="762000"/>
            <a:ext cx="8153400" cy="379413"/>
          </a:xfrm>
          <a:prstGeom prst="rect">
            <a:avLst/>
          </a:prstGeom>
          <a:noFill/>
          <a:ln w="12700">
            <a:noFill/>
            <a:miter lim="800000"/>
            <a:headEnd/>
            <a:tailEnd/>
          </a:ln>
          <a:effectLst/>
        </p:spPr>
        <p:txBody>
          <a:bodyPr lIns="63500" tIns="25400" rIns="63500" bIns="25400">
            <a:spAutoFit/>
          </a:bodyPr>
          <a:lstStyle/>
          <a:p>
            <a:pPr marL="342900" indent="-342900">
              <a:lnSpc>
                <a:spcPct val="90000"/>
              </a:lnSpc>
              <a:spcBef>
                <a:spcPct val="65000"/>
              </a:spcBef>
              <a:buClr>
                <a:schemeClr val="accent1"/>
              </a:buClr>
              <a:buSzPct val="75000"/>
              <a:buFont typeface="Wingdings" pitchFamily="2" charset="2"/>
              <a:buChar char="q"/>
            </a:pPr>
            <a:r>
              <a:rPr lang="en-US" sz="2400" b="0">
                <a:solidFill>
                  <a:schemeClr val="tx1"/>
                </a:solidFill>
              </a:rPr>
              <a:t>A clock-skew insensitive FF</a:t>
            </a:r>
            <a:endParaRPr lang="en-US" sz="2400" b="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866" name="Rectangle 2"/>
          <p:cNvSpPr>
            <a:spLocks noGrp="1" noChangeArrowheads="1"/>
          </p:cNvSpPr>
          <p:nvPr>
            <p:ph type="title"/>
          </p:nvPr>
        </p:nvSpPr>
        <p:spPr/>
        <p:txBody>
          <a:bodyPr/>
          <a:lstStyle/>
          <a:p>
            <a:r>
              <a:rPr lang="en-US"/>
              <a:t>C</a:t>
            </a:r>
            <a:r>
              <a:rPr lang="en-US" baseline="30000"/>
              <a:t>2</a:t>
            </a:r>
            <a:r>
              <a:rPr lang="en-US"/>
              <a:t>MOS (Clocked CMOS) ET Flipflop</a:t>
            </a:r>
          </a:p>
        </p:txBody>
      </p:sp>
      <p:grpSp>
        <p:nvGrpSpPr>
          <p:cNvPr id="1572867" name="Group 3"/>
          <p:cNvGrpSpPr>
            <a:grpSpLocks/>
          </p:cNvGrpSpPr>
          <p:nvPr/>
        </p:nvGrpSpPr>
        <p:grpSpPr bwMode="auto">
          <a:xfrm>
            <a:off x="990600" y="1244600"/>
            <a:ext cx="6629400" cy="3251200"/>
            <a:chOff x="624" y="592"/>
            <a:chExt cx="4176" cy="2048"/>
          </a:xfrm>
        </p:grpSpPr>
        <p:grpSp>
          <p:nvGrpSpPr>
            <p:cNvPr id="1572868" name="Group 4"/>
            <p:cNvGrpSpPr>
              <a:grpSpLocks/>
            </p:cNvGrpSpPr>
            <p:nvPr/>
          </p:nvGrpSpPr>
          <p:grpSpPr bwMode="auto">
            <a:xfrm>
              <a:off x="1824" y="864"/>
              <a:ext cx="384" cy="480"/>
              <a:chOff x="1200" y="1440"/>
              <a:chExt cx="384" cy="480"/>
            </a:xfrm>
          </p:grpSpPr>
          <p:sp>
            <p:nvSpPr>
              <p:cNvPr id="1572869" name="Line 5"/>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72870" name="Line 6"/>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72871" name="Line 7"/>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72872" name="Line 8"/>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72873" name="Oval 9"/>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72874" name="Line 10"/>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72875" name="Line 11"/>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72876" name="Line 12"/>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72877" name="Group 13"/>
            <p:cNvGrpSpPr>
              <a:grpSpLocks/>
            </p:cNvGrpSpPr>
            <p:nvPr/>
          </p:nvGrpSpPr>
          <p:grpSpPr bwMode="auto">
            <a:xfrm>
              <a:off x="1824" y="1728"/>
              <a:ext cx="384" cy="480"/>
              <a:chOff x="1248" y="2688"/>
              <a:chExt cx="384" cy="480"/>
            </a:xfrm>
          </p:grpSpPr>
          <p:sp>
            <p:nvSpPr>
              <p:cNvPr id="1572878" name="Line 14"/>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72879" name="Line 15"/>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72880" name="Line 16"/>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72881" name="Line 17"/>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72882" name="Line 18"/>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72883" name="Line 19"/>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72884" name="Line 20"/>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72885" name="Group 21"/>
            <p:cNvGrpSpPr>
              <a:grpSpLocks/>
            </p:cNvGrpSpPr>
            <p:nvPr/>
          </p:nvGrpSpPr>
          <p:grpSpPr bwMode="auto">
            <a:xfrm>
              <a:off x="2112" y="2592"/>
              <a:ext cx="192" cy="48"/>
              <a:chOff x="1536" y="3360"/>
              <a:chExt cx="192" cy="48"/>
            </a:xfrm>
          </p:grpSpPr>
          <p:sp>
            <p:nvSpPr>
              <p:cNvPr id="1572886" name="Line 22"/>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72887" name="Line 23"/>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72888" name="Line 24"/>
            <p:cNvSpPr>
              <a:spLocks noChangeShapeType="1"/>
            </p:cNvSpPr>
            <p:nvPr/>
          </p:nvSpPr>
          <p:spPr bwMode="auto">
            <a:xfrm>
              <a:off x="2112" y="864"/>
              <a:ext cx="192" cy="0"/>
            </a:xfrm>
            <a:prstGeom prst="line">
              <a:avLst/>
            </a:prstGeom>
            <a:noFill/>
            <a:ln w="28575">
              <a:solidFill>
                <a:schemeClr val="tx1"/>
              </a:solidFill>
              <a:round/>
              <a:headEnd/>
              <a:tailEnd/>
            </a:ln>
            <a:effectLst/>
          </p:spPr>
          <p:txBody>
            <a:bodyPr/>
            <a:lstStyle/>
            <a:p>
              <a:endParaRPr lang="en-US"/>
            </a:p>
          </p:txBody>
        </p:sp>
        <p:grpSp>
          <p:nvGrpSpPr>
            <p:cNvPr id="1572889" name="Group 25"/>
            <p:cNvGrpSpPr>
              <a:grpSpLocks/>
            </p:cNvGrpSpPr>
            <p:nvPr/>
          </p:nvGrpSpPr>
          <p:grpSpPr bwMode="auto">
            <a:xfrm>
              <a:off x="1824" y="1248"/>
              <a:ext cx="384" cy="480"/>
              <a:chOff x="1200" y="1440"/>
              <a:chExt cx="384" cy="480"/>
            </a:xfrm>
          </p:grpSpPr>
          <p:sp>
            <p:nvSpPr>
              <p:cNvPr id="1572890" name="Line 26"/>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72891" name="Line 27"/>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72892" name="Line 28"/>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72893" name="Line 29"/>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72894" name="Oval 30"/>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72895" name="Line 31"/>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72896" name="Line 32"/>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72897" name="Line 33"/>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72898" name="Group 34"/>
            <p:cNvGrpSpPr>
              <a:grpSpLocks/>
            </p:cNvGrpSpPr>
            <p:nvPr/>
          </p:nvGrpSpPr>
          <p:grpSpPr bwMode="auto">
            <a:xfrm>
              <a:off x="1824" y="2112"/>
              <a:ext cx="384" cy="480"/>
              <a:chOff x="1248" y="2688"/>
              <a:chExt cx="384" cy="480"/>
            </a:xfrm>
          </p:grpSpPr>
          <p:sp>
            <p:nvSpPr>
              <p:cNvPr id="1572899" name="Line 35"/>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72900" name="Line 36"/>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72901" name="Line 37"/>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72902" name="Line 38"/>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72903" name="Line 39"/>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72904" name="Line 40"/>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72905" name="Line 41"/>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72906" name="Group 42"/>
            <p:cNvGrpSpPr>
              <a:grpSpLocks/>
            </p:cNvGrpSpPr>
            <p:nvPr/>
          </p:nvGrpSpPr>
          <p:grpSpPr bwMode="auto">
            <a:xfrm>
              <a:off x="3648" y="864"/>
              <a:ext cx="384" cy="480"/>
              <a:chOff x="1200" y="1440"/>
              <a:chExt cx="384" cy="480"/>
            </a:xfrm>
          </p:grpSpPr>
          <p:sp>
            <p:nvSpPr>
              <p:cNvPr id="1572907" name="Line 43"/>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72908" name="Line 44"/>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72909" name="Line 45"/>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72910" name="Line 46"/>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72911" name="Oval 47"/>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72912" name="Line 48"/>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72913" name="Line 49"/>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72914" name="Line 50"/>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72915" name="Group 51"/>
            <p:cNvGrpSpPr>
              <a:grpSpLocks/>
            </p:cNvGrpSpPr>
            <p:nvPr/>
          </p:nvGrpSpPr>
          <p:grpSpPr bwMode="auto">
            <a:xfrm>
              <a:off x="3648" y="1728"/>
              <a:ext cx="384" cy="480"/>
              <a:chOff x="1248" y="2688"/>
              <a:chExt cx="384" cy="480"/>
            </a:xfrm>
          </p:grpSpPr>
          <p:sp>
            <p:nvSpPr>
              <p:cNvPr id="1572916" name="Line 52"/>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72917" name="Line 53"/>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72918" name="Line 54"/>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72919" name="Line 55"/>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72920" name="Line 56"/>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72921" name="Line 57"/>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72922" name="Line 58"/>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72923" name="Group 59"/>
            <p:cNvGrpSpPr>
              <a:grpSpLocks/>
            </p:cNvGrpSpPr>
            <p:nvPr/>
          </p:nvGrpSpPr>
          <p:grpSpPr bwMode="auto">
            <a:xfrm>
              <a:off x="3936" y="2592"/>
              <a:ext cx="192" cy="48"/>
              <a:chOff x="1536" y="3360"/>
              <a:chExt cx="192" cy="48"/>
            </a:xfrm>
          </p:grpSpPr>
          <p:sp>
            <p:nvSpPr>
              <p:cNvPr id="1572924" name="Line 60"/>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72925" name="Line 61"/>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72926" name="Line 62"/>
            <p:cNvSpPr>
              <a:spLocks noChangeShapeType="1"/>
            </p:cNvSpPr>
            <p:nvPr/>
          </p:nvSpPr>
          <p:spPr bwMode="auto">
            <a:xfrm>
              <a:off x="3936" y="864"/>
              <a:ext cx="192" cy="0"/>
            </a:xfrm>
            <a:prstGeom prst="line">
              <a:avLst/>
            </a:prstGeom>
            <a:noFill/>
            <a:ln w="28575">
              <a:solidFill>
                <a:schemeClr val="tx1"/>
              </a:solidFill>
              <a:round/>
              <a:headEnd/>
              <a:tailEnd/>
            </a:ln>
            <a:effectLst/>
          </p:spPr>
          <p:txBody>
            <a:bodyPr/>
            <a:lstStyle/>
            <a:p>
              <a:endParaRPr lang="en-US"/>
            </a:p>
          </p:txBody>
        </p:sp>
        <p:grpSp>
          <p:nvGrpSpPr>
            <p:cNvPr id="1572927" name="Group 63"/>
            <p:cNvGrpSpPr>
              <a:grpSpLocks/>
            </p:cNvGrpSpPr>
            <p:nvPr/>
          </p:nvGrpSpPr>
          <p:grpSpPr bwMode="auto">
            <a:xfrm>
              <a:off x="3648" y="1248"/>
              <a:ext cx="384" cy="480"/>
              <a:chOff x="1200" y="1440"/>
              <a:chExt cx="384" cy="480"/>
            </a:xfrm>
          </p:grpSpPr>
          <p:sp>
            <p:nvSpPr>
              <p:cNvPr id="1572928" name="Line 64"/>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72929" name="Line 65"/>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72930" name="Line 66"/>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72931" name="Line 67"/>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72932" name="Oval 68"/>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72933" name="Line 69"/>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72934" name="Line 70"/>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72935" name="Line 71"/>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72936" name="Group 72"/>
            <p:cNvGrpSpPr>
              <a:grpSpLocks/>
            </p:cNvGrpSpPr>
            <p:nvPr/>
          </p:nvGrpSpPr>
          <p:grpSpPr bwMode="auto">
            <a:xfrm>
              <a:off x="3648" y="2112"/>
              <a:ext cx="384" cy="480"/>
              <a:chOff x="1248" y="2688"/>
              <a:chExt cx="384" cy="480"/>
            </a:xfrm>
          </p:grpSpPr>
          <p:sp>
            <p:nvSpPr>
              <p:cNvPr id="1572937" name="Line 73"/>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72938" name="Line 74"/>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72939" name="Line 75"/>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72940" name="Line 76"/>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72941" name="Line 77"/>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72942" name="Line 78"/>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72943" name="Line 79"/>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sp>
          <p:nvSpPr>
            <p:cNvPr id="1572944" name="Line 80"/>
            <p:cNvSpPr>
              <a:spLocks noChangeShapeType="1"/>
            </p:cNvSpPr>
            <p:nvPr/>
          </p:nvSpPr>
          <p:spPr bwMode="auto">
            <a:xfrm>
              <a:off x="2208" y="1728"/>
              <a:ext cx="1008" cy="0"/>
            </a:xfrm>
            <a:prstGeom prst="line">
              <a:avLst/>
            </a:prstGeom>
            <a:noFill/>
            <a:ln w="12700">
              <a:solidFill>
                <a:schemeClr val="tx1"/>
              </a:solidFill>
              <a:round/>
              <a:headEnd/>
              <a:tailEnd/>
            </a:ln>
            <a:effectLst/>
          </p:spPr>
          <p:txBody>
            <a:bodyPr/>
            <a:lstStyle/>
            <a:p>
              <a:endParaRPr lang="en-US"/>
            </a:p>
          </p:txBody>
        </p:sp>
        <p:grpSp>
          <p:nvGrpSpPr>
            <p:cNvPr id="1572945" name="Group 81"/>
            <p:cNvGrpSpPr>
              <a:grpSpLocks/>
            </p:cNvGrpSpPr>
            <p:nvPr/>
          </p:nvGrpSpPr>
          <p:grpSpPr bwMode="auto">
            <a:xfrm>
              <a:off x="2400" y="1728"/>
              <a:ext cx="192" cy="480"/>
              <a:chOff x="1920" y="2112"/>
              <a:chExt cx="192" cy="480"/>
            </a:xfrm>
          </p:grpSpPr>
          <p:sp>
            <p:nvSpPr>
              <p:cNvPr id="1572946" name="Line 82"/>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572947" name="Line 83"/>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572948" name="Line 84"/>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572949" name="Line 85"/>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572950" name="Group 86"/>
              <p:cNvGrpSpPr>
                <a:grpSpLocks/>
              </p:cNvGrpSpPr>
              <p:nvPr/>
            </p:nvGrpSpPr>
            <p:grpSpPr bwMode="auto">
              <a:xfrm>
                <a:off x="1920" y="2544"/>
                <a:ext cx="192" cy="48"/>
                <a:chOff x="1536" y="3360"/>
                <a:chExt cx="192" cy="48"/>
              </a:xfrm>
            </p:grpSpPr>
            <p:sp>
              <p:nvSpPr>
                <p:cNvPr id="1572951" name="Line 87"/>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72952" name="Line 88"/>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
          <p:nvSpPr>
            <p:cNvPr id="1572953" name="Line 89"/>
            <p:cNvSpPr>
              <a:spLocks noChangeShapeType="1"/>
            </p:cNvSpPr>
            <p:nvPr/>
          </p:nvSpPr>
          <p:spPr bwMode="auto">
            <a:xfrm>
              <a:off x="3216" y="1104"/>
              <a:ext cx="0" cy="1248"/>
            </a:xfrm>
            <a:prstGeom prst="line">
              <a:avLst/>
            </a:prstGeom>
            <a:noFill/>
            <a:ln w="12700">
              <a:solidFill>
                <a:schemeClr val="tx1"/>
              </a:solidFill>
              <a:round/>
              <a:headEnd/>
              <a:tailEnd/>
            </a:ln>
            <a:effectLst/>
          </p:spPr>
          <p:txBody>
            <a:bodyPr/>
            <a:lstStyle/>
            <a:p>
              <a:endParaRPr lang="en-US"/>
            </a:p>
          </p:txBody>
        </p:sp>
        <p:sp>
          <p:nvSpPr>
            <p:cNvPr id="1572954" name="Line 90"/>
            <p:cNvSpPr>
              <a:spLocks noChangeShapeType="1"/>
            </p:cNvSpPr>
            <p:nvPr/>
          </p:nvSpPr>
          <p:spPr bwMode="auto">
            <a:xfrm>
              <a:off x="3216" y="2352"/>
              <a:ext cx="480" cy="0"/>
            </a:xfrm>
            <a:prstGeom prst="line">
              <a:avLst/>
            </a:prstGeom>
            <a:noFill/>
            <a:ln w="12700">
              <a:solidFill>
                <a:schemeClr val="tx1"/>
              </a:solidFill>
              <a:round/>
              <a:headEnd/>
              <a:tailEnd/>
            </a:ln>
            <a:effectLst/>
          </p:spPr>
          <p:txBody>
            <a:bodyPr/>
            <a:lstStyle/>
            <a:p>
              <a:endParaRPr lang="en-US"/>
            </a:p>
          </p:txBody>
        </p:sp>
        <p:sp>
          <p:nvSpPr>
            <p:cNvPr id="1572955" name="Line 91"/>
            <p:cNvSpPr>
              <a:spLocks noChangeShapeType="1"/>
            </p:cNvSpPr>
            <p:nvPr/>
          </p:nvSpPr>
          <p:spPr bwMode="auto">
            <a:xfrm>
              <a:off x="3216" y="1104"/>
              <a:ext cx="480" cy="0"/>
            </a:xfrm>
            <a:prstGeom prst="line">
              <a:avLst/>
            </a:prstGeom>
            <a:noFill/>
            <a:ln w="12700">
              <a:solidFill>
                <a:schemeClr val="tx1"/>
              </a:solidFill>
              <a:round/>
              <a:headEnd/>
              <a:tailEnd/>
            </a:ln>
            <a:effectLst/>
          </p:spPr>
          <p:txBody>
            <a:bodyPr/>
            <a:lstStyle/>
            <a:p>
              <a:endParaRPr lang="en-US"/>
            </a:p>
          </p:txBody>
        </p:sp>
        <p:sp>
          <p:nvSpPr>
            <p:cNvPr id="1572956" name="Line 92"/>
            <p:cNvSpPr>
              <a:spLocks noChangeShapeType="1"/>
            </p:cNvSpPr>
            <p:nvPr/>
          </p:nvSpPr>
          <p:spPr bwMode="auto">
            <a:xfrm>
              <a:off x="4032" y="1728"/>
              <a:ext cx="480" cy="0"/>
            </a:xfrm>
            <a:prstGeom prst="line">
              <a:avLst/>
            </a:prstGeom>
            <a:noFill/>
            <a:ln w="12700">
              <a:solidFill>
                <a:schemeClr val="tx1"/>
              </a:solidFill>
              <a:round/>
              <a:headEnd/>
              <a:tailEnd/>
            </a:ln>
            <a:effectLst/>
          </p:spPr>
          <p:txBody>
            <a:bodyPr/>
            <a:lstStyle/>
            <a:p>
              <a:endParaRPr lang="en-US"/>
            </a:p>
          </p:txBody>
        </p:sp>
        <p:grpSp>
          <p:nvGrpSpPr>
            <p:cNvPr id="1572957" name="Group 93"/>
            <p:cNvGrpSpPr>
              <a:grpSpLocks/>
            </p:cNvGrpSpPr>
            <p:nvPr/>
          </p:nvGrpSpPr>
          <p:grpSpPr bwMode="auto">
            <a:xfrm>
              <a:off x="4224" y="1728"/>
              <a:ext cx="192" cy="480"/>
              <a:chOff x="1920" y="2112"/>
              <a:chExt cx="192" cy="480"/>
            </a:xfrm>
          </p:grpSpPr>
          <p:sp>
            <p:nvSpPr>
              <p:cNvPr id="1572958" name="Line 94"/>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572959" name="Line 95"/>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572960" name="Line 96"/>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572961" name="Line 97"/>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572962" name="Group 98"/>
              <p:cNvGrpSpPr>
                <a:grpSpLocks/>
              </p:cNvGrpSpPr>
              <p:nvPr/>
            </p:nvGrpSpPr>
            <p:grpSpPr bwMode="auto">
              <a:xfrm>
                <a:off x="1920" y="2544"/>
                <a:ext cx="192" cy="48"/>
                <a:chOff x="1536" y="3360"/>
                <a:chExt cx="192" cy="48"/>
              </a:xfrm>
            </p:grpSpPr>
            <p:sp>
              <p:nvSpPr>
                <p:cNvPr id="1572963" name="Line 99"/>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72964" name="Line 100"/>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
          <p:nvSpPr>
            <p:cNvPr id="1572965" name="Line 101"/>
            <p:cNvSpPr>
              <a:spLocks noChangeShapeType="1"/>
            </p:cNvSpPr>
            <p:nvPr/>
          </p:nvSpPr>
          <p:spPr bwMode="auto">
            <a:xfrm>
              <a:off x="1344" y="1104"/>
              <a:ext cx="0" cy="1248"/>
            </a:xfrm>
            <a:prstGeom prst="line">
              <a:avLst/>
            </a:prstGeom>
            <a:noFill/>
            <a:ln w="12700">
              <a:solidFill>
                <a:schemeClr val="tx1"/>
              </a:solidFill>
              <a:round/>
              <a:headEnd/>
              <a:tailEnd/>
            </a:ln>
            <a:effectLst/>
          </p:spPr>
          <p:txBody>
            <a:bodyPr/>
            <a:lstStyle/>
            <a:p>
              <a:endParaRPr lang="en-US"/>
            </a:p>
          </p:txBody>
        </p:sp>
        <p:sp>
          <p:nvSpPr>
            <p:cNvPr id="1572966" name="Line 102"/>
            <p:cNvSpPr>
              <a:spLocks noChangeShapeType="1"/>
            </p:cNvSpPr>
            <p:nvPr/>
          </p:nvSpPr>
          <p:spPr bwMode="auto">
            <a:xfrm>
              <a:off x="1344" y="2352"/>
              <a:ext cx="480" cy="0"/>
            </a:xfrm>
            <a:prstGeom prst="line">
              <a:avLst/>
            </a:prstGeom>
            <a:noFill/>
            <a:ln w="12700">
              <a:solidFill>
                <a:schemeClr val="tx1"/>
              </a:solidFill>
              <a:round/>
              <a:headEnd/>
              <a:tailEnd/>
            </a:ln>
            <a:effectLst/>
          </p:spPr>
          <p:txBody>
            <a:bodyPr/>
            <a:lstStyle/>
            <a:p>
              <a:endParaRPr lang="en-US"/>
            </a:p>
          </p:txBody>
        </p:sp>
        <p:sp>
          <p:nvSpPr>
            <p:cNvPr id="1572967" name="Line 103"/>
            <p:cNvSpPr>
              <a:spLocks noChangeShapeType="1"/>
            </p:cNvSpPr>
            <p:nvPr/>
          </p:nvSpPr>
          <p:spPr bwMode="auto">
            <a:xfrm>
              <a:off x="1344" y="1104"/>
              <a:ext cx="480" cy="0"/>
            </a:xfrm>
            <a:prstGeom prst="line">
              <a:avLst/>
            </a:prstGeom>
            <a:noFill/>
            <a:ln w="12700">
              <a:solidFill>
                <a:schemeClr val="tx1"/>
              </a:solidFill>
              <a:round/>
              <a:headEnd/>
              <a:tailEnd/>
            </a:ln>
            <a:effectLst/>
          </p:spPr>
          <p:txBody>
            <a:bodyPr/>
            <a:lstStyle/>
            <a:p>
              <a:endParaRPr lang="en-US"/>
            </a:p>
          </p:txBody>
        </p:sp>
        <p:sp>
          <p:nvSpPr>
            <p:cNvPr id="1572968" name="Line 104"/>
            <p:cNvSpPr>
              <a:spLocks noChangeShapeType="1"/>
            </p:cNvSpPr>
            <p:nvPr/>
          </p:nvSpPr>
          <p:spPr bwMode="auto">
            <a:xfrm>
              <a:off x="864" y="1776"/>
              <a:ext cx="480" cy="0"/>
            </a:xfrm>
            <a:prstGeom prst="line">
              <a:avLst/>
            </a:prstGeom>
            <a:noFill/>
            <a:ln w="12700">
              <a:solidFill>
                <a:schemeClr val="tx1"/>
              </a:solidFill>
              <a:round/>
              <a:headEnd/>
              <a:tailEnd/>
            </a:ln>
            <a:effectLst/>
          </p:spPr>
          <p:txBody>
            <a:bodyPr/>
            <a:lstStyle/>
            <a:p>
              <a:endParaRPr lang="en-US"/>
            </a:p>
          </p:txBody>
        </p:sp>
        <p:sp>
          <p:nvSpPr>
            <p:cNvPr id="1572969" name="Text Box 105"/>
            <p:cNvSpPr txBox="1">
              <a:spLocks noChangeArrowheads="1"/>
            </p:cNvSpPr>
            <p:nvPr/>
          </p:nvSpPr>
          <p:spPr bwMode="auto">
            <a:xfrm>
              <a:off x="1536" y="1344"/>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72970" name="Text Box 106"/>
            <p:cNvSpPr txBox="1">
              <a:spLocks noChangeArrowheads="1"/>
            </p:cNvSpPr>
            <p:nvPr/>
          </p:nvSpPr>
          <p:spPr bwMode="auto">
            <a:xfrm>
              <a:off x="1488" y="1872"/>
              <a:ext cx="356"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72971" name="Text Box 107"/>
            <p:cNvSpPr txBox="1">
              <a:spLocks noChangeArrowheads="1"/>
            </p:cNvSpPr>
            <p:nvPr/>
          </p:nvSpPr>
          <p:spPr bwMode="auto">
            <a:xfrm>
              <a:off x="3312" y="1344"/>
              <a:ext cx="356"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72972" name="Text Box 108"/>
            <p:cNvSpPr txBox="1">
              <a:spLocks noChangeArrowheads="1"/>
            </p:cNvSpPr>
            <p:nvPr/>
          </p:nvSpPr>
          <p:spPr bwMode="auto">
            <a:xfrm>
              <a:off x="3360" y="1824"/>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72973" name="Text Box 109"/>
            <p:cNvSpPr txBox="1">
              <a:spLocks noChangeArrowheads="1"/>
            </p:cNvSpPr>
            <p:nvPr/>
          </p:nvSpPr>
          <p:spPr bwMode="auto">
            <a:xfrm>
              <a:off x="2592" y="1488"/>
              <a:ext cx="327" cy="250"/>
            </a:xfrm>
            <a:prstGeom prst="rect">
              <a:avLst/>
            </a:prstGeom>
            <a:noFill/>
            <a:ln w="12700">
              <a:noFill/>
              <a:miter lim="800000"/>
              <a:headEnd/>
              <a:tailEnd/>
            </a:ln>
            <a:effectLst/>
          </p:spPr>
          <p:txBody>
            <a:bodyPr wrap="none">
              <a:spAutoFit/>
            </a:bodyPr>
            <a:lstStyle/>
            <a:p>
              <a:r>
                <a:rPr lang="en-US" sz="2000" b="0">
                  <a:solidFill>
                    <a:schemeClr val="tx1"/>
                  </a:solidFill>
                </a:rPr>
                <a:t>Q</a:t>
              </a:r>
              <a:r>
                <a:rPr lang="en-US" sz="2000" b="0" baseline="-25000">
                  <a:solidFill>
                    <a:schemeClr val="tx1"/>
                  </a:solidFill>
                </a:rPr>
                <a:t>M</a:t>
              </a:r>
            </a:p>
          </p:txBody>
        </p:sp>
        <p:sp>
          <p:nvSpPr>
            <p:cNvPr id="1572974" name="Text Box 110"/>
            <p:cNvSpPr txBox="1">
              <a:spLocks noChangeArrowheads="1"/>
            </p:cNvSpPr>
            <p:nvPr/>
          </p:nvSpPr>
          <p:spPr bwMode="auto">
            <a:xfrm>
              <a:off x="2544" y="1824"/>
              <a:ext cx="290" cy="250"/>
            </a:xfrm>
            <a:prstGeom prst="rect">
              <a:avLst/>
            </a:prstGeom>
            <a:noFill/>
            <a:ln w="12700">
              <a:noFill/>
              <a:miter lim="800000"/>
              <a:headEnd/>
              <a:tailEnd/>
            </a:ln>
            <a:effectLst/>
          </p:spPr>
          <p:txBody>
            <a:bodyPr wrap="none">
              <a:spAutoFit/>
            </a:bodyPr>
            <a:lstStyle/>
            <a:p>
              <a:r>
                <a:rPr lang="en-US" sz="2000" b="0">
                  <a:solidFill>
                    <a:schemeClr val="tx1"/>
                  </a:solidFill>
                </a:rPr>
                <a:t>C</a:t>
              </a:r>
              <a:r>
                <a:rPr lang="en-US" sz="2000" b="0" baseline="-25000">
                  <a:solidFill>
                    <a:schemeClr val="tx1"/>
                  </a:solidFill>
                </a:rPr>
                <a:t>1</a:t>
              </a:r>
            </a:p>
          </p:txBody>
        </p:sp>
        <p:sp>
          <p:nvSpPr>
            <p:cNvPr id="1572975" name="Text Box 111"/>
            <p:cNvSpPr txBox="1">
              <a:spLocks noChangeArrowheads="1"/>
            </p:cNvSpPr>
            <p:nvPr/>
          </p:nvSpPr>
          <p:spPr bwMode="auto">
            <a:xfrm>
              <a:off x="4368" y="1824"/>
              <a:ext cx="290" cy="250"/>
            </a:xfrm>
            <a:prstGeom prst="rect">
              <a:avLst/>
            </a:prstGeom>
            <a:noFill/>
            <a:ln w="12700">
              <a:noFill/>
              <a:miter lim="800000"/>
              <a:headEnd/>
              <a:tailEnd/>
            </a:ln>
            <a:effectLst/>
          </p:spPr>
          <p:txBody>
            <a:bodyPr wrap="none">
              <a:spAutoFit/>
            </a:bodyPr>
            <a:lstStyle/>
            <a:p>
              <a:r>
                <a:rPr lang="en-US" sz="2000" b="0">
                  <a:solidFill>
                    <a:schemeClr val="tx1"/>
                  </a:solidFill>
                </a:rPr>
                <a:t>C</a:t>
              </a:r>
              <a:r>
                <a:rPr lang="en-US" sz="2000" b="0" baseline="-25000">
                  <a:solidFill>
                    <a:schemeClr val="tx1"/>
                  </a:solidFill>
                </a:rPr>
                <a:t>2</a:t>
              </a:r>
            </a:p>
          </p:txBody>
        </p:sp>
        <p:sp>
          <p:nvSpPr>
            <p:cNvPr id="1572976" name="Text Box 112"/>
            <p:cNvSpPr txBox="1">
              <a:spLocks noChangeArrowheads="1"/>
            </p:cNvSpPr>
            <p:nvPr/>
          </p:nvSpPr>
          <p:spPr bwMode="auto">
            <a:xfrm>
              <a:off x="4560" y="1584"/>
              <a:ext cx="240" cy="250"/>
            </a:xfrm>
            <a:prstGeom prst="rect">
              <a:avLst/>
            </a:prstGeom>
            <a:noFill/>
            <a:ln w="12700">
              <a:noFill/>
              <a:miter lim="800000"/>
              <a:headEnd/>
              <a:tailEnd/>
            </a:ln>
            <a:effectLst/>
          </p:spPr>
          <p:txBody>
            <a:bodyPr wrap="none">
              <a:spAutoFit/>
            </a:bodyPr>
            <a:lstStyle/>
            <a:p>
              <a:r>
                <a:rPr lang="en-US" sz="2000" b="0">
                  <a:solidFill>
                    <a:schemeClr val="tx1"/>
                  </a:solidFill>
                </a:rPr>
                <a:t>Q</a:t>
              </a:r>
              <a:endParaRPr lang="en-US" sz="2000" b="0" baseline="-25000">
                <a:solidFill>
                  <a:schemeClr val="tx1"/>
                </a:solidFill>
              </a:endParaRPr>
            </a:p>
          </p:txBody>
        </p:sp>
        <p:sp>
          <p:nvSpPr>
            <p:cNvPr id="1572977" name="Text Box 113"/>
            <p:cNvSpPr txBox="1">
              <a:spLocks noChangeArrowheads="1"/>
            </p:cNvSpPr>
            <p:nvPr/>
          </p:nvSpPr>
          <p:spPr bwMode="auto">
            <a:xfrm>
              <a:off x="624" y="1632"/>
              <a:ext cx="232" cy="250"/>
            </a:xfrm>
            <a:prstGeom prst="rect">
              <a:avLst/>
            </a:prstGeom>
            <a:noFill/>
            <a:ln w="12700">
              <a:noFill/>
              <a:miter lim="800000"/>
              <a:headEnd/>
              <a:tailEnd/>
            </a:ln>
            <a:effectLst/>
          </p:spPr>
          <p:txBody>
            <a:bodyPr wrap="none">
              <a:spAutoFit/>
            </a:bodyPr>
            <a:lstStyle/>
            <a:p>
              <a:r>
                <a:rPr lang="en-US" sz="2000" b="0">
                  <a:solidFill>
                    <a:schemeClr val="tx1"/>
                  </a:solidFill>
                </a:rPr>
                <a:t>D</a:t>
              </a:r>
              <a:endParaRPr lang="en-US" sz="2000" b="0" baseline="-25000">
                <a:solidFill>
                  <a:schemeClr val="tx1"/>
                </a:solidFill>
              </a:endParaRPr>
            </a:p>
          </p:txBody>
        </p:sp>
        <p:sp>
          <p:nvSpPr>
            <p:cNvPr id="1572978" name="Text Box 114"/>
            <p:cNvSpPr txBox="1">
              <a:spLocks noChangeArrowheads="1"/>
            </p:cNvSpPr>
            <p:nvPr/>
          </p:nvSpPr>
          <p:spPr bwMode="auto">
            <a:xfrm>
              <a:off x="2016" y="2256"/>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1</a:t>
              </a:r>
            </a:p>
          </p:txBody>
        </p:sp>
        <p:sp>
          <p:nvSpPr>
            <p:cNvPr id="1572979" name="Text Box 115"/>
            <p:cNvSpPr txBox="1">
              <a:spLocks noChangeArrowheads="1"/>
            </p:cNvSpPr>
            <p:nvPr/>
          </p:nvSpPr>
          <p:spPr bwMode="auto">
            <a:xfrm>
              <a:off x="2016" y="1872"/>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3</a:t>
              </a:r>
            </a:p>
          </p:txBody>
        </p:sp>
        <p:sp>
          <p:nvSpPr>
            <p:cNvPr id="1572980" name="Text Box 116"/>
            <p:cNvSpPr txBox="1">
              <a:spLocks noChangeArrowheads="1"/>
            </p:cNvSpPr>
            <p:nvPr/>
          </p:nvSpPr>
          <p:spPr bwMode="auto">
            <a:xfrm>
              <a:off x="2016" y="1392"/>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4</a:t>
              </a:r>
            </a:p>
          </p:txBody>
        </p:sp>
        <p:sp>
          <p:nvSpPr>
            <p:cNvPr id="1572981" name="Text Box 117"/>
            <p:cNvSpPr txBox="1">
              <a:spLocks noChangeArrowheads="1"/>
            </p:cNvSpPr>
            <p:nvPr/>
          </p:nvSpPr>
          <p:spPr bwMode="auto">
            <a:xfrm>
              <a:off x="2016" y="1008"/>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2</a:t>
              </a:r>
            </a:p>
          </p:txBody>
        </p:sp>
        <p:sp>
          <p:nvSpPr>
            <p:cNvPr id="1572982" name="Text Box 118"/>
            <p:cNvSpPr txBox="1">
              <a:spLocks noChangeArrowheads="1"/>
            </p:cNvSpPr>
            <p:nvPr/>
          </p:nvSpPr>
          <p:spPr bwMode="auto">
            <a:xfrm>
              <a:off x="3840" y="1008"/>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6</a:t>
              </a:r>
            </a:p>
          </p:txBody>
        </p:sp>
        <p:sp>
          <p:nvSpPr>
            <p:cNvPr id="1572983" name="Text Box 119"/>
            <p:cNvSpPr txBox="1">
              <a:spLocks noChangeArrowheads="1"/>
            </p:cNvSpPr>
            <p:nvPr/>
          </p:nvSpPr>
          <p:spPr bwMode="auto">
            <a:xfrm>
              <a:off x="3840" y="1392"/>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8</a:t>
              </a:r>
            </a:p>
          </p:txBody>
        </p:sp>
        <p:sp>
          <p:nvSpPr>
            <p:cNvPr id="1572984" name="Text Box 120"/>
            <p:cNvSpPr txBox="1">
              <a:spLocks noChangeArrowheads="1"/>
            </p:cNvSpPr>
            <p:nvPr/>
          </p:nvSpPr>
          <p:spPr bwMode="auto">
            <a:xfrm>
              <a:off x="3840" y="1872"/>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7</a:t>
              </a:r>
            </a:p>
          </p:txBody>
        </p:sp>
        <p:sp>
          <p:nvSpPr>
            <p:cNvPr id="1572985" name="Text Box 121"/>
            <p:cNvSpPr txBox="1">
              <a:spLocks noChangeArrowheads="1"/>
            </p:cNvSpPr>
            <p:nvPr/>
          </p:nvSpPr>
          <p:spPr bwMode="auto">
            <a:xfrm>
              <a:off x="3840" y="2256"/>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5</a:t>
              </a:r>
            </a:p>
          </p:txBody>
        </p:sp>
        <p:sp>
          <p:nvSpPr>
            <p:cNvPr id="1572986" name="Text Box 122"/>
            <p:cNvSpPr txBox="1">
              <a:spLocks noChangeArrowheads="1"/>
            </p:cNvSpPr>
            <p:nvPr/>
          </p:nvSpPr>
          <p:spPr bwMode="auto">
            <a:xfrm>
              <a:off x="1824" y="592"/>
              <a:ext cx="556" cy="231"/>
            </a:xfrm>
            <a:prstGeom prst="rect">
              <a:avLst/>
            </a:prstGeom>
            <a:noFill/>
            <a:ln w="12700">
              <a:noFill/>
              <a:miter lim="800000"/>
              <a:headEnd/>
              <a:tailEnd/>
            </a:ln>
            <a:effectLst/>
          </p:spPr>
          <p:txBody>
            <a:bodyPr wrap="none">
              <a:spAutoFit/>
            </a:bodyPr>
            <a:lstStyle/>
            <a:p>
              <a:r>
                <a:rPr lang="en-US" sz="1800" b="0">
                  <a:solidFill>
                    <a:schemeClr val="tx1"/>
                  </a:solidFill>
                </a:rPr>
                <a:t>Master</a:t>
              </a:r>
              <a:endParaRPr lang="en-US" sz="1800" b="0" baseline="-25000">
                <a:solidFill>
                  <a:schemeClr val="tx1"/>
                </a:solidFill>
              </a:endParaRPr>
            </a:p>
          </p:txBody>
        </p:sp>
        <p:sp>
          <p:nvSpPr>
            <p:cNvPr id="1572987" name="Text Box 123"/>
            <p:cNvSpPr txBox="1">
              <a:spLocks noChangeArrowheads="1"/>
            </p:cNvSpPr>
            <p:nvPr/>
          </p:nvSpPr>
          <p:spPr bwMode="auto">
            <a:xfrm>
              <a:off x="3696" y="592"/>
              <a:ext cx="476" cy="231"/>
            </a:xfrm>
            <a:prstGeom prst="rect">
              <a:avLst/>
            </a:prstGeom>
            <a:noFill/>
            <a:ln w="12700">
              <a:noFill/>
              <a:miter lim="800000"/>
              <a:headEnd/>
              <a:tailEnd/>
            </a:ln>
            <a:effectLst/>
          </p:spPr>
          <p:txBody>
            <a:bodyPr wrap="none">
              <a:spAutoFit/>
            </a:bodyPr>
            <a:lstStyle/>
            <a:p>
              <a:r>
                <a:rPr lang="en-US" sz="1800" b="0">
                  <a:solidFill>
                    <a:schemeClr val="tx1"/>
                  </a:solidFill>
                </a:rPr>
                <a:t>Slave</a:t>
              </a:r>
              <a:endParaRPr lang="en-US" sz="1800" b="0" baseline="-25000">
                <a:solidFill>
                  <a:schemeClr val="tx1"/>
                </a:solidFill>
              </a:endParaRPr>
            </a:p>
          </p:txBody>
        </p:sp>
      </p:grpSp>
      <p:grpSp>
        <p:nvGrpSpPr>
          <p:cNvPr id="1572988" name="Group 124"/>
          <p:cNvGrpSpPr>
            <a:grpSpLocks/>
          </p:cNvGrpSpPr>
          <p:nvPr/>
        </p:nvGrpSpPr>
        <p:grpSpPr bwMode="auto">
          <a:xfrm>
            <a:off x="2819400" y="4953000"/>
            <a:ext cx="3352800" cy="1371600"/>
            <a:chOff x="1776" y="3120"/>
            <a:chExt cx="2112" cy="864"/>
          </a:xfrm>
        </p:grpSpPr>
        <p:sp>
          <p:nvSpPr>
            <p:cNvPr id="1572989" name="Text Box 125"/>
            <p:cNvSpPr txBox="1">
              <a:spLocks noChangeArrowheads="1"/>
            </p:cNvSpPr>
            <p:nvPr/>
          </p:nvSpPr>
          <p:spPr bwMode="auto">
            <a:xfrm>
              <a:off x="1776" y="3552"/>
              <a:ext cx="356"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72990" name="Line 126"/>
            <p:cNvSpPr>
              <a:spLocks noChangeShapeType="1"/>
            </p:cNvSpPr>
            <p:nvPr/>
          </p:nvSpPr>
          <p:spPr bwMode="auto">
            <a:xfrm>
              <a:off x="2160" y="3408"/>
              <a:ext cx="384" cy="0"/>
            </a:xfrm>
            <a:prstGeom prst="line">
              <a:avLst/>
            </a:prstGeom>
            <a:noFill/>
            <a:ln w="12700">
              <a:solidFill>
                <a:schemeClr val="tx1"/>
              </a:solidFill>
              <a:round/>
              <a:headEnd/>
              <a:tailEnd/>
            </a:ln>
            <a:effectLst/>
          </p:spPr>
          <p:txBody>
            <a:bodyPr/>
            <a:lstStyle/>
            <a:p>
              <a:endParaRPr lang="en-US"/>
            </a:p>
          </p:txBody>
        </p:sp>
        <p:sp>
          <p:nvSpPr>
            <p:cNvPr id="1572991" name="Line 127"/>
            <p:cNvSpPr>
              <a:spLocks noChangeShapeType="1"/>
            </p:cNvSpPr>
            <p:nvPr/>
          </p:nvSpPr>
          <p:spPr bwMode="auto">
            <a:xfrm flipV="1">
              <a:off x="2544" y="3120"/>
              <a:ext cx="0" cy="288"/>
            </a:xfrm>
            <a:prstGeom prst="line">
              <a:avLst/>
            </a:prstGeom>
            <a:noFill/>
            <a:ln w="12700">
              <a:solidFill>
                <a:schemeClr val="tx1"/>
              </a:solidFill>
              <a:round/>
              <a:headEnd/>
              <a:tailEnd type="triangle" w="med" len="med"/>
            </a:ln>
            <a:effectLst/>
          </p:spPr>
          <p:txBody>
            <a:bodyPr/>
            <a:lstStyle/>
            <a:p>
              <a:endParaRPr lang="en-US"/>
            </a:p>
          </p:txBody>
        </p:sp>
        <p:sp>
          <p:nvSpPr>
            <p:cNvPr id="1572992" name="Line 128"/>
            <p:cNvSpPr>
              <a:spLocks noChangeShapeType="1"/>
            </p:cNvSpPr>
            <p:nvPr/>
          </p:nvSpPr>
          <p:spPr bwMode="auto">
            <a:xfrm flipV="1">
              <a:off x="2832" y="3120"/>
              <a:ext cx="0" cy="288"/>
            </a:xfrm>
            <a:prstGeom prst="line">
              <a:avLst/>
            </a:prstGeom>
            <a:noFill/>
            <a:ln w="12700">
              <a:solidFill>
                <a:schemeClr val="tx1"/>
              </a:solidFill>
              <a:round/>
              <a:headEnd/>
              <a:tailEnd/>
            </a:ln>
            <a:effectLst/>
          </p:spPr>
          <p:txBody>
            <a:bodyPr/>
            <a:lstStyle/>
            <a:p>
              <a:endParaRPr lang="en-US"/>
            </a:p>
          </p:txBody>
        </p:sp>
        <p:sp>
          <p:nvSpPr>
            <p:cNvPr id="1572993" name="Line 129"/>
            <p:cNvSpPr>
              <a:spLocks noChangeShapeType="1"/>
            </p:cNvSpPr>
            <p:nvPr/>
          </p:nvSpPr>
          <p:spPr bwMode="auto">
            <a:xfrm>
              <a:off x="2832" y="3408"/>
              <a:ext cx="384" cy="0"/>
            </a:xfrm>
            <a:prstGeom prst="line">
              <a:avLst/>
            </a:prstGeom>
            <a:noFill/>
            <a:ln w="12700">
              <a:solidFill>
                <a:schemeClr val="tx1"/>
              </a:solidFill>
              <a:round/>
              <a:headEnd/>
              <a:tailEnd/>
            </a:ln>
            <a:effectLst/>
          </p:spPr>
          <p:txBody>
            <a:bodyPr/>
            <a:lstStyle/>
            <a:p>
              <a:endParaRPr lang="en-US"/>
            </a:p>
          </p:txBody>
        </p:sp>
        <p:sp>
          <p:nvSpPr>
            <p:cNvPr id="1572994" name="Line 130"/>
            <p:cNvSpPr>
              <a:spLocks noChangeShapeType="1"/>
            </p:cNvSpPr>
            <p:nvPr/>
          </p:nvSpPr>
          <p:spPr bwMode="auto">
            <a:xfrm flipV="1">
              <a:off x="3216" y="3120"/>
              <a:ext cx="0" cy="288"/>
            </a:xfrm>
            <a:prstGeom prst="line">
              <a:avLst/>
            </a:prstGeom>
            <a:noFill/>
            <a:ln w="12700">
              <a:solidFill>
                <a:schemeClr val="tx1"/>
              </a:solidFill>
              <a:round/>
              <a:headEnd/>
              <a:tailEnd type="triangle" w="med" len="med"/>
            </a:ln>
            <a:effectLst/>
          </p:spPr>
          <p:txBody>
            <a:bodyPr/>
            <a:lstStyle/>
            <a:p>
              <a:endParaRPr lang="en-US"/>
            </a:p>
          </p:txBody>
        </p:sp>
        <p:sp>
          <p:nvSpPr>
            <p:cNvPr id="1572995" name="Line 131"/>
            <p:cNvSpPr>
              <a:spLocks noChangeShapeType="1"/>
            </p:cNvSpPr>
            <p:nvPr/>
          </p:nvSpPr>
          <p:spPr bwMode="auto">
            <a:xfrm flipV="1">
              <a:off x="3504" y="3120"/>
              <a:ext cx="0" cy="288"/>
            </a:xfrm>
            <a:prstGeom prst="line">
              <a:avLst/>
            </a:prstGeom>
            <a:noFill/>
            <a:ln w="12700">
              <a:solidFill>
                <a:schemeClr val="tx1"/>
              </a:solidFill>
              <a:round/>
              <a:headEnd/>
              <a:tailEnd/>
            </a:ln>
            <a:effectLst/>
          </p:spPr>
          <p:txBody>
            <a:bodyPr/>
            <a:lstStyle/>
            <a:p>
              <a:endParaRPr lang="en-US"/>
            </a:p>
          </p:txBody>
        </p:sp>
        <p:sp>
          <p:nvSpPr>
            <p:cNvPr id="1572996" name="Line 132"/>
            <p:cNvSpPr>
              <a:spLocks noChangeShapeType="1"/>
            </p:cNvSpPr>
            <p:nvPr/>
          </p:nvSpPr>
          <p:spPr bwMode="auto">
            <a:xfrm>
              <a:off x="2544" y="3120"/>
              <a:ext cx="288" cy="0"/>
            </a:xfrm>
            <a:prstGeom prst="line">
              <a:avLst/>
            </a:prstGeom>
            <a:noFill/>
            <a:ln w="12700">
              <a:solidFill>
                <a:schemeClr val="tx1"/>
              </a:solidFill>
              <a:round/>
              <a:headEnd/>
              <a:tailEnd/>
            </a:ln>
            <a:effectLst/>
          </p:spPr>
          <p:txBody>
            <a:bodyPr/>
            <a:lstStyle/>
            <a:p>
              <a:endParaRPr lang="en-US"/>
            </a:p>
          </p:txBody>
        </p:sp>
        <p:sp>
          <p:nvSpPr>
            <p:cNvPr id="1572997" name="Line 133"/>
            <p:cNvSpPr>
              <a:spLocks noChangeShapeType="1"/>
            </p:cNvSpPr>
            <p:nvPr/>
          </p:nvSpPr>
          <p:spPr bwMode="auto">
            <a:xfrm>
              <a:off x="3216" y="3120"/>
              <a:ext cx="288" cy="0"/>
            </a:xfrm>
            <a:prstGeom prst="line">
              <a:avLst/>
            </a:prstGeom>
            <a:noFill/>
            <a:ln w="12700">
              <a:solidFill>
                <a:schemeClr val="tx1"/>
              </a:solidFill>
              <a:round/>
              <a:headEnd/>
              <a:tailEnd/>
            </a:ln>
            <a:effectLst/>
          </p:spPr>
          <p:txBody>
            <a:bodyPr/>
            <a:lstStyle/>
            <a:p>
              <a:endParaRPr lang="en-US"/>
            </a:p>
          </p:txBody>
        </p:sp>
        <p:sp>
          <p:nvSpPr>
            <p:cNvPr id="1572998" name="Line 134"/>
            <p:cNvSpPr>
              <a:spLocks noChangeShapeType="1"/>
            </p:cNvSpPr>
            <p:nvPr/>
          </p:nvSpPr>
          <p:spPr bwMode="auto">
            <a:xfrm>
              <a:off x="3504" y="3408"/>
              <a:ext cx="384" cy="0"/>
            </a:xfrm>
            <a:prstGeom prst="line">
              <a:avLst/>
            </a:prstGeom>
            <a:noFill/>
            <a:ln w="12700">
              <a:solidFill>
                <a:schemeClr val="tx1"/>
              </a:solidFill>
              <a:round/>
              <a:headEnd/>
              <a:tailEnd/>
            </a:ln>
            <a:effectLst/>
          </p:spPr>
          <p:txBody>
            <a:bodyPr/>
            <a:lstStyle/>
            <a:p>
              <a:endParaRPr lang="en-US"/>
            </a:p>
          </p:txBody>
        </p:sp>
        <p:sp>
          <p:nvSpPr>
            <p:cNvPr id="1572999" name="Line 135"/>
            <p:cNvSpPr>
              <a:spLocks noChangeShapeType="1"/>
            </p:cNvSpPr>
            <p:nvPr/>
          </p:nvSpPr>
          <p:spPr bwMode="auto">
            <a:xfrm flipH="1">
              <a:off x="2160" y="3696"/>
              <a:ext cx="384" cy="0"/>
            </a:xfrm>
            <a:prstGeom prst="line">
              <a:avLst/>
            </a:prstGeom>
            <a:noFill/>
            <a:ln w="12700">
              <a:solidFill>
                <a:schemeClr val="tx1"/>
              </a:solidFill>
              <a:round/>
              <a:headEnd/>
              <a:tailEnd/>
            </a:ln>
            <a:effectLst/>
          </p:spPr>
          <p:txBody>
            <a:bodyPr/>
            <a:lstStyle/>
            <a:p>
              <a:endParaRPr lang="en-US"/>
            </a:p>
          </p:txBody>
        </p:sp>
        <p:sp>
          <p:nvSpPr>
            <p:cNvPr id="1573000" name="Line 136"/>
            <p:cNvSpPr>
              <a:spLocks noChangeShapeType="1"/>
            </p:cNvSpPr>
            <p:nvPr/>
          </p:nvSpPr>
          <p:spPr bwMode="auto">
            <a:xfrm flipH="1" flipV="1">
              <a:off x="2544" y="3696"/>
              <a:ext cx="0" cy="288"/>
            </a:xfrm>
            <a:prstGeom prst="line">
              <a:avLst/>
            </a:prstGeom>
            <a:noFill/>
            <a:ln w="12700">
              <a:solidFill>
                <a:schemeClr val="tx1"/>
              </a:solidFill>
              <a:round/>
              <a:headEnd/>
              <a:tailEnd/>
            </a:ln>
            <a:effectLst/>
          </p:spPr>
          <p:txBody>
            <a:bodyPr/>
            <a:lstStyle/>
            <a:p>
              <a:endParaRPr lang="en-US"/>
            </a:p>
          </p:txBody>
        </p:sp>
        <p:sp>
          <p:nvSpPr>
            <p:cNvPr id="1573001" name="Line 137"/>
            <p:cNvSpPr>
              <a:spLocks noChangeShapeType="1"/>
            </p:cNvSpPr>
            <p:nvPr/>
          </p:nvSpPr>
          <p:spPr bwMode="auto">
            <a:xfrm flipH="1" flipV="1">
              <a:off x="2832" y="3696"/>
              <a:ext cx="0" cy="288"/>
            </a:xfrm>
            <a:prstGeom prst="line">
              <a:avLst/>
            </a:prstGeom>
            <a:noFill/>
            <a:ln w="12700">
              <a:solidFill>
                <a:schemeClr val="tx1"/>
              </a:solidFill>
              <a:round/>
              <a:headEnd/>
              <a:tailEnd/>
            </a:ln>
            <a:effectLst/>
          </p:spPr>
          <p:txBody>
            <a:bodyPr/>
            <a:lstStyle/>
            <a:p>
              <a:endParaRPr lang="en-US"/>
            </a:p>
          </p:txBody>
        </p:sp>
        <p:sp>
          <p:nvSpPr>
            <p:cNvPr id="1573002" name="Line 138"/>
            <p:cNvSpPr>
              <a:spLocks noChangeShapeType="1"/>
            </p:cNvSpPr>
            <p:nvPr/>
          </p:nvSpPr>
          <p:spPr bwMode="auto">
            <a:xfrm flipH="1">
              <a:off x="2832" y="3696"/>
              <a:ext cx="384" cy="0"/>
            </a:xfrm>
            <a:prstGeom prst="line">
              <a:avLst/>
            </a:prstGeom>
            <a:noFill/>
            <a:ln w="12700">
              <a:solidFill>
                <a:schemeClr val="tx1"/>
              </a:solidFill>
              <a:round/>
              <a:headEnd/>
              <a:tailEnd/>
            </a:ln>
            <a:effectLst/>
          </p:spPr>
          <p:txBody>
            <a:bodyPr/>
            <a:lstStyle/>
            <a:p>
              <a:endParaRPr lang="en-US"/>
            </a:p>
          </p:txBody>
        </p:sp>
        <p:sp>
          <p:nvSpPr>
            <p:cNvPr id="1573003" name="Line 139"/>
            <p:cNvSpPr>
              <a:spLocks noChangeShapeType="1"/>
            </p:cNvSpPr>
            <p:nvPr/>
          </p:nvSpPr>
          <p:spPr bwMode="auto">
            <a:xfrm flipH="1" flipV="1">
              <a:off x="3216" y="3696"/>
              <a:ext cx="0" cy="288"/>
            </a:xfrm>
            <a:prstGeom prst="line">
              <a:avLst/>
            </a:prstGeom>
            <a:noFill/>
            <a:ln w="12700">
              <a:solidFill>
                <a:schemeClr val="tx1"/>
              </a:solidFill>
              <a:round/>
              <a:headEnd/>
              <a:tailEnd/>
            </a:ln>
            <a:effectLst/>
          </p:spPr>
          <p:txBody>
            <a:bodyPr/>
            <a:lstStyle/>
            <a:p>
              <a:endParaRPr lang="en-US"/>
            </a:p>
          </p:txBody>
        </p:sp>
        <p:sp>
          <p:nvSpPr>
            <p:cNvPr id="1573004" name="Line 140"/>
            <p:cNvSpPr>
              <a:spLocks noChangeShapeType="1"/>
            </p:cNvSpPr>
            <p:nvPr/>
          </p:nvSpPr>
          <p:spPr bwMode="auto">
            <a:xfrm flipH="1" flipV="1">
              <a:off x="3504" y="3696"/>
              <a:ext cx="0" cy="288"/>
            </a:xfrm>
            <a:prstGeom prst="line">
              <a:avLst/>
            </a:prstGeom>
            <a:noFill/>
            <a:ln w="12700">
              <a:solidFill>
                <a:schemeClr val="tx1"/>
              </a:solidFill>
              <a:round/>
              <a:headEnd/>
              <a:tailEnd/>
            </a:ln>
            <a:effectLst/>
          </p:spPr>
          <p:txBody>
            <a:bodyPr/>
            <a:lstStyle/>
            <a:p>
              <a:endParaRPr lang="en-US"/>
            </a:p>
          </p:txBody>
        </p:sp>
        <p:sp>
          <p:nvSpPr>
            <p:cNvPr id="1573005" name="Line 141"/>
            <p:cNvSpPr>
              <a:spLocks noChangeShapeType="1"/>
            </p:cNvSpPr>
            <p:nvPr/>
          </p:nvSpPr>
          <p:spPr bwMode="auto">
            <a:xfrm flipH="1">
              <a:off x="2544" y="3984"/>
              <a:ext cx="288" cy="0"/>
            </a:xfrm>
            <a:prstGeom prst="line">
              <a:avLst/>
            </a:prstGeom>
            <a:noFill/>
            <a:ln w="12700">
              <a:solidFill>
                <a:schemeClr val="tx1"/>
              </a:solidFill>
              <a:round/>
              <a:headEnd/>
              <a:tailEnd/>
            </a:ln>
            <a:effectLst/>
          </p:spPr>
          <p:txBody>
            <a:bodyPr/>
            <a:lstStyle/>
            <a:p>
              <a:endParaRPr lang="en-US"/>
            </a:p>
          </p:txBody>
        </p:sp>
        <p:sp>
          <p:nvSpPr>
            <p:cNvPr id="1573006" name="Line 142"/>
            <p:cNvSpPr>
              <a:spLocks noChangeShapeType="1"/>
            </p:cNvSpPr>
            <p:nvPr/>
          </p:nvSpPr>
          <p:spPr bwMode="auto">
            <a:xfrm flipH="1">
              <a:off x="3216" y="3984"/>
              <a:ext cx="288" cy="0"/>
            </a:xfrm>
            <a:prstGeom prst="line">
              <a:avLst/>
            </a:prstGeom>
            <a:noFill/>
            <a:ln w="12700">
              <a:solidFill>
                <a:schemeClr val="tx1"/>
              </a:solidFill>
              <a:round/>
              <a:headEnd/>
              <a:tailEnd/>
            </a:ln>
            <a:effectLst/>
          </p:spPr>
          <p:txBody>
            <a:bodyPr/>
            <a:lstStyle/>
            <a:p>
              <a:endParaRPr lang="en-US"/>
            </a:p>
          </p:txBody>
        </p:sp>
        <p:sp>
          <p:nvSpPr>
            <p:cNvPr id="1573007" name="Line 143"/>
            <p:cNvSpPr>
              <a:spLocks noChangeShapeType="1"/>
            </p:cNvSpPr>
            <p:nvPr/>
          </p:nvSpPr>
          <p:spPr bwMode="auto">
            <a:xfrm flipH="1">
              <a:off x="3504" y="3696"/>
              <a:ext cx="384" cy="0"/>
            </a:xfrm>
            <a:prstGeom prst="line">
              <a:avLst/>
            </a:prstGeom>
            <a:noFill/>
            <a:ln w="12700">
              <a:solidFill>
                <a:schemeClr val="tx1"/>
              </a:solidFill>
              <a:round/>
              <a:headEnd/>
              <a:tailEnd/>
            </a:ln>
            <a:effectLst/>
          </p:spPr>
          <p:txBody>
            <a:bodyPr/>
            <a:lstStyle/>
            <a:p>
              <a:endParaRPr lang="en-US"/>
            </a:p>
          </p:txBody>
        </p:sp>
        <p:sp>
          <p:nvSpPr>
            <p:cNvPr id="1573008" name="Text Box 144"/>
            <p:cNvSpPr txBox="1">
              <a:spLocks noChangeArrowheads="1"/>
            </p:cNvSpPr>
            <p:nvPr/>
          </p:nvSpPr>
          <p:spPr bwMode="auto">
            <a:xfrm>
              <a:off x="1824" y="3216"/>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grpSp>
      <p:grpSp>
        <p:nvGrpSpPr>
          <p:cNvPr id="1573009" name="Group 145"/>
          <p:cNvGrpSpPr>
            <a:grpSpLocks/>
          </p:cNvGrpSpPr>
          <p:nvPr/>
        </p:nvGrpSpPr>
        <p:grpSpPr bwMode="auto">
          <a:xfrm>
            <a:off x="838200" y="4673600"/>
            <a:ext cx="2717800" cy="690563"/>
            <a:chOff x="528" y="2944"/>
            <a:chExt cx="1712" cy="435"/>
          </a:xfrm>
        </p:grpSpPr>
        <p:sp>
          <p:nvSpPr>
            <p:cNvPr id="1573010" name="Text Box 146"/>
            <p:cNvSpPr txBox="1">
              <a:spLocks noChangeArrowheads="1"/>
            </p:cNvSpPr>
            <p:nvPr/>
          </p:nvSpPr>
          <p:spPr bwMode="auto">
            <a:xfrm>
              <a:off x="528" y="2944"/>
              <a:ext cx="1324" cy="423"/>
            </a:xfrm>
            <a:prstGeom prst="rect">
              <a:avLst/>
            </a:prstGeom>
            <a:noFill/>
            <a:ln w="12700">
              <a:noFill/>
              <a:miter lim="800000"/>
              <a:headEnd/>
              <a:tailEnd/>
            </a:ln>
            <a:effectLst/>
          </p:spPr>
          <p:txBody>
            <a:bodyPr wrap="none">
              <a:spAutoFit/>
            </a:bodyPr>
            <a:lstStyle/>
            <a:p>
              <a:r>
                <a:rPr lang="en-US" sz="1800" b="0">
                  <a:solidFill>
                    <a:schemeClr val="tx1"/>
                  </a:solidFill>
                </a:rPr>
                <a:t>master </a:t>
              </a:r>
              <a:r>
                <a:rPr lang="en-US" sz="1800" b="0">
                  <a:solidFill>
                    <a:srgbClr val="008276"/>
                  </a:solidFill>
                </a:rPr>
                <a:t>transparent</a:t>
              </a:r>
            </a:p>
            <a:p>
              <a:r>
                <a:rPr lang="en-US" sz="1800" b="0">
                  <a:solidFill>
                    <a:schemeClr val="tx1"/>
                  </a:solidFill>
                </a:rPr>
                <a:t>slave</a:t>
              </a:r>
              <a:r>
                <a:rPr lang="en-US" sz="1800" b="0"/>
                <a:t> </a:t>
              </a:r>
              <a:r>
                <a:rPr lang="en-US" sz="1800" b="0">
                  <a:solidFill>
                    <a:schemeClr val="accent2"/>
                  </a:solidFill>
                </a:rPr>
                <a:t>hold</a:t>
              </a:r>
              <a:r>
                <a:rPr lang="en-US" sz="2000" b="0"/>
                <a:t> </a:t>
              </a:r>
              <a:endParaRPr lang="en-US" sz="2000" b="0" baseline="-25000"/>
            </a:p>
          </p:txBody>
        </p:sp>
        <p:cxnSp>
          <p:nvCxnSpPr>
            <p:cNvPr id="1573011" name="AutoShape 147"/>
            <p:cNvCxnSpPr>
              <a:cxnSpLocks noChangeShapeType="1"/>
            </p:cNvCxnSpPr>
            <p:nvPr/>
          </p:nvCxnSpPr>
          <p:spPr bwMode="auto">
            <a:xfrm>
              <a:off x="2016" y="3120"/>
              <a:ext cx="224" cy="259"/>
            </a:xfrm>
            <a:prstGeom prst="curvedConnector2">
              <a:avLst/>
            </a:prstGeom>
            <a:noFill/>
            <a:ln w="12700">
              <a:solidFill>
                <a:schemeClr val="accent1"/>
              </a:solidFill>
              <a:round/>
              <a:headEnd/>
              <a:tailEnd type="triangle" w="med" len="med"/>
            </a:ln>
            <a:effectLst/>
          </p:spPr>
        </p:cxnSp>
      </p:grpSp>
      <p:grpSp>
        <p:nvGrpSpPr>
          <p:cNvPr id="1573012" name="Group 148"/>
          <p:cNvGrpSpPr>
            <a:grpSpLocks/>
          </p:cNvGrpSpPr>
          <p:nvPr/>
        </p:nvGrpSpPr>
        <p:grpSpPr bwMode="auto">
          <a:xfrm>
            <a:off x="4038600" y="5334000"/>
            <a:ext cx="4368800" cy="1001713"/>
            <a:chOff x="2544" y="3360"/>
            <a:chExt cx="2752" cy="631"/>
          </a:xfrm>
        </p:grpSpPr>
        <p:cxnSp>
          <p:nvCxnSpPr>
            <p:cNvPr id="1573013" name="AutoShape 149"/>
            <p:cNvCxnSpPr>
              <a:cxnSpLocks noChangeShapeType="1"/>
            </p:cNvCxnSpPr>
            <p:nvPr/>
          </p:nvCxnSpPr>
          <p:spPr bwMode="auto">
            <a:xfrm rot="10800000">
              <a:off x="2544" y="3360"/>
              <a:ext cx="1536" cy="413"/>
            </a:xfrm>
            <a:prstGeom prst="curvedConnector2">
              <a:avLst/>
            </a:prstGeom>
            <a:noFill/>
            <a:ln w="12700">
              <a:solidFill>
                <a:schemeClr val="accent1"/>
              </a:solidFill>
              <a:round/>
              <a:headEnd/>
              <a:tailEnd type="triangle" w="med" len="med"/>
            </a:ln>
            <a:effectLst/>
          </p:spPr>
        </p:cxnSp>
        <p:sp>
          <p:nvSpPr>
            <p:cNvPr id="1573014" name="Text Box 150"/>
            <p:cNvSpPr txBox="1">
              <a:spLocks noChangeArrowheads="1"/>
            </p:cNvSpPr>
            <p:nvPr/>
          </p:nvSpPr>
          <p:spPr bwMode="auto">
            <a:xfrm>
              <a:off x="4032" y="3568"/>
              <a:ext cx="1264" cy="423"/>
            </a:xfrm>
            <a:prstGeom prst="rect">
              <a:avLst/>
            </a:prstGeom>
            <a:noFill/>
            <a:ln w="12700">
              <a:noFill/>
              <a:miter lim="800000"/>
              <a:headEnd/>
              <a:tailEnd/>
            </a:ln>
            <a:effectLst/>
          </p:spPr>
          <p:txBody>
            <a:bodyPr wrap="none">
              <a:spAutoFit/>
            </a:bodyPr>
            <a:lstStyle/>
            <a:p>
              <a:r>
                <a:rPr lang="en-US" sz="1800" b="0">
                  <a:solidFill>
                    <a:schemeClr val="tx1"/>
                  </a:solidFill>
                </a:rPr>
                <a:t>master</a:t>
              </a:r>
              <a:r>
                <a:rPr lang="en-US" sz="1800" b="0"/>
                <a:t> </a:t>
              </a:r>
              <a:r>
                <a:rPr lang="en-US" sz="1800" b="0">
                  <a:solidFill>
                    <a:schemeClr val="accent2"/>
                  </a:solidFill>
                </a:rPr>
                <a:t>hold</a:t>
              </a:r>
            </a:p>
            <a:p>
              <a:r>
                <a:rPr lang="en-US" sz="1800" b="0">
                  <a:solidFill>
                    <a:schemeClr val="tx1"/>
                  </a:solidFill>
                </a:rPr>
                <a:t>slave</a:t>
              </a:r>
              <a:r>
                <a:rPr lang="en-US" sz="1800" b="0"/>
                <a:t> </a:t>
              </a:r>
              <a:r>
                <a:rPr lang="en-US" sz="1800" b="0">
                  <a:solidFill>
                    <a:srgbClr val="008276"/>
                  </a:solidFill>
                </a:rPr>
                <a:t>transparent</a:t>
              </a:r>
              <a:r>
                <a:rPr lang="en-US" sz="2000" b="0">
                  <a:solidFill>
                    <a:srgbClr val="008276"/>
                  </a:solidFill>
                </a:rPr>
                <a:t> </a:t>
              </a:r>
              <a:endParaRPr lang="en-US" sz="2000" b="0" baseline="-25000">
                <a:solidFill>
                  <a:srgbClr val="008276"/>
                </a:solidFill>
              </a:endParaRPr>
            </a:p>
          </p:txBody>
        </p:sp>
      </p:grpSp>
      <p:grpSp>
        <p:nvGrpSpPr>
          <p:cNvPr id="1573015" name="Group 151"/>
          <p:cNvGrpSpPr>
            <a:grpSpLocks/>
          </p:cNvGrpSpPr>
          <p:nvPr/>
        </p:nvGrpSpPr>
        <p:grpSpPr bwMode="auto">
          <a:xfrm>
            <a:off x="3352800" y="2438400"/>
            <a:ext cx="3811588" cy="1158875"/>
            <a:chOff x="2112" y="1344"/>
            <a:chExt cx="2401" cy="730"/>
          </a:xfrm>
        </p:grpSpPr>
        <p:sp>
          <p:nvSpPr>
            <p:cNvPr id="1573016" name="Text Box 152"/>
            <p:cNvSpPr txBox="1">
              <a:spLocks noChangeArrowheads="1"/>
            </p:cNvSpPr>
            <p:nvPr/>
          </p:nvSpPr>
          <p:spPr bwMode="auto">
            <a:xfrm>
              <a:off x="2112" y="1344"/>
              <a:ext cx="384" cy="250"/>
            </a:xfrm>
            <a:prstGeom prst="rect">
              <a:avLst/>
            </a:prstGeom>
            <a:noFill/>
            <a:ln w="12700">
              <a:noFill/>
              <a:miter lim="800000"/>
              <a:headEnd/>
              <a:tailEnd/>
            </a:ln>
            <a:effectLst/>
          </p:spPr>
          <p:txBody>
            <a:bodyPr>
              <a:spAutoFit/>
            </a:bodyPr>
            <a:lstStyle/>
            <a:p>
              <a:r>
                <a:rPr lang="en-US" sz="2000">
                  <a:solidFill>
                    <a:srgbClr val="008276"/>
                  </a:solidFill>
                </a:rPr>
                <a:t>on</a:t>
              </a:r>
              <a:endParaRPr lang="en-US" sz="2000" baseline="-25000">
                <a:solidFill>
                  <a:srgbClr val="008276"/>
                </a:solidFill>
              </a:endParaRPr>
            </a:p>
          </p:txBody>
        </p:sp>
        <p:sp>
          <p:nvSpPr>
            <p:cNvPr id="1573017" name="Text Box 153"/>
            <p:cNvSpPr txBox="1">
              <a:spLocks noChangeArrowheads="1"/>
            </p:cNvSpPr>
            <p:nvPr/>
          </p:nvSpPr>
          <p:spPr bwMode="auto">
            <a:xfrm>
              <a:off x="2112" y="1824"/>
              <a:ext cx="384" cy="250"/>
            </a:xfrm>
            <a:prstGeom prst="rect">
              <a:avLst/>
            </a:prstGeom>
            <a:noFill/>
            <a:ln w="12700">
              <a:noFill/>
              <a:miter lim="800000"/>
              <a:headEnd/>
              <a:tailEnd/>
            </a:ln>
            <a:effectLst/>
          </p:spPr>
          <p:txBody>
            <a:bodyPr>
              <a:spAutoFit/>
            </a:bodyPr>
            <a:lstStyle/>
            <a:p>
              <a:r>
                <a:rPr lang="en-US" sz="2000">
                  <a:solidFill>
                    <a:srgbClr val="008276"/>
                  </a:solidFill>
                </a:rPr>
                <a:t>on</a:t>
              </a:r>
              <a:endParaRPr lang="en-US" sz="2000" baseline="-25000">
                <a:solidFill>
                  <a:srgbClr val="008276"/>
                </a:solidFill>
              </a:endParaRPr>
            </a:p>
          </p:txBody>
        </p:sp>
        <p:sp>
          <p:nvSpPr>
            <p:cNvPr id="1573018" name="Text Box 154"/>
            <p:cNvSpPr txBox="1">
              <a:spLocks noChangeArrowheads="1"/>
            </p:cNvSpPr>
            <p:nvPr/>
          </p:nvSpPr>
          <p:spPr bwMode="auto">
            <a:xfrm>
              <a:off x="3936" y="1344"/>
              <a:ext cx="384" cy="250"/>
            </a:xfrm>
            <a:prstGeom prst="rect">
              <a:avLst/>
            </a:prstGeom>
            <a:noFill/>
            <a:ln w="12700">
              <a:noFill/>
              <a:miter lim="800000"/>
              <a:headEnd/>
              <a:tailEnd/>
            </a:ln>
            <a:effectLst/>
          </p:spPr>
          <p:txBody>
            <a:bodyPr>
              <a:spAutoFit/>
            </a:bodyPr>
            <a:lstStyle/>
            <a:p>
              <a:r>
                <a:rPr lang="en-US" sz="2000">
                  <a:solidFill>
                    <a:schemeClr val="accent2"/>
                  </a:solidFill>
                </a:rPr>
                <a:t>off</a:t>
              </a:r>
              <a:endParaRPr lang="en-US" sz="2000" baseline="-25000">
                <a:solidFill>
                  <a:schemeClr val="accent2"/>
                </a:solidFill>
              </a:endParaRPr>
            </a:p>
          </p:txBody>
        </p:sp>
        <p:sp>
          <p:nvSpPr>
            <p:cNvPr id="1573019" name="Text Box 155"/>
            <p:cNvSpPr txBox="1">
              <a:spLocks noChangeArrowheads="1"/>
            </p:cNvSpPr>
            <p:nvPr/>
          </p:nvSpPr>
          <p:spPr bwMode="auto">
            <a:xfrm>
              <a:off x="3936" y="1824"/>
              <a:ext cx="384" cy="250"/>
            </a:xfrm>
            <a:prstGeom prst="rect">
              <a:avLst/>
            </a:prstGeom>
            <a:noFill/>
            <a:ln w="12700">
              <a:noFill/>
              <a:miter lim="800000"/>
              <a:headEnd/>
              <a:tailEnd/>
            </a:ln>
            <a:effectLst/>
          </p:spPr>
          <p:txBody>
            <a:bodyPr>
              <a:spAutoFit/>
            </a:bodyPr>
            <a:lstStyle/>
            <a:p>
              <a:r>
                <a:rPr lang="en-US" sz="2000">
                  <a:solidFill>
                    <a:schemeClr val="accent2"/>
                  </a:solidFill>
                </a:rPr>
                <a:t>off</a:t>
              </a:r>
              <a:endParaRPr lang="en-US" sz="2000" baseline="-25000">
                <a:solidFill>
                  <a:schemeClr val="accent2"/>
                </a:solidFill>
              </a:endParaRPr>
            </a:p>
          </p:txBody>
        </p:sp>
        <p:cxnSp>
          <p:nvCxnSpPr>
            <p:cNvPr id="1573020" name="AutoShape 156"/>
            <p:cNvCxnSpPr>
              <a:cxnSpLocks noChangeShapeType="1"/>
            </p:cNvCxnSpPr>
            <p:nvPr/>
          </p:nvCxnSpPr>
          <p:spPr bwMode="auto">
            <a:xfrm rot="16200000" flipH="1">
              <a:off x="4393" y="1799"/>
              <a:ext cx="144" cy="97"/>
            </a:xfrm>
            <a:prstGeom prst="curvedConnector3">
              <a:avLst>
                <a:gd name="adj1" fmla="val 50000"/>
              </a:avLst>
            </a:prstGeom>
            <a:noFill/>
            <a:ln w="28575">
              <a:solidFill>
                <a:schemeClr val="accent2"/>
              </a:solidFill>
              <a:round/>
              <a:headEnd/>
              <a:tailEnd type="triangle" w="med" len="med"/>
            </a:ln>
            <a:effectLst/>
          </p:spPr>
        </p:cxnSp>
      </p:grpSp>
      <p:grpSp>
        <p:nvGrpSpPr>
          <p:cNvPr id="1573021" name="Group 157"/>
          <p:cNvGrpSpPr>
            <a:grpSpLocks/>
          </p:cNvGrpSpPr>
          <p:nvPr/>
        </p:nvGrpSpPr>
        <p:grpSpPr bwMode="auto">
          <a:xfrm>
            <a:off x="2895600" y="2667000"/>
            <a:ext cx="3505200" cy="1235075"/>
            <a:chOff x="1824" y="1488"/>
            <a:chExt cx="2208" cy="778"/>
          </a:xfrm>
        </p:grpSpPr>
        <p:sp>
          <p:nvSpPr>
            <p:cNvPr id="1573022" name="Text Box 158"/>
            <p:cNvSpPr txBox="1">
              <a:spLocks noChangeArrowheads="1"/>
            </p:cNvSpPr>
            <p:nvPr/>
          </p:nvSpPr>
          <p:spPr bwMode="auto">
            <a:xfrm>
              <a:off x="3648" y="1968"/>
              <a:ext cx="384" cy="250"/>
            </a:xfrm>
            <a:prstGeom prst="rect">
              <a:avLst/>
            </a:prstGeom>
            <a:noFill/>
            <a:ln w="12700">
              <a:noFill/>
              <a:miter lim="800000"/>
              <a:headEnd/>
              <a:tailEnd/>
            </a:ln>
            <a:effectLst/>
          </p:spPr>
          <p:txBody>
            <a:bodyPr>
              <a:spAutoFit/>
            </a:bodyPr>
            <a:lstStyle/>
            <a:p>
              <a:r>
                <a:rPr lang="en-US" sz="2000">
                  <a:solidFill>
                    <a:srgbClr val="008276"/>
                  </a:solidFill>
                </a:rPr>
                <a:t>on</a:t>
              </a:r>
              <a:endParaRPr lang="en-US" sz="2000" baseline="-25000">
                <a:solidFill>
                  <a:srgbClr val="008276"/>
                </a:solidFill>
              </a:endParaRPr>
            </a:p>
          </p:txBody>
        </p:sp>
        <p:cxnSp>
          <p:nvCxnSpPr>
            <p:cNvPr id="1573023" name="AutoShape 159"/>
            <p:cNvCxnSpPr>
              <a:cxnSpLocks noChangeShapeType="1"/>
            </p:cNvCxnSpPr>
            <p:nvPr/>
          </p:nvCxnSpPr>
          <p:spPr bwMode="auto">
            <a:xfrm rot="16200000" flipH="1">
              <a:off x="2569" y="1751"/>
              <a:ext cx="144" cy="97"/>
            </a:xfrm>
            <a:prstGeom prst="curvedConnector3">
              <a:avLst>
                <a:gd name="adj1" fmla="val 50000"/>
              </a:avLst>
            </a:prstGeom>
            <a:noFill/>
            <a:ln w="28575">
              <a:solidFill>
                <a:schemeClr val="accent2"/>
              </a:solidFill>
              <a:round/>
              <a:headEnd/>
              <a:tailEnd type="triangle" w="med" len="med"/>
            </a:ln>
            <a:effectLst/>
          </p:spPr>
        </p:cxnSp>
        <p:sp>
          <p:nvSpPr>
            <p:cNvPr id="1573024" name="Text Box 160"/>
            <p:cNvSpPr txBox="1">
              <a:spLocks noChangeArrowheads="1"/>
            </p:cNvSpPr>
            <p:nvPr/>
          </p:nvSpPr>
          <p:spPr bwMode="auto">
            <a:xfrm>
              <a:off x="3648" y="1488"/>
              <a:ext cx="384" cy="250"/>
            </a:xfrm>
            <a:prstGeom prst="rect">
              <a:avLst/>
            </a:prstGeom>
            <a:noFill/>
            <a:ln w="12700">
              <a:noFill/>
              <a:miter lim="800000"/>
              <a:headEnd/>
              <a:tailEnd/>
            </a:ln>
            <a:effectLst/>
          </p:spPr>
          <p:txBody>
            <a:bodyPr>
              <a:spAutoFit/>
            </a:bodyPr>
            <a:lstStyle/>
            <a:p>
              <a:r>
                <a:rPr lang="en-US" sz="2000">
                  <a:solidFill>
                    <a:srgbClr val="008276"/>
                  </a:solidFill>
                </a:rPr>
                <a:t>on</a:t>
              </a:r>
              <a:endParaRPr lang="en-US" sz="2000" baseline="-25000">
                <a:solidFill>
                  <a:srgbClr val="008276"/>
                </a:solidFill>
              </a:endParaRPr>
            </a:p>
          </p:txBody>
        </p:sp>
        <p:sp>
          <p:nvSpPr>
            <p:cNvPr id="1573025" name="Text Box 161"/>
            <p:cNvSpPr txBox="1">
              <a:spLocks noChangeArrowheads="1"/>
            </p:cNvSpPr>
            <p:nvPr/>
          </p:nvSpPr>
          <p:spPr bwMode="auto">
            <a:xfrm>
              <a:off x="1824" y="1536"/>
              <a:ext cx="384" cy="250"/>
            </a:xfrm>
            <a:prstGeom prst="rect">
              <a:avLst/>
            </a:prstGeom>
            <a:noFill/>
            <a:ln w="12700">
              <a:noFill/>
              <a:miter lim="800000"/>
              <a:headEnd/>
              <a:tailEnd/>
            </a:ln>
            <a:effectLst/>
          </p:spPr>
          <p:txBody>
            <a:bodyPr>
              <a:spAutoFit/>
            </a:bodyPr>
            <a:lstStyle/>
            <a:p>
              <a:r>
                <a:rPr lang="en-US" sz="2000">
                  <a:solidFill>
                    <a:schemeClr val="accent2"/>
                  </a:solidFill>
                </a:rPr>
                <a:t>off</a:t>
              </a:r>
              <a:endParaRPr lang="en-US" sz="2000" baseline="-25000">
                <a:solidFill>
                  <a:schemeClr val="accent2"/>
                </a:solidFill>
              </a:endParaRPr>
            </a:p>
          </p:txBody>
        </p:sp>
        <p:sp>
          <p:nvSpPr>
            <p:cNvPr id="1573026" name="Text Box 162"/>
            <p:cNvSpPr txBox="1">
              <a:spLocks noChangeArrowheads="1"/>
            </p:cNvSpPr>
            <p:nvPr/>
          </p:nvSpPr>
          <p:spPr bwMode="auto">
            <a:xfrm>
              <a:off x="1824" y="2016"/>
              <a:ext cx="384" cy="250"/>
            </a:xfrm>
            <a:prstGeom prst="rect">
              <a:avLst/>
            </a:prstGeom>
            <a:noFill/>
            <a:ln w="12700">
              <a:noFill/>
              <a:miter lim="800000"/>
              <a:headEnd/>
              <a:tailEnd/>
            </a:ln>
            <a:effectLst/>
          </p:spPr>
          <p:txBody>
            <a:bodyPr>
              <a:spAutoFit/>
            </a:bodyPr>
            <a:lstStyle/>
            <a:p>
              <a:r>
                <a:rPr lang="en-US" sz="2000">
                  <a:solidFill>
                    <a:schemeClr val="accent2"/>
                  </a:solidFill>
                </a:rPr>
                <a:t>off</a:t>
              </a:r>
              <a:endParaRPr lang="en-US" sz="2000" baseline="-25000">
                <a:solidFill>
                  <a:schemeClr val="accent2"/>
                </a:solidFill>
              </a:endParaRPr>
            </a:p>
          </p:txBody>
        </p:sp>
      </p:grpSp>
      <p:sp>
        <p:nvSpPr>
          <p:cNvPr id="1573027" name="Rectangle 163"/>
          <p:cNvSpPr>
            <a:spLocks noChangeArrowheads="1"/>
          </p:cNvSpPr>
          <p:nvPr/>
        </p:nvSpPr>
        <p:spPr bwMode="auto">
          <a:xfrm>
            <a:off x="533400" y="762000"/>
            <a:ext cx="8153400" cy="379413"/>
          </a:xfrm>
          <a:prstGeom prst="rect">
            <a:avLst/>
          </a:prstGeom>
          <a:noFill/>
          <a:ln w="12700">
            <a:noFill/>
            <a:miter lim="800000"/>
            <a:headEnd/>
            <a:tailEnd/>
          </a:ln>
          <a:effectLst/>
        </p:spPr>
        <p:txBody>
          <a:bodyPr lIns="63500" tIns="25400" rIns="63500" bIns="25400">
            <a:spAutoFit/>
          </a:bodyPr>
          <a:lstStyle/>
          <a:p>
            <a:pPr marL="342900" indent="-342900">
              <a:lnSpc>
                <a:spcPct val="90000"/>
              </a:lnSpc>
              <a:spcBef>
                <a:spcPct val="65000"/>
              </a:spcBef>
              <a:buClr>
                <a:schemeClr val="accent1"/>
              </a:buClr>
              <a:buSzPct val="75000"/>
              <a:buFont typeface="Wingdings" pitchFamily="2" charset="2"/>
              <a:buChar char="q"/>
            </a:pPr>
            <a:r>
              <a:rPr lang="en-US" sz="2400" b="0">
                <a:solidFill>
                  <a:schemeClr val="tx1"/>
                </a:solidFill>
              </a:rPr>
              <a:t>A clock-skew insensitive FF</a:t>
            </a:r>
            <a:endParaRPr lang="en-US" sz="2400" b="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7301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57300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1573021"/>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499"/>
                                          </p:stCondLst>
                                        </p:cTn>
                                        <p:tgtEl>
                                          <p:spTgt spid="157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914" name="Rectangle 2"/>
          <p:cNvSpPr>
            <a:spLocks noGrp="1" noChangeArrowheads="1"/>
          </p:cNvSpPr>
          <p:nvPr>
            <p:ph type="title"/>
          </p:nvPr>
        </p:nvSpPr>
        <p:spPr/>
        <p:txBody>
          <a:bodyPr/>
          <a:lstStyle/>
          <a:p>
            <a:r>
              <a:rPr lang="en-US"/>
              <a:t>C</a:t>
            </a:r>
            <a:r>
              <a:rPr lang="en-US" baseline="30000"/>
              <a:t>2</a:t>
            </a:r>
            <a:r>
              <a:rPr lang="en-US"/>
              <a:t>MOS FF 0-0 Overlap Case</a:t>
            </a:r>
          </a:p>
        </p:txBody>
      </p:sp>
      <p:grpSp>
        <p:nvGrpSpPr>
          <p:cNvPr id="1574915" name="Group 3"/>
          <p:cNvGrpSpPr>
            <a:grpSpLocks/>
          </p:cNvGrpSpPr>
          <p:nvPr/>
        </p:nvGrpSpPr>
        <p:grpSpPr bwMode="auto">
          <a:xfrm>
            <a:off x="2819400" y="1600200"/>
            <a:ext cx="609600" cy="762000"/>
            <a:chOff x="1200" y="1440"/>
            <a:chExt cx="384" cy="480"/>
          </a:xfrm>
        </p:grpSpPr>
        <p:sp>
          <p:nvSpPr>
            <p:cNvPr id="1574916" name="Line 4"/>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74917" name="Line 5"/>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74918" name="Line 6"/>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74919" name="Line 7"/>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74920" name="Oval 8"/>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74921" name="Line 9"/>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74922" name="Line 10"/>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74923" name="Line 11"/>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74924" name="Group 12"/>
          <p:cNvGrpSpPr>
            <a:grpSpLocks/>
          </p:cNvGrpSpPr>
          <p:nvPr/>
        </p:nvGrpSpPr>
        <p:grpSpPr bwMode="auto">
          <a:xfrm>
            <a:off x="3276600" y="4343400"/>
            <a:ext cx="304800" cy="76200"/>
            <a:chOff x="1536" y="3360"/>
            <a:chExt cx="192" cy="48"/>
          </a:xfrm>
        </p:grpSpPr>
        <p:sp>
          <p:nvSpPr>
            <p:cNvPr id="1574925" name="Line 13"/>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74926" name="Line 14"/>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74927" name="Line 15"/>
          <p:cNvSpPr>
            <a:spLocks noChangeShapeType="1"/>
          </p:cNvSpPr>
          <p:nvPr/>
        </p:nvSpPr>
        <p:spPr bwMode="auto">
          <a:xfrm>
            <a:off x="3276600" y="1600200"/>
            <a:ext cx="304800" cy="0"/>
          </a:xfrm>
          <a:prstGeom prst="line">
            <a:avLst/>
          </a:prstGeom>
          <a:noFill/>
          <a:ln w="28575">
            <a:solidFill>
              <a:schemeClr val="tx1"/>
            </a:solidFill>
            <a:round/>
            <a:headEnd/>
            <a:tailEnd/>
          </a:ln>
          <a:effectLst/>
        </p:spPr>
        <p:txBody>
          <a:bodyPr/>
          <a:lstStyle/>
          <a:p>
            <a:endParaRPr lang="en-US"/>
          </a:p>
        </p:txBody>
      </p:sp>
      <p:grpSp>
        <p:nvGrpSpPr>
          <p:cNvPr id="1574928" name="Group 16"/>
          <p:cNvGrpSpPr>
            <a:grpSpLocks/>
          </p:cNvGrpSpPr>
          <p:nvPr/>
        </p:nvGrpSpPr>
        <p:grpSpPr bwMode="auto">
          <a:xfrm>
            <a:off x="2819400" y="2209800"/>
            <a:ext cx="609600" cy="762000"/>
            <a:chOff x="1200" y="1440"/>
            <a:chExt cx="384" cy="480"/>
          </a:xfrm>
        </p:grpSpPr>
        <p:sp>
          <p:nvSpPr>
            <p:cNvPr id="1574929" name="Line 17"/>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74930" name="Line 18"/>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74931" name="Line 19"/>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74932" name="Line 20"/>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74933" name="Oval 21"/>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74934" name="Line 22"/>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74935" name="Line 23"/>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74936" name="Line 24"/>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74937" name="Group 25"/>
          <p:cNvGrpSpPr>
            <a:grpSpLocks/>
          </p:cNvGrpSpPr>
          <p:nvPr/>
        </p:nvGrpSpPr>
        <p:grpSpPr bwMode="auto">
          <a:xfrm>
            <a:off x="2819400" y="3581400"/>
            <a:ext cx="609600" cy="762000"/>
            <a:chOff x="1248" y="2688"/>
            <a:chExt cx="384" cy="480"/>
          </a:xfrm>
        </p:grpSpPr>
        <p:sp>
          <p:nvSpPr>
            <p:cNvPr id="1574938" name="Line 26"/>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74939" name="Line 27"/>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74940" name="Line 28"/>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74941" name="Line 29"/>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74942" name="Line 30"/>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74943" name="Line 31"/>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74944" name="Line 32"/>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74945" name="Group 33"/>
          <p:cNvGrpSpPr>
            <a:grpSpLocks/>
          </p:cNvGrpSpPr>
          <p:nvPr/>
        </p:nvGrpSpPr>
        <p:grpSpPr bwMode="auto">
          <a:xfrm>
            <a:off x="5715000" y="1600200"/>
            <a:ext cx="609600" cy="762000"/>
            <a:chOff x="1200" y="1440"/>
            <a:chExt cx="384" cy="480"/>
          </a:xfrm>
        </p:grpSpPr>
        <p:sp>
          <p:nvSpPr>
            <p:cNvPr id="1574946" name="Line 34"/>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74947" name="Line 35"/>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74948" name="Line 36"/>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74949" name="Line 37"/>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74950" name="Oval 38"/>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74951" name="Line 39"/>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74952" name="Line 40"/>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74953" name="Line 41"/>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74954" name="Group 42"/>
          <p:cNvGrpSpPr>
            <a:grpSpLocks/>
          </p:cNvGrpSpPr>
          <p:nvPr/>
        </p:nvGrpSpPr>
        <p:grpSpPr bwMode="auto">
          <a:xfrm>
            <a:off x="6172200" y="4343400"/>
            <a:ext cx="304800" cy="76200"/>
            <a:chOff x="1536" y="3360"/>
            <a:chExt cx="192" cy="48"/>
          </a:xfrm>
        </p:grpSpPr>
        <p:sp>
          <p:nvSpPr>
            <p:cNvPr id="1574955" name="Line 43"/>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74956" name="Line 44"/>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74957" name="Line 45"/>
          <p:cNvSpPr>
            <a:spLocks noChangeShapeType="1"/>
          </p:cNvSpPr>
          <p:nvPr/>
        </p:nvSpPr>
        <p:spPr bwMode="auto">
          <a:xfrm>
            <a:off x="6172200" y="1600200"/>
            <a:ext cx="304800" cy="0"/>
          </a:xfrm>
          <a:prstGeom prst="line">
            <a:avLst/>
          </a:prstGeom>
          <a:noFill/>
          <a:ln w="28575">
            <a:solidFill>
              <a:schemeClr val="tx1"/>
            </a:solidFill>
            <a:round/>
            <a:headEnd/>
            <a:tailEnd/>
          </a:ln>
          <a:effectLst/>
        </p:spPr>
        <p:txBody>
          <a:bodyPr/>
          <a:lstStyle/>
          <a:p>
            <a:endParaRPr lang="en-US"/>
          </a:p>
        </p:txBody>
      </p:sp>
      <p:grpSp>
        <p:nvGrpSpPr>
          <p:cNvPr id="1574958" name="Group 46"/>
          <p:cNvGrpSpPr>
            <a:grpSpLocks/>
          </p:cNvGrpSpPr>
          <p:nvPr/>
        </p:nvGrpSpPr>
        <p:grpSpPr bwMode="auto">
          <a:xfrm>
            <a:off x="5715000" y="2209800"/>
            <a:ext cx="609600" cy="762000"/>
            <a:chOff x="1200" y="1440"/>
            <a:chExt cx="384" cy="480"/>
          </a:xfrm>
        </p:grpSpPr>
        <p:sp>
          <p:nvSpPr>
            <p:cNvPr id="1574959" name="Line 47"/>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74960" name="Line 48"/>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74961" name="Line 49"/>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74962" name="Line 50"/>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74963" name="Oval 51"/>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74964" name="Line 52"/>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74965" name="Line 53"/>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74966" name="Line 54"/>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74967" name="Group 55"/>
          <p:cNvGrpSpPr>
            <a:grpSpLocks/>
          </p:cNvGrpSpPr>
          <p:nvPr/>
        </p:nvGrpSpPr>
        <p:grpSpPr bwMode="auto">
          <a:xfrm>
            <a:off x="5715000" y="3581400"/>
            <a:ext cx="609600" cy="762000"/>
            <a:chOff x="1248" y="2688"/>
            <a:chExt cx="384" cy="480"/>
          </a:xfrm>
        </p:grpSpPr>
        <p:sp>
          <p:nvSpPr>
            <p:cNvPr id="1574968" name="Line 56"/>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74969" name="Line 57"/>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74970" name="Line 58"/>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74971" name="Line 59"/>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74972" name="Line 60"/>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74973" name="Line 61"/>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74974" name="Line 62"/>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sp>
        <p:nvSpPr>
          <p:cNvPr id="1574975" name="Line 63"/>
          <p:cNvSpPr>
            <a:spLocks noChangeShapeType="1"/>
          </p:cNvSpPr>
          <p:nvPr/>
        </p:nvSpPr>
        <p:spPr bwMode="auto">
          <a:xfrm>
            <a:off x="3429000" y="2971800"/>
            <a:ext cx="1600200" cy="0"/>
          </a:xfrm>
          <a:prstGeom prst="line">
            <a:avLst/>
          </a:prstGeom>
          <a:noFill/>
          <a:ln w="12700">
            <a:solidFill>
              <a:schemeClr val="tx1"/>
            </a:solidFill>
            <a:round/>
            <a:headEnd/>
            <a:tailEnd/>
          </a:ln>
          <a:effectLst/>
        </p:spPr>
        <p:txBody>
          <a:bodyPr/>
          <a:lstStyle/>
          <a:p>
            <a:endParaRPr lang="en-US"/>
          </a:p>
        </p:txBody>
      </p:sp>
      <p:grpSp>
        <p:nvGrpSpPr>
          <p:cNvPr id="1574976" name="Group 64"/>
          <p:cNvGrpSpPr>
            <a:grpSpLocks/>
          </p:cNvGrpSpPr>
          <p:nvPr/>
        </p:nvGrpSpPr>
        <p:grpSpPr bwMode="auto">
          <a:xfrm>
            <a:off x="3733800" y="2971800"/>
            <a:ext cx="304800" cy="762000"/>
            <a:chOff x="1920" y="2112"/>
            <a:chExt cx="192" cy="480"/>
          </a:xfrm>
        </p:grpSpPr>
        <p:sp>
          <p:nvSpPr>
            <p:cNvPr id="1574977" name="Line 65"/>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574978" name="Line 66"/>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574979" name="Line 67"/>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574980" name="Line 68"/>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574981" name="Group 69"/>
            <p:cNvGrpSpPr>
              <a:grpSpLocks/>
            </p:cNvGrpSpPr>
            <p:nvPr/>
          </p:nvGrpSpPr>
          <p:grpSpPr bwMode="auto">
            <a:xfrm>
              <a:off x="1920" y="2544"/>
              <a:ext cx="192" cy="48"/>
              <a:chOff x="1536" y="3360"/>
              <a:chExt cx="192" cy="48"/>
            </a:xfrm>
          </p:grpSpPr>
          <p:sp>
            <p:nvSpPr>
              <p:cNvPr id="1574982" name="Line 70"/>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74983" name="Line 71"/>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
        <p:nvSpPr>
          <p:cNvPr id="1574984" name="Line 72"/>
          <p:cNvSpPr>
            <a:spLocks noChangeShapeType="1"/>
          </p:cNvSpPr>
          <p:nvPr/>
        </p:nvSpPr>
        <p:spPr bwMode="auto">
          <a:xfrm>
            <a:off x="5029200" y="1981200"/>
            <a:ext cx="0" cy="1981200"/>
          </a:xfrm>
          <a:prstGeom prst="line">
            <a:avLst/>
          </a:prstGeom>
          <a:noFill/>
          <a:ln w="12700">
            <a:solidFill>
              <a:schemeClr val="tx1"/>
            </a:solidFill>
            <a:round/>
            <a:headEnd/>
            <a:tailEnd/>
          </a:ln>
          <a:effectLst/>
        </p:spPr>
        <p:txBody>
          <a:bodyPr/>
          <a:lstStyle/>
          <a:p>
            <a:endParaRPr lang="en-US"/>
          </a:p>
        </p:txBody>
      </p:sp>
      <p:sp>
        <p:nvSpPr>
          <p:cNvPr id="1574985" name="Line 73"/>
          <p:cNvSpPr>
            <a:spLocks noChangeShapeType="1"/>
          </p:cNvSpPr>
          <p:nvPr/>
        </p:nvSpPr>
        <p:spPr bwMode="auto">
          <a:xfrm>
            <a:off x="5029200" y="3962400"/>
            <a:ext cx="762000" cy="0"/>
          </a:xfrm>
          <a:prstGeom prst="line">
            <a:avLst/>
          </a:prstGeom>
          <a:noFill/>
          <a:ln w="12700">
            <a:solidFill>
              <a:schemeClr val="tx1"/>
            </a:solidFill>
            <a:round/>
            <a:headEnd/>
            <a:tailEnd/>
          </a:ln>
          <a:effectLst/>
        </p:spPr>
        <p:txBody>
          <a:bodyPr/>
          <a:lstStyle/>
          <a:p>
            <a:endParaRPr lang="en-US"/>
          </a:p>
        </p:txBody>
      </p:sp>
      <p:sp>
        <p:nvSpPr>
          <p:cNvPr id="1574986" name="Line 74"/>
          <p:cNvSpPr>
            <a:spLocks noChangeShapeType="1"/>
          </p:cNvSpPr>
          <p:nvPr/>
        </p:nvSpPr>
        <p:spPr bwMode="auto">
          <a:xfrm>
            <a:off x="5029200" y="1981200"/>
            <a:ext cx="762000" cy="0"/>
          </a:xfrm>
          <a:prstGeom prst="line">
            <a:avLst/>
          </a:prstGeom>
          <a:noFill/>
          <a:ln w="12700">
            <a:solidFill>
              <a:schemeClr val="tx1"/>
            </a:solidFill>
            <a:round/>
            <a:headEnd/>
            <a:tailEnd/>
          </a:ln>
          <a:effectLst/>
        </p:spPr>
        <p:txBody>
          <a:bodyPr/>
          <a:lstStyle/>
          <a:p>
            <a:endParaRPr lang="en-US"/>
          </a:p>
        </p:txBody>
      </p:sp>
      <p:sp>
        <p:nvSpPr>
          <p:cNvPr id="1574987" name="Line 75"/>
          <p:cNvSpPr>
            <a:spLocks noChangeShapeType="1"/>
          </p:cNvSpPr>
          <p:nvPr/>
        </p:nvSpPr>
        <p:spPr bwMode="auto">
          <a:xfrm>
            <a:off x="6324600" y="2971800"/>
            <a:ext cx="762000" cy="0"/>
          </a:xfrm>
          <a:prstGeom prst="line">
            <a:avLst/>
          </a:prstGeom>
          <a:noFill/>
          <a:ln w="12700">
            <a:solidFill>
              <a:schemeClr val="tx1"/>
            </a:solidFill>
            <a:round/>
            <a:headEnd/>
            <a:tailEnd/>
          </a:ln>
          <a:effectLst/>
        </p:spPr>
        <p:txBody>
          <a:bodyPr/>
          <a:lstStyle/>
          <a:p>
            <a:endParaRPr lang="en-US"/>
          </a:p>
        </p:txBody>
      </p:sp>
      <p:grpSp>
        <p:nvGrpSpPr>
          <p:cNvPr id="1574988" name="Group 76"/>
          <p:cNvGrpSpPr>
            <a:grpSpLocks/>
          </p:cNvGrpSpPr>
          <p:nvPr/>
        </p:nvGrpSpPr>
        <p:grpSpPr bwMode="auto">
          <a:xfrm>
            <a:off x="6629400" y="2971800"/>
            <a:ext cx="304800" cy="762000"/>
            <a:chOff x="1920" y="2112"/>
            <a:chExt cx="192" cy="480"/>
          </a:xfrm>
        </p:grpSpPr>
        <p:sp>
          <p:nvSpPr>
            <p:cNvPr id="1574989" name="Line 77"/>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574990" name="Line 78"/>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574991" name="Line 79"/>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574992" name="Line 80"/>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574993" name="Group 81"/>
            <p:cNvGrpSpPr>
              <a:grpSpLocks/>
            </p:cNvGrpSpPr>
            <p:nvPr/>
          </p:nvGrpSpPr>
          <p:grpSpPr bwMode="auto">
            <a:xfrm>
              <a:off x="1920" y="2544"/>
              <a:ext cx="192" cy="48"/>
              <a:chOff x="1536" y="3360"/>
              <a:chExt cx="192" cy="48"/>
            </a:xfrm>
          </p:grpSpPr>
          <p:sp>
            <p:nvSpPr>
              <p:cNvPr id="1574994" name="Line 82"/>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74995" name="Line 83"/>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
        <p:nvSpPr>
          <p:cNvPr id="1574996" name="Line 84"/>
          <p:cNvSpPr>
            <a:spLocks noChangeShapeType="1"/>
          </p:cNvSpPr>
          <p:nvPr/>
        </p:nvSpPr>
        <p:spPr bwMode="auto">
          <a:xfrm>
            <a:off x="2057400" y="1981200"/>
            <a:ext cx="0" cy="1981200"/>
          </a:xfrm>
          <a:prstGeom prst="line">
            <a:avLst/>
          </a:prstGeom>
          <a:noFill/>
          <a:ln w="12700">
            <a:solidFill>
              <a:schemeClr val="tx1"/>
            </a:solidFill>
            <a:round/>
            <a:headEnd/>
            <a:tailEnd/>
          </a:ln>
          <a:effectLst/>
        </p:spPr>
        <p:txBody>
          <a:bodyPr/>
          <a:lstStyle/>
          <a:p>
            <a:endParaRPr lang="en-US"/>
          </a:p>
        </p:txBody>
      </p:sp>
      <p:sp>
        <p:nvSpPr>
          <p:cNvPr id="1574997" name="Line 85"/>
          <p:cNvSpPr>
            <a:spLocks noChangeShapeType="1"/>
          </p:cNvSpPr>
          <p:nvPr/>
        </p:nvSpPr>
        <p:spPr bwMode="auto">
          <a:xfrm>
            <a:off x="2057400" y="3962400"/>
            <a:ext cx="762000" cy="0"/>
          </a:xfrm>
          <a:prstGeom prst="line">
            <a:avLst/>
          </a:prstGeom>
          <a:noFill/>
          <a:ln w="12700">
            <a:solidFill>
              <a:schemeClr val="tx1"/>
            </a:solidFill>
            <a:round/>
            <a:headEnd/>
            <a:tailEnd/>
          </a:ln>
          <a:effectLst/>
        </p:spPr>
        <p:txBody>
          <a:bodyPr/>
          <a:lstStyle/>
          <a:p>
            <a:endParaRPr lang="en-US"/>
          </a:p>
        </p:txBody>
      </p:sp>
      <p:sp>
        <p:nvSpPr>
          <p:cNvPr id="1574998" name="Line 86"/>
          <p:cNvSpPr>
            <a:spLocks noChangeShapeType="1"/>
          </p:cNvSpPr>
          <p:nvPr/>
        </p:nvSpPr>
        <p:spPr bwMode="auto">
          <a:xfrm>
            <a:off x="2057400" y="1981200"/>
            <a:ext cx="762000" cy="0"/>
          </a:xfrm>
          <a:prstGeom prst="line">
            <a:avLst/>
          </a:prstGeom>
          <a:noFill/>
          <a:ln w="12700">
            <a:solidFill>
              <a:schemeClr val="tx1"/>
            </a:solidFill>
            <a:round/>
            <a:headEnd/>
            <a:tailEnd/>
          </a:ln>
          <a:effectLst/>
        </p:spPr>
        <p:txBody>
          <a:bodyPr/>
          <a:lstStyle/>
          <a:p>
            <a:endParaRPr lang="en-US"/>
          </a:p>
        </p:txBody>
      </p:sp>
      <p:sp>
        <p:nvSpPr>
          <p:cNvPr id="1574999" name="Line 87"/>
          <p:cNvSpPr>
            <a:spLocks noChangeShapeType="1"/>
          </p:cNvSpPr>
          <p:nvPr/>
        </p:nvSpPr>
        <p:spPr bwMode="auto">
          <a:xfrm>
            <a:off x="1295400" y="3048000"/>
            <a:ext cx="762000" cy="0"/>
          </a:xfrm>
          <a:prstGeom prst="line">
            <a:avLst/>
          </a:prstGeom>
          <a:noFill/>
          <a:ln w="12700">
            <a:solidFill>
              <a:schemeClr val="tx1"/>
            </a:solidFill>
            <a:round/>
            <a:headEnd/>
            <a:tailEnd/>
          </a:ln>
          <a:effectLst/>
        </p:spPr>
        <p:txBody>
          <a:bodyPr/>
          <a:lstStyle/>
          <a:p>
            <a:endParaRPr lang="en-US"/>
          </a:p>
        </p:txBody>
      </p:sp>
      <p:sp>
        <p:nvSpPr>
          <p:cNvPr id="1575000" name="Text Box 88"/>
          <p:cNvSpPr txBox="1">
            <a:spLocks noChangeArrowheads="1"/>
          </p:cNvSpPr>
          <p:nvPr/>
        </p:nvSpPr>
        <p:spPr bwMode="auto">
          <a:xfrm>
            <a:off x="2514600" y="2362200"/>
            <a:ext cx="325438" cy="396875"/>
          </a:xfrm>
          <a:prstGeom prst="rect">
            <a:avLst/>
          </a:prstGeom>
          <a:noFill/>
          <a:ln w="12700">
            <a:noFill/>
            <a:miter lim="800000"/>
            <a:headEnd/>
            <a:tailEnd/>
          </a:ln>
          <a:effectLst/>
        </p:spPr>
        <p:txBody>
          <a:bodyPr wrap="none">
            <a:spAutoFit/>
          </a:bodyPr>
          <a:lstStyle/>
          <a:p>
            <a:r>
              <a:rPr lang="en-US" sz="2000" b="0">
                <a:solidFill>
                  <a:schemeClr val="tx1"/>
                </a:solidFill>
              </a:rPr>
              <a:t>0</a:t>
            </a:r>
            <a:endParaRPr lang="en-US" sz="2000" b="0" baseline="-25000">
              <a:solidFill>
                <a:schemeClr val="tx1"/>
              </a:solidFill>
            </a:endParaRPr>
          </a:p>
        </p:txBody>
      </p:sp>
      <p:sp>
        <p:nvSpPr>
          <p:cNvPr id="1575001" name="Text Box 89"/>
          <p:cNvSpPr txBox="1">
            <a:spLocks noChangeArrowheads="1"/>
          </p:cNvSpPr>
          <p:nvPr/>
        </p:nvSpPr>
        <p:spPr bwMode="auto">
          <a:xfrm>
            <a:off x="5410200" y="2362200"/>
            <a:ext cx="325438" cy="396875"/>
          </a:xfrm>
          <a:prstGeom prst="rect">
            <a:avLst/>
          </a:prstGeom>
          <a:noFill/>
          <a:ln w="12700">
            <a:noFill/>
            <a:miter lim="800000"/>
            <a:headEnd/>
            <a:tailEnd/>
          </a:ln>
          <a:effectLst/>
        </p:spPr>
        <p:txBody>
          <a:bodyPr wrap="none">
            <a:spAutoFit/>
          </a:bodyPr>
          <a:lstStyle/>
          <a:p>
            <a:r>
              <a:rPr lang="en-US" sz="2000" b="0">
                <a:solidFill>
                  <a:schemeClr val="tx1"/>
                </a:solidFill>
              </a:rPr>
              <a:t>0</a:t>
            </a:r>
            <a:endParaRPr lang="en-US" sz="2000" b="0" baseline="-25000">
              <a:solidFill>
                <a:schemeClr val="tx1"/>
              </a:solidFill>
            </a:endParaRPr>
          </a:p>
        </p:txBody>
      </p:sp>
      <p:sp>
        <p:nvSpPr>
          <p:cNvPr id="1575002" name="Text Box 90"/>
          <p:cNvSpPr txBox="1">
            <a:spLocks noChangeArrowheads="1"/>
          </p:cNvSpPr>
          <p:nvPr/>
        </p:nvSpPr>
        <p:spPr bwMode="auto">
          <a:xfrm>
            <a:off x="4038600" y="2590800"/>
            <a:ext cx="519113" cy="396875"/>
          </a:xfrm>
          <a:prstGeom prst="rect">
            <a:avLst/>
          </a:prstGeom>
          <a:noFill/>
          <a:ln w="12700">
            <a:noFill/>
            <a:miter lim="800000"/>
            <a:headEnd/>
            <a:tailEnd/>
          </a:ln>
          <a:effectLst/>
        </p:spPr>
        <p:txBody>
          <a:bodyPr wrap="none">
            <a:spAutoFit/>
          </a:bodyPr>
          <a:lstStyle/>
          <a:p>
            <a:r>
              <a:rPr lang="en-US" sz="2000" b="0">
                <a:solidFill>
                  <a:schemeClr val="tx1"/>
                </a:solidFill>
              </a:rPr>
              <a:t>Q</a:t>
            </a:r>
            <a:r>
              <a:rPr lang="en-US" sz="2000" b="0" baseline="-25000">
                <a:solidFill>
                  <a:schemeClr val="tx1"/>
                </a:solidFill>
              </a:rPr>
              <a:t>M</a:t>
            </a:r>
          </a:p>
        </p:txBody>
      </p:sp>
      <p:sp>
        <p:nvSpPr>
          <p:cNvPr id="1575003" name="Text Box 91"/>
          <p:cNvSpPr txBox="1">
            <a:spLocks noChangeArrowheads="1"/>
          </p:cNvSpPr>
          <p:nvPr/>
        </p:nvSpPr>
        <p:spPr bwMode="auto">
          <a:xfrm>
            <a:off x="3962400" y="3124200"/>
            <a:ext cx="460375" cy="396875"/>
          </a:xfrm>
          <a:prstGeom prst="rect">
            <a:avLst/>
          </a:prstGeom>
          <a:noFill/>
          <a:ln w="12700">
            <a:noFill/>
            <a:miter lim="800000"/>
            <a:headEnd/>
            <a:tailEnd/>
          </a:ln>
          <a:effectLst/>
        </p:spPr>
        <p:txBody>
          <a:bodyPr wrap="none">
            <a:spAutoFit/>
          </a:bodyPr>
          <a:lstStyle/>
          <a:p>
            <a:r>
              <a:rPr lang="en-US" sz="2000" b="0">
                <a:solidFill>
                  <a:schemeClr val="tx1"/>
                </a:solidFill>
              </a:rPr>
              <a:t>C</a:t>
            </a:r>
            <a:r>
              <a:rPr lang="en-US" sz="2000" b="0" baseline="-25000">
                <a:solidFill>
                  <a:schemeClr val="tx1"/>
                </a:solidFill>
              </a:rPr>
              <a:t>1</a:t>
            </a:r>
          </a:p>
        </p:txBody>
      </p:sp>
      <p:sp>
        <p:nvSpPr>
          <p:cNvPr id="1575004" name="Text Box 92"/>
          <p:cNvSpPr txBox="1">
            <a:spLocks noChangeArrowheads="1"/>
          </p:cNvSpPr>
          <p:nvPr/>
        </p:nvSpPr>
        <p:spPr bwMode="auto">
          <a:xfrm>
            <a:off x="6858000" y="3124200"/>
            <a:ext cx="460375" cy="396875"/>
          </a:xfrm>
          <a:prstGeom prst="rect">
            <a:avLst/>
          </a:prstGeom>
          <a:noFill/>
          <a:ln w="12700">
            <a:noFill/>
            <a:miter lim="800000"/>
            <a:headEnd/>
            <a:tailEnd/>
          </a:ln>
          <a:effectLst/>
        </p:spPr>
        <p:txBody>
          <a:bodyPr wrap="none">
            <a:spAutoFit/>
          </a:bodyPr>
          <a:lstStyle/>
          <a:p>
            <a:r>
              <a:rPr lang="en-US" sz="2000" b="0">
                <a:solidFill>
                  <a:schemeClr val="tx1"/>
                </a:solidFill>
              </a:rPr>
              <a:t>C</a:t>
            </a:r>
            <a:r>
              <a:rPr lang="en-US" sz="2000" b="0" baseline="-25000">
                <a:solidFill>
                  <a:schemeClr val="tx1"/>
                </a:solidFill>
              </a:rPr>
              <a:t>2</a:t>
            </a:r>
          </a:p>
        </p:txBody>
      </p:sp>
      <p:sp>
        <p:nvSpPr>
          <p:cNvPr id="1575005" name="Text Box 93"/>
          <p:cNvSpPr txBox="1">
            <a:spLocks noChangeArrowheads="1"/>
          </p:cNvSpPr>
          <p:nvPr/>
        </p:nvSpPr>
        <p:spPr bwMode="auto">
          <a:xfrm>
            <a:off x="7162800" y="2743200"/>
            <a:ext cx="381000" cy="396875"/>
          </a:xfrm>
          <a:prstGeom prst="rect">
            <a:avLst/>
          </a:prstGeom>
          <a:noFill/>
          <a:ln w="12700">
            <a:noFill/>
            <a:miter lim="800000"/>
            <a:headEnd/>
            <a:tailEnd/>
          </a:ln>
          <a:effectLst/>
        </p:spPr>
        <p:txBody>
          <a:bodyPr wrap="none">
            <a:spAutoFit/>
          </a:bodyPr>
          <a:lstStyle/>
          <a:p>
            <a:r>
              <a:rPr lang="en-US" sz="2000" b="0">
                <a:solidFill>
                  <a:schemeClr val="tx1"/>
                </a:solidFill>
              </a:rPr>
              <a:t>Q</a:t>
            </a:r>
            <a:endParaRPr lang="en-US" sz="2000" b="0" baseline="-25000">
              <a:solidFill>
                <a:schemeClr val="tx1"/>
              </a:solidFill>
            </a:endParaRPr>
          </a:p>
        </p:txBody>
      </p:sp>
      <p:sp>
        <p:nvSpPr>
          <p:cNvPr id="1575006" name="Text Box 94"/>
          <p:cNvSpPr txBox="1">
            <a:spLocks noChangeArrowheads="1"/>
          </p:cNvSpPr>
          <p:nvPr/>
        </p:nvSpPr>
        <p:spPr bwMode="auto">
          <a:xfrm>
            <a:off x="914400" y="2819400"/>
            <a:ext cx="368300" cy="396875"/>
          </a:xfrm>
          <a:prstGeom prst="rect">
            <a:avLst/>
          </a:prstGeom>
          <a:noFill/>
          <a:ln w="12700">
            <a:noFill/>
            <a:miter lim="800000"/>
            <a:headEnd/>
            <a:tailEnd/>
          </a:ln>
          <a:effectLst/>
        </p:spPr>
        <p:txBody>
          <a:bodyPr wrap="none">
            <a:spAutoFit/>
          </a:bodyPr>
          <a:lstStyle/>
          <a:p>
            <a:r>
              <a:rPr lang="en-US" sz="2000" b="0">
                <a:solidFill>
                  <a:schemeClr val="tx1"/>
                </a:solidFill>
              </a:rPr>
              <a:t>D</a:t>
            </a:r>
            <a:endParaRPr lang="en-US" sz="2000" b="0" baseline="-25000">
              <a:solidFill>
                <a:schemeClr val="tx1"/>
              </a:solidFill>
            </a:endParaRPr>
          </a:p>
        </p:txBody>
      </p:sp>
      <p:sp>
        <p:nvSpPr>
          <p:cNvPr id="1575007" name="Text Box 95"/>
          <p:cNvSpPr txBox="1">
            <a:spLocks noChangeArrowheads="1"/>
          </p:cNvSpPr>
          <p:nvPr/>
        </p:nvSpPr>
        <p:spPr bwMode="auto">
          <a:xfrm>
            <a:off x="3124200" y="38100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1</a:t>
            </a:r>
          </a:p>
        </p:txBody>
      </p:sp>
      <p:sp>
        <p:nvSpPr>
          <p:cNvPr id="1575008" name="Text Box 96"/>
          <p:cNvSpPr txBox="1">
            <a:spLocks noChangeArrowheads="1"/>
          </p:cNvSpPr>
          <p:nvPr/>
        </p:nvSpPr>
        <p:spPr bwMode="auto">
          <a:xfrm>
            <a:off x="3124200" y="24384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4</a:t>
            </a:r>
          </a:p>
        </p:txBody>
      </p:sp>
      <p:sp>
        <p:nvSpPr>
          <p:cNvPr id="1575009" name="Text Box 97"/>
          <p:cNvSpPr txBox="1">
            <a:spLocks noChangeArrowheads="1"/>
          </p:cNvSpPr>
          <p:nvPr/>
        </p:nvSpPr>
        <p:spPr bwMode="auto">
          <a:xfrm>
            <a:off x="3124200" y="18288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2</a:t>
            </a:r>
          </a:p>
        </p:txBody>
      </p:sp>
      <p:sp>
        <p:nvSpPr>
          <p:cNvPr id="1575010" name="Text Box 98"/>
          <p:cNvSpPr txBox="1">
            <a:spLocks noChangeArrowheads="1"/>
          </p:cNvSpPr>
          <p:nvPr/>
        </p:nvSpPr>
        <p:spPr bwMode="auto">
          <a:xfrm>
            <a:off x="6019800" y="18288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6</a:t>
            </a:r>
          </a:p>
        </p:txBody>
      </p:sp>
      <p:sp>
        <p:nvSpPr>
          <p:cNvPr id="1575011" name="Text Box 99"/>
          <p:cNvSpPr txBox="1">
            <a:spLocks noChangeArrowheads="1"/>
          </p:cNvSpPr>
          <p:nvPr/>
        </p:nvSpPr>
        <p:spPr bwMode="auto">
          <a:xfrm>
            <a:off x="6019800" y="24384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8</a:t>
            </a:r>
          </a:p>
        </p:txBody>
      </p:sp>
      <p:sp>
        <p:nvSpPr>
          <p:cNvPr id="1575012" name="Text Box 100"/>
          <p:cNvSpPr txBox="1">
            <a:spLocks noChangeArrowheads="1"/>
          </p:cNvSpPr>
          <p:nvPr/>
        </p:nvSpPr>
        <p:spPr bwMode="auto">
          <a:xfrm>
            <a:off x="6019800" y="38100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5</a:t>
            </a:r>
          </a:p>
        </p:txBody>
      </p:sp>
      <p:grpSp>
        <p:nvGrpSpPr>
          <p:cNvPr id="1575013" name="Group 101"/>
          <p:cNvGrpSpPr>
            <a:grpSpLocks/>
          </p:cNvGrpSpPr>
          <p:nvPr/>
        </p:nvGrpSpPr>
        <p:grpSpPr bwMode="auto">
          <a:xfrm>
            <a:off x="1295400" y="4800600"/>
            <a:ext cx="2895600" cy="1181100"/>
            <a:chOff x="672" y="3024"/>
            <a:chExt cx="1824" cy="744"/>
          </a:xfrm>
        </p:grpSpPr>
        <p:sp>
          <p:nvSpPr>
            <p:cNvPr id="1575014" name="Rectangle 102"/>
            <p:cNvSpPr>
              <a:spLocks noChangeArrowheads="1"/>
            </p:cNvSpPr>
            <p:nvPr/>
          </p:nvSpPr>
          <p:spPr bwMode="auto">
            <a:xfrm>
              <a:off x="2160" y="3504"/>
              <a:ext cx="41" cy="240"/>
            </a:xfrm>
            <a:prstGeom prst="rect">
              <a:avLst/>
            </a:prstGeom>
            <a:solidFill>
              <a:schemeClr val="hlink"/>
            </a:solidFill>
            <a:ln w="12700">
              <a:solidFill>
                <a:schemeClr val="hlink"/>
              </a:solidFill>
              <a:miter lim="800000"/>
              <a:headEnd/>
              <a:tailEnd/>
            </a:ln>
            <a:effectLst/>
          </p:spPr>
          <p:txBody>
            <a:bodyPr wrap="none" anchor="ctr"/>
            <a:lstStyle/>
            <a:p>
              <a:endParaRPr lang="en-US"/>
            </a:p>
          </p:txBody>
        </p:sp>
        <p:sp>
          <p:nvSpPr>
            <p:cNvPr id="1575015" name="Rectangle 103"/>
            <p:cNvSpPr>
              <a:spLocks noChangeArrowheads="1"/>
            </p:cNvSpPr>
            <p:nvPr/>
          </p:nvSpPr>
          <p:spPr bwMode="auto">
            <a:xfrm>
              <a:off x="1584" y="3504"/>
              <a:ext cx="41" cy="240"/>
            </a:xfrm>
            <a:prstGeom prst="rect">
              <a:avLst/>
            </a:prstGeom>
            <a:solidFill>
              <a:schemeClr val="hlink"/>
            </a:solidFill>
            <a:ln w="12700">
              <a:solidFill>
                <a:schemeClr val="hlink"/>
              </a:solidFill>
              <a:miter lim="800000"/>
              <a:headEnd/>
              <a:tailEnd/>
            </a:ln>
            <a:effectLst/>
          </p:spPr>
          <p:txBody>
            <a:bodyPr wrap="none" anchor="ctr"/>
            <a:lstStyle/>
            <a:p>
              <a:endParaRPr lang="en-US"/>
            </a:p>
          </p:txBody>
        </p:sp>
        <p:sp>
          <p:nvSpPr>
            <p:cNvPr id="1575016" name="Rectangle 104"/>
            <p:cNvSpPr>
              <a:spLocks noChangeArrowheads="1"/>
            </p:cNvSpPr>
            <p:nvPr/>
          </p:nvSpPr>
          <p:spPr bwMode="auto">
            <a:xfrm>
              <a:off x="2164" y="3048"/>
              <a:ext cx="42" cy="240"/>
            </a:xfrm>
            <a:prstGeom prst="rect">
              <a:avLst/>
            </a:prstGeom>
            <a:solidFill>
              <a:schemeClr val="hlink"/>
            </a:solidFill>
            <a:ln w="12700">
              <a:solidFill>
                <a:schemeClr val="hlink"/>
              </a:solidFill>
              <a:miter lim="800000"/>
              <a:headEnd/>
              <a:tailEnd/>
            </a:ln>
            <a:effectLst/>
          </p:spPr>
          <p:txBody>
            <a:bodyPr wrap="none" anchor="ctr"/>
            <a:lstStyle/>
            <a:p>
              <a:endParaRPr lang="en-US"/>
            </a:p>
          </p:txBody>
        </p:sp>
        <p:sp>
          <p:nvSpPr>
            <p:cNvPr id="1575017" name="Rectangle 105"/>
            <p:cNvSpPr>
              <a:spLocks noChangeArrowheads="1"/>
            </p:cNvSpPr>
            <p:nvPr/>
          </p:nvSpPr>
          <p:spPr bwMode="auto">
            <a:xfrm>
              <a:off x="1584" y="3024"/>
              <a:ext cx="41" cy="240"/>
            </a:xfrm>
            <a:prstGeom prst="rect">
              <a:avLst/>
            </a:prstGeom>
            <a:solidFill>
              <a:schemeClr val="hlink"/>
            </a:solidFill>
            <a:ln w="12700">
              <a:solidFill>
                <a:schemeClr val="hlink"/>
              </a:solidFill>
              <a:miter lim="800000"/>
              <a:headEnd/>
              <a:tailEnd/>
            </a:ln>
            <a:effectLst/>
          </p:spPr>
          <p:txBody>
            <a:bodyPr wrap="none" anchor="ctr"/>
            <a:lstStyle/>
            <a:p>
              <a:endParaRPr lang="en-US"/>
            </a:p>
          </p:txBody>
        </p:sp>
        <p:sp>
          <p:nvSpPr>
            <p:cNvPr id="1575018" name="Text Box 106"/>
            <p:cNvSpPr txBox="1">
              <a:spLocks noChangeArrowheads="1"/>
            </p:cNvSpPr>
            <p:nvPr/>
          </p:nvSpPr>
          <p:spPr bwMode="auto">
            <a:xfrm>
              <a:off x="672" y="3408"/>
              <a:ext cx="356"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75019" name="Line 107"/>
            <p:cNvSpPr>
              <a:spLocks noChangeShapeType="1"/>
            </p:cNvSpPr>
            <p:nvPr/>
          </p:nvSpPr>
          <p:spPr bwMode="auto">
            <a:xfrm>
              <a:off x="1004" y="3288"/>
              <a:ext cx="331" cy="0"/>
            </a:xfrm>
            <a:prstGeom prst="line">
              <a:avLst/>
            </a:prstGeom>
            <a:noFill/>
            <a:ln w="12700">
              <a:solidFill>
                <a:schemeClr val="tx1"/>
              </a:solidFill>
              <a:round/>
              <a:headEnd/>
              <a:tailEnd/>
            </a:ln>
            <a:effectLst/>
          </p:spPr>
          <p:txBody>
            <a:bodyPr/>
            <a:lstStyle/>
            <a:p>
              <a:endParaRPr lang="en-US"/>
            </a:p>
          </p:txBody>
        </p:sp>
        <p:sp>
          <p:nvSpPr>
            <p:cNvPr id="1575020" name="Line 108"/>
            <p:cNvSpPr>
              <a:spLocks noChangeShapeType="1"/>
            </p:cNvSpPr>
            <p:nvPr/>
          </p:nvSpPr>
          <p:spPr bwMode="auto">
            <a:xfrm flipV="1">
              <a:off x="1335" y="3048"/>
              <a:ext cx="0" cy="240"/>
            </a:xfrm>
            <a:prstGeom prst="line">
              <a:avLst/>
            </a:prstGeom>
            <a:noFill/>
            <a:ln w="12700">
              <a:solidFill>
                <a:schemeClr val="tx1"/>
              </a:solidFill>
              <a:round/>
              <a:headEnd/>
              <a:tailEnd type="triangle" w="med" len="med"/>
            </a:ln>
            <a:effectLst/>
          </p:spPr>
          <p:txBody>
            <a:bodyPr/>
            <a:lstStyle/>
            <a:p>
              <a:endParaRPr lang="en-US"/>
            </a:p>
          </p:txBody>
        </p:sp>
        <p:sp>
          <p:nvSpPr>
            <p:cNvPr id="1575021" name="Line 109"/>
            <p:cNvSpPr>
              <a:spLocks noChangeShapeType="1"/>
            </p:cNvSpPr>
            <p:nvPr/>
          </p:nvSpPr>
          <p:spPr bwMode="auto">
            <a:xfrm flipV="1">
              <a:off x="1584" y="3048"/>
              <a:ext cx="0" cy="240"/>
            </a:xfrm>
            <a:prstGeom prst="line">
              <a:avLst/>
            </a:prstGeom>
            <a:noFill/>
            <a:ln w="12700">
              <a:solidFill>
                <a:schemeClr val="tx1"/>
              </a:solidFill>
              <a:round/>
              <a:headEnd/>
              <a:tailEnd/>
            </a:ln>
            <a:effectLst/>
          </p:spPr>
          <p:txBody>
            <a:bodyPr/>
            <a:lstStyle/>
            <a:p>
              <a:endParaRPr lang="en-US"/>
            </a:p>
          </p:txBody>
        </p:sp>
        <p:sp>
          <p:nvSpPr>
            <p:cNvPr id="1575022" name="Line 110"/>
            <p:cNvSpPr>
              <a:spLocks noChangeShapeType="1"/>
            </p:cNvSpPr>
            <p:nvPr/>
          </p:nvSpPr>
          <p:spPr bwMode="auto">
            <a:xfrm>
              <a:off x="1584" y="3288"/>
              <a:ext cx="332" cy="0"/>
            </a:xfrm>
            <a:prstGeom prst="line">
              <a:avLst/>
            </a:prstGeom>
            <a:noFill/>
            <a:ln w="12700">
              <a:solidFill>
                <a:schemeClr val="tx1"/>
              </a:solidFill>
              <a:round/>
              <a:headEnd/>
              <a:tailEnd/>
            </a:ln>
            <a:effectLst/>
          </p:spPr>
          <p:txBody>
            <a:bodyPr/>
            <a:lstStyle/>
            <a:p>
              <a:endParaRPr lang="en-US"/>
            </a:p>
          </p:txBody>
        </p:sp>
        <p:sp>
          <p:nvSpPr>
            <p:cNvPr id="1575023" name="Line 111"/>
            <p:cNvSpPr>
              <a:spLocks noChangeShapeType="1"/>
            </p:cNvSpPr>
            <p:nvPr/>
          </p:nvSpPr>
          <p:spPr bwMode="auto">
            <a:xfrm flipV="1">
              <a:off x="1916" y="3048"/>
              <a:ext cx="0" cy="240"/>
            </a:xfrm>
            <a:prstGeom prst="line">
              <a:avLst/>
            </a:prstGeom>
            <a:noFill/>
            <a:ln w="12700">
              <a:solidFill>
                <a:schemeClr val="tx1"/>
              </a:solidFill>
              <a:round/>
              <a:headEnd/>
              <a:tailEnd type="triangle" w="med" len="med"/>
            </a:ln>
            <a:effectLst/>
          </p:spPr>
          <p:txBody>
            <a:bodyPr/>
            <a:lstStyle/>
            <a:p>
              <a:endParaRPr lang="en-US"/>
            </a:p>
          </p:txBody>
        </p:sp>
        <p:sp>
          <p:nvSpPr>
            <p:cNvPr id="1575024" name="Line 112"/>
            <p:cNvSpPr>
              <a:spLocks noChangeShapeType="1"/>
            </p:cNvSpPr>
            <p:nvPr/>
          </p:nvSpPr>
          <p:spPr bwMode="auto">
            <a:xfrm flipV="1">
              <a:off x="2164" y="3048"/>
              <a:ext cx="0" cy="240"/>
            </a:xfrm>
            <a:prstGeom prst="line">
              <a:avLst/>
            </a:prstGeom>
            <a:noFill/>
            <a:ln w="12700">
              <a:solidFill>
                <a:schemeClr val="tx1"/>
              </a:solidFill>
              <a:round/>
              <a:headEnd/>
              <a:tailEnd/>
            </a:ln>
            <a:effectLst/>
          </p:spPr>
          <p:txBody>
            <a:bodyPr/>
            <a:lstStyle/>
            <a:p>
              <a:endParaRPr lang="en-US"/>
            </a:p>
          </p:txBody>
        </p:sp>
        <p:sp>
          <p:nvSpPr>
            <p:cNvPr id="1575025" name="Line 113"/>
            <p:cNvSpPr>
              <a:spLocks noChangeShapeType="1"/>
            </p:cNvSpPr>
            <p:nvPr/>
          </p:nvSpPr>
          <p:spPr bwMode="auto">
            <a:xfrm>
              <a:off x="1335" y="3048"/>
              <a:ext cx="249" cy="0"/>
            </a:xfrm>
            <a:prstGeom prst="line">
              <a:avLst/>
            </a:prstGeom>
            <a:noFill/>
            <a:ln w="12700">
              <a:solidFill>
                <a:schemeClr val="tx1"/>
              </a:solidFill>
              <a:round/>
              <a:headEnd/>
              <a:tailEnd/>
            </a:ln>
            <a:effectLst/>
          </p:spPr>
          <p:txBody>
            <a:bodyPr/>
            <a:lstStyle/>
            <a:p>
              <a:endParaRPr lang="en-US"/>
            </a:p>
          </p:txBody>
        </p:sp>
        <p:sp>
          <p:nvSpPr>
            <p:cNvPr id="1575026" name="Line 114"/>
            <p:cNvSpPr>
              <a:spLocks noChangeShapeType="1"/>
            </p:cNvSpPr>
            <p:nvPr/>
          </p:nvSpPr>
          <p:spPr bwMode="auto">
            <a:xfrm>
              <a:off x="1916" y="3048"/>
              <a:ext cx="248" cy="0"/>
            </a:xfrm>
            <a:prstGeom prst="line">
              <a:avLst/>
            </a:prstGeom>
            <a:noFill/>
            <a:ln w="12700">
              <a:solidFill>
                <a:schemeClr val="tx1"/>
              </a:solidFill>
              <a:round/>
              <a:headEnd/>
              <a:tailEnd/>
            </a:ln>
            <a:effectLst/>
          </p:spPr>
          <p:txBody>
            <a:bodyPr/>
            <a:lstStyle/>
            <a:p>
              <a:endParaRPr lang="en-US"/>
            </a:p>
          </p:txBody>
        </p:sp>
        <p:sp>
          <p:nvSpPr>
            <p:cNvPr id="1575027" name="Line 115"/>
            <p:cNvSpPr>
              <a:spLocks noChangeShapeType="1"/>
            </p:cNvSpPr>
            <p:nvPr/>
          </p:nvSpPr>
          <p:spPr bwMode="auto">
            <a:xfrm>
              <a:off x="2164" y="3288"/>
              <a:ext cx="332" cy="0"/>
            </a:xfrm>
            <a:prstGeom prst="line">
              <a:avLst/>
            </a:prstGeom>
            <a:noFill/>
            <a:ln w="12700">
              <a:solidFill>
                <a:schemeClr val="tx1"/>
              </a:solidFill>
              <a:round/>
              <a:headEnd/>
              <a:tailEnd/>
            </a:ln>
            <a:effectLst/>
          </p:spPr>
          <p:txBody>
            <a:bodyPr/>
            <a:lstStyle/>
            <a:p>
              <a:endParaRPr lang="en-US"/>
            </a:p>
          </p:txBody>
        </p:sp>
        <p:sp>
          <p:nvSpPr>
            <p:cNvPr id="1575028" name="Line 116"/>
            <p:cNvSpPr>
              <a:spLocks noChangeShapeType="1"/>
            </p:cNvSpPr>
            <p:nvPr/>
          </p:nvSpPr>
          <p:spPr bwMode="auto">
            <a:xfrm flipH="1">
              <a:off x="1045" y="3528"/>
              <a:ext cx="332" cy="0"/>
            </a:xfrm>
            <a:prstGeom prst="line">
              <a:avLst/>
            </a:prstGeom>
            <a:noFill/>
            <a:ln w="12700">
              <a:solidFill>
                <a:schemeClr val="tx1"/>
              </a:solidFill>
              <a:round/>
              <a:headEnd/>
              <a:tailEnd/>
            </a:ln>
            <a:effectLst/>
          </p:spPr>
          <p:txBody>
            <a:bodyPr/>
            <a:lstStyle/>
            <a:p>
              <a:endParaRPr lang="en-US"/>
            </a:p>
          </p:txBody>
        </p:sp>
        <p:sp>
          <p:nvSpPr>
            <p:cNvPr id="1575029" name="Line 117"/>
            <p:cNvSpPr>
              <a:spLocks noChangeShapeType="1"/>
            </p:cNvSpPr>
            <p:nvPr/>
          </p:nvSpPr>
          <p:spPr bwMode="auto">
            <a:xfrm flipH="1" flipV="1">
              <a:off x="1377" y="3528"/>
              <a:ext cx="0" cy="240"/>
            </a:xfrm>
            <a:prstGeom prst="line">
              <a:avLst/>
            </a:prstGeom>
            <a:noFill/>
            <a:ln w="12700">
              <a:solidFill>
                <a:schemeClr val="tx1"/>
              </a:solidFill>
              <a:round/>
              <a:headEnd/>
              <a:tailEnd/>
            </a:ln>
            <a:effectLst/>
          </p:spPr>
          <p:txBody>
            <a:bodyPr/>
            <a:lstStyle/>
            <a:p>
              <a:endParaRPr lang="en-US"/>
            </a:p>
          </p:txBody>
        </p:sp>
        <p:sp>
          <p:nvSpPr>
            <p:cNvPr id="1575030" name="Line 118"/>
            <p:cNvSpPr>
              <a:spLocks noChangeShapeType="1"/>
            </p:cNvSpPr>
            <p:nvPr/>
          </p:nvSpPr>
          <p:spPr bwMode="auto">
            <a:xfrm flipH="1" flipV="1">
              <a:off x="1625" y="3528"/>
              <a:ext cx="0" cy="240"/>
            </a:xfrm>
            <a:prstGeom prst="line">
              <a:avLst/>
            </a:prstGeom>
            <a:noFill/>
            <a:ln w="12700">
              <a:solidFill>
                <a:schemeClr val="tx1"/>
              </a:solidFill>
              <a:round/>
              <a:headEnd/>
              <a:tailEnd/>
            </a:ln>
            <a:effectLst/>
          </p:spPr>
          <p:txBody>
            <a:bodyPr/>
            <a:lstStyle/>
            <a:p>
              <a:endParaRPr lang="en-US"/>
            </a:p>
          </p:txBody>
        </p:sp>
        <p:sp>
          <p:nvSpPr>
            <p:cNvPr id="1575031" name="Line 119"/>
            <p:cNvSpPr>
              <a:spLocks noChangeShapeType="1"/>
            </p:cNvSpPr>
            <p:nvPr/>
          </p:nvSpPr>
          <p:spPr bwMode="auto">
            <a:xfrm flipH="1">
              <a:off x="1625" y="3528"/>
              <a:ext cx="332" cy="0"/>
            </a:xfrm>
            <a:prstGeom prst="line">
              <a:avLst/>
            </a:prstGeom>
            <a:noFill/>
            <a:ln w="12700">
              <a:solidFill>
                <a:schemeClr val="tx1"/>
              </a:solidFill>
              <a:round/>
              <a:headEnd/>
              <a:tailEnd/>
            </a:ln>
            <a:effectLst/>
          </p:spPr>
          <p:txBody>
            <a:bodyPr/>
            <a:lstStyle/>
            <a:p>
              <a:endParaRPr lang="en-US"/>
            </a:p>
          </p:txBody>
        </p:sp>
        <p:sp>
          <p:nvSpPr>
            <p:cNvPr id="1575032" name="Line 120"/>
            <p:cNvSpPr>
              <a:spLocks noChangeShapeType="1"/>
            </p:cNvSpPr>
            <p:nvPr/>
          </p:nvSpPr>
          <p:spPr bwMode="auto">
            <a:xfrm flipH="1" flipV="1">
              <a:off x="1957" y="3528"/>
              <a:ext cx="0" cy="240"/>
            </a:xfrm>
            <a:prstGeom prst="line">
              <a:avLst/>
            </a:prstGeom>
            <a:noFill/>
            <a:ln w="12700">
              <a:solidFill>
                <a:schemeClr val="tx1"/>
              </a:solidFill>
              <a:round/>
              <a:headEnd/>
              <a:tailEnd/>
            </a:ln>
            <a:effectLst/>
          </p:spPr>
          <p:txBody>
            <a:bodyPr/>
            <a:lstStyle/>
            <a:p>
              <a:endParaRPr lang="en-US"/>
            </a:p>
          </p:txBody>
        </p:sp>
        <p:sp>
          <p:nvSpPr>
            <p:cNvPr id="1575033" name="Line 121"/>
            <p:cNvSpPr>
              <a:spLocks noChangeShapeType="1"/>
            </p:cNvSpPr>
            <p:nvPr/>
          </p:nvSpPr>
          <p:spPr bwMode="auto">
            <a:xfrm flipH="1" flipV="1">
              <a:off x="2206" y="3528"/>
              <a:ext cx="0" cy="240"/>
            </a:xfrm>
            <a:prstGeom prst="line">
              <a:avLst/>
            </a:prstGeom>
            <a:noFill/>
            <a:ln w="12700">
              <a:solidFill>
                <a:schemeClr val="tx1"/>
              </a:solidFill>
              <a:round/>
              <a:headEnd/>
              <a:tailEnd/>
            </a:ln>
            <a:effectLst/>
          </p:spPr>
          <p:txBody>
            <a:bodyPr/>
            <a:lstStyle/>
            <a:p>
              <a:endParaRPr lang="en-US"/>
            </a:p>
          </p:txBody>
        </p:sp>
        <p:sp>
          <p:nvSpPr>
            <p:cNvPr id="1575034" name="Line 122"/>
            <p:cNvSpPr>
              <a:spLocks noChangeShapeType="1"/>
            </p:cNvSpPr>
            <p:nvPr/>
          </p:nvSpPr>
          <p:spPr bwMode="auto">
            <a:xfrm flipH="1">
              <a:off x="1377" y="3768"/>
              <a:ext cx="248" cy="0"/>
            </a:xfrm>
            <a:prstGeom prst="line">
              <a:avLst/>
            </a:prstGeom>
            <a:noFill/>
            <a:ln w="12700">
              <a:solidFill>
                <a:schemeClr val="tx1"/>
              </a:solidFill>
              <a:round/>
              <a:headEnd/>
              <a:tailEnd/>
            </a:ln>
            <a:effectLst/>
          </p:spPr>
          <p:txBody>
            <a:bodyPr/>
            <a:lstStyle/>
            <a:p>
              <a:endParaRPr lang="en-US"/>
            </a:p>
          </p:txBody>
        </p:sp>
        <p:sp>
          <p:nvSpPr>
            <p:cNvPr id="1575035" name="Line 123"/>
            <p:cNvSpPr>
              <a:spLocks noChangeShapeType="1"/>
            </p:cNvSpPr>
            <p:nvPr/>
          </p:nvSpPr>
          <p:spPr bwMode="auto">
            <a:xfrm flipH="1">
              <a:off x="1957" y="3768"/>
              <a:ext cx="249" cy="0"/>
            </a:xfrm>
            <a:prstGeom prst="line">
              <a:avLst/>
            </a:prstGeom>
            <a:noFill/>
            <a:ln w="12700">
              <a:solidFill>
                <a:schemeClr val="tx1"/>
              </a:solidFill>
              <a:round/>
              <a:headEnd/>
              <a:tailEnd/>
            </a:ln>
            <a:effectLst/>
          </p:spPr>
          <p:txBody>
            <a:bodyPr/>
            <a:lstStyle/>
            <a:p>
              <a:endParaRPr lang="en-US"/>
            </a:p>
          </p:txBody>
        </p:sp>
        <p:sp>
          <p:nvSpPr>
            <p:cNvPr id="1575036" name="Line 124"/>
            <p:cNvSpPr>
              <a:spLocks noChangeShapeType="1"/>
            </p:cNvSpPr>
            <p:nvPr/>
          </p:nvSpPr>
          <p:spPr bwMode="auto">
            <a:xfrm flipH="1">
              <a:off x="2206" y="3528"/>
              <a:ext cx="290" cy="0"/>
            </a:xfrm>
            <a:prstGeom prst="line">
              <a:avLst/>
            </a:prstGeom>
            <a:noFill/>
            <a:ln w="12700">
              <a:solidFill>
                <a:schemeClr val="tx1"/>
              </a:solidFill>
              <a:round/>
              <a:headEnd/>
              <a:tailEnd/>
            </a:ln>
            <a:effectLst/>
          </p:spPr>
          <p:txBody>
            <a:bodyPr/>
            <a:lstStyle/>
            <a:p>
              <a:endParaRPr lang="en-US"/>
            </a:p>
          </p:txBody>
        </p:sp>
        <p:sp>
          <p:nvSpPr>
            <p:cNvPr id="1575037" name="Text Box 125"/>
            <p:cNvSpPr txBox="1">
              <a:spLocks noChangeArrowheads="1"/>
            </p:cNvSpPr>
            <p:nvPr/>
          </p:nvSpPr>
          <p:spPr bwMode="auto">
            <a:xfrm>
              <a:off x="713" y="3128"/>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grpSp>
      <p:cxnSp>
        <p:nvCxnSpPr>
          <p:cNvPr id="1575038" name="AutoShape 126"/>
          <p:cNvCxnSpPr>
            <a:cxnSpLocks noChangeShapeType="1"/>
            <a:stCxn id="1575009" idx="3"/>
          </p:cNvCxnSpPr>
          <p:nvPr/>
        </p:nvCxnSpPr>
        <p:spPr bwMode="auto">
          <a:xfrm>
            <a:off x="3582988" y="2012950"/>
            <a:ext cx="2284412" cy="1873250"/>
          </a:xfrm>
          <a:prstGeom prst="curvedConnector3">
            <a:avLst>
              <a:gd name="adj1" fmla="val 37875"/>
            </a:avLst>
          </a:prstGeom>
          <a:noFill/>
          <a:ln w="38100">
            <a:solidFill>
              <a:schemeClr val="hlink"/>
            </a:solidFill>
            <a:round/>
            <a:headEnd/>
            <a:tailEnd type="triangle" w="med" len="med"/>
          </a:ln>
          <a:effectLst/>
        </p:spPr>
      </p:cxnSp>
      <p:grpSp>
        <p:nvGrpSpPr>
          <p:cNvPr id="1575039" name="Group 127"/>
          <p:cNvGrpSpPr>
            <a:grpSpLocks/>
          </p:cNvGrpSpPr>
          <p:nvPr/>
        </p:nvGrpSpPr>
        <p:grpSpPr bwMode="auto">
          <a:xfrm>
            <a:off x="4953000" y="4800600"/>
            <a:ext cx="3048000" cy="1143000"/>
            <a:chOff x="2880" y="3048"/>
            <a:chExt cx="1920" cy="720"/>
          </a:xfrm>
        </p:grpSpPr>
        <p:sp>
          <p:nvSpPr>
            <p:cNvPr id="1575040" name="Rectangle 128"/>
            <p:cNvSpPr>
              <a:spLocks noChangeArrowheads="1"/>
            </p:cNvSpPr>
            <p:nvPr/>
          </p:nvSpPr>
          <p:spPr bwMode="auto">
            <a:xfrm>
              <a:off x="4176" y="3048"/>
              <a:ext cx="42" cy="240"/>
            </a:xfrm>
            <a:prstGeom prst="rect">
              <a:avLst/>
            </a:prstGeom>
            <a:solidFill>
              <a:schemeClr val="hlink"/>
            </a:solidFill>
            <a:ln w="12700">
              <a:solidFill>
                <a:schemeClr val="hlink"/>
              </a:solidFill>
              <a:miter lim="800000"/>
              <a:headEnd/>
              <a:tailEnd/>
            </a:ln>
            <a:effectLst/>
          </p:spPr>
          <p:txBody>
            <a:bodyPr wrap="none" anchor="ctr"/>
            <a:lstStyle/>
            <a:p>
              <a:endParaRPr lang="en-US"/>
            </a:p>
          </p:txBody>
        </p:sp>
        <p:sp>
          <p:nvSpPr>
            <p:cNvPr id="1575041" name="Rectangle 129"/>
            <p:cNvSpPr>
              <a:spLocks noChangeArrowheads="1"/>
            </p:cNvSpPr>
            <p:nvPr/>
          </p:nvSpPr>
          <p:spPr bwMode="auto">
            <a:xfrm>
              <a:off x="3600" y="3048"/>
              <a:ext cx="41" cy="240"/>
            </a:xfrm>
            <a:prstGeom prst="rect">
              <a:avLst/>
            </a:prstGeom>
            <a:solidFill>
              <a:schemeClr val="hlink"/>
            </a:solidFill>
            <a:ln w="12700">
              <a:solidFill>
                <a:schemeClr val="hlink"/>
              </a:solidFill>
              <a:miter lim="800000"/>
              <a:headEnd/>
              <a:tailEnd/>
            </a:ln>
            <a:effectLst/>
          </p:spPr>
          <p:txBody>
            <a:bodyPr wrap="none" anchor="ctr"/>
            <a:lstStyle/>
            <a:p>
              <a:endParaRPr lang="en-US"/>
            </a:p>
          </p:txBody>
        </p:sp>
        <p:sp>
          <p:nvSpPr>
            <p:cNvPr id="1575042" name="Text Box 130"/>
            <p:cNvSpPr txBox="1">
              <a:spLocks noChangeArrowheads="1"/>
            </p:cNvSpPr>
            <p:nvPr/>
          </p:nvSpPr>
          <p:spPr bwMode="auto">
            <a:xfrm>
              <a:off x="2880" y="3408"/>
              <a:ext cx="356"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75043" name="Line 131"/>
            <p:cNvSpPr>
              <a:spLocks noChangeShapeType="1"/>
            </p:cNvSpPr>
            <p:nvPr/>
          </p:nvSpPr>
          <p:spPr bwMode="auto">
            <a:xfrm>
              <a:off x="3308" y="3288"/>
              <a:ext cx="331" cy="0"/>
            </a:xfrm>
            <a:prstGeom prst="line">
              <a:avLst/>
            </a:prstGeom>
            <a:noFill/>
            <a:ln w="12700">
              <a:solidFill>
                <a:schemeClr val="tx1"/>
              </a:solidFill>
              <a:round/>
              <a:headEnd/>
              <a:tailEnd/>
            </a:ln>
            <a:effectLst/>
          </p:spPr>
          <p:txBody>
            <a:bodyPr/>
            <a:lstStyle/>
            <a:p>
              <a:endParaRPr lang="en-US"/>
            </a:p>
          </p:txBody>
        </p:sp>
        <p:sp>
          <p:nvSpPr>
            <p:cNvPr id="1575044" name="Line 132"/>
            <p:cNvSpPr>
              <a:spLocks noChangeShapeType="1"/>
            </p:cNvSpPr>
            <p:nvPr/>
          </p:nvSpPr>
          <p:spPr bwMode="auto">
            <a:xfrm flipV="1">
              <a:off x="3639" y="3048"/>
              <a:ext cx="0" cy="240"/>
            </a:xfrm>
            <a:prstGeom prst="line">
              <a:avLst/>
            </a:prstGeom>
            <a:noFill/>
            <a:ln w="12700">
              <a:solidFill>
                <a:schemeClr val="tx1"/>
              </a:solidFill>
              <a:round/>
              <a:headEnd/>
              <a:tailEnd type="triangle" w="med" len="med"/>
            </a:ln>
            <a:effectLst/>
          </p:spPr>
          <p:txBody>
            <a:bodyPr/>
            <a:lstStyle/>
            <a:p>
              <a:endParaRPr lang="en-US"/>
            </a:p>
          </p:txBody>
        </p:sp>
        <p:sp>
          <p:nvSpPr>
            <p:cNvPr id="1575045" name="Line 133"/>
            <p:cNvSpPr>
              <a:spLocks noChangeShapeType="1"/>
            </p:cNvSpPr>
            <p:nvPr/>
          </p:nvSpPr>
          <p:spPr bwMode="auto">
            <a:xfrm flipV="1">
              <a:off x="3888" y="3048"/>
              <a:ext cx="0" cy="240"/>
            </a:xfrm>
            <a:prstGeom prst="line">
              <a:avLst/>
            </a:prstGeom>
            <a:noFill/>
            <a:ln w="12700">
              <a:solidFill>
                <a:schemeClr val="tx1"/>
              </a:solidFill>
              <a:round/>
              <a:headEnd/>
              <a:tailEnd/>
            </a:ln>
            <a:effectLst/>
          </p:spPr>
          <p:txBody>
            <a:bodyPr/>
            <a:lstStyle/>
            <a:p>
              <a:endParaRPr lang="en-US"/>
            </a:p>
          </p:txBody>
        </p:sp>
        <p:sp>
          <p:nvSpPr>
            <p:cNvPr id="1575046" name="Line 134"/>
            <p:cNvSpPr>
              <a:spLocks noChangeShapeType="1"/>
            </p:cNvSpPr>
            <p:nvPr/>
          </p:nvSpPr>
          <p:spPr bwMode="auto">
            <a:xfrm>
              <a:off x="3888" y="3288"/>
              <a:ext cx="332" cy="0"/>
            </a:xfrm>
            <a:prstGeom prst="line">
              <a:avLst/>
            </a:prstGeom>
            <a:noFill/>
            <a:ln w="12700">
              <a:solidFill>
                <a:schemeClr val="tx1"/>
              </a:solidFill>
              <a:round/>
              <a:headEnd/>
              <a:tailEnd/>
            </a:ln>
            <a:effectLst/>
          </p:spPr>
          <p:txBody>
            <a:bodyPr/>
            <a:lstStyle/>
            <a:p>
              <a:endParaRPr lang="en-US"/>
            </a:p>
          </p:txBody>
        </p:sp>
        <p:sp>
          <p:nvSpPr>
            <p:cNvPr id="1575047" name="Line 135"/>
            <p:cNvSpPr>
              <a:spLocks noChangeShapeType="1"/>
            </p:cNvSpPr>
            <p:nvPr/>
          </p:nvSpPr>
          <p:spPr bwMode="auto">
            <a:xfrm flipV="1">
              <a:off x="4220" y="3048"/>
              <a:ext cx="0" cy="240"/>
            </a:xfrm>
            <a:prstGeom prst="line">
              <a:avLst/>
            </a:prstGeom>
            <a:noFill/>
            <a:ln w="12700">
              <a:solidFill>
                <a:schemeClr val="tx1"/>
              </a:solidFill>
              <a:round/>
              <a:headEnd/>
              <a:tailEnd type="triangle" w="med" len="med"/>
            </a:ln>
            <a:effectLst/>
          </p:spPr>
          <p:txBody>
            <a:bodyPr/>
            <a:lstStyle/>
            <a:p>
              <a:endParaRPr lang="en-US"/>
            </a:p>
          </p:txBody>
        </p:sp>
        <p:sp>
          <p:nvSpPr>
            <p:cNvPr id="1575048" name="Line 136"/>
            <p:cNvSpPr>
              <a:spLocks noChangeShapeType="1"/>
            </p:cNvSpPr>
            <p:nvPr/>
          </p:nvSpPr>
          <p:spPr bwMode="auto">
            <a:xfrm flipV="1">
              <a:off x="4468" y="3048"/>
              <a:ext cx="0" cy="240"/>
            </a:xfrm>
            <a:prstGeom prst="line">
              <a:avLst/>
            </a:prstGeom>
            <a:noFill/>
            <a:ln w="12700">
              <a:solidFill>
                <a:schemeClr val="tx1"/>
              </a:solidFill>
              <a:round/>
              <a:headEnd/>
              <a:tailEnd/>
            </a:ln>
            <a:effectLst/>
          </p:spPr>
          <p:txBody>
            <a:bodyPr/>
            <a:lstStyle/>
            <a:p>
              <a:endParaRPr lang="en-US"/>
            </a:p>
          </p:txBody>
        </p:sp>
        <p:sp>
          <p:nvSpPr>
            <p:cNvPr id="1575049" name="Line 137"/>
            <p:cNvSpPr>
              <a:spLocks noChangeShapeType="1"/>
            </p:cNvSpPr>
            <p:nvPr/>
          </p:nvSpPr>
          <p:spPr bwMode="auto">
            <a:xfrm>
              <a:off x="3639" y="3048"/>
              <a:ext cx="249" cy="0"/>
            </a:xfrm>
            <a:prstGeom prst="line">
              <a:avLst/>
            </a:prstGeom>
            <a:noFill/>
            <a:ln w="12700">
              <a:solidFill>
                <a:schemeClr val="tx1"/>
              </a:solidFill>
              <a:round/>
              <a:headEnd/>
              <a:tailEnd/>
            </a:ln>
            <a:effectLst/>
          </p:spPr>
          <p:txBody>
            <a:bodyPr/>
            <a:lstStyle/>
            <a:p>
              <a:endParaRPr lang="en-US"/>
            </a:p>
          </p:txBody>
        </p:sp>
        <p:sp>
          <p:nvSpPr>
            <p:cNvPr id="1575050" name="Line 138"/>
            <p:cNvSpPr>
              <a:spLocks noChangeShapeType="1"/>
            </p:cNvSpPr>
            <p:nvPr/>
          </p:nvSpPr>
          <p:spPr bwMode="auto">
            <a:xfrm>
              <a:off x="4220" y="3048"/>
              <a:ext cx="248" cy="0"/>
            </a:xfrm>
            <a:prstGeom prst="line">
              <a:avLst/>
            </a:prstGeom>
            <a:noFill/>
            <a:ln w="12700">
              <a:solidFill>
                <a:schemeClr val="tx1"/>
              </a:solidFill>
              <a:round/>
              <a:headEnd/>
              <a:tailEnd/>
            </a:ln>
            <a:effectLst/>
          </p:spPr>
          <p:txBody>
            <a:bodyPr/>
            <a:lstStyle/>
            <a:p>
              <a:endParaRPr lang="en-US"/>
            </a:p>
          </p:txBody>
        </p:sp>
        <p:sp>
          <p:nvSpPr>
            <p:cNvPr id="1575051" name="Line 139"/>
            <p:cNvSpPr>
              <a:spLocks noChangeShapeType="1"/>
            </p:cNvSpPr>
            <p:nvPr/>
          </p:nvSpPr>
          <p:spPr bwMode="auto">
            <a:xfrm>
              <a:off x="4468" y="3288"/>
              <a:ext cx="332" cy="0"/>
            </a:xfrm>
            <a:prstGeom prst="line">
              <a:avLst/>
            </a:prstGeom>
            <a:noFill/>
            <a:ln w="12700">
              <a:solidFill>
                <a:schemeClr val="tx1"/>
              </a:solidFill>
              <a:round/>
              <a:headEnd/>
              <a:tailEnd/>
            </a:ln>
            <a:effectLst/>
          </p:spPr>
          <p:txBody>
            <a:bodyPr/>
            <a:lstStyle/>
            <a:p>
              <a:endParaRPr lang="en-US"/>
            </a:p>
          </p:txBody>
        </p:sp>
        <p:sp>
          <p:nvSpPr>
            <p:cNvPr id="1575052" name="Line 140"/>
            <p:cNvSpPr>
              <a:spLocks noChangeShapeType="1"/>
            </p:cNvSpPr>
            <p:nvPr/>
          </p:nvSpPr>
          <p:spPr bwMode="auto">
            <a:xfrm flipH="1">
              <a:off x="3253" y="3528"/>
              <a:ext cx="332" cy="0"/>
            </a:xfrm>
            <a:prstGeom prst="line">
              <a:avLst/>
            </a:prstGeom>
            <a:noFill/>
            <a:ln w="12700">
              <a:solidFill>
                <a:schemeClr val="tx1"/>
              </a:solidFill>
              <a:round/>
              <a:headEnd/>
              <a:tailEnd/>
            </a:ln>
            <a:effectLst/>
          </p:spPr>
          <p:txBody>
            <a:bodyPr/>
            <a:lstStyle/>
            <a:p>
              <a:endParaRPr lang="en-US"/>
            </a:p>
          </p:txBody>
        </p:sp>
        <p:sp>
          <p:nvSpPr>
            <p:cNvPr id="1575053" name="Line 141"/>
            <p:cNvSpPr>
              <a:spLocks noChangeShapeType="1"/>
            </p:cNvSpPr>
            <p:nvPr/>
          </p:nvSpPr>
          <p:spPr bwMode="auto">
            <a:xfrm flipH="1" flipV="1">
              <a:off x="3585" y="3528"/>
              <a:ext cx="0" cy="240"/>
            </a:xfrm>
            <a:prstGeom prst="line">
              <a:avLst/>
            </a:prstGeom>
            <a:noFill/>
            <a:ln w="12700">
              <a:solidFill>
                <a:schemeClr val="tx1"/>
              </a:solidFill>
              <a:round/>
              <a:headEnd/>
              <a:tailEnd/>
            </a:ln>
            <a:effectLst/>
          </p:spPr>
          <p:txBody>
            <a:bodyPr/>
            <a:lstStyle/>
            <a:p>
              <a:endParaRPr lang="en-US"/>
            </a:p>
          </p:txBody>
        </p:sp>
        <p:sp>
          <p:nvSpPr>
            <p:cNvPr id="1575054" name="Line 142"/>
            <p:cNvSpPr>
              <a:spLocks noChangeShapeType="1"/>
            </p:cNvSpPr>
            <p:nvPr/>
          </p:nvSpPr>
          <p:spPr bwMode="auto">
            <a:xfrm flipH="1" flipV="1">
              <a:off x="3833" y="3528"/>
              <a:ext cx="0" cy="240"/>
            </a:xfrm>
            <a:prstGeom prst="line">
              <a:avLst/>
            </a:prstGeom>
            <a:noFill/>
            <a:ln w="12700">
              <a:solidFill>
                <a:schemeClr val="tx1"/>
              </a:solidFill>
              <a:round/>
              <a:headEnd/>
              <a:tailEnd/>
            </a:ln>
            <a:effectLst/>
          </p:spPr>
          <p:txBody>
            <a:bodyPr/>
            <a:lstStyle/>
            <a:p>
              <a:endParaRPr lang="en-US"/>
            </a:p>
          </p:txBody>
        </p:sp>
        <p:sp>
          <p:nvSpPr>
            <p:cNvPr id="1575055" name="Line 143"/>
            <p:cNvSpPr>
              <a:spLocks noChangeShapeType="1"/>
            </p:cNvSpPr>
            <p:nvPr/>
          </p:nvSpPr>
          <p:spPr bwMode="auto">
            <a:xfrm flipH="1">
              <a:off x="3833" y="3528"/>
              <a:ext cx="332" cy="0"/>
            </a:xfrm>
            <a:prstGeom prst="line">
              <a:avLst/>
            </a:prstGeom>
            <a:noFill/>
            <a:ln w="12700">
              <a:solidFill>
                <a:schemeClr val="tx1"/>
              </a:solidFill>
              <a:round/>
              <a:headEnd/>
              <a:tailEnd/>
            </a:ln>
            <a:effectLst/>
          </p:spPr>
          <p:txBody>
            <a:bodyPr/>
            <a:lstStyle/>
            <a:p>
              <a:endParaRPr lang="en-US"/>
            </a:p>
          </p:txBody>
        </p:sp>
        <p:sp>
          <p:nvSpPr>
            <p:cNvPr id="1575056" name="Line 144"/>
            <p:cNvSpPr>
              <a:spLocks noChangeShapeType="1"/>
            </p:cNvSpPr>
            <p:nvPr/>
          </p:nvSpPr>
          <p:spPr bwMode="auto">
            <a:xfrm flipH="1" flipV="1">
              <a:off x="4165" y="3528"/>
              <a:ext cx="0" cy="240"/>
            </a:xfrm>
            <a:prstGeom prst="line">
              <a:avLst/>
            </a:prstGeom>
            <a:noFill/>
            <a:ln w="12700">
              <a:solidFill>
                <a:schemeClr val="tx1"/>
              </a:solidFill>
              <a:round/>
              <a:headEnd/>
              <a:tailEnd/>
            </a:ln>
            <a:effectLst/>
          </p:spPr>
          <p:txBody>
            <a:bodyPr/>
            <a:lstStyle/>
            <a:p>
              <a:endParaRPr lang="en-US"/>
            </a:p>
          </p:txBody>
        </p:sp>
        <p:sp>
          <p:nvSpPr>
            <p:cNvPr id="1575057" name="Line 145"/>
            <p:cNvSpPr>
              <a:spLocks noChangeShapeType="1"/>
            </p:cNvSpPr>
            <p:nvPr/>
          </p:nvSpPr>
          <p:spPr bwMode="auto">
            <a:xfrm flipH="1" flipV="1">
              <a:off x="4414" y="3528"/>
              <a:ext cx="0" cy="240"/>
            </a:xfrm>
            <a:prstGeom prst="line">
              <a:avLst/>
            </a:prstGeom>
            <a:noFill/>
            <a:ln w="12700">
              <a:solidFill>
                <a:schemeClr val="tx1"/>
              </a:solidFill>
              <a:round/>
              <a:headEnd/>
              <a:tailEnd/>
            </a:ln>
            <a:effectLst/>
          </p:spPr>
          <p:txBody>
            <a:bodyPr/>
            <a:lstStyle/>
            <a:p>
              <a:endParaRPr lang="en-US"/>
            </a:p>
          </p:txBody>
        </p:sp>
        <p:sp>
          <p:nvSpPr>
            <p:cNvPr id="1575058" name="Line 146"/>
            <p:cNvSpPr>
              <a:spLocks noChangeShapeType="1"/>
            </p:cNvSpPr>
            <p:nvPr/>
          </p:nvSpPr>
          <p:spPr bwMode="auto">
            <a:xfrm flipH="1">
              <a:off x="3585" y="3768"/>
              <a:ext cx="248" cy="0"/>
            </a:xfrm>
            <a:prstGeom prst="line">
              <a:avLst/>
            </a:prstGeom>
            <a:noFill/>
            <a:ln w="12700">
              <a:solidFill>
                <a:schemeClr val="tx1"/>
              </a:solidFill>
              <a:round/>
              <a:headEnd/>
              <a:tailEnd/>
            </a:ln>
            <a:effectLst/>
          </p:spPr>
          <p:txBody>
            <a:bodyPr/>
            <a:lstStyle/>
            <a:p>
              <a:endParaRPr lang="en-US"/>
            </a:p>
          </p:txBody>
        </p:sp>
        <p:sp>
          <p:nvSpPr>
            <p:cNvPr id="1575059" name="Line 147"/>
            <p:cNvSpPr>
              <a:spLocks noChangeShapeType="1"/>
            </p:cNvSpPr>
            <p:nvPr/>
          </p:nvSpPr>
          <p:spPr bwMode="auto">
            <a:xfrm flipH="1">
              <a:off x="4165" y="3768"/>
              <a:ext cx="249" cy="0"/>
            </a:xfrm>
            <a:prstGeom prst="line">
              <a:avLst/>
            </a:prstGeom>
            <a:noFill/>
            <a:ln w="12700">
              <a:solidFill>
                <a:schemeClr val="tx1"/>
              </a:solidFill>
              <a:round/>
              <a:headEnd/>
              <a:tailEnd/>
            </a:ln>
            <a:effectLst/>
          </p:spPr>
          <p:txBody>
            <a:bodyPr/>
            <a:lstStyle/>
            <a:p>
              <a:endParaRPr lang="en-US"/>
            </a:p>
          </p:txBody>
        </p:sp>
        <p:sp>
          <p:nvSpPr>
            <p:cNvPr id="1575060" name="Line 148"/>
            <p:cNvSpPr>
              <a:spLocks noChangeShapeType="1"/>
            </p:cNvSpPr>
            <p:nvPr/>
          </p:nvSpPr>
          <p:spPr bwMode="auto">
            <a:xfrm flipH="1">
              <a:off x="4414" y="3528"/>
              <a:ext cx="290" cy="0"/>
            </a:xfrm>
            <a:prstGeom prst="line">
              <a:avLst/>
            </a:prstGeom>
            <a:noFill/>
            <a:ln w="12700">
              <a:solidFill>
                <a:schemeClr val="tx1"/>
              </a:solidFill>
              <a:round/>
              <a:headEnd/>
              <a:tailEnd/>
            </a:ln>
            <a:effectLst/>
          </p:spPr>
          <p:txBody>
            <a:bodyPr/>
            <a:lstStyle/>
            <a:p>
              <a:endParaRPr lang="en-US"/>
            </a:p>
          </p:txBody>
        </p:sp>
        <p:sp>
          <p:nvSpPr>
            <p:cNvPr id="1575061" name="Text Box 149"/>
            <p:cNvSpPr txBox="1">
              <a:spLocks noChangeArrowheads="1"/>
            </p:cNvSpPr>
            <p:nvPr/>
          </p:nvSpPr>
          <p:spPr bwMode="auto">
            <a:xfrm>
              <a:off x="2921" y="3128"/>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75062" name="Rectangle 150"/>
            <p:cNvSpPr>
              <a:spLocks noChangeArrowheads="1"/>
            </p:cNvSpPr>
            <p:nvPr/>
          </p:nvSpPr>
          <p:spPr bwMode="auto">
            <a:xfrm>
              <a:off x="3600" y="3504"/>
              <a:ext cx="41" cy="240"/>
            </a:xfrm>
            <a:prstGeom prst="rect">
              <a:avLst/>
            </a:prstGeom>
            <a:solidFill>
              <a:schemeClr val="hlink"/>
            </a:solidFill>
            <a:ln w="12700">
              <a:solidFill>
                <a:schemeClr val="hlink"/>
              </a:solidFill>
              <a:miter lim="800000"/>
              <a:headEnd/>
              <a:tailEnd/>
            </a:ln>
            <a:effectLst/>
          </p:spPr>
          <p:txBody>
            <a:bodyPr wrap="none" anchor="ctr"/>
            <a:lstStyle/>
            <a:p>
              <a:endParaRPr lang="en-US"/>
            </a:p>
          </p:txBody>
        </p:sp>
        <p:sp>
          <p:nvSpPr>
            <p:cNvPr id="1575063" name="Rectangle 151"/>
            <p:cNvSpPr>
              <a:spLocks noChangeArrowheads="1"/>
            </p:cNvSpPr>
            <p:nvPr/>
          </p:nvSpPr>
          <p:spPr bwMode="auto">
            <a:xfrm>
              <a:off x="4176" y="3504"/>
              <a:ext cx="41" cy="240"/>
            </a:xfrm>
            <a:prstGeom prst="rect">
              <a:avLst/>
            </a:prstGeom>
            <a:solidFill>
              <a:schemeClr val="hlink"/>
            </a:solidFill>
            <a:ln w="12700">
              <a:solidFill>
                <a:schemeClr val="hlink"/>
              </a:solidFill>
              <a:miter lim="800000"/>
              <a:headEnd/>
              <a:tailEnd/>
            </a:ln>
            <a:effectLst/>
          </p:spPr>
          <p:txBody>
            <a:bodyPr wrap="none" anchor="ctr"/>
            <a:lstStyle/>
            <a:p>
              <a:endParaRPr lang="en-US"/>
            </a:p>
          </p:txBody>
        </p:sp>
      </p:grpSp>
      <p:sp>
        <p:nvSpPr>
          <p:cNvPr id="1575064" name="Rectangle 152"/>
          <p:cNvSpPr>
            <a:spLocks noChangeArrowheads="1"/>
          </p:cNvSpPr>
          <p:nvPr/>
        </p:nvSpPr>
        <p:spPr bwMode="auto">
          <a:xfrm>
            <a:off x="533400" y="762000"/>
            <a:ext cx="8153400" cy="708025"/>
          </a:xfrm>
          <a:prstGeom prst="rect">
            <a:avLst/>
          </a:prstGeom>
          <a:noFill/>
          <a:ln w="12700">
            <a:noFill/>
            <a:miter lim="800000"/>
            <a:headEnd/>
            <a:tailEnd/>
          </a:ln>
          <a:effectLst/>
        </p:spPr>
        <p:txBody>
          <a:bodyPr lIns="63500" tIns="25400" rIns="63500" bIns="25400">
            <a:spAutoFit/>
          </a:bodyPr>
          <a:lstStyle/>
          <a:p>
            <a:pPr marL="342900" indent="-342900">
              <a:lnSpc>
                <a:spcPct val="90000"/>
              </a:lnSpc>
              <a:spcBef>
                <a:spcPct val="65000"/>
              </a:spcBef>
              <a:buClr>
                <a:schemeClr val="accent1"/>
              </a:buClr>
              <a:buSzPct val="75000"/>
              <a:buFont typeface="Wingdings" pitchFamily="2" charset="2"/>
              <a:buChar char="q"/>
            </a:pPr>
            <a:r>
              <a:rPr lang="en-US" sz="2400" b="0">
                <a:solidFill>
                  <a:schemeClr val="tx1"/>
                </a:solidFill>
              </a:rPr>
              <a:t>Clock-skew insensitive as long as the rise and fall times of the clock edges are sufficiently small</a:t>
            </a:r>
            <a:endParaRPr lang="en-US" sz="2400" b="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75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62" name="Rectangle 2"/>
          <p:cNvSpPr>
            <a:spLocks noGrp="1" noChangeArrowheads="1"/>
          </p:cNvSpPr>
          <p:nvPr>
            <p:ph type="title"/>
          </p:nvPr>
        </p:nvSpPr>
        <p:spPr/>
        <p:txBody>
          <a:bodyPr/>
          <a:lstStyle/>
          <a:p>
            <a:r>
              <a:rPr lang="en-US"/>
              <a:t>C</a:t>
            </a:r>
            <a:r>
              <a:rPr lang="en-US" baseline="30000"/>
              <a:t>2</a:t>
            </a:r>
            <a:r>
              <a:rPr lang="en-US"/>
              <a:t>MOS FF 1-1 Overlap Case</a:t>
            </a:r>
          </a:p>
        </p:txBody>
      </p:sp>
      <p:grpSp>
        <p:nvGrpSpPr>
          <p:cNvPr id="1576963" name="Group 3"/>
          <p:cNvGrpSpPr>
            <a:grpSpLocks/>
          </p:cNvGrpSpPr>
          <p:nvPr/>
        </p:nvGrpSpPr>
        <p:grpSpPr bwMode="auto">
          <a:xfrm>
            <a:off x="2895600" y="990600"/>
            <a:ext cx="609600" cy="762000"/>
            <a:chOff x="1200" y="1440"/>
            <a:chExt cx="384" cy="480"/>
          </a:xfrm>
        </p:grpSpPr>
        <p:sp>
          <p:nvSpPr>
            <p:cNvPr id="1576964" name="Line 4"/>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76965" name="Line 5"/>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76966" name="Line 6"/>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76967" name="Line 7"/>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76968" name="Oval 8"/>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76969" name="Line 9"/>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76970" name="Line 10"/>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76971" name="Line 11"/>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76972" name="Group 12"/>
          <p:cNvGrpSpPr>
            <a:grpSpLocks/>
          </p:cNvGrpSpPr>
          <p:nvPr/>
        </p:nvGrpSpPr>
        <p:grpSpPr bwMode="auto">
          <a:xfrm>
            <a:off x="3352800" y="3733800"/>
            <a:ext cx="304800" cy="76200"/>
            <a:chOff x="1536" y="3360"/>
            <a:chExt cx="192" cy="48"/>
          </a:xfrm>
        </p:grpSpPr>
        <p:sp>
          <p:nvSpPr>
            <p:cNvPr id="1576973" name="Line 13"/>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76974" name="Line 14"/>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76975" name="Line 15"/>
          <p:cNvSpPr>
            <a:spLocks noChangeShapeType="1"/>
          </p:cNvSpPr>
          <p:nvPr/>
        </p:nvSpPr>
        <p:spPr bwMode="auto">
          <a:xfrm>
            <a:off x="3352800" y="990600"/>
            <a:ext cx="304800" cy="0"/>
          </a:xfrm>
          <a:prstGeom prst="line">
            <a:avLst/>
          </a:prstGeom>
          <a:noFill/>
          <a:ln w="28575">
            <a:solidFill>
              <a:schemeClr val="tx1"/>
            </a:solidFill>
            <a:round/>
            <a:headEnd/>
            <a:tailEnd/>
          </a:ln>
          <a:effectLst/>
        </p:spPr>
        <p:txBody>
          <a:bodyPr/>
          <a:lstStyle/>
          <a:p>
            <a:endParaRPr lang="en-US"/>
          </a:p>
        </p:txBody>
      </p:sp>
      <p:grpSp>
        <p:nvGrpSpPr>
          <p:cNvPr id="1576976" name="Group 16"/>
          <p:cNvGrpSpPr>
            <a:grpSpLocks/>
          </p:cNvGrpSpPr>
          <p:nvPr/>
        </p:nvGrpSpPr>
        <p:grpSpPr bwMode="auto">
          <a:xfrm>
            <a:off x="2895600" y="2971800"/>
            <a:ext cx="609600" cy="762000"/>
            <a:chOff x="1248" y="2688"/>
            <a:chExt cx="384" cy="480"/>
          </a:xfrm>
        </p:grpSpPr>
        <p:sp>
          <p:nvSpPr>
            <p:cNvPr id="1576977" name="Line 17"/>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76978" name="Line 18"/>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76979" name="Line 19"/>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76980" name="Line 20"/>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76981" name="Line 21"/>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76982" name="Line 22"/>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76983" name="Line 23"/>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76984" name="Group 24"/>
          <p:cNvGrpSpPr>
            <a:grpSpLocks/>
          </p:cNvGrpSpPr>
          <p:nvPr/>
        </p:nvGrpSpPr>
        <p:grpSpPr bwMode="auto">
          <a:xfrm>
            <a:off x="5791200" y="990600"/>
            <a:ext cx="609600" cy="762000"/>
            <a:chOff x="1200" y="1440"/>
            <a:chExt cx="384" cy="480"/>
          </a:xfrm>
        </p:grpSpPr>
        <p:sp>
          <p:nvSpPr>
            <p:cNvPr id="1576985" name="Line 25"/>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76986" name="Line 26"/>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76987" name="Line 27"/>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76988" name="Line 28"/>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76989" name="Oval 29"/>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76990" name="Line 30"/>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76991" name="Line 31"/>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76992" name="Line 32"/>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76993" name="Group 33"/>
          <p:cNvGrpSpPr>
            <a:grpSpLocks/>
          </p:cNvGrpSpPr>
          <p:nvPr/>
        </p:nvGrpSpPr>
        <p:grpSpPr bwMode="auto">
          <a:xfrm>
            <a:off x="6248400" y="3733800"/>
            <a:ext cx="304800" cy="76200"/>
            <a:chOff x="1536" y="3360"/>
            <a:chExt cx="192" cy="48"/>
          </a:xfrm>
        </p:grpSpPr>
        <p:sp>
          <p:nvSpPr>
            <p:cNvPr id="1576994" name="Line 34"/>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76995" name="Line 35"/>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76996" name="Line 36"/>
          <p:cNvSpPr>
            <a:spLocks noChangeShapeType="1"/>
          </p:cNvSpPr>
          <p:nvPr/>
        </p:nvSpPr>
        <p:spPr bwMode="auto">
          <a:xfrm>
            <a:off x="6248400" y="990600"/>
            <a:ext cx="304800" cy="0"/>
          </a:xfrm>
          <a:prstGeom prst="line">
            <a:avLst/>
          </a:prstGeom>
          <a:noFill/>
          <a:ln w="28575">
            <a:solidFill>
              <a:schemeClr val="tx1"/>
            </a:solidFill>
            <a:round/>
            <a:headEnd/>
            <a:tailEnd/>
          </a:ln>
          <a:effectLst/>
        </p:spPr>
        <p:txBody>
          <a:bodyPr/>
          <a:lstStyle/>
          <a:p>
            <a:endParaRPr lang="en-US"/>
          </a:p>
        </p:txBody>
      </p:sp>
      <p:grpSp>
        <p:nvGrpSpPr>
          <p:cNvPr id="1576997" name="Group 37"/>
          <p:cNvGrpSpPr>
            <a:grpSpLocks/>
          </p:cNvGrpSpPr>
          <p:nvPr/>
        </p:nvGrpSpPr>
        <p:grpSpPr bwMode="auto">
          <a:xfrm>
            <a:off x="5791200" y="2971800"/>
            <a:ext cx="609600" cy="762000"/>
            <a:chOff x="1248" y="2688"/>
            <a:chExt cx="384" cy="480"/>
          </a:xfrm>
        </p:grpSpPr>
        <p:sp>
          <p:nvSpPr>
            <p:cNvPr id="1576998" name="Line 38"/>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76999" name="Line 39"/>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77000" name="Line 40"/>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77001" name="Line 41"/>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77002" name="Line 42"/>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77003" name="Line 43"/>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77004" name="Line 44"/>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sp>
        <p:nvSpPr>
          <p:cNvPr id="1577005" name="Line 45"/>
          <p:cNvSpPr>
            <a:spLocks noChangeShapeType="1"/>
          </p:cNvSpPr>
          <p:nvPr/>
        </p:nvSpPr>
        <p:spPr bwMode="auto">
          <a:xfrm>
            <a:off x="3505200" y="2362200"/>
            <a:ext cx="1600200" cy="0"/>
          </a:xfrm>
          <a:prstGeom prst="line">
            <a:avLst/>
          </a:prstGeom>
          <a:noFill/>
          <a:ln w="12700">
            <a:solidFill>
              <a:schemeClr val="tx1"/>
            </a:solidFill>
            <a:round/>
            <a:headEnd/>
            <a:tailEnd/>
          </a:ln>
          <a:effectLst/>
        </p:spPr>
        <p:txBody>
          <a:bodyPr/>
          <a:lstStyle/>
          <a:p>
            <a:endParaRPr lang="en-US"/>
          </a:p>
        </p:txBody>
      </p:sp>
      <p:grpSp>
        <p:nvGrpSpPr>
          <p:cNvPr id="1577006" name="Group 46"/>
          <p:cNvGrpSpPr>
            <a:grpSpLocks/>
          </p:cNvGrpSpPr>
          <p:nvPr/>
        </p:nvGrpSpPr>
        <p:grpSpPr bwMode="auto">
          <a:xfrm>
            <a:off x="3810000" y="2362200"/>
            <a:ext cx="304800" cy="762000"/>
            <a:chOff x="1920" y="2112"/>
            <a:chExt cx="192" cy="480"/>
          </a:xfrm>
        </p:grpSpPr>
        <p:sp>
          <p:nvSpPr>
            <p:cNvPr id="1577007" name="Line 47"/>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577008" name="Line 48"/>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577009" name="Line 49"/>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577010" name="Line 50"/>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577011" name="Group 51"/>
            <p:cNvGrpSpPr>
              <a:grpSpLocks/>
            </p:cNvGrpSpPr>
            <p:nvPr/>
          </p:nvGrpSpPr>
          <p:grpSpPr bwMode="auto">
            <a:xfrm>
              <a:off x="1920" y="2544"/>
              <a:ext cx="192" cy="48"/>
              <a:chOff x="1536" y="3360"/>
              <a:chExt cx="192" cy="48"/>
            </a:xfrm>
          </p:grpSpPr>
          <p:sp>
            <p:nvSpPr>
              <p:cNvPr id="1577012" name="Line 52"/>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77013" name="Line 53"/>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
        <p:nvSpPr>
          <p:cNvPr id="1577014" name="Line 54"/>
          <p:cNvSpPr>
            <a:spLocks noChangeShapeType="1"/>
          </p:cNvSpPr>
          <p:nvPr/>
        </p:nvSpPr>
        <p:spPr bwMode="auto">
          <a:xfrm>
            <a:off x="5105400" y="1371600"/>
            <a:ext cx="0" cy="1981200"/>
          </a:xfrm>
          <a:prstGeom prst="line">
            <a:avLst/>
          </a:prstGeom>
          <a:noFill/>
          <a:ln w="12700">
            <a:solidFill>
              <a:schemeClr val="tx1"/>
            </a:solidFill>
            <a:round/>
            <a:headEnd/>
            <a:tailEnd/>
          </a:ln>
          <a:effectLst/>
        </p:spPr>
        <p:txBody>
          <a:bodyPr/>
          <a:lstStyle/>
          <a:p>
            <a:endParaRPr lang="en-US"/>
          </a:p>
        </p:txBody>
      </p:sp>
      <p:sp>
        <p:nvSpPr>
          <p:cNvPr id="1577015" name="Line 55"/>
          <p:cNvSpPr>
            <a:spLocks noChangeShapeType="1"/>
          </p:cNvSpPr>
          <p:nvPr/>
        </p:nvSpPr>
        <p:spPr bwMode="auto">
          <a:xfrm>
            <a:off x="5105400" y="3352800"/>
            <a:ext cx="762000" cy="0"/>
          </a:xfrm>
          <a:prstGeom prst="line">
            <a:avLst/>
          </a:prstGeom>
          <a:noFill/>
          <a:ln w="12700">
            <a:solidFill>
              <a:schemeClr val="tx1"/>
            </a:solidFill>
            <a:round/>
            <a:headEnd/>
            <a:tailEnd/>
          </a:ln>
          <a:effectLst/>
        </p:spPr>
        <p:txBody>
          <a:bodyPr/>
          <a:lstStyle/>
          <a:p>
            <a:endParaRPr lang="en-US"/>
          </a:p>
        </p:txBody>
      </p:sp>
      <p:sp>
        <p:nvSpPr>
          <p:cNvPr id="1577016" name="Line 56"/>
          <p:cNvSpPr>
            <a:spLocks noChangeShapeType="1"/>
          </p:cNvSpPr>
          <p:nvPr/>
        </p:nvSpPr>
        <p:spPr bwMode="auto">
          <a:xfrm>
            <a:off x="5105400" y="1371600"/>
            <a:ext cx="762000" cy="0"/>
          </a:xfrm>
          <a:prstGeom prst="line">
            <a:avLst/>
          </a:prstGeom>
          <a:noFill/>
          <a:ln w="12700">
            <a:solidFill>
              <a:schemeClr val="tx1"/>
            </a:solidFill>
            <a:round/>
            <a:headEnd/>
            <a:tailEnd/>
          </a:ln>
          <a:effectLst/>
        </p:spPr>
        <p:txBody>
          <a:bodyPr/>
          <a:lstStyle/>
          <a:p>
            <a:endParaRPr lang="en-US"/>
          </a:p>
        </p:txBody>
      </p:sp>
      <p:sp>
        <p:nvSpPr>
          <p:cNvPr id="1577017" name="Line 57"/>
          <p:cNvSpPr>
            <a:spLocks noChangeShapeType="1"/>
          </p:cNvSpPr>
          <p:nvPr/>
        </p:nvSpPr>
        <p:spPr bwMode="auto">
          <a:xfrm>
            <a:off x="6400800" y="2362200"/>
            <a:ext cx="762000" cy="0"/>
          </a:xfrm>
          <a:prstGeom prst="line">
            <a:avLst/>
          </a:prstGeom>
          <a:noFill/>
          <a:ln w="12700">
            <a:solidFill>
              <a:schemeClr val="tx1"/>
            </a:solidFill>
            <a:round/>
            <a:headEnd/>
            <a:tailEnd/>
          </a:ln>
          <a:effectLst/>
        </p:spPr>
        <p:txBody>
          <a:bodyPr/>
          <a:lstStyle/>
          <a:p>
            <a:endParaRPr lang="en-US"/>
          </a:p>
        </p:txBody>
      </p:sp>
      <p:grpSp>
        <p:nvGrpSpPr>
          <p:cNvPr id="1577018" name="Group 58"/>
          <p:cNvGrpSpPr>
            <a:grpSpLocks/>
          </p:cNvGrpSpPr>
          <p:nvPr/>
        </p:nvGrpSpPr>
        <p:grpSpPr bwMode="auto">
          <a:xfrm>
            <a:off x="6705600" y="2362200"/>
            <a:ext cx="304800" cy="762000"/>
            <a:chOff x="1920" y="2112"/>
            <a:chExt cx="192" cy="480"/>
          </a:xfrm>
        </p:grpSpPr>
        <p:sp>
          <p:nvSpPr>
            <p:cNvPr id="1577019" name="Line 59"/>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577020" name="Line 60"/>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577021" name="Line 61"/>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577022" name="Line 62"/>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577023" name="Group 63"/>
            <p:cNvGrpSpPr>
              <a:grpSpLocks/>
            </p:cNvGrpSpPr>
            <p:nvPr/>
          </p:nvGrpSpPr>
          <p:grpSpPr bwMode="auto">
            <a:xfrm>
              <a:off x="1920" y="2544"/>
              <a:ext cx="192" cy="48"/>
              <a:chOff x="1536" y="3360"/>
              <a:chExt cx="192" cy="48"/>
            </a:xfrm>
          </p:grpSpPr>
          <p:sp>
            <p:nvSpPr>
              <p:cNvPr id="1577024" name="Line 64"/>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77025" name="Line 65"/>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
        <p:nvSpPr>
          <p:cNvPr id="1577026" name="Line 66"/>
          <p:cNvSpPr>
            <a:spLocks noChangeShapeType="1"/>
          </p:cNvSpPr>
          <p:nvPr/>
        </p:nvSpPr>
        <p:spPr bwMode="auto">
          <a:xfrm>
            <a:off x="2133600" y="1371600"/>
            <a:ext cx="0" cy="1981200"/>
          </a:xfrm>
          <a:prstGeom prst="line">
            <a:avLst/>
          </a:prstGeom>
          <a:noFill/>
          <a:ln w="12700">
            <a:solidFill>
              <a:schemeClr val="tx1"/>
            </a:solidFill>
            <a:round/>
            <a:headEnd/>
            <a:tailEnd/>
          </a:ln>
          <a:effectLst/>
        </p:spPr>
        <p:txBody>
          <a:bodyPr/>
          <a:lstStyle/>
          <a:p>
            <a:endParaRPr lang="en-US"/>
          </a:p>
        </p:txBody>
      </p:sp>
      <p:sp>
        <p:nvSpPr>
          <p:cNvPr id="1577027" name="Line 67"/>
          <p:cNvSpPr>
            <a:spLocks noChangeShapeType="1"/>
          </p:cNvSpPr>
          <p:nvPr/>
        </p:nvSpPr>
        <p:spPr bwMode="auto">
          <a:xfrm>
            <a:off x="2133600" y="3352800"/>
            <a:ext cx="762000" cy="0"/>
          </a:xfrm>
          <a:prstGeom prst="line">
            <a:avLst/>
          </a:prstGeom>
          <a:noFill/>
          <a:ln w="12700">
            <a:solidFill>
              <a:schemeClr val="tx1"/>
            </a:solidFill>
            <a:round/>
            <a:headEnd/>
            <a:tailEnd/>
          </a:ln>
          <a:effectLst/>
        </p:spPr>
        <p:txBody>
          <a:bodyPr/>
          <a:lstStyle/>
          <a:p>
            <a:endParaRPr lang="en-US"/>
          </a:p>
        </p:txBody>
      </p:sp>
      <p:sp>
        <p:nvSpPr>
          <p:cNvPr id="1577028" name="Line 68"/>
          <p:cNvSpPr>
            <a:spLocks noChangeShapeType="1"/>
          </p:cNvSpPr>
          <p:nvPr/>
        </p:nvSpPr>
        <p:spPr bwMode="auto">
          <a:xfrm>
            <a:off x="2133600" y="1371600"/>
            <a:ext cx="762000" cy="0"/>
          </a:xfrm>
          <a:prstGeom prst="line">
            <a:avLst/>
          </a:prstGeom>
          <a:noFill/>
          <a:ln w="12700">
            <a:solidFill>
              <a:schemeClr val="tx1"/>
            </a:solidFill>
            <a:round/>
            <a:headEnd/>
            <a:tailEnd/>
          </a:ln>
          <a:effectLst/>
        </p:spPr>
        <p:txBody>
          <a:bodyPr/>
          <a:lstStyle/>
          <a:p>
            <a:endParaRPr lang="en-US"/>
          </a:p>
        </p:txBody>
      </p:sp>
      <p:sp>
        <p:nvSpPr>
          <p:cNvPr id="1577029" name="Line 69"/>
          <p:cNvSpPr>
            <a:spLocks noChangeShapeType="1"/>
          </p:cNvSpPr>
          <p:nvPr/>
        </p:nvSpPr>
        <p:spPr bwMode="auto">
          <a:xfrm>
            <a:off x="1371600" y="2438400"/>
            <a:ext cx="762000" cy="0"/>
          </a:xfrm>
          <a:prstGeom prst="line">
            <a:avLst/>
          </a:prstGeom>
          <a:noFill/>
          <a:ln w="12700">
            <a:solidFill>
              <a:schemeClr val="tx1"/>
            </a:solidFill>
            <a:round/>
            <a:headEnd/>
            <a:tailEnd/>
          </a:ln>
          <a:effectLst/>
        </p:spPr>
        <p:txBody>
          <a:bodyPr/>
          <a:lstStyle/>
          <a:p>
            <a:endParaRPr lang="en-US"/>
          </a:p>
        </p:txBody>
      </p:sp>
      <p:sp>
        <p:nvSpPr>
          <p:cNvPr id="1577030" name="Text Box 70"/>
          <p:cNvSpPr txBox="1">
            <a:spLocks noChangeArrowheads="1"/>
          </p:cNvSpPr>
          <p:nvPr/>
        </p:nvSpPr>
        <p:spPr bwMode="auto">
          <a:xfrm>
            <a:off x="2590800" y="2514600"/>
            <a:ext cx="325438" cy="396875"/>
          </a:xfrm>
          <a:prstGeom prst="rect">
            <a:avLst/>
          </a:prstGeom>
          <a:noFill/>
          <a:ln w="12700">
            <a:noFill/>
            <a:miter lim="800000"/>
            <a:headEnd/>
            <a:tailEnd/>
          </a:ln>
          <a:effectLst/>
        </p:spPr>
        <p:txBody>
          <a:bodyPr wrap="none">
            <a:spAutoFit/>
          </a:bodyPr>
          <a:lstStyle/>
          <a:p>
            <a:r>
              <a:rPr lang="en-US" sz="2000" b="0">
                <a:solidFill>
                  <a:schemeClr val="tx1"/>
                </a:solidFill>
              </a:rPr>
              <a:t>1</a:t>
            </a:r>
            <a:endParaRPr lang="en-US" sz="2000" b="0" baseline="-25000">
              <a:solidFill>
                <a:schemeClr val="tx1"/>
              </a:solidFill>
            </a:endParaRPr>
          </a:p>
        </p:txBody>
      </p:sp>
      <p:sp>
        <p:nvSpPr>
          <p:cNvPr id="1577031" name="Text Box 71"/>
          <p:cNvSpPr txBox="1">
            <a:spLocks noChangeArrowheads="1"/>
          </p:cNvSpPr>
          <p:nvPr/>
        </p:nvSpPr>
        <p:spPr bwMode="auto">
          <a:xfrm>
            <a:off x="5486400" y="2514600"/>
            <a:ext cx="325438" cy="396875"/>
          </a:xfrm>
          <a:prstGeom prst="rect">
            <a:avLst/>
          </a:prstGeom>
          <a:noFill/>
          <a:ln w="12700">
            <a:noFill/>
            <a:miter lim="800000"/>
            <a:headEnd/>
            <a:tailEnd/>
          </a:ln>
          <a:effectLst/>
        </p:spPr>
        <p:txBody>
          <a:bodyPr wrap="none">
            <a:spAutoFit/>
          </a:bodyPr>
          <a:lstStyle/>
          <a:p>
            <a:r>
              <a:rPr lang="en-US" sz="2000" b="0">
                <a:solidFill>
                  <a:schemeClr val="tx1"/>
                </a:solidFill>
              </a:rPr>
              <a:t>1</a:t>
            </a:r>
            <a:endParaRPr lang="en-US" sz="2000" b="0" baseline="-25000">
              <a:solidFill>
                <a:schemeClr val="tx1"/>
              </a:solidFill>
            </a:endParaRPr>
          </a:p>
        </p:txBody>
      </p:sp>
      <p:sp>
        <p:nvSpPr>
          <p:cNvPr id="1577032" name="Text Box 72"/>
          <p:cNvSpPr txBox="1">
            <a:spLocks noChangeArrowheads="1"/>
          </p:cNvSpPr>
          <p:nvPr/>
        </p:nvSpPr>
        <p:spPr bwMode="auto">
          <a:xfrm>
            <a:off x="4114800" y="1981200"/>
            <a:ext cx="519113" cy="396875"/>
          </a:xfrm>
          <a:prstGeom prst="rect">
            <a:avLst/>
          </a:prstGeom>
          <a:noFill/>
          <a:ln w="12700">
            <a:noFill/>
            <a:miter lim="800000"/>
            <a:headEnd/>
            <a:tailEnd/>
          </a:ln>
          <a:effectLst/>
        </p:spPr>
        <p:txBody>
          <a:bodyPr wrap="none">
            <a:spAutoFit/>
          </a:bodyPr>
          <a:lstStyle/>
          <a:p>
            <a:r>
              <a:rPr lang="en-US" sz="2000" b="0">
                <a:solidFill>
                  <a:schemeClr val="tx1"/>
                </a:solidFill>
              </a:rPr>
              <a:t>Q</a:t>
            </a:r>
            <a:r>
              <a:rPr lang="en-US" sz="2000" b="0" baseline="-25000">
                <a:solidFill>
                  <a:schemeClr val="tx1"/>
                </a:solidFill>
              </a:rPr>
              <a:t>M</a:t>
            </a:r>
          </a:p>
        </p:txBody>
      </p:sp>
      <p:sp>
        <p:nvSpPr>
          <p:cNvPr id="1577033" name="Text Box 73"/>
          <p:cNvSpPr txBox="1">
            <a:spLocks noChangeArrowheads="1"/>
          </p:cNvSpPr>
          <p:nvPr/>
        </p:nvSpPr>
        <p:spPr bwMode="auto">
          <a:xfrm>
            <a:off x="4038600" y="2514600"/>
            <a:ext cx="460375" cy="396875"/>
          </a:xfrm>
          <a:prstGeom prst="rect">
            <a:avLst/>
          </a:prstGeom>
          <a:noFill/>
          <a:ln w="12700">
            <a:noFill/>
            <a:miter lim="800000"/>
            <a:headEnd/>
            <a:tailEnd/>
          </a:ln>
          <a:effectLst/>
        </p:spPr>
        <p:txBody>
          <a:bodyPr wrap="none">
            <a:spAutoFit/>
          </a:bodyPr>
          <a:lstStyle/>
          <a:p>
            <a:r>
              <a:rPr lang="en-US" sz="2000" b="0">
                <a:solidFill>
                  <a:schemeClr val="tx1"/>
                </a:solidFill>
              </a:rPr>
              <a:t>C</a:t>
            </a:r>
            <a:r>
              <a:rPr lang="en-US" sz="2000" b="0" baseline="-25000">
                <a:solidFill>
                  <a:schemeClr val="tx1"/>
                </a:solidFill>
              </a:rPr>
              <a:t>1</a:t>
            </a:r>
          </a:p>
        </p:txBody>
      </p:sp>
      <p:sp>
        <p:nvSpPr>
          <p:cNvPr id="1577034" name="Text Box 74"/>
          <p:cNvSpPr txBox="1">
            <a:spLocks noChangeArrowheads="1"/>
          </p:cNvSpPr>
          <p:nvPr/>
        </p:nvSpPr>
        <p:spPr bwMode="auto">
          <a:xfrm>
            <a:off x="6934200" y="2514600"/>
            <a:ext cx="460375" cy="396875"/>
          </a:xfrm>
          <a:prstGeom prst="rect">
            <a:avLst/>
          </a:prstGeom>
          <a:noFill/>
          <a:ln w="12700">
            <a:noFill/>
            <a:miter lim="800000"/>
            <a:headEnd/>
            <a:tailEnd/>
          </a:ln>
          <a:effectLst/>
        </p:spPr>
        <p:txBody>
          <a:bodyPr wrap="none">
            <a:spAutoFit/>
          </a:bodyPr>
          <a:lstStyle/>
          <a:p>
            <a:r>
              <a:rPr lang="en-US" sz="2000" b="0">
                <a:solidFill>
                  <a:schemeClr val="tx1"/>
                </a:solidFill>
              </a:rPr>
              <a:t>C</a:t>
            </a:r>
            <a:r>
              <a:rPr lang="en-US" sz="2000" b="0" baseline="-25000">
                <a:solidFill>
                  <a:schemeClr val="tx1"/>
                </a:solidFill>
              </a:rPr>
              <a:t>2</a:t>
            </a:r>
          </a:p>
        </p:txBody>
      </p:sp>
      <p:sp>
        <p:nvSpPr>
          <p:cNvPr id="1577035" name="Text Box 75"/>
          <p:cNvSpPr txBox="1">
            <a:spLocks noChangeArrowheads="1"/>
          </p:cNvSpPr>
          <p:nvPr/>
        </p:nvSpPr>
        <p:spPr bwMode="auto">
          <a:xfrm>
            <a:off x="7239000" y="2133600"/>
            <a:ext cx="381000" cy="396875"/>
          </a:xfrm>
          <a:prstGeom prst="rect">
            <a:avLst/>
          </a:prstGeom>
          <a:noFill/>
          <a:ln w="12700">
            <a:noFill/>
            <a:miter lim="800000"/>
            <a:headEnd/>
            <a:tailEnd/>
          </a:ln>
          <a:effectLst/>
        </p:spPr>
        <p:txBody>
          <a:bodyPr wrap="none">
            <a:spAutoFit/>
          </a:bodyPr>
          <a:lstStyle/>
          <a:p>
            <a:r>
              <a:rPr lang="en-US" sz="2000" b="0">
                <a:solidFill>
                  <a:schemeClr val="tx1"/>
                </a:solidFill>
              </a:rPr>
              <a:t>Q</a:t>
            </a:r>
            <a:endParaRPr lang="en-US" sz="2000" b="0" baseline="-25000">
              <a:solidFill>
                <a:schemeClr val="tx1"/>
              </a:solidFill>
            </a:endParaRPr>
          </a:p>
        </p:txBody>
      </p:sp>
      <p:sp>
        <p:nvSpPr>
          <p:cNvPr id="1577036" name="Text Box 76"/>
          <p:cNvSpPr txBox="1">
            <a:spLocks noChangeArrowheads="1"/>
          </p:cNvSpPr>
          <p:nvPr/>
        </p:nvSpPr>
        <p:spPr bwMode="auto">
          <a:xfrm>
            <a:off x="990600" y="2209800"/>
            <a:ext cx="368300" cy="396875"/>
          </a:xfrm>
          <a:prstGeom prst="rect">
            <a:avLst/>
          </a:prstGeom>
          <a:noFill/>
          <a:ln w="12700">
            <a:noFill/>
            <a:miter lim="800000"/>
            <a:headEnd/>
            <a:tailEnd/>
          </a:ln>
          <a:effectLst/>
        </p:spPr>
        <p:txBody>
          <a:bodyPr wrap="none">
            <a:spAutoFit/>
          </a:bodyPr>
          <a:lstStyle/>
          <a:p>
            <a:r>
              <a:rPr lang="en-US" sz="2000" b="0">
                <a:solidFill>
                  <a:schemeClr val="tx1"/>
                </a:solidFill>
              </a:rPr>
              <a:t>D</a:t>
            </a:r>
            <a:endParaRPr lang="en-US" sz="2000" b="0" baseline="-25000">
              <a:solidFill>
                <a:schemeClr val="tx1"/>
              </a:solidFill>
            </a:endParaRPr>
          </a:p>
        </p:txBody>
      </p:sp>
      <p:sp>
        <p:nvSpPr>
          <p:cNvPr id="1577037" name="Text Box 77"/>
          <p:cNvSpPr txBox="1">
            <a:spLocks noChangeArrowheads="1"/>
          </p:cNvSpPr>
          <p:nvPr/>
        </p:nvSpPr>
        <p:spPr bwMode="auto">
          <a:xfrm>
            <a:off x="3200400" y="32004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1</a:t>
            </a:r>
          </a:p>
        </p:txBody>
      </p:sp>
      <p:sp>
        <p:nvSpPr>
          <p:cNvPr id="1577038" name="Text Box 78"/>
          <p:cNvSpPr txBox="1">
            <a:spLocks noChangeArrowheads="1"/>
          </p:cNvSpPr>
          <p:nvPr/>
        </p:nvSpPr>
        <p:spPr bwMode="auto">
          <a:xfrm>
            <a:off x="3200400" y="12192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2</a:t>
            </a:r>
          </a:p>
        </p:txBody>
      </p:sp>
      <p:sp>
        <p:nvSpPr>
          <p:cNvPr id="1577039" name="Text Box 79"/>
          <p:cNvSpPr txBox="1">
            <a:spLocks noChangeArrowheads="1"/>
          </p:cNvSpPr>
          <p:nvPr/>
        </p:nvSpPr>
        <p:spPr bwMode="auto">
          <a:xfrm>
            <a:off x="6096000" y="12192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6</a:t>
            </a:r>
          </a:p>
        </p:txBody>
      </p:sp>
      <p:sp>
        <p:nvSpPr>
          <p:cNvPr id="1577040" name="Text Box 80"/>
          <p:cNvSpPr txBox="1">
            <a:spLocks noChangeArrowheads="1"/>
          </p:cNvSpPr>
          <p:nvPr/>
        </p:nvSpPr>
        <p:spPr bwMode="auto">
          <a:xfrm>
            <a:off x="6096000" y="32004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5</a:t>
            </a:r>
          </a:p>
        </p:txBody>
      </p:sp>
      <p:grpSp>
        <p:nvGrpSpPr>
          <p:cNvPr id="1577041" name="Group 81"/>
          <p:cNvGrpSpPr>
            <a:grpSpLocks/>
          </p:cNvGrpSpPr>
          <p:nvPr/>
        </p:nvGrpSpPr>
        <p:grpSpPr bwMode="auto">
          <a:xfrm>
            <a:off x="1143000" y="4267200"/>
            <a:ext cx="2895600" cy="1143000"/>
            <a:chOff x="631" y="3168"/>
            <a:chExt cx="1824" cy="720"/>
          </a:xfrm>
        </p:grpSpPr>
        <p:sp>
          <p:nvSpPr>
            <p:cNvPr id="1577042" name="Rectangle 82"/>
            <p:cNvSpPr>
              <a:spLocks noChangeArrowheads="1"/>
            </p:cNvSpPr>
            <p:nvPr/>
          </p:nvSpPr>
          <p:spPr bwMode="auto">
            <a:xfrm>
              <a:off x="1872" y="3168"/>
              <a:ext cx="41" cy="24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577043" name="Rectangle 83"/>
            <p:cNvSpPr>
              <a:spLocks noChangeArrowheads="1"/>
            </p:cNvSpPr>
            <p:nvPr/>
          </p:nvSpPr>
          <p:spPr bwMode="auto">
            <a:xfrm>
              <a:off x="1296" y="3168"/>
              <a:ext cx="41" cy="24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577044" name="Rectangle 84"/>
            <p:cNvSpPr>
              <a:spLocks noChangeArrowheads="1"/>
            </p:cNvSpPr>
            <p:nvPr/>
          </p:nvSpPr>
          <p:spPr bwMode="auto">
            <a:xfrm>
              <a:off x="1879" y="3648"/>
              <a:ext cx="41" cy="24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577045" name="Rectangle 85"/>
            <p:cNvSpPr>
              <a:spLocks noChangeArrowheads="1"/>
            </p:cNvSpPr>
            <p:nvPr/>
          </p:nvSpPr>
          <p:spPr bwMode="auto">
            <a:xfrm>
              <a:off x="1303" y="3648"/>
              <a:ext cx="41" cy="24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577046" name="Text Box 86"/>
            <p:cNvSpPr txBox="1">
              <a:spLocks noChangeArrowheads="1"/>
            </p:cNvSpPr>
            <p:nvPr/>
          </p:nvSpPr>
          <p:spPr bwMode="auto">
            <a:xfrm>
              <a:off x="631" y="3528"/>
              <a:ext cx="356"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77047" name="Line 87"/>
            <p:cNvSpPr>
              <a:spLocks noChangeShapeType="1"/>
            </p:cNvSpPr>
            <p:nvPr/>
          </p:nvSpPr>
          <p:spPr bwMode="auto">
            <a:xfrm>
              <a:off x="963" y="3408"/>
              <a:ext cx="331" cy="0"/>
            </a:xfrm>
            <a:prstGeom prst="line">
              <a:avLst/>
            </a:prstGeom>
            <a:noFill/>
            <a:ln w="12700">
              <a:solidFill>
                <a:schemeClr val="tx1"/>
              </a:solidFill>
              <a:round/>
              <a:headEnd/>
              <a:tailEnd/>
            </a:ln>
            <a:effectLst/>
          </p:spPr>
          <p:txBody>
            <a:bodyPr/>
            <a:lstStyle/>
            <a:p>
              <a:endParaRPr lang="en-US"/>
            </a:p>
          </p:txBody>
        </p:sp>
        <p:sp>
          <p:nvSpPr>
            <p:cNvPr id="1577048" name="Line 88"/>
            <p:cNvSpPr>
              <a:spLocks noChangeShapeType="1"/>
            </p:cNvSpPr>
            <p:nvPr/>
          </p:nvSpPr>
          <p:spPr bwMode="auto">
            <a:xfrm flipV="1">
              <a:off x="1294" y="3168"/>
              <a:ext cx="0" cy="240"/>
            </a:xfrm>
            <a:prstGeom prst="line">
              <a:avLst/>
            </a:prstGeom>
            <a:noFill/>
            <a:ln w="12700">
              <a:solidFill>
                <a:schemeClr val="tx1"/>
              </a:solidFill>
              <a:round/>
              <a:headEnd/>
              <a:tailEnd type="triangle" w="med" len="med"/>
            </a:ln>
            <a:effectLst/>
          </p:spPr>
          <p:txBody>
            <a:bodyPr/>
            <a:lstStyle/>
            <a:p>
              <a:endParaRPr lang="en-US"/>
            </a:p>
          </p:txBody>
        </p:sp>
        <p:sp>
          <p:nvSpPr>
            <p:cNvPr id="1577049" name="Line 89"/>
            <p:cNvSpPr>
              <a:spLocks noChangeShapeType="1"/>
            </p:cNvSpPr>
            <p:nvPr/>
          </p:nvSpPr>
          <p:spPr bwMode="auto">
            <a:xfrm flipV="1">
              <a:off x="1543" y="3168"/>
              <a:ext cx="0" cy="240"/>
            </a:xfrm>
            <a:prstGeom prst="line">
              <a:avLst/>
            </a:prstGeom>
            <a:noFill/>
            <a:ln w="12700">
              <a:solidFill>
                <a:schemeClr val="tx1"/>
              </a:solidFill>
              <a:round/>
              <a:headEnd/>
              <a:tailEnd/>
            </a:ln>
            <a:effectLst/>
          </p:spPr>
          <p:txBody>
            <a:bodyPr/>
            <a:lstStyle/>
            <a:p>
              <a:endParaRPr lang="en-US"/>
            </a:p>
          </p:txBody>
        </p:sp>
        <p:sp>
          <p:nvSpPr>
            <p:cNvPr id="1577050" name="Line 90"/>
            <p:cNvSpPr>
              <a:spLocks noChangeShapeType="1"/>
            </p:cNvSpPr>
            <p:nvPr/>
          </p:nvSpPr>
          <p:spPr bwMode="auto">
            <a:xfrm>
              <a:off x="1543" y="3408"/>
              <a:ext cx="332" cy="0"/>
            </a:xfrm>
            <a:prstGeom prst="line">
              <a:avLst/>
            </a:prstGeom>
            <a:noFill/>
            <a:ln w="12700">
              <a:solidFill>
                <a:schemeClr val="tx1"/>
              </a:solidFill>
              <a:round/>
              <a:headEnd/>
              <a:tailEnd/>
            </a:ln>
            <a:effectLst/>
          </p:spPr>
          <p:txBody>
            <a:bodyPr/>
            <a:lstStyle/>
            <a:p>
              <a:endParaRPr lang="en-US"/>
            </a:p>
          </p:txBody>
        </p:sp>
        <p:sp>
          <p:nvSpPr>
            <p:cNvPr id="1577051" name="Line 91"/>
            <p:cNvSpPr>
              <a:spLocks noChangeShapeType="1"/>
            </p:cNvSpPr>
            <p:nvPr/>
          </p:nvSpPr>
          <p:spPr bwMode="auto">
            <a:xfrm flipV="1">
              <a:off x="1875" y="3168"/>
              <a:ext cx="0" cy="240"/>
            </a:xfrm>
            <a:prstGeom prst="line">
              <a:avLst/>
            </a:prstGeom>
            <a:noFill/>
            <a:ln w="12700">
              <a:solidFill>
                <a:schemeClr val="tx1"/>
              </a:solidFill>
              <a:round/>
              <a:headEnd/>
              <a:tailEnd type="triangle" w="med" len="med"/>
            </a:ln>
            <a:effectLst/>
          </p:spPr>
          <p:txBody>
            <a:bodyPr/>
            <a:lstStyle/>
            <a:p>
              <a:endParaRPr lang="en-US"/>
            </a:p>
          </p:txBody>
        </p:sp>
        <p:sp>
          <p:nvSpPr>
            <p:cNvPr id="1577052" name="Line 92"/>
            <p:cNvSpPr>
              <a:spLocks noChangeShapeType="1"/>
            </p:cNvSpPr>
            <p:nvPr/>
          </p:nvSpPr>
          <p:spPr bwMode="auto">
            <a:xfrm flipV="1">
              <a:off x="2123" y="3168"/>
              <a:ext cx="0" cy="240"/>
            </a:xfrm>
            <a:prstGeom prst="line">
              <a:avLst/>
            </a:prstGeom>
            <a:noFill/>
            <a:ln w="12700">
              <a:solidFill>
                <a:schemeClr val="tx1"/>
              </a:solidFill>
              <a:round/>
              <a:headEnd/>
              <a:tailEnd/>
            </a:ln>
            <a:effectLst/>
          </p:spPr>
          <p:txBody>
            <a:bodyPr/>
            <a:lstStyle/>
            <a:p>
              <a:endParaRPr lang="en-US"/>
            </a:p>
          </p:txBody>
        </p:sp>
        <p:sp>
          <p:nvSpPr>
            <p:cNvPr id="1577053" name="Line 93"/>
            <p:cNvSpPr>
              <a:spLocks noChangeShapeType="1"/>
            </p:cNvSpPr>
            <p:nvPr/>
          </p:nvSpPr>
          <p:spPr bwMode="auto">
            <a:xfrm>
              <a:off x="1294" y="3168"/>
              <a:ext cx="249" cy="0"/>
            </a:xfrm>
            <a:prstGeom prst="line">
              <a:avLst/>
            </a:prstGeom>
            <a:noFill/>
            <a:ln w="12700">
              <a:solidFill>
                <a:schemeClr val="tx1"/>
              </a:solidFill>
              <a:round/>
              <a:headEnd/>
              <a:tailEnd/>
            </a:ln>
            <a:effectLst/>
          </p:spPr>
          <p:txBody>
            <a:bodyPr/>
            <a:lstStyle/>
            <a:p>
              <a:endParaRPr lang="en-US"/>
            </a:p>
          </p:txBody>
        </p:sp>
        <p:sp>
          <p:nvSpPr>
            <p:cNvPr id="1577054" name="Line 94"/>
            <p:cNvSpPr>
              <a:spLocks noChangeShapeType="1"/>
            </p:cNvSpPr>
            <p:nvPr/>
          </p:nvSpPr>
          <p:spPr bwMode="auto">
            <a:xfrm>
              <a:off x="1875" y="3168"/>
              <a:ext cx="248" cy="0"/>
            </a:xfrm>
            <a:prstGeom prst="line">
              <a:avLst/>
            </a:prstGeom>
            <a:noFill/>
            <a:ln w="12700">
              <a:solidFill>
                <a:schemeClr val="tx1"/>
              </a:solidFill>
              <a:round/>
              <a:headEnd/>
              <a:tailEnd/>
            </a:ln>
            <a:effectLst/>
          </p:spPr>
          <p:txBody>
            <a:bodyPr/>
            <a:lstStyle/>
            <a:p>
              <a:endParaRPr lang="en-US"/>
            </a:p>
          </p:txBody>
        </p:sp>
        <p:sp>
          <p:nvSpPr>
            <p:cNvPr id="1577055" name="Line 95"/>
            <p:cNvSpPr>
              <a:spLocks noChangeShapeType="1"/>
            </p:cNvSpPr>
            <p:nvPr/>
          </p:nvSpPr>
          <p:spPr bwMode="auto">
            <a:xfrm>
              <a:off x="2123" y="3408"/>
              <a:ext cx="332" cy="0"/>
            </a:xfrm>
            <a:prstGeom prst="line">
              <a:avLst/>
            </a:prstGeom>
            <a:noFill/>
            <a:ln w="12700">
              <a:solidFill>
                <a:schemeClr val="tx1"/>
              </a:solidFill>
              <a:round/>
              <a:headEnd/>
              <a:tailEnd/>
            </a:ln>
            <a:effectLst/>
          </p:spPr>
          <p:txBody>
            <a:bodyPr/>
            <a:lstStyle/>
            <a:p>
              <a:endParaRPr lang="en-US"/>
            </a:p>
          </p:txBody>
        </p:sp>
        <p:sp>
          <p:nvSpPr>
            <p:cNvPr id="1577056" name="Line 96"/>
            <p:cNvSpPr>
              <a:spLocks noChangeShapeType="1"/>
            </p:cNvSpPr>
            <p:nvPr/>
          </p:nvSpPr>
          <p:spPr bwMode="auto">
            <a:xfrm flipH="1">
              <a:off x="1004" y="3648"/>
              <a:ext cx="332" cy="0"/>
            </a:xfrm>
            <a:prstGeom prst="line">
              <a:avLst/>
            </a:prstGeom>
            <a:noFill/>
            <a:ln w="12700">
              <a:solidFill>
                <a:schemeClr val="tx1"/>
              </a:solidFill>
              <a:round/>
              <a:headEnd/>
              <a:tailEnd/>
            </a:ln>
            <a:effectLst/>
          </p:spPr>
          <p:txBody>
            <a:bodyPr/>
            <a:lstStyle/>
            <a:p>
              <a:endParaRPr lang="en-US"/>
            </a:p>
          </p:txBody>
        </p:sp>
        <p:sp>
          <p:nvSpPr>
            <p:cNvPr id="1577057" name="Line 97"/>
            <p:cNvSpPr>
              <a:spLocks noChangeShapeType="1"/>
            </p:cNvSpPr>
            <p:nvPr/>
          </p:nvSpPr>
          <p:spPr bwMode="auto">
            <a:xfrm flipH="1" flipV="1">
              <a:off x="1351" y="3648"/>
              <a:ext cx="0" cy="240"/>
            </a:xfrm>
            <a:prstGeom prst="line">
              <a:avLst/>
            </a:prstGeom>
            <a:noFill/>
            <a:ln w="12700">
              <a:solidFill>
                <a:schemeClr val="tx1"/>
              </a:solidFill>
              <a:round/>
              <a:headEnd/>
              <a:tailEnd/>
            </a:ln>
            <a:effectLst/>
          </p:spPr>
          <p:txBody>
            <a:bodyPr/>
            <a:lstStyle/>
            <a:p>
              <a:endParaRPr lang="en-US"/>
            </a:p>
          </p:txBody>
        </p:sp>
        <p:sp>
          <p:nvSpPr>
            <p:cNvPr id="1577058" name="Line 98"/>
            <p:cNvSpPr>
              <a:spLocks noChangeShapeType="1"/>
            </p:cNvSpPr>
            <p:nvPr/>
          </p:nvSpPr>
          <p:spPr bwMode="auto">
            <a:xfrm flipH="1" flipV="1">
              <a:off x="1584" y="3648"/>
              <a:ext cx="0" cy="240"/>
            </a:xfrm>
            <a:prstGeom prst="line">
              <a:avLst/>
            </a:prstGeom>
            <a:noFill/>
            <a:ln w="12700">
              <a:solidFill>
                <a:schemeClr val="tx1"/>
              </a:solidFill>
              <a:round/>
              <a:headEnd/>
              <a:tailEnd/>
            </a:ln>
            <a:effectLst/>
          </p:spPr>
          <p:txBody>
            <a:bodyPr/>
            <a:lstStyle/>
            <a:p>
              <a:endParaRPr lang="en-US"/>
            </a:p>
          </p:txBody>
        </p:sp>
        <p:sp>
          <p:nvSpPr>
            <p:cNvPr id="1577059" name="Line 99"/>
            <p:cNvSpPr>
              <a:spLocks noChangeShapeType="1"/>
            </p:cNvSpPr>
            <p:nvPr/>
          </p:nvSpPr>
          <p:spPr bwMode="auto">
            <a:xfrm flipH="1">
              <a:off x="1584" y="3648"/>
              <a:ext cx="332" cy="0"/>
            </a:xfrm>
            <a:prstGeom prst="line">
              <a:avLst/>
            </a:prstGeom>
            <a:noFill/>
            <a:ln w="12700">
              <a:solidFill>
                <a:schemeClr val="tx1"/>
              </a:solidFill>
              <a:round/>
              <a:headEnd/>
              <a:tailEnd/>
            </a:ln>
            <a:effectLst/>
          </p:spPr>
          <p:txBody>
            <a:bodyPr/>
            <a:lstStyle/>
            <a:p>
              <a:endParaRPr lang="en-US"/>
            </a:p>
          </p:txBody>
        </p:sp>
        <p:sp>
          <p:nvSpPr>
            <p:cNvPr id="1577060" name="Line 100"/>
            <p:cNvSpPr>
              <a:spLocks noChangeShapeType="1"/>
            </p:cNvSpPr>
            <p:nvPr/>
          </p:nvSpPr>
          <p:spPr bwMode="auto">
            <a:xfrm flipH="1" flipV="1">
              <a:off x="1927" y="3648"/>
              <a:ext cx="0" cy="240"/>
            </a:xfrm>
            <a:prstGeom prst="line">
              <a:avLst/>
            </a:prstGeom>
            <a:noFill/>
            <a:ln w="12700">
              <a:solidFill>
                <a:schemeClr val="tx1"/>
              </a:solidFill>
              <a:round/>
              <a:headEnd/>
              <a:tailEnd/>
            </a:ln>
            <a:effectLst/>
          </p:spPr>
          <p:txBody>
            <a:bodyPr/>
            <a:lstStyle/>
            <a:p>
              <a:endParaRPr lang="en-US"/>
            </a:p>
          </p:txBody>
        </p:sp>
        <p:sp>
          <p:nvSpPr>
            <p:cNvPr id="1577061" name="Line 101"/>
            <p:cNvSpPr>
              <a:spLocks noChangeShapeType="1"/>
            </p:cNvSpPr>
            <p:nvPr/>
          </p:nvSpPr>
          <p:spPr bwMode="auto">
            <a:xfrm flipH="1" flipV="1">
              <a:off x="2165" y="3648"/>
              <a:ext cx="0" cy="240"/>
            </a:xfrm>
            <a:prstGeom prst="line">
              <a:avLst/>
            </a:prstGeom>
            <a:noFill/>
            <a:ln w="12700">
              <a:solidFill>
                <a:schemeClr val="tx1"/>
              </a:solidFill>
              <a:round/>
              <a:headEnd/>
              <a:tailEnd/>
            </a:ln>
            <a:effectLst/>
          </p:spPr>
          <p:txBody>
            <a:bodyPr/>
            <a:lstStyle/>
            <a:p>
              <a:endParaRPr lang="en-US"/>
            </a:p>
          </p:txBody>
        </p:sp>
        <p:sp>
          <p:nvSpPr>
            <p:cNvPr id="1577062" name="Line 102"/>
            <p:cNvSpPr>
              <a:spLocks noChangeShapeType="1"/>
            </p:cNvSpPr>
            <p:nvPr/>
          </p:nvSpPr>
          <p:spPr bwMode="auto">
            <a:xfrm flipH="1">
              <a:off x="1336" y="3888"/>
              <a:ext cx="248" cy="0"/>
            </a:xfrm>
            <a:prstGeom prst="line">
              <a:avLst/>
            </a:prstGeom>
            <a:noFill/>
            <a:ln w="12700">
              <a:solidFill>
                <a:schemeClr val="tx1"/>
              </a:solidFill>
              <a:round/>
              <a:headEnd/>
              <a:tailEnd/>
            </a:ln>
            <a:effectLst/>
          </p:spPr>
          <p:txBody>
            <a:bodyPr/>
            <a:lstStyle/>
            <a:p>
              <a:endParaRPr lang="en-US"/>
            </a:p>
          </p:txBody>
        </p:sp>
        <p:sp>
          <p:nvSpPr>
            <p:cNvPr id="1577063" name="Line 103"/>
            <p:cNvSpPr>
              <a:spLocks noChangeShapeType="1"/>
            </p:cNvSpPr>
            <p:nvPr/>
          </p:nvSpPr>
          <p:spPr bwMode="auto">
            <a:xfrm flipH="1">
              <a:off x="1916" y="3888"/>
              <a:ext cx="249" cy="0"/>
            </a:xfrm>
            <a:prstGeom prst="line">
              <a:avLst/>
            </a:prstGeom>
            <a:noFill/>
            <a:ln w="12700">
              <a:solidFill>
                <a:schemeClr val="tx1"/>
              </a:solidFill>
              <a:round/>
              <a:headEnd/>
              <a:tailEnd/>
            </a:ln>
            <a:effectLst/>
          </p:spPr>
          <p:txBody>
            <a:bodyPr/>
            <a:lstStyle/>
            <a:p>
              <a:endParaRPr lang="en-US"/>
            </a:p>
          </p:txBody>
        </p:sp>
        <p:sp>
          <p:nvSpPr>
            <p:cNvPr id="1577064" name="Line 104"/>
            <p:cNvSpPr>
              <a:spLocks noChangeShapeType="1"/>
            </p:cNvSpPr>
            <p:nvPr/>
          </p:nvSpPr>
          <p:spPr bwMode="auto">
            <a:xfrm flipH="1">
              <a:off x="2165" y="3648"/>
              <a:ext cx="290" cy="0"/>
            </a:xfrm>
            <a:prstGeom prst="line">
              <a:avLst/>
            </a:prstGeom>
            <a:noFill/>
            <a:ln w="12700">
              <a:solidFill>
                <a:schemeClr val="tx1"/>
              </a:solidFill>
              <a:round/>
              <a:headEnd/>
              <a:tailEnd/>
            </a:ln>
            <a:effectLst/>
          </p:spPr>
          <p:txBody>
            <a:bodyPr/>
            <a:lstStyle/>
            <a:p>
              <a:endParaRPr lang="en-US"/>
            </a:p>
          </p:txBody>
        </p:sp>
        <p:sp>
          <p:nvSpPr>
            <p:cNvPr id="1577065" name="Text Box 105"/>
            <p:cNvSpPr txBox="1">
              <a:spLocks noChangeArrowheads="1"/>
            </p:cNvSpPr>
            <p:nvPr/>
          </p:nvSpPr>
          <p:spPr bwMode="auto">
            <a:xfrm>
              <a:off x="672" y="3248"/>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grpSp>
      <p:cxnSp>
        <p:nvCxnSpPr>
          <p:cNvPr id="1577066" name="AutoShape 106"/>
          <p:cNvCxnSpPr>
            <a:cxnSpLocks noChangeShapeType="1"/>
            <a:stCxn id="1577037" idx="3"/>
          </p:cNvCxnSpPr>
          <p:nvPr/>
        </p:nvCxnSpPr>
        <p:spPr bwMode="auto">
          <a:xfrm flipV="1">
            <a:off x="3659188" y="1295400"/>
            <a:ext cx="2284412" cy="2089150"/>
          </a:xfrm>
          <a:prstGeom prst="curvedConnector3">
            <a:avLst>
              <a:gd name="adj1" fmla="val 43569"/>
            </a:avLst>
          </a:prstGeom>
          <a:noFill/>
          <a:ln w="38100">
            <a:solidFill>
              <a:schemeClr val="accent1"/>
            </a:solidFill>
            <a:round/>
            <a:headEnd/>
            <a:tailEnd type="triangle" w="med" len="med"/>
          </a:ln>
          <a:effectLst/>
        </p:spPr>
      </p:cxnSp>
      <p:sp>
        <p:nvSpPr>
          <p:cNvPr id="1577067" name="Text Box 107"/>
          <p:cNvSpPr txBox="1">
            <a:spLocks noChangeArrowheads="1"/>
          </p:cNvSpPr>
          <p:nvPr/>
        </p:nvSpPr>
        <p:spPr bwMode="auto">
          <a:xfrm>
            <a:off x="3200400" y="25908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3</a:t>
            </a:r>
          </a:p>
        </p:txBody>
      </p:sp>
      <p:grpSp>
        <p:nvGrpSpPr>
          <p:cNvPr id="1577068" name="Group 108"/>
          <p:cNvGrpSpPr>
            <a:grpSpLocks/>
          </p:cNvGrpSpPr>
          <p:nvPr/>
        </p:nvGrpSpPr>
        <p:grpSpPr bwMode="auto">
          <a:xfrm>
            <a:off x="2895600" y="2362200"/>
            <a:ext cx="609600" cy="762000"/>
            <a:chOff x="1248" y="2688"/>
            <a:chExt cx="384" cy="480"/>
          </a:xfrm>
        </p:grpSpPr>
        <p:sp>
          <p:nvSpPr>
            <p:cNvPr id="1577069" name="Line 109"/>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77070" name="Line 110"/>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77071" name="Line 111"/>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77072" name="Line 112"/>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77073" name="Line 113"/>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77074" name="Line 114"/>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77075" name="Line 115"/>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77076" name="Group 116"/>
          <p:cNvGrpSpPr>
            <a:grpSpLocks/>
          </p:cNvGrpSpPr>
          <p:nvPr/>
        </p:nvGrpSpPr>
        <p:grpSpPr bwMode="auto">
          <a:xfrm>
            <a:off x="5791200" y="2362200"/>
            <a:ext cx="609600" cy="762000"/>
            <a:chOff x="1248" y="2688"/>
            <a:chExt cx="384" cy="480"/>
          </a:xfrm>
        </p:grpSpPr>
        <p:sp>
          <p:nvSpPr>
            <p:cNvPr id="1577077" name="Line 117"/>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77078" name="Line 118"/>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77079" name="Line 119"/>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77080" name="Line 120"/>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77081" name="Line 121"/>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77082" name="Line 122"/>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77083" name="Line 123"/>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sp>
        <p:nvSpPr>
          <p:cNvPr id="1577084" name="Text Box 124"/>
          <p:cNvSpPr txBox="1">
            <a:spLocks noChangeArrowheads="1"/>
          </p:cNvSpPr>
          <p:nvPr/>
        </p:nvSpPr>
        <p:spPr bwMode="auto">
          <a:xfrm>
            <a:off x="6096000" y="25908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7</a:t>
            </a:r>
          </a:p>
        </p:txBody>
      </p:sp>
      <p:grpSp>
        <p:nvGrpSpPr>
          <p:cNvPr id="1577085" name="Group 125"/>
          <p:cNvGrpSpPr>
            <a:grpSpLocks/>
          </p:cNvGrpSpPr>
          <p:nvPr/>
        </p:nvGrpSpPr>
        <p:grpSpPr bwMode="auto">
          <a:xfrm>
            <a:off x="4648200" y="4267200"/>
            <a:ext cx="3048000" cy="1143000"/>
            <a:chOff x="2839" y="3168"/>
            <a:chExt cx="1920" cy="720"/>
          </a:xfrm>
        </p:grpSpPr>
        <p:sp>
          <p:nvSpPr>
            <p:cNvPr id="1577086" name="Rectangle 126"/>
            <p:cNvSpPr>
              <a:spLocks noChangeArrowheads="1"/>
            </p:cNvSpPr>
            <p:nvPr/>
          </p:nvSpPr>
          <p:spPr bwMode="auto">
            <a:xfrm>
              <a:off x="3799" y="3648"/>
              <a:ext cx="41" cy="24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577087" name="Rectangle 127"/>
            <p:cNvSpPr>
              <a:spLocks noChangeArrowheads="1"/>
            </p:cNvSpPr>
            <p:nvPr/>
          </p:nvSpPr>
          <p:spPr bwMode="auto">
            <a:xfrm>
              <a:off x="4375" y="3648"/>
              <a:ext cx="41" cy="24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577088" name="Text Box 128"/>
            <p:cNvSpPr txBox="1">
              <a:spLocks noChangeArrowheads="1"/>
            </p:cNvSpPr>
            <p:nvPr/>
          </p:nvSpPr>
          <p:spPr bwMode="auto">
            <a:xfrm>
              <a:off x="2839" y="3528"/>
              <a:ext cx="356"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77089" name="Line 129"/>
            <p:cNvSpPr>
              <a:spLocks noChangeShapeType="1"/>
            </p:cNvSpPr>
            <p:nvPr/>
          </p:nvSpPr>
          <p:spPr bwMode="auto">
            <a:xfrm>
              <a:off x="3267" y="3408"/>
              <a:ext cx="331" cy="0"/>
            </a:xfrm>
            <a:prstGeom prst="line">
              <a:avLst/>
            </a:prstGeom>
            <a:noFill/>
            <a:ln w="12700">
              <a:solidFill>
                <a:schemeClr val="tx1"/>
              </a:solidFill>
              <a:round/>
              <a:headEnd/>
              <a:tailEnd/>
            </a:ln>
            <a:effectLst/>
          </p:spPr>
          <p:txBody>
            <a:bodyPr/>
            <a:lstStyle/>
            <a:p>
              <a:endParaRPr lang="en-US"/>
            </a:p>
          </p:txBody>
        </p:sp>
        <p:sp>
          <p:nvSpPr>
            <p:cNvPr id="1577090" name="Line 130"/>
            <p:cNvSpPr>
              <a:spLocks noChangeShapeType="1"/>
            </p:cNvSpPr>
            <p:nvPr/>
          </p:nvSpPr>
          <p:spPr bwMode="auto">
            <a:xfrm flipV="1">
              <a:off x="3598" y="3168"/>
              <a:ext cx="0" cy="240"/>
            </a:xfrm>
            <a:prstGeom prst="line">
              <a:avLst/>
            </a:prstGeom>
            <a:noFill/>
            <a:ln w="12700">
              <a:solidFill>
                <a:schemeClr val="tx1"/>
              </a:solidFill>
              <a:round/>
              <a:headEnd/>
              <a:tailEnd type="triangle" w="med" len="med"/>
            </a:ln>
            <a:effectLst/>
          </p:spPr>
          <p:txBody>
            <a:bodyPr/>
            <a:lstStyle/>
            <a:p>
              <a:endParaRPr lang="en-US"/>
            </a:p>
          </p:txBody>
        </p:sp>
        <p:sp>
          <p:nvSpPr>
            <p:cNvPr id="1577091" name="Line 131"/>
            <p:cNvSpPr>
              <a:spLocks noChangeShapeType="1"/>
            </p:cNvSpPr>
            <p:nvPr/>
          </p:nvSpPr>
          <p:spPr bwMode="auto">
            <a:xfrm flipV="1">
              <a:off x="3847" y="3168"/>
              <a:ext cx="0" cy="240"/>
            </a:xfrm>
            <a:prstGeom prst="line">
              <a:avLst/>
            </a:prstGeom>
            <a:noFill/>
            <a:ln w="12700">
              <a:solidFill>
                <a:schemeClr val="tx1"/>
              </a:solidFill>
              <a:round/>
              <a:headEnd/>
              <a:tailEnd/>
            </a:ln>
            <a:effectLst/>
          </p:spPr>
          <p:txBody>
            <a:bodyPr/>
            <a:lstStyle/>
            <a:p>
              <a:endParaRPr lang="en-US"/>
            </a:p>
          </p:txBody>
        </p:sp>
        <p:sp>
          <p:nvSpPr>
            <p:cNvPr id="1577092" name="Line 132"/>
            <p:cNvSpPr>
              <a:spLocks noChangeShapeType="1"/>
            </p:cNvSpPr>
            <p:nvPr/>
          </p:nvSpPr>
          <p:spPr bwMode="auto">
            <a:xfrm>
              <a:off x="3847" y="3408"/>
              <a:ext cx="332" cy="0"/>
            </a:xfrm>
            <a:prstGeom prst="line">
              <a:avLst/>
            </a:prstGeom>
            <a:noFill/>
            <a:ln w="12700">
              <a:solidFill>
                <a:schemeClr val="tx1"/>
              </a:solidFill>
              <a:round/>
              <a:headEnd/>
              <a:tailEnd/>
            </a:ln>
            <a:effectLst/>
          </p:spPr>
          <p:txBody>
            <a:bodyPr/>
            <a:lstStyle/>
            <a:p>
              <a:endParaRPr lang="en-US"/>
            </a:p>
          </p:txBody>
        </p:sp>
        <p:sp>
          <p:nvSpPr>
            <p:cNvPr id="1577093" name="Line 133"/>
            <p:cNvSpPr>
              <a:spLocks noChangeShapeType="1"/>
            </p:cNvSpPr>
            <p:nvPr/>
          </p:nvSpPr>
          <p:spPr bwMode="auto">
            <a:xfrm flipV="1">
              <a:off x="4179" y="3168"/>
              <a:ext cx="0" cy="240"/>
            </a:xfrm>
            <a:prstGeom prst="line">
              <a:avLst/>
            </a:prstGeom>
            <a:noFill/>
            <a:ln w="12700">
              <a:solidFill>
                <a:schemeClr val="tx1"/>
              </a:solidFill>
              <a:round/>
              <a:headEnd/>
              <a:tailEnd type="triangle" w="med" len="med"/>
            </a:ln>
            <a:effectLst/>
          </p:spPr>
          <p:txBody>
            <a:bodyPr/>
            <a:lstStyle/>
            <a:p>
              <a:endParaRPr lang="en-US"/>
            </a:p>
          </p:txBody>
        </p:sp>
        <p:sp>
          <p:nvSpPr>
            <p:cNvPr id="1577094" name="Line 134"/>
            <p:cNvSpPr>
              <a:spLocks noChangeShapeType="1"/>
            </p:cNvSpPr>
            <p:nvPr/>
          </p:nvSpPr>
          <p:spPr bwMode="auto">
            <a:xfrm flipV="1">
              <a:off x="4427" y="3168"/>
              <a:ext cx="0" cy="240"/>
            </a:xfrm>
            <a:prstGeom prst="line">
              <a:avLst/>
            </a:prstGeom>
            <a:noFill/>
            <a:ln w="12700">
              <a:solidFill>
                <a:schemeClr val="tx1"/>
              </a:solidFill>
              <a:round/>
              <a:headEnd/>
              <a:tailEnd/>
            </a:ln>
            <a:effectLst/>
          </p:spPr>
          <p:txBody>
            <a:bodyPr/>
            <a:lstStyle/>
            <a:p>
              <a:endParaRPr lang="en-US"/>
            </a:p>
          </p:txBody>
        </p:sp>
        <p:sp>
          <p:nvSpPr>
            <p:cNvPr id="1577095" name="Line 135"/>
            <p:cNvSpPr>
              <a:spLocks noChangeShapeType="1"/>
            </p:cNvSpPr>
            <p:nvPr/>
          </p:nvSpPr>
          <p:spPr bwMode="auto">
            <a:xfrm>
              <a:off x="3598" y="3168"/>
              <a:ext cx="249" cy="0"/>
            </a:xfrm>
            <a:prstGeom prst="line">
              <a:avLst/>
            </a:prstGeom>
            <a:noFill/>
            <a:ln w="12700">
              <a:solidFill>
                <a:schemeClr val="tx1"/>
              </a:solidFill>
              <a:round/>
              <a:headEnd/>
              <a:tailEnd/>
            </a:ln>
            <a:effectLst/>
          </p:spPr>
          <p:txBody>
            <a:bodyPr/>
            <a:lstStyle/>
            <a:p>
              <a:endParaRPr lang="en-US"/>
            </a:p>
          </p:txBody>
        </p:sp>
        <p:sp>
          <p:nvSpPr>
            <p:cNvPr id="1577096" name="Line 136"/>
            <p:cNvSpPr>
              <a:spLocks noChangeShapeType="1"/>
            </p:cNvSpPr>
            <p:nvPr/>
          </p:nvSpPr>
          <p:spPr bwMode="auto">
            <a:xfrm>
              <a:off x="4179" y="3168"/>
              <a:ext cx="248" cy="0"/>
            </a:xfrm>
            <a:prstGeom prst="line">
              <a:avLst/>
            </a:prstGeom>
            <a:noFill/>
            <a:ln w="12700">
              <a:solidFill>
                <a:schemeClr val="tx1"/>
              </a:solidFill>
              <a:round/>
              <a:headEnd/>
              <a:tailEnd/>
            </a:ln>
            <a:effectLst/>
          </p:spPr>
          <p:txBody>
            <a:bodyPr/>
            <a:lstStyle/>
            <a:p>
              <a:endParaRPr lang="en-US"/>
            </a:p>
          </p:txBody>
        </p:sp>
        <p:sp>
          <p:nvSpPr>
            <p:cNvPr id="1577097" name="Line 137"/>
            <p:cNvSpPr>
              <a:spLocks noChangeShapeType="1"/>
            </p:cNvSpPr>
            <p:nvPr/>
          </p:nvSpPr>
          <p:spPr bwMode="auto">
            <a:xfrm>
              <a:off x="4427" y="3408"/>
              <a:ext cx="332" cy="0"/>
            </a:xfrm>
            <a:prstGeom prst="line">
              <a:avLst/>
            </a:prstGeom>
            <a:noFill/>
            <a:ln w="12700">
              <a:solidFill>
                <a:schemeClr val="tx1"/>
              </a:solidFill>
              <a:round/>
              <a:headEnd/>
              <a:tailEnd/>
            </a:ln>
            <a:effectLst/>
          </p:spPr>
          <p:txBody>
            <a:bodyPr/>
            <a:lstStyle/>
            <a:p>
              <a:endParaRPr lang="en-US"/>
            </a:p>
          </p:txBody>
        </p:sp>
        <p:sp>
          <p:nvSpPr>
            <p:cNvPr id="1577098" name="Line 138"/>
            <p:cNvSpPr>
              <a:spLocks noChangeShapeType="1"/>
            </p:cNvSpPr>
            <p:nvPr/>
          </p:nvSpPr>
          <p:spPr bwMode="auto">
            <a:xfrm flipH="1">
              <a:off x="3212" y="3648"/>
              <a:ext cx="332" cy="0"/>
            </a:xfrm>
            <a:prstGeom prst="line">
              <a:avLst/>
            </a:prstGeom>
            <a:noFill/>
            <a:ln w="12700">
              <a:solidFill>
                <a:schemeClr val="tx1"/>
              </a:solidFill>
              <a:round/>
              <a:headEnd/>
              <a:tailEnd/>
            </a:ln>
            <a:effectLst/>
          </p:spPr>
          <p:txBody>
            <a:bodyPr/>
            <a:lstStyle/>
            <a:p>
              <a:endParaRPr lang="en-US"/>
            </a:p>
          </p:txBody>
        </p:sp>
        <p:sp>
          <p:nvSpPr>
            <p:cNvPr id="1577099" name="Line 139"/>
            <p:cNvSpPr>
              <a:spLocks noChangeShapeType="1"/>
            </p:cNvSpPr>
            <p:nvPr/>
          </p:nvSpPr>
          <p:spPr bwMode="auto">
            <a:xfrm flipH="1" flipV="1">
              <a:off x="3544" y="3648"/>
              <a:ext cx="0" cy="240"/>
            </a:xfrm>
            <a:prstGeom prst="line">
              <a:avLst/>
            </a:prstGeom>
            <a:noFill/>
            <a:ln w="12700">
              <a:solidFill>
                <a:schemeClr val="tx1"/>
              </a:solidFill>
              <a:round/>
              <a:headEnd/>
              <a:tailEnd/>
            </a:ln>
            <a:effectLst/>
          </p:spPr>
          <p:txBody>
            <a:bodyPr/>
            <a:lstStyle/>
            <a:p>
              <a:endParaRPr lang="en-US"/>
            </a:p>
          </p:txBody>
        </p:sp>
        <p:sp>
          <p:nvSpPr>
            <p:cNvPr id="1577100" name="Line 140"/>
            <p:cNvSpPr>
              <a:spLocks noChangeShapeType="1"/>
            </p:cNvSpPr>
            <p:nvPr/>
          </p:nvSpPr>
          <p:spPr bwMode="auto">
            <a:xfrm flipH="1" flipV="1">
              <a:off x="3792" y="3648"/>
              <a:ext cx="0" cy="240"/>
            </a:xfrm>
            <a:prstGeom prst="line">
              <a:avLst/>
            </a:prstGeom>
            <a:noFill/>
            <a:ln w="12700">
              <a:solidFill>
                <a:schemeClr val="tx1"/>
              </a:solidFill>
              <a:round/>
              <a:headEnd/>
              <a:tailEnd/>
            </a:ln>
            <a:effectLst/>
          </p:spPr>
          <p:txBody>
            <a:bodyPr/>
            <a:lstStyle/>
            <a:p>
              <a:endParaRPr lang="en-US"/>
            </a:p>
          </p:txBody>
        </p:sp>
        <p:sp>
          <p:nvSpPr>
            <p:cNvPr id="1577101" name="Line 141"/>
            <p:cNvSpPr>
              <a:spLocks noChangeShapeType="1"/>
            </p:cNvSpPr>
            <p:nvPr/>
          </p:nvSpPr>
          <p:spPr bwMode="auto">
            <a:xfrm flipH="1">
              <a:off x="3792" y="3648"/>
              <a:ext cx="332" cy="0"/>
            </a:xfrm>
            <a:prstGeom prst="line">
              <a:avLst/>
            </a:prstGeom>
            <a:noFill/>
            <a:ln w="12700">
              <a:solidFill>
                <a:schemeClr val="tx1"/>
              </a:solidFill>
              <a:round/>
              <a:headEnd/>
              <a:tailEnd/>
            </a:ln>
            <a:effectLst/>
          </p:spPr>
          <p:txBody>
            <a:bodyPr/>
            <a:lstStyle/>
            <a:p>
              <a:endParaRPr lang="en-US"/>
            </a:p>
          </p:txBody>
        </p:sp>
        <p:sp>
          <p:nvSpPr>
            <p:cNvPr id="1577102" name="Line 142"/>
            <p:cNvSpPr>
              <a:spLocks noChangeShapeType="1"/>
            </p:cNvSpPr>
            <p:nvPr/>
          </p:nvSpPr>
          <p:spPr bwMode="auto">
            <a:xfrm flipH="1" flipV="1">
              <a:off x="4124" y="3648"/>
              <a:ext cx="0" cy="240"/>
            </a:xfrm>
            <a:prstGeom prst="line">
              <a:avLst/>
            </a:prstGeom>
            <a:noFill/>
            <a:ln w="12700">
              <a:solidFill>
                <a:schemeClr val="tx1"/>
              </a:solidFill>
              <a:round/>
              <a:headEnd/>
              <a:tailEnd/>
            </a:ln>
            <a:effectLst/>
          </p:spPr>
          <p:txBody>
            <a:bodyPr/>
            <a:lstStyle/>
            <a:p>
              <a:endParaRPr lang="en-US"/>
            </a:p>
          </p:txBody>
        </p:sp>
        <p:sp>
          <p:nvSpPr>
            <p:cNvPr id="1577103" name="Line 143"/>
            <p:cNvSpPr>
              <a:spLocks noChangeShapeType="1"/>
            </p:cNvSpPr>
            <p:nvPr/>
          </p:nvSpPr>
          <p:spPr bwMode="auto">
            <a:xfrm flipH="1" flipV="1">
              <a:off x="4373" y="3648"/>
              <a:ext cx="0" cy="240"/>
            </a:xfrm>
            <a:prstGeom prst="line">
              <a:avLst/>
            </a:prstGeom>
            <a:noFill/>
            <a:ln w="12700">
              <a:solidFill>
                <a:schemeClr val="tx1"/>
              </a:solidFill>
              <a:round/>
              <a:headEnd/>
              <a:tailEnd/>
            </a:ln>
            <a:effectLst/>
          </p:spPr>
          <p:txBody>
            <a:bodyPr/>
            <a:lstStyle/>
            <a:p>
              <a:endParaRPr lang="en-US"/>
            </a:p>
          </p:txBody>
        </p:sp>
        <p:sp>
          <p:nvSpPr>
            <p:cNvPr id="1577104" name="Line 144"/>
            <p:cNvSpPr>
              <a:spLocks noChangeShapeType="1"/>
            </p:cNvSpPr>
            <p:nvPr/>
          </p:nvSpPr>
          <p:spPr bwMode="auto">
            <a:xfrm flipH="1">
              <a:off x="3544" y="3888"/>
              <a:ext cx="248" cy="0"/>
            </a:xfrm>
            <a:prstGeom prst="line">
              <a:avLst/>
            </a:prstGeom>
            <a:noFill/>
            <a:ln w="12700">
              <a:solidFill>
                <a:schemeClr val="tx1"/>
              </a:solidFill>
              <a:round/>
              <a:headEnd/>
              <a:tailEnd/>
            </a:ln>
            <a:effectLst/>
          </p:spPr>
          <p:txBody>
            <a:bodyPr/>
            <a:lstStyle/>
            <a:p>
              <a:endParaRPr lang="en-US"/>
            </a:p>
          </p:txBody>
        </p:sp>
        <p:sp>
          <p:nvSpPr>
            <p:cNvPr id="1577105" name="Line 145"/>
            <p:cNvSpPr>
              <a:spLocks noChangeShapeType="1"/>
            </p:cNvSpPr>
            <p:nvPr/>
          </p:nvSpPr>
          <p:spPr bwMode="auto">
            <a:xfrm flipH="1">
              <a:off x="4124" y="3888"/>
              <a:ext cx="249" cy="0"/>
            </a:xfrm>
            <a:prstGeom prst="line">
              <a:avLst/>
            </a:prstGeom>
            <a:noFill/>
            <a:ln w="12700">
              <a:solidFill>
                <a:schemeClr val="tx1"/>
              </a:solidFill>
              <a:round/>
              <a:headEnd/>
              <a:tailEnd/>
            </a:ln>
            <a:effectLst/>
          </p:spPr>
          <p:txBody>
            <a:bodyPr/>
            <a:lstStyle/>
            <a:p>
              <a:endParaRPr lang="en-US"/>
            </a:p>
          </p:txBody>
        </p:sp>
        <p:sp>
          <p:nvSpPr>
            <p:cNvPr id="1577106" name="Line 146"/>
            <p:cNvSpPr>
              <a:spLocks noChangeShapeType="1"/>
            </p:cNvSpPr>
            <p:nvPr/>
          </p:nvSpPr>
          <p:spPr bwMode="auto">
            <a:xfrm flipH="1">
              <a:off x="4373" y="3648"/>
              <a:ext cx="290" cy="0"/>
            </a:xfrm>
            <a:prstGeom prst="line">
              <a:avLst/>
            </a:prstGeom>
            <a:noFill/>
            <a:ln w="12700">
              <a:solidFill>
                <a:schemeClr val="tx1"/>
              </a:solidFill>
              <a:round/>
              <a:headEnd/>
              <a:tailEnd/>
            </a:ln>
            <a:effectLst/>
          </p:spPr>
          <p:txBody>
            <a:bodyPr/>
            <a:lstStyle/>
            <a:p>
              <a:endParaRPr lang="en-US"/>
            </a:p>
          </p:txBody>
        </p:sp>
        <p:sp>
          <p:nvSpPr>
            <p:cNvPr id="1577107" name="Text Box 147"/>
            <p:cNvSpPr txBox="1">
              <a:spLocks noChangeArrowheads="1"/>
            </p:cNvSpPr>
            <p:nvPr/>
          </p:nvSpPr>
          <p:spPr bwMode="auto">
            <a:xfrm>
              <a:off x="2880" y="3248"/>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77108" name="Rectangle 148"/>
            <p:cNvSpPr>
              <a:spLocks noChangeArrowheads="1"/>
            </p:cNvSpPr>
            <p:nvPr/>
          </p:nvSpPr>
          <p:spPr bwMode="auto">
            <a:xfrm>
              <a:off x="3792" y="3168"/>
              <a:ext cx="41" cy="24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577109" name="Rectangle 149"/>
            <p:cNvSpPr>
              <a:spLocks noChangeArrowheads="1"/>
            </p:cNvSpPr>
            <p:nvPr/>
          </p:nvSpPr>
          <p:spPr bwMode="auto">
            <a:xfrm>
              <a:off x="4368" y="3168"/>
              <a:ext cx="41" cy="24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grpSp>
      <p:sp>
        <p:nvSpPr>
          <p:cNvPr id="1577110" name="Text Box 150"/>
          <p:cNvSpPr txBox="1">
            <a:spLocks noChangeArrowheads="1"/>
          </p:cNvSpPr>
          <p:nvPr/>
        </p:nvSpPr>
        <p:spPr bwMode="auto">
          <a:xfrm>
            <a:off x="3395663" y="5715000"/>
            <a:ext cx="2624137" cy="701675"/>
          </a:xfrm>
          <a:prstGeom prst="rect">
            <a:avLst/>
          </a:prstGeom>
          <a:noFill/>
          <a:ln w="12700">
            <a:noFill/>
            <a:miter lim="800000"/>
            <a:headEnd/>
            <a:tailEnd/>
          </a:ln>
          <a:effectLst/>
        </p:spPr>
        <p:txBody>
          <a:bodyPr wrap="none">
            <a:spAutoFit/>
          </a:bodyPr>
          <a:lstStyle/>
          <a:p>
            <a:r>
              <a:rPr lang="en-US" sz="2000" b="0"/>
              <a:t>1-1 overlap</a:t>
            </a:r>
            <a:r>
              <a:rPr lang="en-US" sz="2000" b="0">
                <a:solidFill>
                  <a:schemeClr val="tx1"/>
                </a:solidFill>
              </a:rPr>
              <a:t> constraint</a:t>
            </a:r>
          </a:p>
          <a:p>
            <a:r>
              <a:rPr lang="en-US" sz="2000" b="0">
                <a:solidFill>
                  <a:schemeClr val="tx1"/>
                </a:solidFill>
              </a:rPr>
              <a:t>  t</a:t>
            </a:r>
            <a:r>
              <a:rPr lang="en-US" sz="2000" b="0" baseline="-25000">
                <a:solidFill>
                  <a:schemeClr val="tx1"/>
                </a:solidFill>
              </a:rPr>
              <a:t>overlap1-1 </a:t>
            </a:r>
            <a:r>
              <a:rPr lang="en-US" sz="2000" b="0">
                <a:solidFill>
                  <a:schemeClr val="tx1"/>
                </a:solidFill>
              </a:rPr>
              <a:t>&lt; t</a:t>
            </a:r>
            <a:r>
              <a:rPr lang="en-US" sz="2000" b="0" baseline="-25000">
                <a:solidFill>
                  <a:schemeClr val="tx1"/>
                </a:solidFill>
              </a:rPr>
              <a:t>hold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770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77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11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9010" name="Rectangle 2"/>
          <p:cNvSpPr>
            <a:spLocks noGrp="1" noChangeArrowheads="1"/>
          </p:cNvSpPr>
          <p:nvPr>
            <p:ph type="title"/>
          </p:nvPr>
        </p:nvSpPr>
        <p:spPr/>
        <p:txBody>
          <a:bodyPr/>
          <a:lstStyle/>
          <a:p>
            <a:r>
              <a:rPr lang="en-US"/>
              <a:t>C</a:t>
            </a:r>
            <a:r>
              <a:rPr lang="en-US" baseline="30000"/>
              <a:t>2</a:t>
            </a:r>
            <a:r>
              <a:rPr lang="en-US"/>
              <a:t>MOS Transient Response</a:t>
            </a:r>
          </a:p>
        </p:txBody>
      </p:sp>
      <p:graphicFrame>
        <p:nvGraphicFramePr>
          <p:cNvPr id="1579011" name="Object 3"/>
          <p:cNvGraphicFramePr>
            <a:graphicFrameLocks noChangeAspect="1"/>
          </p:cNvGraphicFramePr>
          <p:nvPr>
            <p:ph type="chart" idx="1"/>
          </p:nvPr>
        </p:nvGraphicFramePr>
        <p:xfrm>
          <a:off x="533400" y="1219200"/>
          <a:ext cx="6705600" cy="4800600"/>
        </p:xfrm>
        <a:graphic>
          <a:graphicData uri="http://schemas.openxmlformats.org/presentationml/2006/ole">
            <p:oleObj spid="_x0000_s1579011" name="Chart" r:id="rId4" imgW="7344000" imgH="3982680" progId="MSGraph.Chart.8">
              <p:embed followColorScheme="full"/>
            </p:oleObj>
          </a:graphicData>
        </a:graphic>
      </p:graphicFrame>
      <p:sp>
        <p:nvSpPr>
          <p:cNvPr id="1579012" name="Line 4"/>
          <p:cNvSpPr>
            <a:spLocks noChangeShapeType="1"/>
          </p:cNvSpPr>
          <p:nvPr/>
        </p:nvSpPr>
        <p:spPr bwMode="auto">
          <a:xfrm>
            <a:off x="1219200" y="2209800"/>
            <a:ext cx="144463" cy="2514600"/>
          </a:xfrm>
          <a:prstGeom prst="line">
            <a:avLst/>
          </a:prstGeom>
          <a:noFill/>
          <a:ln w="28575">
            <a:solidFill>
              <a:srgbClr val="0000BA"/>
            </a:solidFill>
            <a:prstDash val="sysDot"/>
            <a:round/>
            <a:headEnd/>
            <a:tailEnd/>
          </a:ln>
          <a:effectLst/>
        </p:spPr>
        <p:txBody>
          <a:bodyPr/>
          <a:lstStyle/>
          <a:p>
            <a:endParaRPr lang="en-US"/>
          </a:p>
        </p:txBody>
      </p:sp>
      <p:sp>
        <p:nvSpPr>
          <p:cNvPr id="1579013" name="Line 5"/>
          <p:cNvSpPr>
            <a:spLocks noChangeShapeType="1"/>
          </p:cNvSpPr>
          <p:nvPr/>
        </p:nvSpPr>
        <p:spPr bwMode="auto">
          <a:xfrm>
            <a:off x="1371600" y="4724400"/>
            <a:ext cx="4254500" cy="1588"/>
          </a:xfrm>
          <a:prstGeom prst="line">
            <a:avLst/>
          </a:prstGeom>
          <a:noFill/>
          <a:ln w="28575">
            <a:solidFill>
              <a:srgbClr val="0000BA"/>
            </a:solidFill>
            <a:prstDash val="sysDot"/>
            <a:round/>
            <a:headEnd/>
            <a:tailEnd/>
          </a:ln>
          <a:effectLst/>
        </p:spPr>
        <p:txBody>
          <a:bodyPr/>
          <a:lstStyle/>
          <a:p>
            <a:endParaRPr lang="en-US"/>
          </a:p>
        </p:txBody>
      </p:sp>
      <p:sp>
        <p:nvSpPr>
          <p:cNvPr id="1579014" name="Line 6"/>
          <p:cNvSpPr>
            <a:spLocks noChangeShapeType="1"/>
          </p:cNvSpPr>
          <p:nvPr/>
        </p:nvSpPr>
        <p:spPr bwMode="auto">
          <a:xfrm flipV="1">
            <a:off x="5638800" y="2133600"/>
            <a:ext cx="228600" cy="2590800"/>
          </a:xfrm>
          <a:prstGeom prst="line">
            <a:avLst/>
          </a:prstGeom>
          <a:noFill/>
          <a:ln w="28575">
            <a:solidFill>
              <a:srgbClr val="0000BA"/>
            </a:solidFill>
            <a:prstDash val="sysDot"/>
            <a:round/>
            <a:headEnd/>
            <a:tailEnd/>
          </a:ln>
          <a:effectLst/>
        </p:spPr>
        <p:txBody>
          <a:bodyPr/>
          <a:lstStyle/>
          <a:p>
            <a:endParaRPr lang="en-US"/>
          </a:p>
        </p:txBody>
      </p:sp>
      <p:sp>
        <p:nvSpPr>
          <p:cNvPr id="1579015" name="Line 7"/>
          <p:cNvSpPr>
            <a:spLocks noChangeShapeType="1"/>
          </p:cNvSpPr>
          <p:nvPr/>
        </p:nvSpPr>
        <p:spPr bwMode="auto">
          <a:xfrm>
            <a:off x="5943600" y="2133600"/>
            <a:ext cx="1081088" cy="1588"/>
          </a:xfrm>
          <a:prstGeom prst="line">
            <a:avLst/>
          </a:prstGeom>
          <a:noFill/>
          <a:ln w="28575">
            <a:solidFill>
              <a:srgbClr val="0000BA"/>
            </a:solidFill>
            <a:prstDash val="sysDot"/>
            <a:round/>
            <a:headEnd/>
            <a:tailEnd/>
          </a:ln>
          <a:effectLst/>
        </p:spPr>
        <p:txBody>
          <a:bodyPr/>
          <a:lstStyle/>
          <a:p>
            <a:endParaRPr lang="en-US"/>
          </a:p>
        </p:txBody>
      </p:sp>
      <p:sp>
        <p:nvSpPr>
          <p:cNvPr id="1579016" name="Line 8"/>
          <p:cNvSpPr>
            <a:spLocks noChangeShapeType="1"/>
          </p:cNvSpPr>
          <p:nvPr/>
        </p:nvSpPr>
        <p:spPr bwMode="auto">
          <a:xfrm>
            <a:off x="1219200" y="2133600"/>
            <a:ext cx="1946275" cy="2590800"/>
          </a:xfrm>
          <a:prstGeom prst="line">
            <a:avLst/>
          </a:prstGeom>
          <a:noFill/>
          <a:ln w="28575">
            <a:solidFill>
              <a:schemeClr val="accent1"/>
            </a:solidFill>
            <a:prstDash val="sysDot"/>
            <a:round/>
            <a:headEnd/>
            <a:tailEnd/>
          </a:ln>
          <a:effectLst/>
        </p:spPr>
        <p:txBody>
          <a:bodyPr/>
          <a:lstStyle/>
          <a:p>
            <a:endParaRPr lang="en-US"/>
          </a:p>
        </p:txBody>
      </p:sp>
      <p:sp>
        <p:nvSpPr>
          <p:cNvPr id="1579017" name="Line 9"/>
          <p:cNvSpPr>
            <a:spLocks noChangeShapeType="1"/>
          </p:cNvSpPr>
          <p:nvPr/>
        </p:nvSpPr>
        <p:spPr bwMode="auto">
          <a:xfrm>
            <a:off x="3352800" y="4724400"/>
            <a:ext cx="649288" cy="1588"/>
          </a:xfrm>
          <a:prstGeom prst="line">
            <a:avLst/>
          </a:prstGeom>
          <a:noFill/>
          <a:ln w="28575">
            <a:solidFill>
              <a:schemeClr val="accent1"/>
            </a:solidFill>
            <a:prstDash val="sysDot"/>
            <a:round/>
            <a:headEnd/>
            <a:tailEnd/>
          </a:ln>
          <a:effectLst/>
        </p:spPr>
        <p:txBody>
          <a:bodyPr/>
          <a:lstStyle/>
          <a:p>
            <a:endParaRPr lang="en-US"/>
          </a:p>
        </p:txBody>
      </p:sp>
      <p:sp>
        <p:nvSpPr>
          <p:cNvPr id="1579018" name="Line 10"/>
          <p:cNvSpPr>
            <a:spLocks noChangeShapeType="1"/>
          </p:cNvSpPr>
          <p:nvPr/>
        </p:nvSpPr>
        <p:spPr bwMode="auto">
          <a:xfrm flipV="1">
            <a:off x="4038600" y="2133600"/>
            <a:ext cx="1676400" cy="2590800"/>
          </a:xfrm>
          <a:prstGeom prst="line">
            <a:avLst/>
          </a:prstGeom>
          <a:noFill/>
          <a:ln w="28575">
            <a:solidFill>
              <a:schemeClr val="accent1"/>
            </a:solidFill>
            <a:prstDash val="sysDot"/>
            <a:round/>
            <a:headEnd/>
            <a:tailEnd/>
          </a:ln>
          <a:effectLst/>
        </p:spPr>
        <p:txBody>
          <a:bodyPr/>
          <a:lstStyle/>
          <a:p>
            <a:endParaRPr lang="en-US"/>
          </a:p>
        </p:txBody>
      </p:sp>
      <p:sp>
        <p:nvSpPr>
          <p:cNvPr id="1579019" name="Line 11"/>
          <p:cNvSpPr>
            <a:spLocks noChangeShapeType="1"/>
          </p:cNvSpPr>
          <p:nvPr/>
        </p:nvSpPr>
        <p:spPr bwMode="auto">
          <a:xfrm>
            <a:off x="5715000" y="2133600"/>
            <a:ext cx="1298575" cy="1588"/>
          </a:xfrm>
          <a:prstGeom prst="line">
            <a:avLst/>
          </a:prstGeom>
          <a:noFill/>
          <a:ln w="28575">
            <a:solidFill>
              <a:schemeClr val="accent1"/>
            </a:solidFill>
            <a:prstDash val="sysDot"/>
            <a:round/>
            <a:headEnd/>
            <a:tailEnd/>
          </a:ln>
          <a:effectLst/>
        </p:spPr>
        <p:txBody>
          <a:bodyPr/>
          <a:lstStyle/>
          <a:p>
            <a:endParaRPr lang="en-US"/>
          </a:p>
        </p:txBody>
      </p:sp>
      <p:sp>
        <p:nvSpPr>
          <p:cNvPr id="1579020" name="Text Box 12"/>
          <p:cNvSpPr txBox="1">
            <a:spLocks noChangeArrowheads="1"/>
          </p:cNvSpPr>
          <p:nvPr/>
        </p:nvSpPr>
        <p:spPr bwMode="auto">
          <a:xfrm>
            <a:off x="1752600" y="2133600"/>
            <a:ext cx="828675" cy="396875"/>
          </a:xfrm>
          <a:prstGeom prst="rect">
            <a:avLst/>
          </a:prstGeom>
          <a:noFill/>
          <a:ln w="12700">
            <a:noFill/>
            <a:miter lim="800000"/>
            <a:headEnd/>
            <a:tailEnd/>
          </a:ln>
          <a:effectLst/>
        </p:spPr>
        <p:txBody>
          <a:bodyPr wrap="none">
            <a:spAutoFit/>
          </a:bodyPr>
          <a:lstStyle/>
          <a:p>
            <a:r>
              <a:rPr lang="en-US" sz="2000" b="0"/>
              <a:t>Q</a:t>
            </a:r>
            <a:r>
              <a:rPr lang="en-US" sz="2000" b="0" baseline="-25000"/>
              <a:t>M</a:t>
            </a:r>
            <a:r>
              <a:rPr lang="en-US" sz="2000" b="0"/>
              <a:t>(3)</a:t>
            </a:r>
          </a:p>
        </p:txBody>
      </p:sp>
      <p:sp>
        <p:nvSpPr>
          <p:cNvPr id="1579021" name="Text Box 13"/>
          <p:cNvSpPr txBox="1">
            <a:spLocks noChangeArrowheads="1"/>
          </p:cNvSpPr>
          <p:nvPr/>
        </p:nvSpPr>
        <p:spPr bwMode="auto">
          <a:xfrm>
            <a:off x="4648200" y="2362200"/>
            <a:ext cx="690563" cy="396875"/>
          </a:xfrm>
          <a:prstGeom prst="rect">
            <a:avLst/>
          </a:prstGeom>
          <a:noFill/>
          <a:ln w="12700">
            <a:noFill/>
            <a:miter lim="800000"/>
            <a:headEnd/>
            <a:tailEnd/>
          </a:ln>
          <a:effectLst/>
        </p:spPr>
        <p:txBody>
          <a:bodyPr wrap="none">
            <a:spAutoFit/>
          </a:bodyPr>
          <a:lstStyle/>
          <a:p>
            <a:r>
              <a:rPr lang="en-US" sz="2000" b="0"/>
              <a:t>Q(3)</a:t>
            </a:r>
          </a:p>
        </p:txBody>
      </p:sp>
      <p:sp>
        <p:nvSpPr>
          <p:cNvPr id="1579022" name="Text Box 14"/>
          <p:cNvSpPr txBox="1">
            <a:spLocks noChangeArrowheads="1"/>
          </p:cNvSpPr>
          <p:nvPr/>
        </p:nvSpPr>
        <p:spPr bwMode="auto">
          <a:xfrm>
            <a:off x="6019800" y="3200400"/>
            <a:ext cx="901700" cy="396875"/>
          </a:xfrm>
          <a:prstGeom prst="rect">
            <a:avLst/>
          </a:prstGeom>
          <a:noFill/>
          <a:ln w="12700">
            <a:noFill/>
            <a:miter lim="800000"/>
            <a:headEnd/>
            <a:tailEnd/>
          </a:ln>
          <a:effectLst/>
        </p:spPr>
        <p:txBody>
          <a:bodyPr wrap="none">
            <a:spAutoFit/>
          </a:bodyPr>
          <a:lstStyle/>
          <a:p>
            <a:r>
              <a:rPr lang="en-US" sz="2000" b="0">
                <a:solidFill>
                  <a:schemeClr val="accent2"/>
                </a:solidFill>
              </a:rPr>
              <a:t>Q(0.1)</a:t>
            </a:r>
          </a:p>
        </p:txBody>
      </p:sp>
      <p:sp>
        <p:nvSpPr>
          <p:cNvPr id="1579023" name="Text Box 15"/>
          <p:cNvSpPr txBox="1">
            <a:spLocks noChangeArrowheads="1"/>
          </p:cNvSpPr>
          <p:nvPr/>
        </p:nvSpPr>
        <p:spPr bwMode="auto">
          <a:xfrm>
            <a:off x="3276600" y="5791200"/>
            <a:ext cx="1524000" cy="396875"/>
          </a:xfrm>
          <a:prstGeom prst="rect">
            <a:avLst/>
          </a:prstGeom>
          <a:noFill/>
          <a:ln w="12700">
            <a:noFill/>
            <a:miter lim="800000"/>
            <a:headEnd/>
            <a:tailEnd/>
          </a:ln>
          <a:effectLst/>
        </p:spPr>
        <p:txBody>
          <a:bodyPr wrap="none">
            <a:spAutoFit/>
          </a:bodyPr>
          <a:lstStyle/>
          <a:p>
            <a:r>
              <a:rPr lang="en-US" sz="2000" b="0">
                <a:solidFill>
                  <a:schemeClr val="tx1"/>
                </a:solidFill>
              </a:rPr>
              <a:t>Time (nsec)</a:t>
            </a:r>
            <a:endParaRPr lang="en-US" sz="2000" b="0" baseline="-25000">
              <a:solidFill>
                <a:schemeClr val="tx1"/>
              </a:solidFill>
            </a:endParaRPr>
          </a:p>
        </p:txBody>
      </p:sp>
      <p:sp>
        <p:nvSpPr>
          <p:cNvPr id="1579024" name="Text Box 16"/>
          <p:cNvSpPr txBox="1">
            <a:spLocks noChangeArrowheads="1"/>
          </p:cNvSpPr>
          <p:nvPr/>
        </p:nvSpPr>
        <p:spPr bwMode="auto">
          <a:xfrm rot="-5479976">
            <a:off x="128588" y="3071812"/>
            <a:ext cx="749300" cy="396875"/>
          </a:xfrm>
          <a:prstGeom prst="rect">
            <a:avLst/>
          </a:prstGeom>
          <a:noFill/>
          <a:ln w="12700">
            <a:noFill/>
            <a:miter lim="800000"/>
            <a:headEnd/>
            <a:tailEnd/>
          </a:ln>
          <a:effectLst/>
        </p:spPr>
        <p:txBody>
          <a:bodyPr wrap="none">
            <a:spAutoFit/>
          </a:bodyPr>
          <a:lstStyle/>
          <a:p>
            <a:r>
              <a:rPr lang="en-US" sz="2000" b="0">
                <a:solidFill>
                  <a:schemeClr val="tx1"/>
                </a:solidFill>
              </a:rPr>
              <a:t>Volts</a:t>
            </a:r>
            <a:endParaRPr lang="en-US" sz="2000" b="0" baseline="-25000">
              <a:solidFill>
                <a:schemeClr val="tx1"/>
              </a:solidFill>
            </a:endParaRPr>
          </a:p>
        </p:txBody>
      </p:sp>
      <p:sp>
        <p:nvSpPr>
          <p:cNvPr id="1579025" name="Text Box 17"/>
          <p:cNvSpPr txBox="1">
            <a:spLocks noChangeArrowheads="1"/>
          </p:cNvSpPr>
          <p:nvPr/>
        </p:nvSpPr>
        <p:spPr bwMode="auto">
          <a:xfrm>
            <a:off x="1295400" y="3581400"/>
            <a:ext cx="1016000" cy="396875"/>
          </a:xfrm>
          <a:prstGeom prst="rect">
            <a:avLst/>
          </a:prstGeom>
          <a:noFill/>
          <a:ln w="12700">
            <a:noFill/>
            <a:miter lim="800000"/>
            <a:headEnd/>
            <a:tailEnd/>
          </a:ln>
          <a:effectLst/>
        </p:spPr>
        <p:txBody>
          <a:bodyPr wrap="none">
            <a:spAutoFit/>
          </a:bodyPr>
          <a:lstStyle/>
          <a:p>
            <a:r>
              <a:rPr lang="en-US" sz="2000" b="0">
                <a:solidFill>
                  <a:schemeClr val="accent2"/>
                </a:solidFill>
              </a:rPr>
              <a:t>clk(0.1)</a:t>
            </a:r>
          </a:p>
        </p:txBody>
      </p:sp>
      <p:sp>
        <p:nvSpPr>
          <p:cNvPr id="1579026" name="Text Box 18"/>
          <p:cNvSpPr txBox="1">
            <a:spLocks noChangeArrowheads="1"/>
          </p:cNvSpPr>
          <p:nvPr/>
        </p:nvSpPr>
        <p:spPr bwMode="auto">
          <a:xfrm>
            <a:off x="4267200" y="4114800"/>
            <a:ext cx="804863" cy="396875"/>
          </a:xfrm>
          <a:prstGeom prst="rect">
            <a:avLst/>
          </a:prstGeom>
          <a:noFill/>
          <a:ln w="12700">
            <a:noFill/>
            <a:miter lim="800000"/>
            <a:headEnd/>
            <a:tailEnd/>
          </a:ln>
          <a:effectLst/>
        </p:spPr>
        <p:txBody>
          <a:bodyPr wrap="none">
            <a:spAutoFit/>
          </a:bodyPr>
          <a:lstStyle/>
          <a:p>
            <a:r>
              <a:rPr lang="en-US" sz="2000" b="0"/>
              <a:t>clk(3)</a:t>
            </a:r>
          </a:p>
        </p:txBody>
      </p:sp>
      <p:sp>
        <p:nvSpPr>
          <p:cNvPr id="1579027" name="Text Box 19"/>
          <p:cNvSpPr txBox="1">
            <a:spLocks noChangeArrowheads="1"/>
          </p:cNvSpPr>
          <p:nvPr/>
        </p:nvSpPr>
        <p:spPr bwMode="auto">
          <a:xfrm>
            <a:off x="7162800" y="1752600"/>
            <a:ext cx="1524000" cy="701675"/>
          </a:xfrm>
          <a:prstGeom prst="rect">
            <a:avLst/>
          </a:prstGeom>
          <a:noFill/>
          <a:ln w="12700">
            <a:noFill/>
            <a:miter lim="800000"/>
            <a:headEnd/>
            <a:tailEnd/>
          </a:ln>
          <a:effectLst/>
        </p:spPr>
        <p:txBody>
          <a:bodyPr wrap="none">
            <a:spAutoFit/>
          </a:bodyPr>
          <a:lstStyle/>
          <a:p>
            <a:r>
              <a:rPr lang="en-US" sz="2000" b="0">
                <a:solidFill>
                  <a:schemeClr val="accent2"/>
                </a:solidFill>
              </a:rPr>
              <a:t>For a</a:t>
            </a:r>
          </a:p>
          <a:p>
            <a:r>
              <a:rPr lang="en-US" sz="2000" b="0">
                <a:solidFill>
                  <a:schemeClr val="accent2"/>
                </a:solidFill>
              </a:rPr>
              <a:t>0.1 ns clock</a:t>
            </a:r>
          </a:p>
        </p:txBody>
      </p:sp>
      <p:sp>
        <p:nvSpPr>
          <p:cNvPr id="1579029" name="Text Box 21"/>
          <p:cNvSpPr txBox="1">
            <a:spLocks noChangeArrowheads="1"/>
          </p:cNvSpPr>
          <p:nvPr/>
        </p:nvSpPr>
        <p:spPr bwMode="auto">
          <a:xfrm>
            <a:off x="7162800" y="3886200"/>
            <a:ext cx="1849438" cy="1311275"/>
          </a:xfrm>
          <a:prstGeom prst="rect">
            <a:avLst/>
          </a:prstGeom>
          <a:noFill/>
          <a:ln w="12700">
            <a:noFill/>
            <a:miter lim="800000"/>
            <a:headEnd/>
            <a:tailEnd/>
          </a:ln>
          <a:effectLst/>
        </p:spPr>
        <p:txBody>
          <a:bodyPr wrap="none">
            <a:spAutoFit/>
          </a:bodyPr>
          <a:lstStyle/>
          <a:p>
            <a:r>
              <a:rPr lang="en-US" sz="2000" b="0"/>
              <a:t>For a</a:t>
            </a:r>
          </a:p>
          <a:p>
            <a:r>
              <a:rPr lang="en-US" sz="2000" b="0"/>
              <a:t>3 ns clock</a:t>
            </a:r>
          </a:p>
          <a:p>
            <a:r>
              <a:rPr lang="en-US" sz="2000" b="0"/>
              <a:t>(race condition</a:t>
            </a:r>
          </a:p>
          <a:p>
            <a:r>
              <a:rPr lang="en-US" sz="2000" b="0"/>
              <a:t>exists)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9011">
                                            <p:oleChartEl type="series" lvl="1"/>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79011">
                                            <p:oleChartEl type="series" lvl="2"/>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79011">
                                            <p:oleChartEl type="series" lvl="3"/>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579011" grpId="0" bld="series"/>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3586" name="Rectangle 2"/>
          <p:cNvSpPr>
            <a:spLocks noGrp="1" noChangeArrowheads="1"/>
          </p:cNvSpPr>
          <p:nvPr>
            <p:ph type="title"/>
          </p:nvPr>
        </p:nvSpPr>
        <p:spPr/>
        <p:txBody>
          <a:bodyPr/>
          <a:lstStyle/>
          <a:p>
            <a:r>
              <a:rPr lang="en-US"/>
              <a:t>Pipelining using C</a:t>
            </a:r>
            <a:r>
              <a:rPr lang="en-US" baseline="30000"/>
              <a:t>2</a:t>
            </a:r>
            <a:r>
              <a:rPr lang="en-US"/>
              <a:t>MOS</a:t>
            </a:r>
          </a:p>
        </p:txBody>
      </p:sp>
      <p:grpSp>
        <p:nvGrpSpPr>
          <p:cNvPr id="1603587" name="Group 3"/>
          <p:cNvGrpSpPr>
            <a:grpSpLocks/>
          </p:cNvGrpSpPr>
          <p:nvPr/>
        </p:nvGrpSpPr>
        <p:grpSpPr bwMode="auto">
          <a:xfrm>
            <a:off x="1524000" y="1676400"/>
            <a:ext cx="609600" cy="762000"/>
            <a:chOff x="1200" y="1440"/>
            <a:chExt cx="384" cy="480"/>
          </a:xfrm>
        </p:grpSpPr>
        <p:sp>
          <p:nvSpPr>
            <p:cNvPr id="1603588" name="Line 4"/>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603589" name="Line 5"/>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603590" name="Line 6"/>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603591" name="Line 7"/>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603592" name="Oval 8"/>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603593" name="Line 9"/>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603594" name="Line 10"/>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603595" name="Line 11"/>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603596" name="Group 12"/>
          <p:cNvGrpSpPr>
            <a:grpSpLocks/>
          </p:cNvGrpSpPr>
          <p:nvPr/>
        </p:nvGrpSpPr>
        <p:grpSpPr bwMode="auto">
          <a:xfrm>
            <a:off x="1524000" y="3048000"/>
            <a:ext cx="609600" cy="762000"/>
            <a:chOff x="1248" y="2688"/>
            <a:chExt cx="384" cy="480"/>
          </a:xfrm>
        </p:grpSpPr>
        <p:sp>
          <p:nvSpPr>
            <p:cNvPr id="1603597" name="Line 13"/>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603598" name="Line 14"/>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603599" name="Line 15"/>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603600" name="Line 16"/>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603601" name="Line 17"/>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603602" name="Line 18"/>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603603" name="Line 19"/>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603604" name="Group 20"/>
          <p:cNvGrpSpPr>
            <a:grpSpLocks/>
          </p:cNvGrpSpPr>
          <p:nvPr/>
        </p:nvGrpSpPr>
        <p:grpSpPr bwMode="auto">
          <a:xfrm>
            <a:off x="1981200" y="4419600"/>
            <a:ext cx="304800" cy="76200"/>
            <a:chOff x="1536" y="3360"/>
            <a:chExt cx="192" cy="48"/>
          </a:xfrm>
        </p:grpSpPr>
        <p:sp>
          <p:nvSpPr>
            <p:cNvPr id="1603605" name="Line 21"/>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603606" name="Line 22"/>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603607" name="Line 23"/>
          <p:cNvSpPr>
            <a:spLocks noChangeShapeType="1"/>
          </p:cNvSpPr>
          <p:nvPr/>
        </p:nvSpPr>
        <p:spPr bwMode="auto">
          <a:xfrm>
            <a:off x="1981200" y="1676400"/>
            <a:ext cx="304800" cy="0"/>
          </a:xfrm>
          <a:prstGeom prst="line">
            <a:avLst/>
          </a:prstGeom>
          <a:noFill/>
          <a:ln w="28575">
            <a:solidFill>
              <a:schemeClr val="tx1"/>
            </a:solidFill>
            <a:round/>
            <a:headEnd/>
            <a:tailEnd/>
          </a:ln>
          <a:effectLst/>
        </p:spPr>
        <p:txBody>
          <a:bodyPr/>
          <a:lstStyle/>
          <a:p>
            <a:endParaRPr lang="en-US"/>
          </a:p>
        </p:txBody>
      </p:sp>
      <p:grpSp>
        <p:nvGrpSpPr>
          <p:cNvPr id="1603608" name="Group 24"/>
          <p:cNvGrpSpPr>
            <a:grpSpLocks/>
          </p:cNvGrpSpPr>
          <p:nvPr/>
        </p:nvGrpSpPr>
        <p:grpSpPr bwMode="auto">
          <a:xfrm>
            <a:off x="1524000" y="2286000"/>
            <a:ext cx="609600" cy="762000"/>
            <a:chOff x="1200" y="1440"/>
            <a:chExt cx="384" cy="480"/>
          </a:xfrm>
        </p:grpSpPr>
        <p:sp>
          <p:nvSpPr>
            <p:cNvPr id="1603609" name="Line 25"/>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603610" name="Line 26"/>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603611" name="Line 27"/>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603612" name="Line 28"/>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603613" name="Oval 29"/>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603614" name="Line 30"/>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603615" name="Line 31"/>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603616" name="Line 32"/>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603617" name="Group 33"/>
          <p:cNvGrpSpPr>
            <a:grpSpLocks/>
          </p:cNvGrpSpPr>
          <p:nvPr/>
        </p:nvGrpSpPr>
        <p:grpSpPr bwMode="auto">
          <a:xfrm>
            <a:off x="1524000" y="3657600"/>
            <a:ext cx="609600" cy="762000"/>
            <a:chOff x="1248" y="2688"/>
            <a:chExt cx="384" cy="480"/>
          </a:xfrm>
        </p:grpSpPr>
        <p:sp>
          <p:nvSpPr>
            <p:cNvPr id="1603618" name="Line 34"/>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603619" name="Line 35"/>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603620" name="Line 36"/>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603621" name="Line 37"/>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603622" name="Line 38"/>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603623" name="Line 39"/>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603624" name="Line 40"/>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603625" name="Group 41"/>
          <p:cNvGrpSpPr>
            <a:grpSpLocks/>
          </p:cNvGrpSpPr>
          <p:nvPr/>
        </p:nvGrpSpPr>
        <p:grpSpPr bwMode="auto">
          <a:xfrm>
            <a:off x="4419600" y="1676400"/>
            <a:ext cx="609600" cy="762000"/>
            <a:chOff x="1200" y="1440"/>
            <a:chExt cx="384" cy="480"/>
          </a:xfrm>
        </p:grpSpPr>
        <p:sp>
          <p:nvSpPr>
            <p:cNvPr id="1603626" name="Line 42"/>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603627" name="Line 43"/>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603628" name="Line 44"/>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603629" name="Line 45"/>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603630" name="Oval 46"/>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603631" name="Line 47"/>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603632" name="Line 48"/>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603633" name="Line 49"/>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603634" name="Group 50"/>
          <p:cNvGrpSpPr>
            <a:grpSpLocks/>
          </p:cNvGrpSpPr>
          <p:nvPr/>
        </p:nvGrpSpPr>
        <p:grpSpPr bwMode="auto">
          <a:xfrm>
            <a:off x="4419600" y="3048000"/>
            <a:ext cx="609600" cy="762000"/>
            <a:chOff x="1248" y="2688"/>
            <a:chExt cx="384" cy="480"/>
          </a:xfrm>
        </p:grpSpPr>
        <p:sp>
          <p:nvSpPr>
            <p:cNvPr id="1603635" name="Line 51"/>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603636" name="Line 52"/>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603637" name="Line 53"/>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603638" name="Line 54"/>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603639" name="Line 55"/>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603640" name="Line 56"/>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603641" name="Line 57"/>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603642" name="Group 58"/>
          <p:cNvGrpSpPr>
            <a:grpSpLocks/>
          </p:cNvGrpSpPr>
          <p:nvPr/>
        </p:nvGrpSpPr>
        <p:grpSpPr bwMode="auto">
          <a:xfrm>
            <a:off x="4876800" y="4419600"/>
            <a:ext cx="304800" cy="76200"/>
            <a:chOff x="1536" y="3360"/>
            <a:chExt cx="192" cy="48"/>
          </a:xfrm>
        </p:grpSpPr>
        <p:sp>
          <p:nvSpPr>
            <p:cNvPr id="1603643" name="Line 59"/>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603644" name="Line 60"/>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603645" name="Line 61"/>
          <p:cNvSpPr>
            <a:spLocks noChangeShapeType="1"/>
          </p:cNvSpPr>
          <p:nvPr/>
        </p:nvSpPr>
        <p:spPr bwMode="auto">
          <a:xfrm>
            <a:off x="4876800" y="1676400"/>
            <a:ext cx="304800" cy="0"/>
          </a:xfrm>
          <a:prstGeom prst="line">
            <a:avLst/>
          </a:prstGeom>
          <a:noFill/>
          <a:ln w="28575">
            <a:solidFill>
              <a:schemeClr val="tx1"/>
            </a:solidFill>
            <a:round/>
            <a:headEnd/>
            <a:tailEnd/>
          </a:ln>
          <a:effectLst/>
        </p:spPr>
        <p:txBody>
          <a:bodyPr/>
          <a:lstStyle/>
          <a:p>
            <a:endParaRPr lang="en-US"/>
          </a:p>
        </p:txBody>
      </p:sp>
      <p:grpSp>
        <p:nvGrpSpPr>
          <p:cNvPr id="1603646" name="Group 62"/>
          <p:cNvGrpSpPr>
            <a:grpSpLocks/>
          </p:cNvGrpSpPr>
          <p:nvPr/>
        </p:nvGrpSpPr>
        <p:grpSpPr bwMode="auto">
          <a:xfrm>
            <a:off x="4419600" y="2286000"/>
            <a:ext cx="609600" cy="762000"/>
            <a:chOff x="1200" y="1440"/>
            <a:chExt cx="384" cy="480"/>
          </a:xfrm>
        </p:grpSpPr>
        <p:sp>
          <p:nvSpPr>
            <p:cNvPr id="1603647" name="Line 63"/>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603648" name="Line 64"/>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603649" name="Line 65"/>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603650" name="Line 66"/>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603651" name="Oval 67"/>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603652" name="Line 68"/>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603653" name="Line 69"/>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603654" name="Line 70"/>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603655" name="Group 71"/>
          <p:cNvGrpSpPr>
            <a:grpSpLocks/>
          </p:cNvGrpSpPr>
          <p:nvPr/>
        </p:nvGrpSpPr>
        <p:grpSpPr bwMode="auto">
          <a:xfrm>
            <a:off x="4419600" y="3657600"/>
            <a:ext cx="609600" cy="762000"/>
            <a:chOff x="1248" y="2688"/>
            <a:chExt cx="384" cy="480"/>
          </a:xfrm>
        </p:grpSpPr>
        <p:sp>
          <p:nvSpPr>
            <p:cNvPr id="1603656" name="Line 72"/>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603657" name="Line 73"/>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603658" name="Line 74"/>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603659" name="Line 75"/>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603660" name="Line 76"/>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603661" name="Line 77"/>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603662" name="Line 78"/>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sp>
        <p:nvSpPr>
          <p:cNvPr id="1603663" name="Line 79"/>
          <p:cNvSpPr>
            <a:spLocks noChangeShapeType="1"/>
          </p:cNvSpPr>
          <p:nvPr/>
        </p:nvSpPr>
        <p:spPr bwMode="auto">
          <a:xfrm>
            <a:off x="3505200" y="2971800"/>
            <a:ext cx="381000" cy="0"/>
          </a:xfrm>
          <a:prstGeom prst="line">
            <a:avLst/>
          </a:prstGeom>
          <a:noFill/>
          <a:ln w="12700">
            <a:solidFill>
              <a:schemeClr val="tx1"/>
            </a:solidFill>
            <a:round/>
            <a:headEnd/>
            <a:tailEnd/>
          </a:ln>
          <a:effectLst/>
        </p:spPr>
        <p:txBody>
          <a:bodyPr/>
          <a:lstStyle/>
          <a:p>
            <a:endParaRPr lang="en-US"/>
          </a:p>
        </p:txBody>
      </p:sp>
      <p:grpSp>
        <p:nvGrpSpPr>
          <p:cNvPr id="1603664" name="Group 80"/>
          <p:cNvGrpSpPr>
            <a:grpSpLocks/>
          </p:cNvGrpSpPr>
          <p:nvPr/>
        </p:nvGrpSpPr>
        <p:grpSpPr bwMode="auto">
          <a:xfrm>
            <a:off x="2286000" y="2971800"/>
            <a:ext cx="304800" cy="762000"/>
            <a:chOff x="1920" y="2112"/>
            <a:chExt cx="192" cy="480"/>
          </a:xfrm>
        </p:grpSpPr>
        <p:sp>
          <p:nvSpPr>
            <p:cNvPr id="1603665" name="Line 81"/>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603666" name="Line 82"/>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603667" name="Line 83"/>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603668" name="Line 84"/>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603669" name="Group 85"/>
            <p:cNvGrpSpPr>
              <a:grpSpLocks/>
            </p:cNvGrpSpPr>
            <p:nvPr/>
          </p:nvGrpSpPr>
          <p:grpSpPr bwMode="auto">
            <a:xfrm>
              <a:off x="1920" y="2544"/>
              <a:ext cx="192" cy="48"/>
              <a:chOff x="1536" y="3360"/>
              <a:chExt cx="192" cy="48"/>
            </a:xfrm>
          </p:grpSpPr>
          <p:sp>
            <p:nvSpPr>
              <p:cNvPr id="1603670" name="Line 86"/>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603671" name="Line 87"/>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
        <p:nvSpPr>
          <p:cNvPr id="1603672" name="Line 88"/>
          <p:cNvSpPr>
            <a:spLocks noChangeShapeType="1"/>
          </p:cNvSpPr>
          <p:nvPr/>
        </p:nvSpPr>
        <p:spPr bwMode="auto">
          <a:xfrm>
            <a:off x="3886200" y="2057400"/>
            <a:ext cx="0" cy="1981200"/>
          </a:xfrm>
          <a:prstGeom prst="line">
            <a:avLst/>
          </a:prstGeom>
          <a:noFill/>
          <a:ln w="12700">
            <a:solidFill>
              <a:schemeClr val="tx1"/>
            </a:solidFill>
            <a:round/>
            <a:headEnd/>
            <a:tailEnd/>
          </a:ln>
          <a:effectLst/>
        </p:spPr>
        <p:txBody>
          <a:bodyPr/>
          <a:lstStyle/>
          <a:p>
            <a:endParaRPr lang="en-US"/>
          </a:p>
        </p:txBody>
      </p:sp>
      <p:sp>
        <p:nvSpPr>
          <p:cNvPr id="1603673" name="Line 89"/>
          <p:cNvSpPr>
            <a:spLocks noChangeShapeType="1"/>
          </p:cNvSpPr>
          <p:nvPr/>
        </p:nvSpPr>
        <p:spPr bwMode="auto">
          <a:xfrm>
            <a:off x="3886200" y="4038600"/>
            <a:ext cx="609600" cy="0"/>
          </a:xfrm>
          <a:prstGeom prst="line">
            <a:avLst/>
          </a:prstGeom>
          <a:noFill/>
          <a:ln w="12700">
            <a:solidFill>
              <a:schemeClr val="tx1"/>
            </a:solidFill>
            <a:round/>
            <a:headEnd/>
            <a:tailEnd/>
          </a:ln>
          <a:effectLst/>
        </p:spPr>
        <p:txBody>
          <a:bodyPr/>
          <a:lstStyle/>
          <a:p>
            <a:endParaRPr lang="en-US"/>
          </a:p>
        </p:txBody>
      </p:sp>
      <p:sp>
        <p:nvSpPr>
          <p:cNvPr id="1603674" name="Line 90"/>
          <p:cNvSpPr>
            <a:spLocks noChangeShapeType="1"/>
          </p:cNvSpPr>
          <p:nvPr/>
        </p:nvSpPr>
        <p:spPr bwMode="auto">
          <a:xfrm>
            <a:off x="3886200" y="2057400"/>
            <a:ext cx="609600" cy="0"/>
          </a:xfrm>
          <a:prstGeom prst="line">
            <a:avLst/>
          </a:prstGeom>
          <a:noFill/>
          <a:ln w="12700">
            <a:solidFill>
              <a:schemeClr val="tx1"/>
            </a:solidFill>
            <a:round/>
            <a:headEnd/>
            <a:tailEnd/>
          </a:ln>
          <a:effectLst/>
        </p:spPr>
        <p:txBody>
          <a:bodyPr/>
          <a:lstStyle/>
          <a:p>
            <a:endParaRPr lang="en-US"/>
          </a:p>
        </p:txBody>
      </p:sp>
      <p:sp>
        <p:nvSpPr>
          <p:cNvPr id="1603675" name="Line 91"/>
          <p:cNvSpPr>
            <a:spLocks noChangeShapeType="1"/>
          </p:cNvSpPr>
          <p:nvPr/>
        </p:nvSpPr>
        <p:spPr bwMode="auto">
          <a:xfrm>
            <a:off x="5029200" y="2971800"/>
            <a:ext cx="609600" cy="0"/>
          </a:xfrm>
          <a:prstGeom prst="line">
            <a:avLst/>
          </a:prstGeom>
          <a:noFill/>
          <a:ln w="12700">
            <a:solidFill>
              <a:schemeClr val="tx1"/>
            </a:solidFill>
            <a:round/>
            <a:headEnd/>
            <a:tailEnd/>
          </a:ln>
          <a:effectLst/>
        </p:spPr>
        <p:txBody>
          <a:bodyPr/>
          <a:lstStyle/>
          <a:p>
            <a:endParaRPr lang="en-US"/>
          </a:p>
        </p:txBody>
      </p:sp>
      <p:grpSp>
        <p:nvGrpSpPr>
          <p:cNvPr id="1603676" name="Group 92"/>
          <p:cNvGrpSpPr>
            <a:grpSpLocks/>
          </p:cNvGrpSpPr>
          <p:nvPr/>
        </p:nvGrpSpPr>
        <p:grpSpPr bwMode="auto">
          <a:xfrm>
            <a:off x="5181600" y="2971800"/>
            <a:ext cx="304800" cy="762000"/>
            <a:chOff x="1920" y="2112"/>
            <a:chExt cx="192" cy="480"/>
          </a:xfrm>
        </p:grpSpPr>
        <p:sp>
          <p:nvSpPr>
            <p:cNvPr id="1603677" name="Line 93"/>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603678" name="Line 94"/>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603679" name="Line 95"/>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603680" name="Line 96"/>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603681" name="Group 97"/>
            <p:cNvGrpSpPr>
              <a:grpSpLocks/>
            </p:cNvGrpSpPr>
            <p:nvPr/>
          </p:nvGrpSpPr>
          <p:grpSpPr bwMode="auto">
            <a:xfrm>
              <a:off x="1920" y="2544"/>
              <a:ext cx="192" cy="48"/>
              <a:chOff x="1536" y="3360"/>
              <a:chExt cx="192" cy="48"/>
            </a:xfrm>
          </p:grpSpPr>
          <p:sp>
            <p:nvSpPr>
              <p:cNvPr id="1603682" name="Line 98"/>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603683" name="Line 99"/>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
        <p:nvSpPr>
          <p:cNvPr id="1603684" name="Line 100"/>
          <p:cNvSpPr>
            <a:spLocks noChangeShapeType="1"/>
          </p:cNvSpPr>
          <p:nvPr/>
        </p:nvSpPr>
        <p:spPr bwMode="auto">
          <a:xfrm>
            <a:off x="990600" y="2057400"/>
            <a:ext cx="0" cy="1981200"/>
          </a:xfrm>
          <a:prstGeom prst="line">
            <a:avLst/>
          </a:prstGeom>
          <a:noFill/>
          <a:ln w="12700">
            <a:solidFill>
              <a:schemeClr val="tx1"/>
            </a:solidFill>
            <a:round/>
            <a:headEnd/>
            <a:tailEnd/>
          </a:ln>
          <a:effectLst/>
        </p:spPr>
        <p:txBody>
          <a:bodyPr/>
          <a:lstStyle/>
          <a:p>
            <a:endParaRPr lang="en-US"/>
          </a:p>
        </p:txBody>
      </p:sp>
      <p:sp>
        <p:nvSpPr>
          <p:cNvPr id="1603685" name="Line 101"/>
          <p:cNvSpPr>
            <a:spLocks noChangeShapeType="1"/>
          </p:cNvSpPr>
          <p:nvPr/>
        </p:nvSpPr>
        <p:spPr bwMode="auto">
          <a:xfrm>
            <a:off x="990600" y="4038600"/>
            <a:ext cx="609600" cy="0"/>
          </a:xfrm>
          <a:prstGeom prst="line">
            <a:avLst/>
          </a:prstGeom>
          <a:noFill/>
          <a:ln w="12700">
            <a:solidFill>
              <a:schemeClr val="tx1"/>
            </a:solidFill>
            <a:round/>
            <a:headEnd/>
            <a:tailEnd/>
          </a:ln>
          <a:effectLst/>
        </p:spPr>
        <p:txBody>
          <a:bodyPr/>
          <a:lstStyle/>
          <a:p>
            <a:endParaRPr lang="en-US"/>
          </a:p>
        </p:txBody>
      </p:sp>
      <p:sp>
        <p:nvSpPr>
          <p:cNvPr id="1603686" name="Line 102"/>
          <p:cNvSpPr>
            <a:spLocks noChangeShapeType="1"/>
          </p:cNvSpPr>
          <p:nvPr/>
        </p:nvSpPr>
        <p:spPr bwMode="auto">
          <a:xfrm>
            <a:off x="990600" y="2057400"/>
            <a:ext cx="533400" cy="0"/>
          </a:xfrm>
          <a:prstGeom prst="line">
            <a:avLst/>
          </a:prstGeom>
          <a:noFill/>
          <a:ln w="12700">
            <a:solidFill>
              <a:schemeClr val="tx1"/>
            </a:solidFill>
            <a:round/>
            <a:headEnd/>
            <a:tailEnd/>
          </a:ln>
          <a:effectLst/>
        </p:spPr>
        <p:txBody>
          <a:bodyPr/>
          <a:lstStyle/>
          <a:p>
            <a:endParaRPr lang="en-US"/>
          </a:p>
        </p:txBody>
      </p:sp>
      <p:sp>
        <p:nvSpPr>
          <p:cNvPr id="1603687" name="Line 103"/>
          <p:cNvSpPr>
            <a:spLocks noChangeShapeType="1"/>
          </p:cNvSpPr>
          <p:nvPr/>
        </p:nvSpPr>
        <p:spPr bwMode="auto">
          <a:xfrm>
            <a:off x="609600" y="3124200"/>
            <a:ext cx="381000" cy="0"/>
          </a:xfrm>
          <a:prstGeom prst="line">
            <a:avLst/>
          </a:prstGeom>
          <a:noFill/>
          <a:ln w="12700">
            <a:solidFill>
              <a:schemeClr val="tx1"/>
            </a:solidFill>
            <a:round/>
            <a:headEnd/>
            <a:tailEnd/>
          </a:ln>
          <a:effectLst/>
        </p:spPr>
        <p:txBody>
          <a:bodyPr/>
          <a:lstStyle/>
          <a:p>
            <a:endParaRPr lang="en-US"/>
          </a:p>
        </p:txBody>
      </p:sp>
      <p:sp>
        <p:nvSpPr>
          <p:cNvPr id="1603688" name="Text Box 104"/>
          <p:cNvSpPr txBox="1">
            <a:spLocks noChangeArrowheads="1"/>
          </p:cNvSpPr>
          <p:nvPr/>
        </p:nvSpPr>
        <p:spPr bwMode="auto">
          <a:xfrm>
            <a:off x="1066800" y="2438400"/>
            <a:ext cx="49530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603689" name="Text Box 105"/>
          <p:cNvSpPr txBox="1">
            <a:spLocks noChangeArrowheads="1"/>
          </p:cNvSpPr>
          <p:nvPr/>
        </p:nvSpPr>
        <p:spPr bwMode="auto">
          <a:xfrm>
            <a:off x="990600" y="3276600"/>
            <a:ext cx="56515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603690" name="Text Box 106"/>
          <p:cNvSpPr txBox="1">
            <a:spLocks noChangeArrowheads="1"/>
          </p:cNvSpPr>
          <p:nvPr/>
        </p:nvSpPr>
        <p:spPr bwMode="auto">
          <a:xfrm>
            <a:off x="3886200" y="2438400"/>
            <a:ext cx="56515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603691" name="Text Box 107"/>
          <p:cNvSpPr txBox="1">
            <a:spLocks noChangeArrowheads="1"/>
          </p:cNvSpPr>
          <p:nvPr/>
        </p:nvSpPr>
        <p:spPr bwMode="auto">
          <a:xfrm>
            <a:off x="3962400" y="3200400"/>
            <a:ext cx="49530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603692" name="Text Box 108"/>
          <p:cNvSpPr txBox="1">
            <a:spLocks noChangeArrowheads="1"/>
          </p:cNvSpPr>
          <p:nvPr/>
        </p:nvSpPr>
        <p:spPr bwMode="auto">
          <a:xfrm>
            <a:off x="2514600" y="3200400"/>
            <a:ext cx="460375" cy="396875"/>
          </a:xfrm>
          <a:prstGeom prst="rect">
            <a:avLst/>
          </a:prstGeom>
          <a:noFill/>
          <a:ln w="12700">
            <a:noFill/>
            <a:miter lim="800000"/>
            <a:headEnd/>
            <a:tailEnd/>
          </a:ln>
          <a:effectLst/>
        </p:spPr>
        <p:txBody>
          <a:bodyPr wrap="none">
            <a:spAutoFit/>
          </a:bodyPr>
          <a:lstStyle/>
          <a:p>
            <a:r>
              <a:rPr lang="en-US" sz="2000" b="0">
                <a:solidFill>
                  <a:schemeClr val="tx1"/>
                </a:solidFill>
              </a:rPr>
              <a:t>C</a:t>
            </a:r>
            <a:r>
              <a:rPr lang="en-US" sz="2000" b="0" baseline="-25000">
                <a:solidFill>
                  <a:schemeClr val="tx1"/>
                </a:solidFill>
              </a:rPr>
              <a:t>1</a:t>
            </a:r>
          </a:p>
        </p:txBody>
      </p:sp>
      <p:sp>
        <p:nvSpPr>
          <p:cNvPr id="1603693" name="Text Box 109"/>
          <p:cNvSpPr txBox="1">
            <a:spLocks noChangeArrowheads="1"/>
          </p:cNvSpPr>
          <p:nvPr/>
        </p:nvSpPr>
        <p:spPr bwMode="auto">
          <a:xfrm>
            <a:off x="5334000" y="3200400"/>
            <a:ext cx="460375" cy="396875"/>
          </a:xfrm>
          <a:prstGeom prst="rect">
            <a:avLst/>
          </a:prstGeom>
          <a:noFill/>
          <a:ln w="12700">
            <a:noFill/>
            <a:miter lim="800000"/>
            <a:headEnd/>
            <a:tailEnd/>
          </a:ln>
          <a:effectLst/>
        </p:spPr>
        <p:txBody>
          <a:bodyPr wrap="none">
            <a:spAutoFit/>
          </a:bodyPr>
          <a:lstStyle/>
          <a:p>
            <a:r>
              <a:rPr lang="en-US" sz="2000" b="0">
                <a:solidFill>
                  <a:schemeClr val="tx1"/>
                </a:solidFill>
              </a:rPr>
              <a:t>C</a:t>
            </a:r>
            <a:r>
              <a:rPr lang="en-US" sz="2000" b="0" baseline="-25000">
                <a:solidFill>
                  <a:schemeClr val="tx1"/>
                </a:solidFill>
              </a:rPr>
              <a:t>2</a:t>
            </a:r>
          </a:p>
        </p:txBody>
      </p:sp>
      <p:sp>
        <p:nvSpPr>
          <p:cNvPr id="1603694" name="Text Box 110"/>
          <p:cNvSpPr txBox="1">
            <a:spLocks noChangeArrowheads="1"/>
          </p:cNvSpPr>
          <p:nvPr/>
        </p:nvSpPr>
        <p:spPr bwMode="auto">
          <a:xfrm>
            <a:off x="8305800" y="2819400"/>
            <a:ext cx="592138" cy="396875"/>
          </a:xfrm>
          <a:prstGeom prst="rect">
            <a:avLst/>
          </a:prstGeom>
          <a:noFill/>
          <a:ln w="12700">
            <a:noFill/>
            <a:miter lim="800000"/>
            <a:headEnd/>
            <a:tailEnd/>
          </a:ln>
          <a:effectLst/>
        </p:spPr>
        <p:txBody>
          <a:bodyPr wrap="none">
            <a:spAutoFit/>
          </a:bodyPr>
          <a:lstStyle/>
          <a:p>
            <a:r>
              <a:rPr lang="en-US" sz="2000" b="0">
                <a:solidFill>
                  <a:schemeClr val="tx1"/>
                </a:solidFill>
              </a:rPr>
              <a:t>Out</a:t>
            </a:r>
            <a:endParaRPr lang="en-US" sz="2000" b="0" baseline="-25000">
              <a:solidFill>
                <a:schemeClr val="tx1"/>
              </a:solidFill>
            </a:endParaRPr>
          </a:p>
        </p:txBody>
      </p:sp>
      <p:sp>
        <p:nvSpPr>
          <p:cNvPr id="1603695" name="Text Box 111"/>
          <p:cNvSpPr txBox="1">
            <a:spLocks noChangeArrowheads="1"/>
          </p:cNvSpPr>
          <p:nvPr/>
        </p:nvSpPr>
        <p:spPr bwMode="auto">
          <a:xfrm>
            <a:off x="3048000" y="2743200"/>
            <a:ext cx="339725" cy="396875"/>
          </a:xfrm>
          <a:prstGeom prst="rect">
            <a:avLst/>
          </a:prstGeom>
          <a:noFill/>
          <a:ln w="12700">
            <a:noFill/>
            <a:miter lim="800000"/>
            <a:headEnd/>
            <a:tailEnd/>
          </a:ln>
          <a:effectLst/>
        </p:spPr>
        <p:txBody>
          <a:bodyPr wrap="none">
            <a:spAutoFit/>
          </a:bodyPr>
          <a:lstStyle/>
          <a:p>
            <a:r>
              <a:rPr lang="en-US" sz="2000" b="0">
                <a:solidFill>
                  <a:schemeClr val="tx1"/>
                </a:solidFill>
              </a:rPr>
              <a:t>F</a:t>
            </a:r>
            <a:endParaRPr lang="en-US" sz="2000" b="0" baseline="-25000">
              <a:solidFill>
                <a:schemeClr val="tx1"/>
              </a:solidFill>
            </a:endParaRPr>
          </a:p>
        </p:txBody>
      </p:sp>
      <p:sp>
        <p:nvSpPr>
          <p:cNvPr id="1603696" name="Text Box 112"/>
          <p:cNvSpPr txBox="1">
            <a:spLocks noChangeArrowheads="1"/>
          </p:cNvSpPr>
          <p:nvPr/>
        </p:nvSpPr>
        <p:spPr bwMode="auto">
          <a:xfrm>
            <a:off x="1828800" y="38862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1</a:t>
            </a:r>
          </a:p>
        </p:txBody>
      </p:sp>
      <p:sp>
        <p:nvSpPr>
          <p:cNvPr id="1603697" name="Text Box 113"/>
          <p:cNvSpPr txBox="1">
            <a:spLocks noChangeArrowheads="1"/>
          </p:cNvSpPr>
          <p:nvPr/>
        </p:nvSpPr>
        <p:spPr bwMode="auto">
          <a:xfrm>
            <a:off x="1828800" y="32766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3</a:t>
            </a:r>
          </a:p>
        </p:txBody>
      </p:sp>
      <p:sp>
        <p:nvSpPr>
          <p:cNvPr id="1603698" name="Text Box 114"/>
          <p:cNvSpPr txBox="1">
            <a:spLocks noChangeArrowheads="1"/>
          </p:cNvSpPr>
          <p:nvPr/>
        </p:nvSpPr>
        <p:spPr bwMode="auto">
          <a:xfrm>
            <a:off x="1828800" y="25146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4</a:t>
            </a:r>
          </a:p>
        </p:txBody>
      </p:sp>
      <p:sp>
        <p:nvSpPr>
          <p:cNvPr id="1603699" name="Text Box 115"/>
          <p:cNvSpPr txBox="1">
            <a:spLocks noChangeArrowheads="1"/>
          </p:cNvSpPr>
          <p:nvPr/>
        </p:nvSpPr>
        <p:spPr bwMode="auto">
          <a:xfrm>
            <a:off x="1828800" y="19050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2</a:t>
            </a:r>
          </a:p>
        </p:txBody>
      </p:sp>
      <p:sp>
        <p:nvSpPr>
          <p:cNvPr id="1603700" name="Text Box 116"/>
          <p:cNvSpPr txBox="1">
            <a:spLocks noChangeArrowheads="1"/>
          </p:cNvSpPr>
          <p:nvPr/>
        </p:nvSpPr>
        <p:spPr bwMode="auto">
          <a:xfrm>
            <a:off x="4724400" y="19050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6</a:t>
            </a:r>
          </a:p>
        </p:txBody>
      </p:sp>
      <p:sp>
        <p:nvSpPr>
          <p:cNvPr id="1603701" name="Text Box 117"/>
          <p:cNvSpPr txBox="1">
            <a:spLocks noChangeArrowheads="1"/>
          </p:cNvSpPr>
          <p:nvPr/>
        </p:nvSpPr>
        <p:spPr bwMode="auto">
          <a:xfrm>
            <a:off x="4724400" y="25146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8</a:t>
            </a:r>
          </a:p>
        </p:txBody>
      </p:sp>
      <p:sp>
        <p:nvSpPr>
          <p:cNvPr id="1603702" name="Text Box 118"/>
          <p:cNvSpPr txBox="1">
            <a:spLocks noChangeArrowheads="1"/>
          </p:cNvSpPr>
          <p:nvPr/>
        </p:nvSpPr>
        <p:spPr bwMode="auto">
          <a:xfrm>
            <a:off x="4724400" y="32766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7</a:t>
            </a:r>
          </a:p>
        </p:txBody>
      </p:sp>
      <p:sp>
        <p:nvSpPr>
          <p:cNvPr id="1603703" name="Text Box 119"/>
          <p:cNvSpPr txBox="1">
            <a:spLocks noChangeArrowheads="1"/>
          </p:cNvSpPr>
          <p:nvPr/>
        </p:nvSpPr>
        <p:spPr bwMode="auto">
          <a:xfrm>
            <a:off x="4724400" y="38862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5</a:t>
            </a:r>
          </a:p>
        </p:txBody>
      </p:sp>
      <p:sp>
        <p:nvSpPr>
          <p:cNvPr id="1603704" name="Line 120"/>
          <p:cNvSpPr>
            <a:spLocks noChangeShapeType="1"/>
          </p:cNvSpPr>
          <p:nvPr/>
        </p:nvSpPr>
        <p:spPr bwMode="auto">
          <a:xfrm>
            <a:off x="2133600" y="2971800"/>
            <a:ext cx="685800" cy="0"/>
          </a:xfrm>
          <a:prstGeom prst="line">
            <a:avLst/>
          </a:prstGeom>
          <a:noFill/>
          <a:ln w="12700">
            <a:solidFill>
              <a:schemeClr val="tx1"/>
            </a:solidFill>
            <a:round/>
            <a:headEnd/>
            <a:tailEnd/>
          </a:ln>
          <a:effectLst/>
        </p:spPr>
        <p:txBody>
          <a:bodyPr/>
          <a:lstStyle/>
          <a:p>
            <a:endParaRPr lang="en-US"/>
          </a:p>
        </p:txBody>
      </p:sp>
      <p:sp>
        <p:nvSpPr>
          <p:cNvPr id="1603705" name="Rectangle 121"/>
          <p:cNvSpPr>
            <a:spLocks noChangeArrowheads="1"/>
          </p:cNvSpPr>
          <p:nvPr/>
        </p:nvSpPr>
        <p:spPr bwMode="auto">
          <a:xfrm>
            <a:off x="2819400" y="2438400"/>
            <a:ext cx="685800" cy="914400"/>
          </a:xfrm>
          <a:prstGeom prst="rect">
            <a:avLst/>
          </a:prstGeom>
          <a:noFill/>
          <a:ln w="12700">
            <a:solidFill>
              <a:schemeClr val="tx1"/>
            </a:solidFill>
            <a:miter lim="800000"/>
            <a:headEnd/>
            <a:tailEnd/>
          </a:ln>
          <a:effectLst/>
        </p:spPr>
        <p:txBody>
          <a:bodyPr wrap="none" anchor="ctr"/>
          <a:lstStyle/>
          <a:p>
            <a:endParaRPr lang="en-US"/>
          </a:p>
        </p:txBody>
      </p:sp>
      <p:sp>
        <p:nvSpPr>
          <p:cNvPr id="1603706" name="Text Box 122"/>
          <p:cNvSpPr txBox="1">
            <a:spLocks noChangeArrowheads="1"/>
          </p:cNvSpPr>
          <p:nvPr/>
        </p:nvSpPr>
        <p:spPr bwMode="auto">
          <a:xfrm>
            <a:off x="228600" y="2895600"/>
            <a:ext cx="395288" cy="396875"/>
          </a:xfrm>
          <a:prstGeom prst="rect">
            <a:avLst/>
          </a:prstGeom>
          <a:noFill/>
          <a:ln w="12700">
            <a:noFill/>
            <a:miter lim="800000"/>
            <a:headEnd/>
            <a:tailEnd/>
          </a:ln>
          <a:effectLst/>
        </p:spPr>
        <p:txBody>
          <a:bodyPr wrap="none">
            <a:spAutoFit/>
          </a:bodyPr>
          <a:lstStyle/>
          <a:p>
            <a:r>
              <a:rPr lang="en-US" sz="2000" b="0">
                <a:solidFill>
                  <a:schemeClr val="tx1"/>
                </a:solidFill>
              </a:rPr>
              <a:t>In</a:t>
            </a:r>
            <a:endParaRPr lang="en-US" sz="2000" b="0" baseline="-25000">
              <a:solidFill>
                <a:schemeClr val="tx1"/>
              </a:solidFill>
            </a:endParaRPr>
          </a:p>
        </p:txBody>
      </p:sp>
      <p:sp>
        <p:nvSpPr>
          <p:cNvPr id="1603707" name="Rectangle 123"/>
          <p:cNvSpPr>
            <a:spLocks noChangeArrowheads="1"/>
          </p:cNvSpPr>
          <p:nvPr/>
        </p:nvSpPr>
        <p:spPr bwMode="auto">
          <a:xfrm>
            <a:off x="5638800" y="2438400"/>
            <a:ext cx="685800" cy="914400"/>
          </a:xfrm>
          <a:prstGeom prst="rect">
            <a:avLst/>
          </a:prstGeom>
          <a:noFill/>
          <a:ln w="12700">
            <a:solidFill>
              <a:schemeClr val="tx1"/>
            </a:solidFill>
            <a:miter lim="800000"/>
            <a:headEnd/>
            <a:tailEnd/>
          </a:ln>
          <a:effectLst/>
        </p:spPr>
        <p:txBody>
          <a:bodyPr wrap="none" anchor="ctr"/>
          <a:lstStyle/>
          <a:p>
            <a:endParaRPr lang="en-US"/>
          </a:p>
        </p:txBody>
      </p:sp>
      <p:sp>
        <p:nvSpPr>
          <p:cNvPr id="1603708" name="Text Box 124"/>
          <p:cNvSpPr txBox="1">
            <a:spLocks noChangeArrowheads="1"/>
          </p:cNvSpPr>
          <p:nvPr/>
        </p:nvSpPr>
        <p:spPr bwMode="auto">
          <a:xfrm>
            <a:off x="5867400" y="2743200"/>
            <a:ext cx="381000" cy="396875"/>
          </a:xfrm>
          <a:prstGeom prst="rect">
            <a:avLst/>
          </a:prstGeom>
          <a:noFill/>
          <a:ln w="12700">
            <a:noFill/>
            <a:miter lim="800000"/>
            <a:headEnd/>
            <a:tailEnd/>
          </a:ln>
          <a:effectLst/>
        </p:spPr>
        <p:txBody>
          <a:bodyPr wrap="none">
            <a:spAutoFit/>
          </a:bodyPr>
          <a:lstStyle/>
          <a:p>
            <a:r>
              <a:rPr lang="en-US" sz="2000" b="0">
                <a:solidFill>
                  <a:schemeClr val="tx1"/>
                </a:solidFill>
              </a:rPr>
              <a:t>G</a:t>
            </a:r>
            <a:endParaRPr lang="en-US" sz="2000" b="0" baseline="-25000">
              <a:solidFill>
                <a:schemeClr val="tx1"/>
              </a:solidFill>
            </a:endParaRPr>
          </a:p>
        </p:txBody>
      </p:sp>
      <p:grpSp>
        <p:nvGrpSpPr>
          <p:cNvPr id="1603709" name="Group 125"/>
          <p:cNvGrpSpPr>
            <a:grpSpLocks/>
          </p:cNvGrpSpPr>
          <p:nvPr/>
        </p:nvGrpSpPr>
        <p:grpSpPr bwMode="auto">
          <a:xfrm>
            <a:off x="7239000" y="1676400"/>
            <a:ext cx="609600" cy="762000"/>
            <a:chOff x="1200" y="1440"/>
            <a:chExt cx="384" cy="480"/>
          </a:xfrm>
        </p:grpSpPr>
        <p:sp>
          <p:nvSpPr>
            <p:cNvPr id="1603710" name="Line 126"/>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603711" name="Line 127"/>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603712" name="Line 128"/>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603713" name="Line 129"/>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603714" name="Oval 130"/>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603715" name="Line 131"/>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603716" name="Line 132"/>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603717" name="Line 133"/>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603718" name="Group 134"/>
          <p:cNvGrpSpPr>
            <a:grpSpLocks/>
          </p:cNvGrpSpPr>
          <p:nvPr/>
        </p:nvGrpSpPr>
        <p:grpSpPr bwMode="auto">
          <a:xfrm>
            <a:off x="7239000" y="3048000"/>
            <a:ext cx="609600" cy="762000"/>
            <a:chOff x="1248" y="2688"/>
            <a:chExt cx="384" cy="480"/>
          </a:xfrm>
        </p:grpSpPr>
        <p:sp>
          <p:nvSpPr>
            <p:cNvPr id="1603719" name="Line 135"/>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603720" name="Line 136"/>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603721" name="Line 137"/>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603722" name="Line 138"/>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603723" name="Line 139"/>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603724" name="Line 140"/>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603725" name="Line 141"/>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603726" name="Group 142"/>
          <p:cNvGrpSpPr>
            <a:grpSpLocks/>
          </p:cNvGrpSpPr>
          <p:nvPr/>
        </p:nvGrpSpPr>
        <p:grpSpPr bwMode="auto">
          <a:xfrm>
            <a:off x="7696200" y="4419600"/>
            <a:ext cx="304800" cy="76200"/>
            <a:chOff x="1536" y="3360"/>
            <a:chExt cx="192" cy="48"/>
          </a:xfrm>
        </p:grpSpPr>
        <p:sp>
          <p:nvSpPr>
            <p:cNvPr id="1603727" name="Line 143"/>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603728" name="Line 144"/>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603729" name="Line 145"/>
          <p:cNvSpPr>
            <a:spLocks noChangeShapeType="1"/>
          </p:cNvSpPr>
          <p:nvPr/>
        </p:nvSpPr>
        <p:spPr bwMode="auto">
          <a:xfrm>
            <a:off x="7696200" y="1676400"/>
            <a:ext cx="304800" cy="0"/>
          </a:xfrm>
          <a:prstGeom prst="line">
            <a:avLst/>
          </a:prstGeom>
          <a:noFill/>
          <a:ln w="28575">
            <a:solidFill>
              <a:schemeClr val="tx1"/>
            </a:solidFill>
            <a:round/>
            <a:headEnd/>
            <a:tailEnd/>
          </a:ln>
          <a:effectLst/>
        </p:spPr>
        <p:txBody>
          <a:bodyPr/>
          <a:lstStyle/>
          <a:p>
            <a:endParaRPr lang="en-US"/>
          </a:p>
        </p:txBody>
      </p:sp>
      <p:grpSp>
        <p:nvGrpSpPr>
          <p:cNvPr id="1603730" name="Group 146"/>
          <p:cNvGrpSpPr>
            <a:grpSpLocks/>
          </p:cNvGrpSpPr>
          <p:nvPr/>
        </p:nvGrpSpPr>
        <p:grpSpPr bwMode="auto">
          <a:xfrm>
            <a:off x="7239000" y="2286000"/>
            <a:ext cx="609600" cy="762000"/>
            <a:chOff x="1200" y="1440"/>
            <a:chExt cx="384" cy="480"/>
          </a:xfrm>
        </p:grpSpPr>
        <p:sp>
          <p:nvSpPr>
            <p:cNvPr id="1603731" name="Line 147"/>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603732" name="Line 148"/>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603733" name="Line 149"/>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603734" name="Line 150"/>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603735" name="Oval 151"/>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603736" name="Line 152"/>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603737" name="Line 153"/>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603738" name="Line 154"/>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603739" name="Group 155"/>
          <p:cNvGrpSpPr>
            <a:grpSpLocks/>
          </p:cNvGrpSpPr>
          <p:nvPr/>
        </p:nvGrpSpPr>
        <p:grpSpPr bwMode="auto">
          <a:xfrm>
            <a:off x="7239000" y="3657600"/>
            <a:ext cx="609600" cy="762000"/>
            <a:chOff x="1248" y="2688"/>
            <a:chExt cx="384" cy="480"/>
          </a:xfrm>
        </p:grpSpPr>
        <p:sp>
          <p:nvSpPr>
            <p:cNvPr id="1603740" name="Line 156"/>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603741" name="Line 157"/>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603742" name="Line 158"/>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603743" name="Line 159"/>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603744" name="Line 160"/>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603745" name="Line 161"/>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603746" name="Line 162"/>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603747" name="Group 163"/>
          <p:cNvGrpSpPr>
            <a:grpSpLocks/>
          </p:cNvGrpSpPr>
          <p:nvPr/>
        </p:nvGrpSpPr>
        <p:grpSpPr bwMode="auto">
          <a:xfrm>
            <a:off x="8001000" y="3048000"/>
            <a:ext cx="304800" cy="762000"/>
            <a:chOff x="1920" y="2112"/>
            <a:chExt cx="192" cy="480"/>
          </a:xfrm>
        </p:grpSpPr>
        <p:sp>
          <p:nvSpPr>
            <p:cNvPr id="1603748" name="Line 164"/>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603749" name="Line 165"/>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603750" name="Line 166"/>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603751" name="Line 167"/>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603752" name="Group 168"/>
            <p:cNvGrpSpPr>
              <a:grpSpLocks/>
            </p:cNvGrpSpPr>
            <p:nvPr/>
          </p:nvGrpSpPr>
          <p:grpSpPr bwMode="auto">
            <a:xfrm>
              <a:off x="1920" y="2544"/>
              <a:ext cx="192" cy="48"/>
              <a:chOff x="1536" y="3360"/>
              <a:chExt cx="192" cy="48"/>
            </a:xfrm>
          </p:grpSpPr>
          <p:sp>
            <p:nvSpPr>
              <p:cNvPr id="1603753" name="Line 169"/>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603754" name="Line 170"/>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
        <p:nvSpPr>
          <p:cNvPr id="1603755" name="Line 171"/>
          <p:cNvSpPr>
            <a:spLocks noChangeShapeType="1"/>
          </p:cNvSpPr>
          <p:nvPr/>
        </p:nvSpPr>
        <p:spPr bwMode="auto">
          <a:xfrm>
            <a:off x="6705600" y="2057400"/>
            <a:ext cx="0" cy="1981200"/>
          </a:xfrm>
          <a:prstGeom prst="line">
            <a:avLst/>
          </a:prstGeom>
          <a:noFill/>
          <a:ln w="12700">
            <a:solidFill>
              <a:schemeClr val="tx1"/>
            </a:solidFill>
            <a:round/>
            <a:headEnd/>
            <a:tailEnd/>
          </a:ln>
          <a:effectLst/>
        </p:spPr>
        <p:txBody>
          <a:bodyPr/>
          <a:lstStyle/>
          <a:p>
            <a:endParaRPr lang="en-US"/>
          </a:p>
        </p:txBody>
      </p:sp>
      <p:sp>
        <p:nvSpPr>
          <p:cNvPr id="1603756" name="Line 172"/>
          <p:cNvSpPr>
            <a:spLocks noChangeShapeType="1"/>
          </p:cNvSpPr>
          <p:nvPr/>
        </p:nvSpPr>
        <p:spPr bwMode="auto">
          <a:xfrm>
            <a:off x="6705600" y="4038600"/>
            <a:ext cx="609600" cy="0"/>
          </a:xfrm>
          <a:prstGeom prst="line">
            <a:avLst/>
          </a:prstGeom>
          <a:noFill/>
          <a:ln w="12700">
            <a:solidFill>
              <a:schemeClr val="tx1"/>
            </a:solidFill>
            <a:round/>
            <a:headEnd/>
            <a:tailEnd/>
          </a:ln>
          <a:effectLst/>
        </p:spPr>
        <p:txBody>
          <a:bodyPr/>
          <a:lstStyle/>
          <a:p>
            <a:endParaRPr lang="en-US"/>
          </a:p>
        </p:txBody>
      </p:sp>
      <p:sp>
        <p:nvSpPr>
          <p:cNvPr id="1603757" name="Line 173"/>
          <p:cNvSpPr>
            <a:spLocks noChangeShapeType="1"/>
          </p:cNvSpPr>
          <p:nvPr/>
        </p:nvSpPr>
        <p:spPr bwMode="auto">
          <a:xfrm>
            <a:off x="6705600" y="2057400"/>
            <a:ext cx="533400" cy="0"/>
          </a:xfrm>
          <a:prstGeom prst="line">
            <a:avLst/>
          </a:prstGeom>
          <a:noFill/>
          <a:ln w="12700">
            <a:solidFill>
              <a:schemeClr val="tx1"/>
            </a:solidFill>
            <a:round/>
            <a:headEnd/>
            <a:tailEnd/>
          </a:ln>
          <a:effectLst/>
        </p:spPr>
        <p:txBody>
          <a:bodyPr/>
          <a:lstStyle/>
          <a:p>
            <a:endParaRPr lang="en-US"/>
          </a:p>
        </p:txBody>
      </p:sp>
      <p:sp>
        <p:nvSpPr>
          <p:cNvPr id="1603758" name="Line 174"/>
          <p:cNvSpPr>
            <a:spLocks noChangeShapeType="1"/>
          </p:cNvSpPr>
          <p:nvPr/>
        </p:nvSpPr>
        <p:spPr bwMode="auto">
          <a:xfrm>
            <a:off x="6324600" y="2971800"/>
            <a:ext cx="381000" cy="0"/>
          </a:xfrm>
          <a:prstGeom prst="line">
            <a:avLst/>
          </a:prstGeom>
          <a:noFill/>
          <a:ln w="12700">
            <a:solidFill>
              <a:schemeClr val="tx1"/>
            </a:solidFill>
            <a:round/>
            <a:headEnd/>
            <a:tailEnd/>
          </a:ln>
          <a:effectLst/>
        </p:spPr>
        <p:txBody>
          <a:bodyPr/>
          <a:lstStyle/>
          <a:p>
            <a:endParaRPr lang="en-US"/>
          </a:p>
        </p:txBody>
      </p:sp>
      <p:sp>
        <p:nvSpPr>
          <p:cNvPr id="1603759" name="Text Box 175"/>
          <p:cNvSpPr txBox="1">
            <a:spLocks noChangeArrowheads="1"/>
          </p:cNvSpPr>
          <p:nvPr/>
        </p:nvSpPr>
        <p:spPr bwMode="auto">
          <a:xfrm>
            <a:off x="6781800" y="2438400"/>
            <a:ext cx="49530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603760" name="Text Box 176"/>
          <p:cNvSpPr txBox="1">
            <a:spLocks noChangeArrowheads="1"/>
          </p:cNvSpPr>
          <p:nvPr/>
        </p:nvSpPr>
        <p:spPr bwMode="auto">
          <a:xfrm>
            <a:off x="6705600" y="3276600"/>
            <a:ext cx="56515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603761" name="Text Box 177"/>
          <p:cNvSpPr txBox="1">
            <a:spLocks noChangeArrowheads="1"/>
          </p:cNvSpPr>
          <p:nvPr/>
        </p:nvSpPr>
        <p:spPr bwMode="auto">
          <a:xfrm>
            <a:off x="7543800" y="38862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1</a:t>
            </a:r>
          </a:p>
        </p:txBody>
      </p:sp>
      <p:sp>
        <p:nvSpPr>
          <p:cNvPr id="1603762" name="Text Box 178"/>
          <p:cNvSpPr txBox="1">
            <a:spLocks noChangeArrowheads="1"/>
          </p:cNvSpPr>
          <p:nvPr/>
        </p:nvSpPr>
        <p:spPr bwMode="auto">
          <a:xfrm>
            <a:off x="7543800" y="32766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3</a:t>
            </a:r>
          </a:p>
        </p:txBody>
      </p:sp>
      <p:sp>
        <p:nvSpPr>
          <p:cNvPr id="1603763" name="Text Box 179"/>
          <p:cNvSpPr txBox="1">
            <a:spLocks noChangeArrowheads="1"/>
          </p:cNvSpPr>
          <p:nvPr/>
        </p:nvSpPr>
        <p:spPr bwMode="auto">
          <a:xfrm>
            <a:off x="7543800" y="25146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4</a:t>
            </a:r>
          </a:p>
        </p:txBody>
      </p:sp>
      <p:sp>
        <p:nvSpPr>
          <p:cNvPr id="1603764" name="Text Box 180"/>
          <p:cNvSpPr txBox="1">
            <a:spLocks noChangeArrowheads="1"/>
          </p:cNvSpPr>
          <p:nvPr/>
        </p:nvSpPr>
        <p:spPr bwMode="auto">
          <a:xfrm>
            <a:off x="7543800" y="1905000"/>
            <a:ext cx="458788" cy="366713"/>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2</a:t>
            </a:r>
          </a:p>
        </p:txBody>
      </p:sp>
      <p:sp>
        <p:nvSpPr>
          <p:cNvPr id="1603765" name="Line 181"/>
          <p:cNvSpPr>
            <a:spLocks noChangeShapeType="1"/>
          </p:cNvSpPr>
          <p:nvPr/>
        </p:nvSpPr>
        <p:spPr bwMode="auto">
          <a:xfrm>
            <a:off x="7848600" y="3048000"/>
            <a:ext cx="457200" cy="0"/>
          </a:xfrm>
          <a:prstGeom prst="line">
            <a:avLst/>
          </a:prstGeom>
          <a:noFill/>
          <a:ln w="12700">
            <a:solidFill>
              <a:schemeClr val="tx1"/>
            </a:solidFill>
            <a:round/>
            <a:headEnd/>
            <a:tailEnd/>
          </a:ln>
          <a:effectLst/>
        </p:spPr>
        <p:txBody>
          <a:bodyPr/>
          <a:lstStyle/>
          <a:p>
            <a:endParaRPr lang="en-US"/>
          </a:p>
        </p:txBody>
      </p:sp>
      <p:sp>
        <p:nvSpPr>
          <p:cNvPr id="1603766" name="Text Box 182"/>
          <p:cNvSpPr txBox="1">
            <a:spLocks noChangeArrowheads="1"/>
          </p:cNvSpPr>
          <p:nvPr/>
        </p:nvSpPr>
        <p:spPr bwMode="auto">
          <a:xfrm>
            <a:off x="8153400" y="3352800"/>
            <a:ext cx="460375" cy="396875"/>
          </a:xfrm>
          <a:prstGeom prst="rect">
            <a:avLst/>
          </a:prstGeom>
          <a:noFill/>
          <a:ln w="12700">
            <a:noFill/>
            <a:miter lim="800000"/>
            <a:headEnd/>
            <a:tailEnd/>
          </a:ln>
          <a:effectLst/>
        </p:spPr>
        <p:txBody>
          <a:bodyPr wrap="none">
            <a:spAutoFit/>
          </a:bodyPr>
          <a:lstStyle/>
          <a:p>
            <a:r>
              <a:rPr lang="en-US" sz="2000" b="0">
                <a:solidFill>
                  <a:schemeClr val="tx1"/>
                </a:solidFill>
              </a:rPr>
              <a:t>C</a:t>
            </a:r>
            <a:r>
              <a:rPr lang="en-US" sz="2000" b="0" baseline="-25000">
                <a:solidFill>
                  <a:schemeClr val="tx1"/>
                </a:solidFill>
              </a:rPr>
              <a:t>3</a:t>
            </a:r>
          </a:p>
        </p:txBody>
      </p:sp>
      <p:sp>
        <p:nvSpPr>
          <p:cNvPr id="1603767" name="Text Box 183"/>
          <p:cNvSpPr txBox="1">
            <a:spLocks noChangeArrowheads="1"/>
          </p:cNvSpPr>
          <p:nvPr/>
        </p:nvSpPr>
        <p:spPr bwMode="auto">
          <a:xfrm>
            <a:off x="2093913" y="5210175"/>
            <a:ext cx="5265737" cy="822325"/>
          </a:xfrm>
          <a:prstGeom prst="rect">
            <a:avLst/>
          </a:prstGeom>
          <a:noFill/>
          <a:ln w="12700">
            <a:noFill/>
            <a:miter lim="800000"/>
            <a:headEnd/>
            <a:tailEnd/>
          </a:ln>
          <a:effectLst/>
        </p:spPr>
        <p:txBody>
          <a:bodyPr wrap="none">
            <a:spAutoFit/>
          </a:bodyPr>
          <a:lstStyle/>
          <a:p>
            <a:pPr algn="ctr"/>
            <a:r>
              <a:rPr lang="en-US" sz="2400" b="0"/>
              <a:t>NORA Logic</a:t>
            </a:r>
          </a:p>
          <a:p>
            <a:pPr algn="ctr"/>
            <a:r>
              <a:rPr lang="en-US" sz="2400" b="0">
                <a:solidFill>
                  <a:schemeClr val="tx1"/>
                </a:solidFill>
              </a:rPr>
              <a:t>What are the constraints on F and G?</a:t>
            </a:r>
            <a:endParaRPr lang="en-US" sz="2400" b="0" baseline="-25000">
              <a:solidFill>
                <a:schemeClr val="tx1"/>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5634" name="Rectangle 2"/>
          <p:cNvSpPr>
            <a:spLocks noGrp="1" noChangeArrowheads="1"/>
          </p:cNvSpPr>
          <p:nvPr>
            <p:ph type="title"/>
          </p:nvPr>
        </p:nvSpPr>
        <p:spPr>
          <a:xfrm>
            <a:off x="457200" y="228600"/>
            <a:ext cx="8153400" cy="422275"/>
          </a:xfrm>
        </p:spPr>
        <p:txBody>
          <a:bodyPr/>
          <a:lstStyle/>
          <a:p>
            <a:r>
              <a:rPr lang="en-US"/>
              <a:t>Example </a:t>
            </a:r>
          </a:p>
        </p:txBody>
      </p:sp>
      <p:pic>
        <p:nvPicPr>
          <p:cNvPr id="1605635" name="Picture 3"/>
          <p:cNvPicPr>
            <a:picLocks noChangeAspect="1" noChangeArrowheads="1"/>
          </p:cNvPicPr>
          <p:nvPr/>
        </p:nvPicPr>
        <p:blipFill>
          <a:blip r:embed="rId3"/>
          <a:srcRect/>
          <a:stretch>
            <a:fillRect/>
          </a:stretch>
        </p:blipFill>
        <p:spPr bwMode="auto">
          <a:xfrm>
            <a:off x="914400" y="1905000"/>
            <a:ext cx="7067550" cy="3671888"/>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7682" name="Rectangle 2"/>
          <p:cNvSpPr>
            <a:spLocks noGrp="1" noChangeArrowheads="1"/>
          </p:cNvSpPr>
          <p:nvPr>
            <p:ph type="title"/>
          </p:nvPr>
        </p:nvSpPr>
        <p:spPr>
          <a:xfrm>
            <a:off x="457200" y="304800"/>
            <a:ext cx="7924800" cy="422275"/>
          </a:xfrm>
        </p:spPr>
        <p:txBody>
          <a:bodyPr/>
          <a:lstStyle/>
          <a:p>
            <a:r>
              <a:rPr lang="en-US"/>
              <a:t>NORA CMOS Modules </a:t>
            </a:r>
          </a:p>
        </p:txBody>
      </p:sp>
      <p:pic>
        <p:nvPicPr>
          <p:cNvPr id="1607683" name="Picture 3"/>
          <p:cNvPicPr>
            <a:picLocks noChangeAspect="1" noChangeArrowheads="1"/>
          </p:cNvPicPr>
          <p:nvPr/>
        </p:nvPicPr>
        <p:blipFill>
          <a:blip r:embed="rId3"/>
          <a:srcRect/>
          <a:stretch>
            <a:fillRect/>
          </a:stretch>
        </p:blipFill>
        <p:spPr bwMode="auto">
          <a:xfrm>
            <a:off x="990600" y="1143000"/>
            <a:ext cx="6958013" cy="4495800"/>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058" name="Rectangle 2"/>
          <p:cNvSpPr>
            <a:spLocks noGrp="1" noChangeArrowheads="1"/>
          </p:cNvSpPr>
          <p:nvPr>
            <p:ph type="title"/>
          </p:nvPr>
        </p:nvSpPr>
        <p:spPr/>
        <p:txBody>
          <a:bodyPr/>
          <a:lstStyle/>
          <a:p>
            <a:r>
              <a:rPr lang="en-US"/>
              <a:t>True Single Phase Clocked (TSPC) Latches</a:t>
            </a:r>
          </a:p>
        </p:txBody>
      </p:sp>
      <p:grpSp>
        <p:nvGrpSpPr>
          <p:cNvPr id="1581059" name="Group 3"/>
          <p:cNvGrpSpPr>
            <a:grpSpLocks/>
          </p:cNvGrpSpPr>
          <p:nvPr/>
        </p:nvGrpSpPr>
        <p:grpSpPr bwMode="auto">
          <a:xfrm>
            <a:off x="5867400" y="2895600"/>
            <a:ext cx="609600" cy="762000"/>
            <a:chOff x="1248" y="2688"/>
            <a:chExt cx="384" cy="480"/>
          </a:xfrm>
        </p:grpSpPr>
        <p:sp>
          <p:nvSpPr>
            <p:cNvPr id="1581060" name="Line 4"/>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1061" name="Line 5"/>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1062" name="Line 6"/>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1063" name="Line 7"/>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1064" name="Line 8"/>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1065" name="Line 9"/>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1066" name="Line 10"/>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1067" name="Group 11"/>
          <p:cNvGrpSpPr>
            <a:grpSpLocks/>
          </p:cNvGrpSpPr>
          <p:nvPr/>
        </p:nvGrpSpPr>
        <p:grpSpPr bwMode="auto">
          <a:xfrm>
            <a:off x="5867400" y="2133600"/>
            <a:ext cx="609600" cy="762000"/>
            <a:chOff x="1200" y="1440"/>
            <a:chExt cx="384" cy="480"/>
          </a:xfrm>
        </p:grpSpPr>
        <p:sp>
          <p:nvSpPr>
            <p:cNvPr id="1581068" name="Line 12"/>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1069" name="Line 13"/>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1070" name="Line 14"/>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1071" name="Line 15"/>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1072" name="Oval 16"/>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1073" name="Line 17"/>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1074" name="Line 18"/>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1075" name="Line 19"/>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sp>
        <p:nvSpPr>
          <p:cNvPr id="1581076" name="Line 20"/>
          <p:cNvSpPr>
            <a:spLocks noChangeShapeType="1"/>
          </p:cNvSpPr>
          <p:nvPr/>
        </p:nvSpPr>
        <p:spPr bwMode="auto">
          <a:xfrm>
            <a:off x="6324600" y="2133600"/>
            <a:ext cx="304800" cy="0"/>
          </a:xfrm>
          <a:prstGeom prst="line">
            <a:avLst/>
          </a:prstGeom>
          <a:noFill/>
          <a:ln w="28575">
            <a:solidFill>
              <a:schemeClr val="tx1"/>
            </a:solidFill>
            <a:round/>
            <a:headEnd/>
            <a:tailEnd/>
          </a:ln>
          <a:effectLst/>
        </p:spPr>
        <p:txBody>
          <a:bodyPr/>
          <a:lstStyle/>
          <a:p>
            <a:endParaRPr lang="en-US"/>
          </a:p>
        </p:txBody>
      </p:sp>
      <p:grpSp>
        <p:nvGrpSpPr>
          <p:cNvPr id="1581077" name="Group 21"/>
          <p:cNvGrpSpPr>
            <a:grpSpLocks/>
          </p:cNvGrpSpPr>
          <p:nvPr/>
        </p:nvGrpSpPr>
        <p:grpSpPr bwMode="auto">
          <a:xfrm>
            <a:off x="6324600" y="4191000"/>
            <a:ext cx="304800" cy="76200"/>
            <a:chOff x="1536" y="3360"/>
            <a:chExt cx="192" cy="48"/>
          </a:xfrm>
        </p:grpSpPr>
        <p:sp>
          <p:nvSpPr>
            <p:cNvPr id="1581078" name="Line 22"/>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1079" name="Line 23"/>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nvGrpSpPr>
          <p:cNvPr id="1581080" name="Group 24"/>
          <p:cNvGrpSpPr>
            <a:grpSpLocks/>
          </p:cNvGrpSpPr>
          <p:nvPr/>
        </p:nvGrpSpPr>
        <p:grpSpPr bwMode="auto">
          <a:xfrm>
            <a:off x="5867400" y="3429000"/>
            <a:ext cx="609600" cy="762000"/>
            <a:chOff x="1248" y="2688"/>
            <a:chExt cx="384" cy="480"/>
          </a:xfrm>
        </p:grpSpPr>
        <p:sp>
          <p:nvSpPr>
            <p:cNvPr id="1581081" name="Line 25"/>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1082" name="Line 26"/>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1083" name="Line 27"/>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1084" name="Line 28"/>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1085" name="Line 29"/>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1086" name="Line 30"/>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1087" name="Line 31"/>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1088" name="Group 32"/>
          <p:cNvGrpSpPr>
            <a:grpSpLocks/>
          </p:cNvGrpSpPr>
          <p:nvPr/>
        </p:nvGrpSpPr>
        <p:grpSpPr bwMode="auto">
          <a:xfrm>
            <a:off x="7315200" y="2133600"/>
            <a:ext cx="609600" cy="762000"/>
            <a:chOff x="1200" y="1440"/>
            <a:chExt cx="384" cy="480"/>
          </a:xfrm>
        </p:grpSpPr>
        <p:sp>
          <p:nvSpPr>
            <p:cNvPr id="1581089" name="Line 33"/>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1090" name="Line 34"/>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1091" name="Line 35"/>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1092" name="Line 36"/>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1093" name="Oval 37"/>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1094" name="Line 38"/>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1095" name="Line 39"/>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1096" name="Line 40"/>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81097" name="Group 41"/>
          <p:cNvGrpSpPr>
            <a:grpSpLocks/>
          </p:cNvGrpSpPr>
          <p:nvPr/>
        </p:nvGrpSpPr>
        <p:grpSpPr bwMode="auto">
          <a:xfrm>
            <a:off x="7315200" y="2895600"/>
            <a:ext cx="609600" cy="762000"/>
            <a:chOff x="1248" y="2688"/>
            <a:chExt cx="384" cy="480"/>
          </a:xfrm>
        </p:grpSpPr>
        <p:sp>
          <p:nvSpPr>
            <p:cNvPr id="1581098" name="Line 42"/>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1099" name="Line 43"/>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1100" name="Line 44"/>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1101" name="Line 45"/>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1102" name="Line 46"/>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1103" name="Line 47"/>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1104" name="Line 48"/>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1105" name="Group 49"/>
          <p:cNvGrpSpPr>
            <a:grpSpLocks/>
          </p:cNvGrpSpPr>
          <p:nvPr/>
        </p:nvGrpSpPr>
        <p:grpSpPr bwMode="auto">
          <a:xfrm>
            <a:off x="7315200" y="3429000"/>
            <a:ext cx="609600" cy="762000"/>
            <a:chOff x="1248" y="2688"/>
            <a:chExt cx="384" cy="480"/>
          </a:xfrm>
        </p:grpSpPr>
        <p:sp>
          <p:nvSpPr>
            <p:cNvPr id="1581106" name="Line 50"/>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1107" name="Line 51"/>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1108" name="Line 52"/>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1109" name="Line 53"/>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1110" name="Line 54"/>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1111" name="Line 55"/>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1112" name="Line 56"/>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1113" name="Group 57"/>
          <p:cNvGrpSpPr>
            <a:grpSpLocks/>
          </p:cNvGrpSpPr>
          <p:nvPr/>
        </p:nvGrpSpPr>
        <p:grpSpPr bwMode="auto">
          <a:xfrm>
            <a:off x="7772400" y="4191000"/>
            <a:ext cx="304800" cy="76200"/>
            <a:chOff x="1536" y="3360"/>
            <a:chExt cx="192" cy="48"/>
          </a:xfrm>
        </p:grpSpPr>
        <p:sp>
          <p:nvSpPr>
            <p:cNvPr id="1581114" name="Line 58"/>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1115" name="Line 59"/>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81116" name="Line 60"/>
          <p:cNvSpPr>
            <a:spLocks noChangeShapeType="1"/>
          </p:cNvSpPr>
          <p:nvPr/>
        </p:nvSpPr>
        <p:spPr bwMode="auto">
          <a:xfrm>
            <a:off x="5334000" y="2514600"/>
            <a:ext cx="0" cy="1295400"/>
          </a:xfrm>
          <a:prstGeom prst="line">
            <a:avLst/>
          </a:prstGeom>
          <a:noFill/>
          <a:ln w="12700">
            <a:solidFill>
              <a:schemeClr val="tx1"/>
            </a:solidFill>
            <a:round/>
            <a:headEnd/>
            <a:tailEnd/>
          </a:ln>
          <a:effectLst/>
        </p:spPr>
        <p:txBody>
          <a:bodyPr/>
          <a:lstStyle/>
          <a:p>
            <a:endParaRPr lang="en-US"/>
          </a:p>
        </p:txBody>
      </p:sp>
      <p:sp>
        <p:nvSpPr>
          <p:cNvPr id="1581117" name="Line 61"/>
          <p:cNvSpPr>
            <a:spLocks noChangeShapeType="1"/>
          </p:cNvSpPr>
          <p:nvPr/>
        </p:nvSpPr>
        <p:spPr bwMode="auto">
          <a:xfrm>
            <a:off x="5334000" y="3810000"/>
            <a:ext cx="609600" cy="0"/>
          </a:xfrm>
          <a:prstGeom prst="line">
            <a:avLst/>
          </a:prstGeom>
          <a:noFill/>
          <a:ln w="12700">
            <a:solidFill>
              <a:schemeClr val="tx1"/>
            </a:solidFill>
            <a:round/>
            <a:headEnd/>
            <a:tailEnd/>
          </a:ln>
          <a:effectLst/>
        </p:spPr>
        <p:txBody>
          <a:bodyPr/>
          <a:lstStyle/>
          <a:p>
            <a:endParaRPr lang="en-US"/>
          </a:p>
        </p:txBody>
      </p:sp>
      <p:sp>
        <p:nvSpPr>
          <p:cNvPr id="1581118" name="Line 62"/>
          <p:cNvSpPr>
            <a:spLocks noChangeShapeType="1"/>
          </p:cNvSpPr>
          <p:nvPr/>
        </p:nvSpPr>
        <p:spPr bwMode="auto">
          <a:xfrm>
            <a:off x="5334000" y="2514600"/>
            <a:ext cx="609600" cy="0"/>
          </a:xfrm>
          <a:prstGeom prst="line">
            <a:avLst/>
          </a:prstGeom>
          <a:noFill/>
          <a:ln w="12700">
            <a:solidFill>
              <a:schemeClr val="tx1"/>
            </a:solidFill>
            <a:round/>
            <a:headEnd/>
            <a:tailEnd/>
          </a:ln>
          <a:effectLst/>
        </p:spPr>
        <p:txBody>
          <a:bodyPr/>
          <a:lstStyle/>
          <a:p>
            <a:endParaRPr lang="en-US"/>
          </a:p>
        </p:txBody>
      </p:sp>
      <p:sp>
        <p:nvSpPr>
          <p:cNvPr id="1581119" name="Line 63"/>
          <p:cNvSpPr>
            <a:spLocks noChangeShapeType="1"/>
          </p:cNvSpPr>
          <p:nvPr/>
        </p:nvSpPr>
        <p:spPr bwMode="auto">
          <a:xfrm>
            <a:off x="6477000" y="2895600"/>
            <a:ext cx="304800" cy="0"/>
          </a:xfrm>
          <a:prstGeom prst="line">
            <a:avLst/>
          </a:prstGeom>
          <a:noFill/>
          <a:ln w="12700">
            <a:solidFill>
              <a:schemeClr val="tx1"/>
            </a:solidFill>
            <a:round/>
            <a:headEnd/>
            <a:tailEnd/>
          </a:ln>
          <a:effectLst/>
        </p:spPr>
        <p:txBody>
          <a:bodyPr/>
          <a:lstStyle/>
          <a:p>
            <a:endParaRPr lang="en-US"/>
          </a:p>
        </p:txBody>
      </p:sp>
      <p:sp>
        <p:nvSpPr>
          <p:cNvPr id="1581120" name="Line 64"/>
          <p:cNvSpPr>
            <a:spLocks noChangeShapeType="1"/>
          </p:cNvSpPr>
          <p:nvPr/>
        </p:nvSpPr>
        <p:spPr bwMode="auto">
          <a:xfrm>
            <a:off x="6781800" y="2514600"/>
            <a:ext cx="0" cy="1295400"/>
          </a:xfrm>
          <a:prstGeom prst="line">
            <a:avLst/>
          </a:prstGeom>
          <a:noFill/>
          <a:ln w="12700">
            <a:solidFill>
              <a:schemeClr val="tx1"/>
            </a:solidFill>
            <a:round/>
            <a:headEnd/>
            <a:tailEnd/>
          </a:ln>
          <a:effectLst/>
        </p:spPr>
        <p:txBody>
          <a:bodyPr/>
          <a:lstStyle/>
          <a:p>
            <a:endParaRPr lang="en-US"/>
          </a:p>
        </p:txBody>
      </p:sp>
      <p:sp>
        <p:nvSpPr>
          <p:cNvPr id="1581121" name="Line 65"/>
          <p:cNvSpPr>
            <a:spLocks noChangeShapeType="1"/>
          </p:cNvSpPr>
          <p:nvPr/>
        </p:nvSpPr>
        <p:spPr bwMode="auto">
          <a:xfrm>
            <a:off x="6781800" y="2514600"/>
            <a:ext cx="609600" cy="0"/>
          </a:xfrm>
          <a:prstGeom prst="line">
            <a:avLst/>
          </a:prstGeom>
          <a:noFill/>
          <a:ln w="12700">
            <a:solidFill>
              <a:schemeClr val="tx1"/>
            </a:solidFill>
            <a:round/>
            <a:headEnd/>
            <a:tailEnd/>
          </a:ln>
          <a:effectLst/>
        </p:spPr>
        <p:txBody>
          <a:bodyPr/>
          <a:lstStyle/>
          <a:p>
            <a:endParaRPr lang="en-US"/>
          </a:p>
        </p:txBody>
      </p:sp>
      <p:sp>
        <p:nvSpPr>
          <p:cNvPr id="1581122" name="Line 66"/>
          <p:cNvSpPr>
            <a:spLocks noChangeShapeType="1"/>
          </p:cNvSpPr>
          <p:nvPr/>
        </p:nvSpPr>
        <p:spPr bwMode="auto">
          <a:xfrm>
            <a:off x="6781800" y="3810000"/>
            <a:ext cx="609600" cy="0"/>
          </a:xfrm>
          <a:prstGeom prst="line">
            <a:avLst/>
          </a:prstGeom>
          <a:noFill/>
          <a:ln w="12700">
            <a:solidFill>
              <a:schemeClr val="tx1"/>
            </a:solidFill>
            <a:round/>
            <a:headEnd/>
            <a:tailEnd/>
          </a:ln>
          <a:effectLst/>
        </p:spPr>
        <p:txBody>
          <a:bodyPr/>
          <a:lstStyle/>
          <a:p>
            <a:endParaRPr lang="en-US"/>
          </a:p>
        </p:txBody>
      </p:sp>
      <p:sp>
        <p:nvSpPr>
          <p:cNvPr id="1581123" name="Text Box 67"/>
          <p:cNvSpPr txBox="1">
            <a:spLocks noChangeArrowheads="1"/>
          </p:cNvSpPr>
          <p:nvPr/>
        </p:nvSpPr>
        <p:spPr bwMode="auto">
          <a:xfrm>
            <a:off x="5486400" y="3048000"/>
            <a:ext cx="49530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81124" name="Text Box 68"/>
          <p:cNvSpPr txBox="1">
            <a:spLocks noChangeArrowheads="1"/>
          </p:cNvSpPr>
          <p:nvPr/>
        </p:nvSpPr>
        <p:spPr bwMode="auto">
          <a:xfrm>
            <a:off x="6858000" y="3048000"/>
            <a:ext cx="49530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81125" name="Text Box 69"/>
          <p:cNvSpPr txBox="1">
            <a:spLocks noChangeArrowheads="1"/>
          </p:cNvSpPr>
          <p:nvPr/>
        </p:nvSpPr>
        <p:spPr bwMode="auto">
          <a:xfrm>
            <a:off x="4724400" y="2971800"/>
            <a:ext cx="395288" cy="396875"/>
          </a:xfrm>
          <a:prstGeom prst="rect">
            <a:avLst/>
          </a:prstGeom>
          <a:noFill/>
          <a:ln w="12700">
            <a:noFill/>
            <a:miter lim="800000"/>
            <a:headEnd/>
            <a:tailEnd/>
          </a:ln>
          <a:effectLst/>
        </p:spPr>
        <p:txBody>
          <a:bodyPr wrap="none">
            <a:spAutoFit/>
          </a:bodyPr>
          <a:lstStyle/>
          <a:p>
            <a:r>
              <a:rPr lang="en-US" sz="2000" b="0">
                <a:solidFill>
                  <a:schemeClr val="tx1"/>
                </a:solidFill>
              </a:rPr>
              <a:t>In</a:t>
            </a:r>
            <a:endParaRPr lang="en-US" sz="2000" b="0" baseline="-25000">
              <a:solidFill>
                <a:schemeClr val="tx1"/>
              </a:solidFill>
            </a:endParaRPr>
          </a:p>
        </p:txBody>
      </p:sp>
      <p:sp>
        <p:nvSpPr>
          <p:cNvPr id="1581126" name="Line 70"/>
          <p:cNvSpPr>
            <a:spLocks noChangeShapeType="1"/>
          </p:cNvSpPr>
          <p:nvPr/>
        </p:nvSpPr>
        <p:spPr bwMode="auto">
          <a:xfrm>
            <a:off x="5029200" y="3200400"/>
            <a:ext cx="304800" cy="0"/>
          </a:xfrm>
          <a:prstGeom prst="line">
            <a:avLst/>
          </a:prstGeom>
          <a:noFill/>
          <a:ln w="12700">
            <a:solidFill>
              <a:schemeClr val="tx1"/>
            </a:solidFill>
            <a:round/>
            <a:headEnd/>
            <a:tailEnd/>
          </a:ln>
          <a:effectLst/>
        </p:spPr>
        <p:txBody>
          <a:bodyPr/>
          <a:lstStyle/>
          <a:p>
            <a:endParaRPr lang="en-US"/>
          </a:p>
        </p:txBody>
      </p:sp>
      <p:sp>
        <p:nvSpPr>
          <p:cNvPr id="1581127" name="Line 71"/>
          <p:cNvSpPr>
            <a:spLocks noChangeShapeType="1"/>
          </p:cNvSpPr>
          <p:nvPr/>
        </p:nvSpPr>
        <p:spPr bwMode="auto">
          <a:xfrm>
            <a:off x="7924800" y="2895600"/>
            <a:ext cx="609600" cy="0"/>
          </a:xfrm>
          <a:prstGeom prst="line">
            <a:avLst/>
          </a:prstGeom>
          <a:noFill/>
          <a:ln w="12700">
            <a:solidFill>
              <a:schemeClr val="tx1"/>
            </a:solidFill>
            <a:round/>
            <a:headEnd/>
            <a:tailEnd/>
          </a:ln>
          <a:effectLst/>
        </p:spPr>
        <p:txBody>
          <a:bodyPr/>
          <a:lstStyle/>
          <a:p>
            <a:endParaRPr lang="en-US"/>
          </a:p>
        </p:txBody>
      </p:sp>
      <p:sp>
        <p:nvSpPr>
          <p:cNvPr id="1581128" name="Text Box 72"/>
          <p:cNvSpPr txBox="1">
            <a:spLocks noChangeArrowheads="1"/>
          </p:cNvSpPr>
          <p:nvPr/>
        </p:nvSpPr>
        <p:spPr bwMode="auto">
          <a:xfrm>
            <a:off x="8458200" y="2743200"/>
            <a:ext cx="381000" cy="396875"/>
          </a:xfrm>
          <a:prstGeom prst="rect">
            <a:avLst/>
          </a:prstGeom>
          <a:noFill/>
          <a:ln w="12700">
            <a:noFill/>
            <a:miter lim="800000"/>
            <a:headEnd/>
            <a:tailEnd/>
          </a:ln>
          <a:effectLst/>
        </p:spPr>
        <p:txBody>
          <a:bodyPr>
            <a:spAutoFit/>
          </a:bodyPr>
          <a:lstStyle/>
          <a:p>
            <a:r>
              <a:rPr lang="en-US" sz="2000" b="0">
                <a:solidFill>
                  <a:schemeClr val="tx1"/>
                </a:solidFill>
              </a:rPr>
              <a:t>Q</a:t>
            </a:r>
            <a:endParaRPr lang="en-US" sz="2000" b="0" baseline="-25000">
              <a:solidFill>
                <a:schemeClr val="tx1"/>
              </a:solidFill>
            </a:endParaRPr>
          </a:p>
        </p:txBody>
      </p:sp>
      <p:grpSp>
        <p:nvGrpSpPr>
          <p:cNvPr id="1581129" name="Group 73"/>
          <p:cNvGrpSpPr>
            <a:grpSpLocks/>
          </p:cNvGrpSpPr>
          <p:nvPr/>
        </p:nvGrpSpPr>
        <p:grpSpPr bwMode="auto">
          <a:xfrm>
            <a:off x="8077200" y="2895600"/>
            <a:ext cx="304800" cy="762000"/>
            <a:chOff x="1920" y="2112"/>
            <a:chExt cx="192" cy="480"/>
          </a:xfrm>
        </p:grpSpPr>
        <p:sp>
          <p:nvSpPr>
            <p:cNvPr id="1581130" name="Line 74"/>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581131" name="Line 75"/>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581132" name="Line 76"/>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581133" name="Line 77"/>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581134" name="Group 78"/>
            <p:cNvGrpSpPr>
              <a:grpSpLocks/>
            </p:cNvGrpSpPr>
            <p:nvPr/>
          </p:nvGrpSpPr>
          <p:grpSpPr bwMode="auto">
            <a:xfrm>
              <a:off x="1920" y="2544"/>
              <a:ext cx="192" cy="48"/>
              <a:chOff x="1536" y="3360"/>
              <a:chExt cx="192" cy="48"/>
            </a:xfrm>
          </p:grpSpPr>
          <p:sp>
            <p:nvSpPr>
              <p:cNvPr id="1581135" name="Line 79"/>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1136" name="Line 80"/>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
        <p:nvSpPr>
          <p:cNvPr id="1581137" name="Line 81"/>
          <p:cNvSpPr>
            <a:spLocks noChangeShapeType="1"/>
          </p:cNvSpPr>
          <p:nvPr/>
        </p:nvSpPr>
        <p:spPr bwMode="auto">
          <a:xfrm>
            <a:off x="7772400" y="2133600"/>
            <a:ext cx="304800" cy="0"/>
          </a:xfrm>
          <a:prstGeom prst="line">
            <a:avLst/>
          </a:prstGeom>
          <a:noFill/>
          <a:ln w="28575">
            <a:solidFill>
              <a:schemeClr val="tx1"/>
            </a:solidFill>
            <a:round/>
            <a:headEnd/>
            <a:tailEnd/>
          </a:ln>
          <a:effectLst/>
        </p:spPr>
        <p:txBody>
          <a:bodyPr/>
          <a:lstStyle/>
          <a:p>
            <a:endParaRPr lang="en-US"/>
          </a:p>
        </p:txBody>
      </p:sp>
      <p:sp>
        <p:nvSpPr>
          <p:cNvPr id="1581138" name="Text Box 82"/>
          <p:cNvSpPr txBox="1">
            <a:spLocks noChangeArrowheads="1"/>
          </p:cNvSpPr>
          <p:nvPr/>
        </p:nvSpPr>
        <p:spPr bwMode="auto">
          <a:xfrm>
            <a:off x="6096000" y="1447800"/>
            <a:ext cx="1765300" cy="396875"/>
          </a:xfrm>
          <a:prstGeom prst="rect">
            <a:avLst/>
          </a:prstGeom>
          <a:noFill/>
          <a:ln w="12700">
            <a:noFill/>
            <a:miter lim="800000"/>
            <a:headEnd/>
            <a:tailEnd/>
          </a:ln>
          <a:effectLst/>
        </p:spPr>
        <p:txBody>
          <a:bodyPr wrap="none">
            <a:spAutoFit/>
          </a:bodyPr>
          <a:lstStyle/>
          <a:p>
            <a:r>
              <a:rPr lang="en-US" sz="2000" b="0"/>
              <a:t>Positive Latch</a:t>
            </a:r>
            <a:endParaRPr lang="en-US" sz="2000" b="0" baseline="-25000"/>
          </a:p>
        </p:txBody>
      </p:sp>
      <p:sp>
        <p:nvSpPr>
          <p:cNvPr id="1581139" name="Text Box 83"/>
          <p:cNvSpPr txBox="1">
            <a:spLocks noChangeArrowheads="1"/>
          </p:cNvSpPr>
          <p:nvPr/>
        </p:nvSpPr>
        <p:spPr bwMode="auto">
          <a:xfrm>
            <a:off x="1524000" y="1447800"/>
            <a:ext cx="1878013" cy="396875"/>
          </a:xfrm>
          <a:prstGeom prst="rect">
            <a:avLst/>
          </a:prstGeom>
          <a:noFill/>
          <a:ln w="12700">
            <a:noFill/>
            <a:miter lim="800000"/>
            <a:headEnd/>
            <a:tailEnd/>
          </a:ln>
          <a:effectLst/>
        </p:spPr>
        <p:txBody>
          <a:bodyPr wrap="none">
            <a:spAutoFit/>
          </a:bodyPr>
          <a:lstStyle/>
          <a:p>
            <a:r>
              <a:rPr lang="en-US" sz="2000" b="0"/>
              <a:t>Negative Latch</a:t>
            </a:r>
            <a:endParaRPr lang="en-US" sz="2000" b="0" baseline="-25000"/>
          </a:p>
        </p:txBody>
      </p:sp>
      <p:sp>
        <p:nvSpPr>
          <p:cNvPr id="1581140" name="Text Box 84"/>
          <p:cNvSpPr txBox="1">
            <a:spLocks noChangeArrowheads="1"/>
          </p:cNvSpPr>
          <p:nvPr/>
        </p:nvSpPr>
        <p:spPr bwMode="auto">
          <a:xfrm>
            <a:off x="5257800" y="5105400"/>
            <a:ext cx="2954338" cy="701675"/>
          </a:xfrm>
          <a:prstGeom prst="rect">
            <a:avLst/>
          </a:prstGeom>
          <a:noFill/>
          <a:ln w="12700">
            <a:noFill/>
            <a:miter lim="800000"/>
            <a:headEnd/>
            <a:tailEnd/>
          </a:ln>
          <a:effectLst/>
        </p:spPr>
        <p:txBody>
          <a:bodyPr wrap="none">
            <a:spAutoFit/>
          </a:bodyPr>
          <a:lstStyle/>
          <a:p>
            <a:r>
              <a:rPr lang="en-US" sz="2000" b="0">
                <a:solidFill>
                  <a:srgbClr val="008276"/>
                </a:solidFill>
              </a:rPr>
              <a:t>transparent</a:t>
            </a:r>
            <a:r>
              <a:rPr lang="en-US" sz="2000" b="0">
                <a:solidFill>
                  <a:schemeClr val="tx1"/>
                </a:solidFill>
              </a:rPr>
              <a:t> when clk = 1</a:t>
            </a:r>
          </a:p>
          <a:p>
            <a:r>
              <a:rPr lang="en-US" sz="2000" b="0">
                <a:solidFill>
                  <a:schemeClr val="accent2"/>
                </a:solidFill>
              </a:rPr>
              <a:t>hold</a:t>
            </a:r>
            <a:r>
              <a:rPr lang="en-US" sz="2000" b="0">
                <a:solidFill>
                  <a:schemeClr val="tx1"/>
                </a:solidFill>
              </a:rPr>
              <a:t> when clk = 0</a:t>
            </a:r>
            <a:endParaRPr lang="en-US" sz="2000" b="0" baseline="-25000">
              <a:solidFill>
                <a:schemeClr val="tx1"/>
              </a:solidFill>
            </a:endParaRPr>
          </a:p>
        </p:txBody>
      </p:sp>
      <p:grpSp>
        <p:nvGrpSpPr>
          <p:cNvPr id="1581141" name="Group 85"/>
          <p:cNvGrpSpPr>
            <a:grpSpLocks/>
          </p:cNvGrpSpPr>
          <p:nvPr/>
        </p:nvGrpSpPr>
        <p:grpSpPr bwMode="auto">
          <a:xfrm>
            <a:off x="1600200" y="2057400"/>
            <a:ext cx="609600" cy="762000"/>
            <a:chOff x="1200" y="1440"/>
            <a:chExt cx="384" cy="480"/>
          </a:xfrm>
        </p:grpSpPr>
        <p:sp>
          <p:nvSpPr>
            <p:cNvPr id="1581142" name="Line 86"/>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1143" name="Line 87"/>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1144" name="Line 88"/>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1145" name="Line 89"/>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1146" name="Oval 90"/>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1147" name="Line 91"/>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1148" name="Line 92"/>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1149" name="Line 93"/>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sp>
        <p:nvSpPr>
          <p:cNvPr id="1581150" name="Line 94"/>
          <p:cNvSpPr>
            <a:spLocks noChangeShapeType="1"/>
          </p:cNvSpPr>
          <p:nvPr/>
        </p:nvSpPr>
        <p:spPr bwMode="auto">
          <a:xfrm>
            <a:off x="2057400" y="2057400"/>
            <a:ext cx="304800" cy="0"/>
          </a:xfrm>
          <a:prstGeom prst="line">
            <a:avLst/>
          </a:prstGeom>
          <a:noFill/>
          <a:ln w="28575">
            <a:solidFill>
              <a:schemeClr val="tx1"/>
            </a:solidFill>
            <a:round/>
            <a:headEnd/>
            <a:tailEnd/>
          </a:ln>
          <a:effectLst/>
        </p:spPr>
        <p:txBody>
          <a:bodyPr/>
          <a:lstStyle/>
          <a:p>
            <a:endParaRPr lang="en-US"/>
          </a:p>
        </p:txBody>
      </p:sp>
      <p:grpSp>
        <p:nvGrpSpPr>
          <p:cNvPr id="1581151" name="Group 95"/>
          <p:cNvGrpSpPr>
            <a:grpSpLocks/>
          </p:cNvGrpSpPr>
          <p:nvPr/>
        </p:nvGrpSpPr>
        <p:grpSpPr bwMode="auto">
          <a:xfrm>
            <a:off x="2057400" y="4114800"/>
            <a:ext cx="304800" cy="76200"/>
            <a:chOff x="1536" y="3360"/>
            <a:chExt cx="192" cy="48"/>
          </a:xfrm>
        </p:grpSpPr>
        <p:sp>
          <p:nvSpPr>
            <p:cNvPr id="1581152" name="Line 96"/>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1153" name="Line 97"/>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nvGrpSpPr>
          <p:cNvPr id="1581154" name="Group 98"/>
          <p:cNvGrpSpPr>
            <a:grpSpLocks/>
          </p:cNvGrpSpPr>
          <p:nvPr/>
        </p:nvGrpSpPr>
        <p:grpSpPr bwMode="auto">
          <a:xfrm>
            <a:off x="1600200" y="3352800"/>
            <a:ext cx="609600" cy="762000"/>
            <a:chOff x="1248" y="2688"/>
            <a:chExt cx="384" cy="480"/>
          </a:xfrm>
        </p:grpSpPr>
        <p:sp>
          <p:nvSpPr>
            <p:cNvPr id="1581155" name="Line 99"/>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1156" name="Line 100"/>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1157" name="Line 101"/>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1158" name="Line 102"/>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1159" name="Line 103"/>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1160" name="Line 104"/>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1161" name="Line 105"/>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1162" name="Group 106"/>
          <p:cNvGrpSpPr>
            <a:grpSpLocks/>
          </p:cNvGrpSpPr>
          <p:nvPr/>
        </p:nvGrpSpPr>
        <p:grpSpPr bwMode="auto">
          <a:xfrm>
            <a:off x="3048000" y="2057400"/>
            <a:ext cx="609600" cy="762000"/>
            <a:chOff x="1200" y="1440"/>
            <a:chExt cx="384" cy="480"/>
          </a:xfrm>
        </p:grpSpPr>
        <p:sp>
          <p:nvSpPr>
            <p:cNvPr id="1581163" name="Line 107"/>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1164" name="Line 108"/>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1165" name="Line 109"/>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1166" name="Line 110"/>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1167" name="Oval 111"/>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1168" name="Line 112"/>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1169" name="Line 113"/>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1170" name="Line 114"/>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81171" name="Group 115"/>
          <p:cNvGrpSpPr>
            <a:grpSpLocks/>
          </p:cNvGrpSpPr>
          <p:nvPr/>
        </p:nvGrpSpPr>
        <p:grpSpPr bwMode="auto">
          <a:xfrm>
            <a:off x="3048000" y="3352800"/>
            <a:ext cx="609600" cy="762000"/>
            <a:chOff x="1248" y="2688"/>
            <a:chExt cx="384" cy="480"/>
          </a:xfrm>
        </p:grpSpPr>
        <p:sp>
          <p:nvSpPr>
            <p:cNvPr id="1581172" name="Line 116"/>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1173" name="Line 117"/>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1174" name="Line 118"/>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1175" name="Line 119"/>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1176" name="Line 120"/>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1177" name="Line 121"/>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1178" name="Line 122"/>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1179" name="Group 123"/>
          <p:cNvGrpSpPr>
            <a:grpSpLocks/>
          </p:cNvGrpSpPr>
          <p:nvPr/>
        </p:nvGrpSpPr>
        <p:grpSpPr bwMode="auto">
          <a:xfrm>
            <a:off x="3505200" y="4114800"/>
            <a:ext cx="304800" cy="76200"/>
            <a:chOff x="1536" y="3360"/>
            <a:chExt cx="192" cy="48"/>
          </a:xfrm>
        </p:grpSpPr>
        <p:sp>
          <p:nvSpPr>
            <p:cNvPr id="1581180" name="Line 124"/>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1181" name="Line 125"/>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81182" name="Line 126"/>
          <p:cNvSpPr>
            <a:spLocks noChangeShapeType="1"/>
          </p:cNvSpPr>
          <p:nvPr/>
        </p:nvSpPr>
        <p:spPr bwMode="auto">
          <a:xfrm>
            <a:off x="1066800" y="2438400"/>
            <a:ext cx="0" cy="1295400"/>
          </a:xfrm>
          <a:prstGeom prst="line">
            <a:avLst/>
          </a:prstGeom>
          <a:noFill/>
          <a:ln w="12700">
            <a:solidFill>
              <a:schemeClr val="tx1"/>
            </a:solidFill>
            <a:round/>
            <a:headEnd/>
            <a:tailEnd/>
          </a:ln>
          <a:effectLst/>
        </p:spPr>
        <p:txBody>
          <a:bodyPr/>
          <a:lstStyle/>
          <a:p>
            <a:endParaRPr lang="en-US"/>
          </a:p>
        </p:txBody>
      </p:sp>
      <p:sp>
        <p:nvSpPr>
          <p:cNvPr id="1581183" name="Line 127"/>
          <p:cNvSpPr>
            <a:spLocks noChangeShapeType="1"/>
          </p:cNvSpPr>
          <p:nvPr/>
        </p:nvSpPr>
        <p:spPr bwMode="auto">
          <a:xfrm>
            <a:off x="1066800" y="3733800"/>
            <a:ext cx="609600" cy="0"/>
          </a:xfrm>
          <a:prstGeom prst="line">
            <a:avLst/>
          </a:prstGeom>
          <a:noFill/>
          <a:ln w="12700">
            <a:solidFill>
              <a:schemeClr val="tx1"/>
            </a:solidFill>
            <a:round/>
            <a:headEnd/>
            <a:tailEnd/>
          </a:ln>
          <a:effectLst/>
        </p:spPr>
        <p:txBody>
          <a:bodyPr/>
          <a:lstStyle/>
          <a:p>
            <a:endParaRPr lang="en-US"/>
          </a:p>
        </p:txBody>
      </p:sp>
      <p:sp>
        <p:nvSpPr>
          <p:cNvPr id="1581184" name="Line 128"/>
          <p:cNvSpPr>
            <a:spLocks noChangeShapeType="1"/>
          </p:cNvSpPr>
          <p:nvPr/>
        </p:nvSpPr>
        <p:spPr bwMode="auto">
          <a:xfrm>
            <a:off x="1066800" y="2438400"/>
            <a:ext cx="609600" cy="0"/>
          </a:xfrm>
          <a:prstGeom prst="line">
            <a:avLst/>
          </a:prstGeom>
          <a:noFill/>
          <a:ln w="12700">
            <a:solidFill>
              <a:schemeClr val="tx1"/>
            </a:solidFill>
            <a:round/>
            <a:headEnd/>
            <a:tailEnd/>
          </a:ln>
          <a:effectLst/>
        </p:spPr>
        <p:txBody>
          <a:bodyPr/>
          <a:lstStyle/>
          <a:p>
            <a:endParaRPr lang="en-US"/>
          </a:p>
        </p:txBody>
      </p:sp>
      <p:sp>
        <p:nvSpPr>
          <p:cNvPr id="1581185" name="Line 129"/>
          <p:cNvSpPr>
            <a:spLocks noChangeShapeType="1"/>
          </p:cNvSpPr>
          <p:nvPr/>
        </p:nvSpPr>
        <p:spPr bwMode="auto">
          <a:xfrm>
            <a:off x="2209800" y="3352800"/>
            <a:ext cx="304800" cy="0"/>
          </a:xfrm>
          <a:prstGeom prst="line">
            <a:avLst/>
          </a:prstGeom>
          <a:noFill/>
          <a:ln w="12700">
            <a:solidFill>
              <a:schemeClr val="tx1"/>
            </a:solidFill>
            <a:round/>
            <a:headEnd/>
            <a:tailEnd/>
          </a:ln>
          <a:effectLst/>
        </p:spPr>
        <p:txBody>
          <a:bodyPr/>
          <a:lstStyle/>
          <a:p>
            <a:endParaRPr lang="en-US"/>
          </a:p>
        </p:txBody>
      </p:sp>
      <p:sp>
        <p:nvSpPr>
          <p:cNvPr id="1581186" name="Line 130"/>
          <p:cNvSpPr>
            <a:spLocks noChangeShapeType="1"/>
          </p:cNvSpPr>
          <p:nvPr/>
        </p:nvSpPr>
        <p:spPr bwMode="auto">
          <a:xfrm>
            <a:off x="2514600" y="2438400"/>
            <a:ext cx="0" cy="1295400"/>
          </a:xfrm>
          <a:prstGeom prst="line">
            <a:avLst/>
          </a:prstGeom>
          <a:noFill/>
          <a:ln w="12700">
            <a:solidFill>
              <a:schemeClr val="tx1"/>
            </a:solidFill>
            <a:round/>
            <a:headEnd/>
            <a:tailEnd/>
          </a:ln>
          <a:effectLst/>
        </p:spPr>
        <p:txBody>
          <a:bodyPr/>
          <a:lstStyle/>
          <a:p>
            <a:endParaRPr lang="en-US"/>
          </a:p>
        </p:txBody>
      </p:sp>
      <p:sp>
        <p:nvSpPr>
          <p:cNvPr id="1581187" name="Line 131"/>
          <p:cNvSpPr>
            <a:spLocks noChangeShapeType="1"/>
          </p:cNvSpPr>
          <p:nvPr/>
        </p:nvSpPr>
        <p:spPr bwMode="auto">
          <a:xfrm>
            <a:off x="2514600" y="2438400"/>
            <a:ext cx="609600" cy="0"/>
          </a:xfrm>
          <a:prstGeom prst="line">
            <a:avLst/>
          </a:prstGeom>
          <a:noFill/>
          <a:ln w="12700">
            <a:solidFill>
              <a:schemeClr val="tx1"/>
            </a:solidFill>
            <a:round/>
            <a:headEnd/>
            <a:tailEnd/>
          </a:ln>
          <a:effectLst/>
        </p:spPr>
        <p:txBody>
          <a:bodyPr/>
          <a:lstStyle/>
          <a:p>
            <a:endParaRPr lang="en-US"/>
          </a:p>
        </p:txBody>
      </p:sp>
      <p:sp>
        <p:nvSpPr>
          <p:cNvPr id="1581188" name="Line 132"/>
          <p:cNvSpPr>
            <a:spLocks noChangeShapeType="1"/>
          </p:cNvSpPr>
          <p:nvPr/>
        </p:nvSpPr>
        <p:spPr bwMode="auto">
          <a:xfrm>
            <a:off x="2514600" y="3733800"/>
            <a:ext cx="609600" cy="0"/>
          </a:xfrm>
          <a:prstGeom prst="line">
            <a:avLst/>
          </a:prstGeom>
          <a:noFill/>
          <a:ln w="12700">
            <a:solidFill>
              <a:schemeClr val="tx1"/>
            </a:solidFill>
            <a:round/>
            <a:headEnd/>
            <a:tailEnd/>
          </a:ln>
          <a:effectLst/>
        </p:spPr>
        <p:txBody>
          <a:bodyPr/>
          <a:lstStyle/>
          <a:p>
            <a:endParaRPr lang="en-US"/>
          </a:p>
        </p:txBody>
      </p:sp>
      <p:sp>
        <p:nvSpPr>
          <p:cNvPr id="1581189" name="Text Box 133"/>
          <p:cNvSpPr txBox="1">
            <a:spLocks noChangeArrowheads="1"/>
          </p:cNvSpPr>
          <p:nvPr/>
        </p:nvSpPr>
        <p:spPr bwMode="auto">
          <a:xfrm>
            <a:off x="1219200" y="2819400"/>
            <a:ext cx="49530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81190" name="Text Box 134"/>
          <p:cNvSpPr txBox="1">
            <a:spLocks noChangeArrowheads="1"/>
          </p:cNvSpPr>
          <p:nvPr/>
        </p:nvSpPr>
        <p:spPr bwMode="auto">
          <a:xfrm>
            <a:off x="2590800" y="2819400"/>
            <a:ext cx="49530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81191" name="Text Box 135"/>
          <p:cNvSpPr txBox="1">
            <a:spLocks noChangeArrowheads="1"/>
          </p:cNvSpPr>
          <p:nvPr/>
        </p:nvSpPr>
        <p:spPr bwMode="auto">
          <a:xfrm>
            <a:off x="381000" y="2895600"/>
            <a:ext cx="395288" cy="396875"/>
          </a:xfrm>
          <a:prstGeom prst="rect">
            <a:avLst/>
          </a:prstGeom>
          <a:noFill/>
          <a:ln w="12700">
            <a:noFill/>
            <a:miter lim="800000"/>
            <a:headEnd/>
            <a:tailEnd/>
          </a:ln>
          <a:effectLst/>
        </p:spPr>
        <p:txBody>
          <a:bodyPr wrap="none">
            <a:spAutoFit/>
          </a:bodyPr>
          <a:lstStyle/>
          <a:p>
            <a:r>
              <a:rPr lang="en-US" sz="2000" b="0">
                <a:solidFill>
                  <a:schemeClr val="tx1"/>
                </a:solidFill>
              </a:rPr>
              <a:t>In</a:t>
            </a:r>
            <a:endParaRPr lang="en-US" sz="2000" b="0" baseline="-25000">
              <a:solidFill>
                <a:schemeClr val="tx1"/>
              </a:solidFill>
            </a:endParaRPr>
          </a:p>
        </p:txBody>
      </p:sp>
      <p:sp>
        <p:nvSpPr>
          <p:cNvPr id="1581192" name="Line 136"/>
          <p:cNvSpPr>
            <a:spLocks noChangeShapeType="1"/>
          </p:cNvSpPr>
          <p:nvPr/>
        </p:nvSpPr>
        <p:spPr bwMode="auto">
          <a:xfrm>
            <a:off x="762000" y="3124200"/>
            <a:ext cx="304800" cy="0"/>
          </a:xfrm>
          <a:prstGeom prst="line">
            <a:avLst/>
          </a:prstGeom>
          <a:noFill/>
          <a:ln w="12700">
            <a:solidFill>
              <a:schemeClr val="tx1"/>
            </a:solidFill>
            <a:round/>
            <a:headEnd/>
            <a:tailEnd/>
          </a:ln>
          <a:effectLst/>
        </p:spPr>
        <p:txBody>
          <a:bodyPr/>
          <a:lstStyle/>
          <a:p>
            <a:endParaRPr lang="en-US"/>
          </a:p>
        </p:txBody>
      </p:sp>
      <p:sp>
        <p:nvSpPr>
          <p:cNvPr id="1581193" name="Line 137"/>
          <p:cNvSpPr>
            <a:spLocks noChangeShapeType="1"/>
          </p:cNvSpPr>
          <p:nvPr/>
        </p:nvSpPr>
        <p:spPr bwMode="auto">
          <a:xfrm>
            <a:off x="3657600" y="3352800"/>
            <a:ext cx="609600" cy="0"/>
          </a:xfrm>
          <a:prstGeom prst="line">
            <a:avLst/>
          </a:prstGeom>
          <a:noFill/>
          <a:ln w="12700">
            <a:solidFill>
              <a:schemeClr val="tx1"/>
            </a:solidFill>
            <a:round/>
            <a:headEnd/>
            <a:tailEnd/>
          </a:ln>
          <a:effectLst/>
        </p:spPr>
        <p:txBody>
          <a:bodyPr/>
          <a:lstStyle/>
          <a:p>
            <a:endParaRPr lang="en-US"/>
          </a:p>
        </p:txBody>
      </p:sp>
      <p:sp>
        <p:nvSpPr>
          <p:cNvPr id="1581194" name="Text Box 138"/>
          <p:cNvSpPr txBox="1">
            <a:spLocks noChangeArrowheads="1"/>
          </p:cNvSpPr>
          <p:nvPr/>
        </p:nvSpPr>
        <p:spPr bwMode="auto">
          <a:xfrm>
            <a:off x="4343400" y="3200400"/>
            <a:ext cx="381000" cy="396875"/>
          </a:xfrm>
          <a:prstGeom prst="rect">
            <a:avLst/>
          </a:prstGeom>
          <a:noFill/>
          <a:ln w="12700">
            <a:noFill/>
            <a:miter lim="800000"/>
            <a:headEnd/>
            <a:tailEnd/>
          </a:ln>
          <a:effectLst/>
        </p:spPr>
        <p:txBody>
          <a:bodyPr wrap="none">
            <a:spAutoFit/>
          </a:bodyPr>
          <a:lstStyle/>
          <a:p>
            <a:r>
              <a:rPr lang="en-US" sz="2000" b="0">
                <a:solidFill>
                  <a:schemeClr val="tx1"/>
                </a:solidFill>
              </a:rPr>
              <a:t>Q</a:t>
            </a:r>
            <a:endParaRPr lang="en-US" sz="2000" b="0" baseline="-25000">
              <a:solidFill>
                <a:schemeClr val="tx1"/>
              </a:solidFill>
            </a:endParaRPr>
          </a:p>
        </p:txBody>
      </p:sp>
      <p:grpSp>
        <p:nvGrpSpPr>
          <p:cNvPr id="1581195" name="Group 139"/>
          <p:cNvGrpSpPr>
            <a:grpSpLocks/>
          </p:cNvGrpSpPr>
          <p:nvPr/>
        </p:nvGrpSpPr>
        <p:grpSpPr bwMode="auto">
          <a:xfrm>
            <a:off x="3886200" y="3352800"/>
            <a:ext cx="304800" cy="762000"/>
            <a:chOff x="1920" y="2112"/>
            <a:chExt cx="192" cy="480"/>
          </a:xfrm>
        </p:grpSpPr>
        <p:sp>
          <p:nvSpPr>
            <p:cNvPr id="1581196" name="Line 140"/>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581197" name="Line 141"/>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581198" name="Line 142"/>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581199" name="Line 143"/>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581200" name="Group 144"/>
            <p:cNvGrpSpPr>
              <a:grpSpLocks/>
            </p:cNvGrpSpPr>
            <p:nvPr/>
          </p:nvGrpSpPr>
          <p:grpSpPr bwMode="auto">
            <a:xfrm>
              <a:off x="1920" y="2544"/>
              <a:ext cx="192" cy="48"/>
              <a:chOff x="1536" y="3360"/>
              <a:chExt cx="192" cy="48"/>
            </a:xfrm>
          </p:grpSpPr>
          <p:sp>
            <p:nvSpPr>
              <p:cNvPr id="1581201" name="Line 145"/>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1202" name="Line 146"/>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
        <p:nvSpPr>
          <p:cNvPr id="1581203" name="Line 147"/>
          <p:cNvSpPr>
            <a:spLocks noChangeShapeType="1"/>
          </p:cNvSpPr>
          <p:nvPr/>
        </p:nvSpPr>
        <p:spPr bwMode="auto">
          <a:xfrm>
            <a:off x="3505200" y="2057400"/>
            <a:ext cx="304800" cy="0"/>
          </a:xfrm>
          <a:prstGeom prst="line">
            <a:avLst/>
          </a:prstGeom>
          <a:noFill/>
          <a:ln w="28575">
            <a:solidFill>
              <a:schemeClr val="tx1"/>
            </a:solidFill>
            <a:round/>
            <a:headEnd/>
            <a:tailEnd/>
          </a:ln>
          <a:effectLst/>
        </p:spPr>
        <p:txBody>
          <a:bodyPr/>
          <a:lstStyle/>
          <a:p>
            <a:endParaRPr lang="en-US"/>
          </a:p>
        </p:txBody>
      </p:sp>
      <p:grpSp>
        <p:nvGrpSpPr>
          <p:cNvPr id="1581204" name="Group 148"/>
          <p:cNvGrpSpPr>
            <a:grpSpLocks/>
          </p:cNvGrpSpPr>
          <p:nvPr/>
        </p:nvGrpSpPr>
        <p:grpSpPr bwMode="auto">
          <a:xfrm>
            <a:off x="3048000" y="2590800"/>
            <a:ext cx="609600" cy="762000"/>
            <a:chOff x="1200" y="1440"/>
            <a:chExt cx="384" cy="480"/>
          </a:xfrm>
        </p:grpSpPr>
        <p:sp>
          <p:nvSpPr>
            <p:cNvPr id="1581205" name="Line 149"/>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1206" name="Line 150"/>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1207" name="Line 151"/>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1208" name="Line 152"/>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1209" name="Oval 153"/>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1210" name="Line 154"/>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1211" name="Line 155"/>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1212" name="Line 156"/>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81213" name="Group 157"/>
          <p:cNvGrpSpPr>
            <a:grpSpLocks/>
          </p:cNvGrpSpPr>
          <p:nvPr/>
        </p:nvGrpSpPr>
        <p:grpSpPr bwMode="auto">
          <a:xfrm>
            <a:off x="1600200" y="2590800"/>
            <a:ext cx="609600" cy="762000"/>
            <a:chOff x="1200" y="1440"/>
            <a:chExt cx="384" cy="480"/>
          </a:xfrm>
        </p:grpSpPr>
        <p:sp>
          <p:nvSpPr>
            <p:cNvPr id="1581214" name="Line 158"/>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1215" name="Line 159"/>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1216" name="Line 160"/>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1217" name="Line 161"/>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1218" name="Oval 162"/>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1219" name="Line 163"/>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1220" name="Line 164"/>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1221" name="Line 165"/>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sp>
        <p:nvSpPr>
          <p:cNvPr id="1581222" name="Text Box 166"/>
          <p:cNvSpPr txBox="1">
            <a:spLocks noChangeArrowheads="1"/>
          </p:cNvSpPr>
          <p:nvPr/>
        </p:nvSpPr>
        <p:spPr bwMode="auto">
          <a:xfrm>
            <a:off x="1066800" y="5105400"/>
            <a:ext cx="2954338" cy="701675"/>
          </a:xfrm>
          <a:prstGeom prst="rect">
            <a:avLst/>
          </a:prstGeom>
          <a:noFill/>
          <a:ln w="12700">
            <a:noFill/>
            <a:miter lim="800000"/>
            <a:headEnd/>
            <a:tailEnd/>
          </a:ln>
          <a:effectLst/>
        </p:spPr>
        <p:txBody>
          <a:bodyPr wrap="none">
            <a:spAutoFit/>
          </a:bodyPr>
          <a:lstStyle/>
          <a:p>
            <a:r>
              <a:rPr lang="en-US" sz="2000" b="0">
                <a:solidFill>
                  <a:schemeClr val="accent2"/>
                </a:solidFill>
              </a:rPr>
              <a:t>hold</a:t>
            </a:r>
            <a:r>
              <a:rPr lang="en-US" sz="2000" b="0">
                <a:solidFill>
                  <a:schemeClr val="tx1"/>
                </a:solidFill>
              </a:rPr>
              <a:t> when clk = 1</a:t>
            </a:r>
          </a:p>
          <a:p>
            <a:r>
              <a:rPr lang="en-US" sz="2000" b="0">
                <a:solidFill>
                  <a:srgbClr val="008276"/>
                </a:solidFill>
              </a:rPr>
              <a:t>transparent</a:t>
            </a:r>
            <a:r>
              <a:rPr lang="en-US" sz="2000" b="0">
                <a:solidFill>
                  <a:schemeClr val="tx1"/>
                </a:solidFill>
              </a:rPr>
              <a:t> when clk = 0</a:t>
            </a:r>
            <a:endParaRPr lang="en-US" sz="2000" b="0" baseline="-250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1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12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11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81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1138" grpId="0" autoUpdateAnimBg="0"/>
      <p:bldP spid="1581139" grpId="0" autoUpdateAnimBg="0"/>
      <p:bldP spid="1581140" grpId="0" autoUpdateAnimBg="0"/>
      <p:bldP spid="158122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3106" name="Rectangle 2"/>
          <p:cNvSpPr>
            <a:spLocks noGrp="1" noChangeArrowheads="1"/>
          </p:cNvSpPr>
          <p:nvPr>
            <p:ph type="title"/>
          </p:nvPr>
        </p:nvSpPr>
        <p:spPr/>
        <p:txBody>
          <a:bodyPr/>
          <a:lstStyle/>
          <a:p>
            <a:r>
              <a:rPr lang="en-US"/>
              <a:t>Embedding Logic in TSPC Latch</a:t>
            </a:r>
          </a:p>
        </p:txBody>
      </p:sp>
      <p:grpSp>
        <p:nvGrpSpPr>
          <p:cNvPr id="1583107" name="Group 3"/>
          <p:cNvGrpSpPr>
            <a:grpSpLocks/>
          </p:cNvGrpSpPr>
          <p:nvPr/>
        </p:nvGrpSpPr>
        <p:grpSpPr bwMode="auto">
          <a:xfrm>
            <a:off x="1447800" y="2819400"/>
            <a:ext cx="609600" cy="762000"/>
            <a:chOff x="1248" y="2688"/>
            <a:chExt cx="384" cy="480"/>
          </a:xfrm>
        </p:grpSpPr>
        <p:sp>
          <p:nvSpPr>
            <p:cNvPr id="1583108" name="Line 4"/>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3109" name="Line 5"/>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3110" name="Line 6"/>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3111" name="Line 7"/>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3112" name="Line 8"/>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3113" name="Line 9"/>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3114" name="Line 10"/>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sp>
        <p:nvSpPr>
          <p:cNvPr id="1583115" name="Line 11"/>
          <p:cNvSpPr>
            <a:spLocks noChangeShapeType="1"/>
          </p:cNvSpPr>
          <p:nvPr/>
        </p:nvSpPr>
        <p:spPr bwMode="auto">
          <a:xfrm>
            <a:off x="1828800" y="1752600"/>
            <a:ext cx="304800" cy="0"/>
          </a:xfrm>
          <a:prstGeom prst="line">
            <a:avLst/>
          </a:prstGeom>
          <a:noFill/>
          <a:ln w="28575">
            <a:solidFill>
              <a:schemeClr val="tx1"/>
            </a:solidFill>
            <a:round/>
            <a:headEnd/>
            <a:tailEnd/>
          </a:ln>
          <a:effectLst/>
        </p:spPr>
        <p:txBody>
          <a:bodyPr/>
          <a:lstStyle/>
          <a:p>
            <a:endParaRPr lang="en-US"/>
          </a:p>
        </p:txBody>
      </p:sp>
      <p:grpSp>
        <p:nvGrpSpPr>
          <p:cNvPr id="1583116" name="Group 12"/>
          <p:cNvGrpSpPr>
            <a:grpSpLocks/>
          </p:cNvGrpSpPr>
          <p:nvPr/>
        </p:nvGrpSpPr>
        <p:grpSpPr bwMode="auto">
          <a:xfrm>
            <a:off x="1828800" y="4495800"/>
            <a:ext cx="304800" cy="76200"/>
            <a:chOff x="1536" y="3360"/>
            <a:chExt cx="192" cy="48"/>
          </a:xfrm>
        </p:grpSpPr>
        <p:sp>
          <p:nvSpPr>
            <p:cNvPr id="1583117" name="Line 13"/>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3118" name="Line 14"/>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nvGrpSpPr>
          <p:cNvPr id="1583119" name="Group 15"/>
          <p:cNvGrpSpPr>
            <a:grpSpLocks/>
          </p:cNvGrpSpPr>
          <p:nvPr/>
        </p:nvGrpSpPr>
        <p:grpSpPr bwMode="auto">
          <a:xfrm>
            <a:off x="2895600" y="2057400"/>
            <a:ext cx="609600" cy="762000"/>
            <a:chOff x="1200" y="1440"/>
            <a:chExt cx="384" cy="480"/>
          </a:xfrm>
        </p:grpSpPr>
        <p:sp>
          <p:nvSpPr>
            <p:cNvPr id="1583120" name="Line 16"/>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3121" name="Line 17"/>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3122" name="Line 18"/>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3123" name="Line 19"/>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3124" name="Oval 20"/>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3125" name="Line 21"/>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3126" name="Line 22"/>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3127" name="Line 23"/>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83128" name="Group 24"/>
          <p:cNvGrpSpPr>
            <a:grpSpLocks/>
          </p:cNvGrpSpPr>
          <p:nvPr/>
        </p:nvGrpSpPr>
        <p:grpSpPr bwMode="auto">
          <a:xfrm>
            <a:off x="2895600" y="2819400"/>
            <a:ext cx="609600" cy="762000"/>
            <a:chOff x="1248" y="2688"/>
            <a:chExt cx="384" cy="480"/>
          </a:xfrm>
        </p:grpSpPr>
        <p:sp>
          <p:nvSpPr>
            <p:cNvPr id="1583129" name="Line 25"/>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3130" name="Line 26"/>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3131" name="Line 27"/>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3132" name="Line 28"/>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3133" name="Line 29"/>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3134" name="Line 30"/>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3135" name="Line 31"/>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3136" name="Group 32"/>
          <p:cNvGrpSpPr>
            <a:grpSpLocks/>
          </p:cNvGrpSpPr>
          <p:nvPr/>
        </p:nvGrpSpPr>
        <p:grpSpPr bwMode="auto">
          <a:xfrm>
            <a:off x="2895600" y="3352800"/>
            <a:ext cx="609600" cy="762000"/>
            <a:chOff x="1248" y="2688"/>
            <a:chExt cx="384" cy="480"/>
          </a:xfrm>
        </p:grpSpPr>
        <p:sp>
          <p:nvSpPr>
            <p:cNvPr id="1583137" name="Line 33"/>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3138" name="Line 34"/>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3139" name="Line 35"/>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3140" name="Line 36"/>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3141" name="Line 37"/>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3142" name="Line 38"/>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3143" name="Line 39"/>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3144" name="Group 40"/>
          <p:cNvGrpSpPr>
            <a:grpSpLocks/>
          </p:cNvGrpSpPr>
          <p:nvPr/>
        </p:nvGrpSpPr>
        <p:grpSpPr bwMode="auto">
          <a:xfrm>
            <a:off x="3352800" y="4114800"/>
            <a:ext cx="304800" cy="76200"/>
            <a:chOff x="1536" y="3360"/>
            <a:chExt cx="192" cy="48"/>
          </a:xfrm>
        </p:grpSpPr>
        <p:sp>
          <p:nvSpPr>
            <p:cNvPr id="1583145" name="Line 41"/>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3146" name="Line 42"/>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83147" name="Line 43"/>
          <p:cNvSpPr>
            <a:spLocks noChangeShapeType="1"/>
          </p:cNvSpPr>
          <p:nvPr/>
        </p:nvSpPr>
        <p:spPr bwMode="auto">
          <a:xfrm>
            <a:off x="1066800" y="2286000"/>
            <a:ext cx="0" cy="1752600"/>
          </a:xfrm>
          <a:prstGeom prst="line">
            <a:avLst/>
          </a:prstGeom>
          <a:noFill/>
          <a:ln w="12700">
            <a:solidFill>
              <a:schemeClr val="tx1"/>
            </a:solidFill>
            <a:round/>
            <a:headEnd/>
            <a:tailEnd/>
          </a:ln>
          <a:effectLst/>
        </p:spPr>
        <p:txBody>
          <a:bodyPr/>
          <a:lstStyle/>
          <a:p>
            <a:endParaRPr lang="en-US"/>
          </a:p>
        </p:txBody>
      </p:sp>
      <p:sp>
        <p:nvSpPr>
          <p:cNvPr id="1583148" name="Line 44"/>
          <p:cNvSpPr>
            <a:spLocks noChangeShapeType="1"/>
          </p:cNvSpPr>
          <p:nvPr/>
        </p:nvSpPr>
        <p:spPr bwMode="auto">
          <a:xfrm>
            <a:off x="1066800" y="4038600"/>
            <a:ext cx="609600" cy="0"/>
          </a:xfrm>
          <a:prstGeom prst="line">
            <a:avLst/>
          </a:prstGeom>
          <a:noFill/>
          <a:ln w="12700">
            <a:solidFill>
              <a:schemeClr val="tx1"/>
            </a:solidFill>
            <a:round/>
            <a:headEnd/>
            <a:tailEnd/>
          </a:ln>
          <a:effectLst/>
        </p:spPr>
        <p:txBody>
          <a:bodyPr/>
          <a:lstStyle/>
          <a:p>
            <a:endParaRPr lang="en-US"/>
          </a:p>
        </p:txBody>
      </p:sp>
      <p:sp>
        <p:nvSpPr>
          <p:cNvPr id="1583149" name="Line 45"/>
          <p:cNvSpPr>
            <a:spLocks noChangeShapeType="1"/>
          </p:cNvSpPr>
          <p:nvPr/>
        </p:nvSpPr>
        <p:spPr bwMode="auto">
          <a:xfrm>
            <a:off x="1066800" y="2286000"/>
            <a:ext cx="609600" cy="0"/>
          </a:xfrm>
          <a:prstGeom prst="line">
            <a:avLst/>
          </a:prstGeom>
          <a:noFill/>
          <a:ln w="12700">
            <a:solidFill>
              <a:schemeClr val="tx1"/>
            </a:solidFill>
            <a:round/>
            <a:headEnd/>
            <a:tailEnd/>
          </a:ln>
          <a:effectLst/>
        </p:spPr>
        <p:txBody>
          <a:bodyPr/>
          <a:lstStyle/>
          <a:p>
            <a:endParaRPr lang="en-US"/>
          </a:p>
        </p:txBody>
      </p:sp>
      <p:sp>
        <p:nvSpPr>
          <p:cNvPr id="1583150" name="Line 46"/>
          <p:cNvSpPr>
            <a:spLocks noChangeShapeType="1"/>
          </p:cNvSpPr>
          <p:nvPr/>
        </p:nvSpPr>
        <p:spPr bwMode="auto">
          <a:xfrm>
            <a:off x="2057400" y="2819400"/>
            <a:ext cx="381000" cy="0"/>
          </a:xfrm>
          <a:prstGeom prst="line">
            <a:avLst/>
          </a:prstGeom>
          <a:noFill/>
          <a:ln w="12700">
            <a:solidFill>
              <a:schemeClr val="tx1"/>
            </a:solidFill>
            <a:round/>
            <a:headEnd/>
            <a:tailEnd/>
          </a:ln>
          <a:effectLst/>
        </p:spPr>
        <p:txBody>
          <a:bodyPr/>
          <a:lstStyle/>
          <a:p>
            <a:endParaRPr lang="en-US"/>
          </a:p>
        </p:txBody>
      </p:sp>
      <p:sp>
        <p:nvSpPr>
          <p:cNvPr id="1583151" name="Line 47"/>
          <p:cNvSpPr>
            <a:spLocks noChangeShapeType="1"/>
          </p:cNvSpPr>
          <p:nvPr/>
        </p:nvSpPr>
        <p:spPr bwMode="auto">
          <a:xfrm>
            <a:off x="2438400" y="2438400"/>
            <a:ext cx="0" cy="1295400"/>
          </a:xfrm>
          <a:prstGeom prst="line">
            <a:avLst/>
          </a:prstGeom>
          <a:noFill/>
          <a:ln w="12700">
            <a:solidFill>
              <a:schemeClr val="tx1"/>
            </a:solidFill>
            <a:round/>
            <a:headEnd/>
            <a:tailEnd/>
          </a:ln>
          <a:effectLst/>
        </p:spPr>
        <p:txBody>
          <a:bodyPr/>
          <a:lstStyle/>
          <a:p>
            <a:endParaRPr lang="en-US"/>
          </a:p>
        </p:txBody>
      </p:sp>
      <p:sp>
        <p:nvSpPr>
          <p:cNvPr id="1583152" name="Line 48"/>
          <p:cNvSpPr>
            <a:spLocks noChangeShapeType="1"/>
          </p:cNvSpPr>
          <p:nvPr/>
        </p:nvSpPr>
        <p:spPr bwMode="auto">
          <a:xfrm>
            <a:off x="2438400" y="2438400"/>
            <a:ext cx="533400" cy="0"/>
          </a:xfrm>
          <a:prstGeom prst="line">
            <a:avLst/>
          </a:prstGeom>
          <a:noFill/>
          <a:ln w="12700">
            <a:solidFill>
              <a:schemeClr val="tx1"/>
            </a:solidFill>
            <a:round/>
            <a:headEnd/>
            <a:tailEnd/>
          </a:ln>
          <a:effectLst/>
        </p:spPr>
        <p:txBody>
          <a:bodyPr/>
          <a:lstStyle/>
          <a:p>
            <a:endParaRPr lang="en-US"/>
          </a:p>
        </p:txBody>
      </p:sp>
      <p:sp>
        <p:nvSpPr>
          <p:cNvPr id="1583153" name="Line 49"/>
          <p:cNvSpPr>
            <a:spLocks noChangeShapeType="1"/>
          </p:cNvSpPr>
          <p:nvPr/>
        </p:nvSpPr>
        <p:spPr bwMode="auto">
          <a:xfrm>
            <a:off x="2438400" y="3733800"/>
            <a:ext cx="533400" cy="0"/>
          </a:xfrm>
          <a:prstGeom prst="line">
            <a:avLst/>
          </a:prstGeom>
          <a:noFill/>
          <a:ln w="12700">
            <a:solidFill>
              <a:schemeClr val="tx1"/>
            </a:solidFill>
            <a:round/>
            <a:headEnd/>
            <a:tailEnd/>
          </a:ln>
          <a:effectLst/>
        </p:spPr>
        <p:txBody>
          <a:bodyPr/>
          <a:lstStyle/>
          <a:p>
            <a:endParaRPr lang="en-US"/>
          </a:p>
        </p:txBody>
      </p:sp>
      <p:sp>
        <p:nvSpPr>
          <p:cNvPr id="1583154" name="Text Box 50"/>
          <p:cNvSpPr txBox="1">
            <a:spLocks noChangeArrowheads="1"/>
          </p:cNvSpPr>
          <p:nvPr/>
        </p:nvSpPr>
        <p:spPr bwMode="auto">
          <a:xfrm>
            <a:off x="1066800" y="2971800"/>
            <a:ext cx="49530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83155" name="Text Box 51"/>
          <p:cNvSpPr txBox="1">
            <a:spLocks noChangeArrowheads="1"/>
          </p:cNvSpPr>
          <p:nvPr/>
        </p:nvSpPr>
        <p:spPr bwMode="auto">
          <a:xfrm>
            <a:off x="2438400" y="2971800"/>
            <a:ext cx="49530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83156" name="Text Box 52"/>
          <p:cNvSpPr txBox="1">
            <a:spLocks noChangeArrowheads="1"/>
          </p:cNvSpPr>
          <p:nvPr/>
        </p:nvSpPr>
        <p:spPr bwMode="auto">
          <a:xfrm>
            <a:off x="381000" y="2895600"/>
            <a:ext cx="395288" cy="396875"/>
          </a:xfrm>
          <a:prstGeom prst="rect">
            <a:avLst/>
          </a:prstGeom>
          <a:noFill/>
          <a:ln w="12700">
            <a:noFill/>
            <a:miter lim="800000"/>
            <a:headEnd/>
            <a:tailEnd/>
          </a:ln>
          <a:effectLst/>
        </p:spPr>
        <p:txBody>
          <a:bodyPr wrap="none">
            <a:spAutoFit/>
          </a:bodyPr>
          <a:lstStyle/>
          <a:p>
            <a:r>
              <a:rPr lang="en-US" sz="2000" b="0">
                <a:solidFill>
                  <a:schemeClr val="tx1"/>
                </a:solidFill>
              </a:rPr>
              <a:t>In</a:t>
            </a:r>
            <a:endParaRPr lang="en-US" sz="2000" b="0" baseline="-25000">
              <a:solidFill>
                <a:schemeClr val="tx1"/>
              </a:solidFill>
            </a:endParaRPr>
          </a:p>
        </p:txBody>
      </p:sp>
      <p:sp>
        <p:nvSpPr>
          <p:cNvPr id="1583157" name="Line 53"/>
          <p:cNvSpPr>
            <a:spLocks noChangeShapeType="1"/>
          </p:cNvSpPr>
          <p:nvPr/>
        </p:nvSpPr>
        <p:spPr bwMode="auto">
          <a:xfrm>
            <a:off x="762000" y="3124200"/>
            <a:ext cx="304800" cy="0"/>
          </a:xfrm>
          <a:prstGeom prst="line">
            <a:avLst/>
          </a:prstGeom>
          <a:noFill/>
          <a:ln w="12700">
            <a:solidFill>
              <a:schemeClr val="tx1"/>
            </a:solidFill>
            <a:round/>
            <a:headEnd/>
            <a:tailEnd/>
          </a:ln>
          <a:effectLst/>
        </p:spPr>
        <p:txBody>
          <a:bodyPr/>
          <a:lstStyle/>
          <a:p>
            <a:endParaRPr lang="en-US"/>
          </a:p>
        </p:txBody>
      </p:sp>
      <p:sp>
        <p:nvSpPr>
          <p:cNvPr id="1583158" name="Line 54"/>
          <p:cNvSpPr>
            <a:spLocks noChangeShapeType="1"/>
          </p:cNvSpPr>
          <p:nvPr/>
        </p:nvSpPr>
        <p:spPr bwMode="auto">
          <a:xfrm>
            <a:off x="3505200" y="2819400"/>
            <a:ext cx="609600" cy="0"/>
          </a:xfrm>
          <a:prstGeom prst="line">
            <a:avLst/>
          </a:prstGeom>
          <a:noFill/>
          <a:ln w="12700">
            <a:solidFill>
              <a:schemeClr val="tx1"/>
            </a:solidFill>
            <a:round/>
            <a:headEnd/>
            <a:tailEnd/>
          </a:ln>
          <a:effectLst/>
        </p:spPr>
        <p:txBody>
          <a:bodyPr/>
          <a:lstStyle/>
          <a:p>
            <a:endParaRPr lang="en-US"/>
          </a:p>
        </p:txBody>
      </p:sp>
      <p:sp>
        <p:nvSpPr>
          <p:cNvPr id="1583159" name="Text Box 55"/>
          <p:cNvSpPr txBox="1">
            <a:spLocks noChangeArrowheads="1"/>
          </p:cNvSpPr>
          <p:nvPr/>
        </p:nvSpPr>
        <p:spPr bwMode="auto">
          <a:xfrm>
            <a:off x="4038600" y="2590800"/>
            <a:ext cx="381000" cy="396875"/>
          </a:xfrm>
          <a:prstGeom prst="rect">
            <a:avLst/>
          </a:prstGeom>
          <a:noFill/>
          <a:ln w="12700">
            <a:noFill/>
            <a:miter lim="800000"/>
            <a:headEnd/>
            <a:tailEnd/>
          </a:ln>
          <a:effectLst/>
        </p:spPr>
        <p:txBody>
          <a:bodyPr wrap="none">
            <a:spAutoFit/>
          </a:bodyPr>
          <a:lstStyle/>
          <a:p>
            <a:r>
              <a:rPr lang="en-US" sz="2000" b="0">
                <a:solidFill>
                  <a:schemeClr val="tx1"/>
                </a:solidFill>
              </a:rPr>
              <a:t>Q</a:t>
            </a:r>
            <a:endParaRPr lang="en-US" sz="2000" b="0" baseline="-25000">
              <a:solidFill>
                <a:schemeClr val="tx1"/>
              </a:solidFill>
            </a:endParaRPr>
          </a:p>
        </p:txBody>
      </p:sp>
      <p:grpSp>
        <p:nvGrpSpPr>
          <p:cNvPr id="1583160" name="Group 56"/>
          <p:cNvGrpSpPr>
            <a:grpSpLocks/>
          </p:cNvGrpSpPr>
          <p:nvPr/>
        </p:nvGrpSpPr>
        <p:grpSpPr bwMode="auto">
          <a:xfrm>
            <a:off x="3657600" y="2819400"/>
            <a:ext cx="304800" cy="762000"/>
            <a:chOff x="1920" y="2112"/>
            <a:chExt cx="192" cy="480"/>
          </a:xfrm>
        </p:grpSpPr>
        <p:sp>
          <p:nvSpPr>
            <p:cNvPr id="1583161" name="Line 57"/>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583162" name="Line 58"/>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583163" name="Line 59"/>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583164" name="Line 60"/>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583165" name="Group 61"/>
            <p:cNvGrpSpPr>
              <a:grpSpLocks/>
            </p:cNvGrpSpPr>
            <p:nvPr/>
          </p:nvGrpSpPr>
          <p:grpSpPr bwMode="auto">
            <a:xfrm>
              <a:off x="1920" y="2544"/>
              <a:ext cx="192" cy="48"/>
              <a:chOff x="1536" y="3360"/>
              <a:chExt cx="192" cy="48"/>
            </a:xfrm>
          </p:grpSpPr>
          <p:sp>
            <p:nvSpPr>
              <p:cNvPr id="1583166" name="Line 62"/>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3167" name="Line 63"/>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
        <p:nvSpPr>
          <p:cNvPr id="1583168" name="Line 64"/>
          <p:cNvSpPr>
            <a:spLocks noChangeShapeType="1"/>
          </p:cNvSpPr>
          <p:nvPr/>
        </p:nvSpPr>
        <p:spPr bwMode="auto">
          <a:xfrm>
            <a:off x="3352800" y="2057400"/>
            <a:ext cx="304800" cy="0"/>
          </a:xfrm>
          <a:prstGeom prst="line">
            <a:avLst/>
          </a:prstGeom>
          <a:noFill/>
          <a:ln w="28575">
            <a:solidFill>
              <a:schemeClr val="tx1"/>
            </a:solidFill>
            <a:round/>
            <a:headEnd/>
            <a:tailEnd/>
          </a:ln>
          <a:effectLst/>
        </p:spPr>
        <p:txBody>
          <a:bodyPr/>
          <a:lstStyle/>
          <a:p>
            <a:endParaRPr lang="en-US"/>
          </a:p>
        </p:txBody>
      </p:sp>
      <p:sp>
        <p:nvSpPr>
          <p:cNvPr id="1583169" name="Rectangle 65" descr="5%"/>
          <p:cNvSpPr>
            <a:spLocks noChangeArrowheads="1"/>
          </p:cNvSpPr>
          <p:nvPr/>
        </p:nvSpPr>
        <p:spPr bwMode="auto">
          <a:xfrm>
            <a:off x="1676400" y="1981200"/>
            <a:ext cx="609600" cy="533400"/>
          </a:xfrm>
          <a:prstGeom prst="rect">
            <a:avLst/>
          </a:prstGeom>
          <a:pattFill prst="pct5">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1583170" name="Text Box 66"/>
          <p:cNvSpPr txBox="1">
            <a:spLocks noChangeArrowheads="1"/>
          </p:cNvSpPr>
          <p:nvPr/>
        </p:nvSpPr>
        <p:spPr bwMode="auto">
          <a:xfrm>
            <a:off x="1600200" y="2057400"/>
            <a:ext cx="722313" cy="396875"/>
          </a:xfrm>
          <a:prstGeom prst="rect">
            <a:avLst/>
          </a:prstGeom>
          <a:noFill/>
          <a:ln w="12700">
            <a:noFill/>
            <a:miter lim="800000"/>
            <a:headEnd/>
            <a:tailEnd/>
          </a:ln>
          <a:effectLst/>
        </p:spPr>
        <p:txBody>
          <a:bodyPr wrap="none">
            <a:spAutoFit/>
          </a:bodyPr>
          <a:lstStyle/>
          <a:p>
            <a:r>
              <a:rPr lang="en-US" sz="2000" b="0">
                <a:solidFill>
                  <a:schemeClr val="tx1"/>
                </a:solidFill>
              </a:rPr>
              <a:t>PUN</a:t>
            </a:r>
            <a:endParaRPr lang="en-US" sz="2000" b="0" baseline="-25000">
              <a:solidFill>
                <a:schemeClr val="tx1"/>
              </a:solidFill>
            </a:endParaRPr>
          </a:p>
        </p:txBody>
      </p:sp>
      <p:sp>
        <p:nvSpPr>
          <p:cNvPr id="1583171" name="Line 67"/>
          <p:cNvSpPr>
            <a:spLocks noChangeShapeType="1"/>
          </p:cNvSpPr>
          <p:nvPr/>
        </p:nvSpPr>
        <p:spPr bwMode="auto">
          <a:xfrm>
            <a:off x="2057400" y="2514600"/>
            <a:ext cx="0" cy="381000"/>
          </a:xfrm>
          <a:prstGeom prst="line">
            <a:avLst/>
          </a:prstGeom>
          <a:noFill/>
          <a:ln w="12700">
            <a:solidFill>
              <a:schemeClr val="tx1"/>
            </a:solidFill>
            <a:round/>
            <a:headEnd/>
            <a:tailEnd/>
          </a:ln>
          <a:effectLst/>
        </p:spPr>
        <p:txBody>
          <a:bodyPr/>
          <a:lstStyle/>
          <a:p>
            <a:endParaRPr lang="en-US"/>
          </a:p>
        </p:txBody>
      </p:sp>
      <p:sp>
        <p:nvSpPr>
          <p:cNvPr id="1583172" name="Line 68"/>
          <p:cNvSpPr>
            <a:spLocks noChangeShapeType="1"/>
          </p:cNvSpPr>
          <p:nvPr/>
        </p:nvSpPr>
        <p:spPr bwMode="auto">
          <a:xfrm>
            <a:off x="2057400" y="3429000"/>
            <a:ext cx="0" cy="381000"/>
          </a:xfrm>
          <a:prstGeom prst="line">
            <a:avLst/>
          </a:prstGeom>
          <a:noFill/>
          <a:ln w="12700">
            <a:solidFill>
              <a:schemeClr val="tx1"/>
            </a:solidFill>
            <a:round/>
            <a:headEnd/>
            <a:tailEnd/>
          </a:ln>
          <a:effectLst/>
        </p:spPr>
        <p:txBody>
          <a:bodyPr/>
          <a:lstStyle/>
          <a:p>
            <a:endParaRPr lang="en-US"/>
          </a:p>
        </p:txBody>
      </p:sp>
      <p:sp>
        <p:nvSpPr>
          <p:cNvPr id="1583173" name="Rectangle 69" descr="5%"/>
          <p:cNvSpPr>
            <a:spLocks noChangeArrowheads="1"/>
          </p:cNvSpPr>
          <p:nvPr/>
        </p:nvSpPr>
        <p:spPr bwMode="auto">
          <a:xfrm>
            <a:off x="1676400" y="3733800"/>
            <a:ext cx="609600" cy="533400"/>
          </a:xfrm>
          <a:prstGeom prst="rect">
            <a:avLst/>
          </a:prstGeom>
          <a:pattFill prst="pct5">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1583174" name="Text Box 70"/>
          <p:cNvSpPr txBox="1">
            <a:spLocks noChangeArrowheads="1"/>
          </p:cNvSpPr>
          <p:nvPr/>
        </p:nvSpPr>
        <p:spPr bwMode="auto">
          <a:xfrm>
            <a:off x="1600200" y="3810000"/>
            <a:ext cx="722313" cy="396875"/>
          </a:xfrm>
          <a:prstGeom prst="rect">
            <a:avLst/>
          </a:prstGeom>
          <a:noFill/>
          <a:ln w="12700">
            <a:noFill/>
            <a:miter lim="800000"/>
            <a:headEnd/>
            <a:tailEnd/>
          </a:ln>
          <a:effectLst/>
        </p:spPr>
        <p:txBody>
          <a:bodyPr wrap="none">
            <a:spAutoFit/>
          </a:bodyPr>
          <a:lstStyle/>
          <a:p>
            <a:r>
              <a:rPr lang="en-US" sz="2000" b="0">
                <a:solidFill>
                  <a:schemeClr val="tx1"/>
                </a:solidFill>
              </a:rPr>
              <a:t>PDN</a:t>
            </a:r>
            <a:endParaRPr lang="en-US" sz="2000" b="0" baseline="-25000">
              <a:solidFill>
                <a:schemeClr val="tx1"/>
              </a:solidFill>
            </a:endParaRPr>
          </a:p>
        </p:txBody>
      </p:sp>
      <p:sp>
        <p:nvSpPr>
          <p:cNvPr id="1583175" name="Line 71"/>
          <p:cNvSpPr>
            <a:spLocks noChangeShapeType="1"/>
          </p:cNvSpPr>
          <p:nvPr/>
        </p:nvSpPr>
        <p:spPr bwMode="auto">
          <a:xfrm>
            <a:off x="1981200" y="1752600"/>
            <a:ext cx="0" cy="228600"/>
          </a:xfrm>
          <a:prstGeom prst="line">
            <a:avLst/>
          </a:prstGeom>
          <a:noFill/>
          <a:ln w="12700">
            <a:solidFill>
              <a:schemeClr val="tx1"/>
            </a:solidFill>
            <a:round/>
            <a:headEnd/>
            <a:tailEnd/>
          </a:ln>
          <a:effectLst/>
        </p:spPr>
        <p:txBody>
          <a:bodyPr/>
          <a:lstStyle/>
          <a:p>
            <a:endParaRPr lang="en-US"/>
          </a:p>
        </p:txBody>
      </p:sp>
      <p:sp>
        <p:nvSpPr>
          <p:cNvPr id="1583176" name="Line 72"/>
          <p:cNvSpPr>
            <a:spLocks noChangeShapeType="1"/>
          </p:cNvSpPr>
          <p:nvPr/>
        </p:nvSpPr>
        <p:spPr bwMode="auto">
          <a:xfrm>
            <a:off x="1981200" y="4267200"/>
            <a:ext cx="0" cy="228600"/>
          </a:xfrm>
          <a:prstGeom prst="line">
            <a:avLst/>
          </a:prstGeom>
          <a:noFill/>
          <a:ln w="12700">
            <a:solidFill>
              <a:schemeClr val="tx1"/>
            </a:solidFill>
            <a:round/>
            <a:headEnd/>
            <a:tailEnd/>
          </a:ln>
          <a:effectLst/>
        </p:spPr>
        <p:txBody>
          <a:bodyPr/>
          <a:lstStyle/>
          <a:p>
            <a:endParaRPr lang="en-US"/>
          </a:p>
        </p:txBody>
      </p:sp>
      <p:grpSp>
        <p:nvGrpSpPr>
          <p:cNvPr id="1583177" name="Group 73"/>
          <p:cNvGrpSpPr>
            <a:grpSpLocks/>
          </p:cNvGrpSpPr>
          <p:nvPr/>
        </p:nvGrpSpPr>
        <p:grpSpPr bwMode="auto">
          <a:xfrm>
            <a:off x="4876800" y="1524000"/>
            <a:ext cx="3505200" cy="3276600"/>
            <a:chOff x="3312" y="1344"/>
            <a:chExt cx="2208" cy="2064"/>
          </a:xfrm>
        </p:grpSpPr>
        <p:grpSp>
          <p:nvGrpSpPr>
            <p:cNvPr id="1583178" name="Group 74"/>
            <p:cNvGrpSpPr>
              <a:grpSpLocks/>
            </p:cNvGrpSpPr>
            <p:nvPr/>
          </p:nvGrpSpPr>
          <p:grpSpPr bwMode="auto">
            <a:xfrm>
              <a:off x="3648" y="2208"/>
              <a:ext cx="384" cy="480"/>
              <a:chOff x="1248" y="2688"/>
              <a:chExt cx="384" cy="480"/>
            </a:xfrm>
          </p:grpSpPr>
          <p:sp>
            <p:nvSpPr>
              <p:cNvPr id="1583179" name="Line 75"/>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3180" name="Line 76"/>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3181" name="Line 77"/>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3182" name="Line 78"/>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3183" name="Line 79"/>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3184" name="Line 80"/>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3185" name="Line 81"/>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sp>
          <p:nvSpPr>
            <p:cNvPr id="1583186" name="Line 82"/>
            <p:cNvSpPr>
              <a:spLocks noChangeShapeType="1"/>
            </p:cNvSpPr>
            <p:nvPr/>
          </p:nvSpPr>
          <p:spPr bwMode="auto">
            <a:xfrm>
              <a:off x="3936" y="1344"/>
              <a:ext cx="192" cy="0"/>
            </a:xfrm>
            <a:prstGeom prst="line">
              <a:avLst/>
            </a:prstGeom>
            <a:noFill/>
            <a:ln w="28575">
              <a:solidFill>
                <a:schemeClr val="tx1"/>
              </a:solidFill>
              <a:round/>
              <a:headEnd/>
              <a:tailEnd/>
            </a:ln>
            <a:effectLst/>
          </p:spPr>
          <p:txBody>
            <a:bodyPr/>
            <a:lstStyle/>
            <a:p>
              <a:endParaRPr lang="en-US"/>
            </a:p>
          </p:txBody>
        </p:sp>
        <p:grpSp>
          <p:nvGrpSpPr>
            <p:cNvPr id="1583187" name="Group 83"/>
            <p:cNvGrpSpPr>
              <a:grpSpLocks/>
            </p:cNvGrpSpPr>
            <p:nvPr/>
          </p:nvGrpSpPr>
          <p:grpSpPr bwMode="auto">
            <a:xfrm>
              <a:off x="3936" y="3360"/>
              <a:ext cx="192" cy="48"/>
              <a:chOff x="1536" y="3360"/>
              <a:chExt cx="192" cy="48"/>
            </a:xfrm>
          </p:grpSpPr>
          <p:sp>
            <p:nvSpPr>
              <p:cNvPr id="1583188" name="Line 84"/>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3189" name="Line 85"/>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nvGrpSpPr>
            <p:cNvPr id="1583190" name="Group 86"/>
            <p:cNvGrpSpPr>
              <a:grpSpLocks/>
            </p:cNvGrpSpPr>
            <p:nvPr/>
          </p:nvGrpSpPr>
          <p:grpSpPr bwMode="auto">
            <a:xfrm>
              <a:off x="4560" y="1728"/>
              <a:ext cx="384" cy="480"/>
              <a:chOff x="1200" y="1440"/>
              <a:chExt cx="384" cy="480"/>
            </a:xfrm>
          </p:grpSpPr>
          <p:sp>
            <p:nvSpPr>
              <p:cNvPr id="1583191" name="Line 87"/>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3192" name="Line 88"/>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3193" name="Line 89"/>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3194" name="Line 90"/>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3195" name="Oval 91"/>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3196" name="Line 92"/>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3197" name="Line 93"/>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3198" name="Line 94"/>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83199" name="Group 95"/>
            <p:cNvGrpSpPr>
              <a:grpSpLocks/>
            </p:cNvGrpSpPr>
            <p:nvPr/>
          </p:nvGrpSpPr>
          <p:grpSpPr bwMode="auto">
            <a:xfrm>
              <a:off x="4560" y="2208"/>
              <a:ext cx="384" cy="480"/>
              <a:chOff x="1248" y="2688"/>
              <a:chExt cx="384" cy="480"/>
            </a:xfrm>
          </p:grpSpPr>
          <p:sp>
            <p:nvSpPr>
              <p:cNvPr id="1583200" name="Line 96"/>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3201" name="Line 97"/>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3202" name="Line 98"/>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3203" name="Line 99"/>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3204" name="Line 100"/>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3205" name="Line 101"/>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3206" name="Line 102"/>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3207" name="Group 103"/>
            <p:cNvGrpSpPr>
              <a:grpSpLocks/>
            </p:cNvGrpSpPr>
            <p:nvPr/>
          </p:nvGrpSpPr>
          <p:grpSpPr bwMode="auto">
            <a:xfrm>
              <a:off x="4560" y="2544"/>
              <a:ext cx="384" cy="480"/>
              <a:chOff x="1248" y="2688"/>
              <a:chExt cx="384" cy="480"/>
            </a:xfrm>
          </p:grpSpPr>
          <p:sp>
            <p:nvSpPr>
              <p:cNvPr id="1583208" name="Line 104"/>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3209" name="Line 105"/>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3210" name="Line 106"/>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3211" name="Line 107"/>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3212" name="Line 108"/>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3213" name="Line 109"/>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3214" name="Line 110"/>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3215" name="Group 111"/>
            <p:cNvGrpSpPr>
              <a:grpSpLocks/>
            </p:cNvGrpSpPr>
            <p:nvPr/>
          </p:nvGrpSpPr>
          <p:grpSpPr bwMode="auto">
            <a:xfrm>
              <a:off x="4848" y="3024"/>
              <a:ext cx="192" cy="48"/>
              <a:chOff x="1536" y="3360"/>
              <a:chExt cx="192" cy="48"/>
            </a:xfrm>
          </p:grpSpPr>
          <p:sp>
            <p:nvSpPr>
              <p:cNvPr id="1583216" name="Line 112"/>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3217" name="Line 113"/>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83218" name="Line 114"/>
            <p:cNvSpPr>
              <a:spLocks noChangeShapeType="1"/>
            </p:cNvSpPr>
            <p:nvPr/>
          </p:nvSpPr>
          <p:spPr bwMode="auto">
            <a:xfrm>
              <a:off x="4032" y="2208"/>
              <a:ext cx="240" cy="0"/>
            </a:xfrm>
            <a:prstGeom prst="line">
              <a:avLst/>
            </a:prstGeom>
            <a:noFill/>
            <a:ln w="12700">
              <a:solidFill>
                <a:schemeClr val="tx1"/>
              </a:solidFill>
              <a:round/>
              <a:headEnd/>
              <a:tailEnd/>
            </a:ln>
            <a:effectLst/>
          </p:spPr>
          <p:txBody>
            <a:bodyPr/>
            <a:lstStyle/>
            <a:p>
              <a:endParaRPr lang="en-US"/>
            </a:p>
          </p:txBody>
        </p:sp>
        <p:sp>
          <p:nvSpPr>
            <p:cNvPr id="1583219" name="Line 115"/>
            <p:cNvSpPr>
              <a:spLocks noChangeShapeType="1"/>
            </p:cNvSpPr>
            <p:nvPr/>
          </p:nvSpPr>
          <p:spPr bwMode="auto">
            <a:xfrm>
              <a:off x="4272" y="1968"/>
              <a:ext cx="0" cy="816"/>
            </a:xfrm>
            <a:prstGeom prst="line">
              <a:avLst/>
            </a:prstGeom>
            <a:noFill/>
            <a:ln w="12700">
              <a:solidFill>
                <a:schemeClr val="tx1"/>
              </a:solidFill>
              <a:round/>
              <a:headEnd/>
              <a:tailEnd/>
            </a:ln>
            <a:effectLst/>
          </p:spPr>
          <p:txBody>
            <a:bodyPr/>
            <a:lstStyle/>
            <a:p>
              <a:endParaRPr lang="en-US"/>
            </a:p>
          </p:txBody>
        </p:sp>
        <p:sp>
          <p:nvSpPr>
            <p:cNvPr id="1583220" name="Line 116"/>
            <p:cNvSpPr>
              <a:spLocks noChangeShapeType="1"/>
            </p:cNvSpPr>
            <p:nvPr/>
          </p:nvSpPr>
          <p:spPr bwMode="auto">
            <a:xfrm>
              <a:off x="4272" y="1968"/>
              <a:ext cx="288" cy="0"/>
            </a:xfrm>
            <a:prstGeom prst="line">
              <a:avLst/>
            </a:prstGeom>
            <a:noFill/>
            <a:ln w="12700">
              <a:solidFill>
                <a:schemeClr val="tx1"/>
              </a:solidFill>
              <a:round/>
              <a:headEnd/>
              <a:tailEnd/>
            </a:ln>
            <a:effectLst/>
          </p:spPr>
          <p:txBody>
            <a:bodyPr/>
            <a:lstStyle/>
            <a:p>
              <a:endParaRPr lang="en-US"/>
            </a:p>
          </p:txBody>
        </p:sp>
        <p:sp>
          <p:nvSpPr>
            <p:cNvPr id="1583221" name="Line 117"/>
            <p:cNvSpPr>
              <a:spLocks noChangeShapeType="1"/>
            </p:cNvSpPr>
            <p:nvPr/>
          </p:nvSpPr>
          <p:spPr bwMode="auto">
            <a:xfrm>
              <a:off x="4272" y="2784"/>
              <a:ext cx="336" cy="0"/>
            </a:xfrm>
            <a:prstGeom prst="line">
              <a:avLst/>
            </a:prstGeom>
            <a:noFill/>
            <a:ln w="12700">
              <a:solidFill>
                <a:schemeClr val="tx1"/>
              </a:solidFill>
              <a:round/>
              <a:headEnd/>
              <a:tailEnd/>
            </a:ln>
            <a:effectLst/>
          </p:spPr>
          <p:txBody>
            <a:bodyPr/>
            <a:lstStyle/>
            <a:p>
              <a:endParaRPr lang="en-US"/>
            </a:p>
          </p:txBody>
        </p:sp>
        <p:sp>
          <p:nvSpPr>
            <p:cNvPr id="1583222" name="Text Box 118"/>
            <p:cNvSpPr txBox="1">
              <a:spLocks noChangeArrowheads="1"/>
            </p:cNvSpPr>
            <p:nvPr/>
          </p:nvSpPr>
          <p:spPr bwMode="auto">
            <a:xfrm>
              <a:off x="3408" y="2304"/>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83223" name="Text Box 119"/>
            <p:cNvSpPr txBox="1">
              <a:spLocks noChangeArrowheads="1"/>
            </p:cNvSpPr>
            <p:nvPr/>
          </p:nvSpPr>
          <p:spPr bwMode="auto">
            <a:xfrm>
              <a:off x="4272" y="2304"/>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83224" name="Text Box 120"/>
            <p:cNvSpPr txBox="1">
              <a:spLocks noChangeArrowheads="1"/>
            </p:cNvSpPr>
            <p:nvPr/>
          </p:nvSpPr>
          <p:spPr bwMode="auto">
            <a:xfrm>
              <a:off x="3504" y="2640"/>
              <a:ext cx="223" cy="250"/>
            </a:xfrm>
            <a:prstGeom prst="rect">
              <a:avLst/>
            </a:prstGeom>
            <a:noFill/>
            <a:ln w="12700">
              <a:noFill/>
              <a:miter lim="800000"/>
              <a:headEnd/>
              <a:tailEnd/>
            </a:ln>
            <a:effectLst/>
          </p:spPr>
          <p:txBody>
            <a:bodyPr wrap="none">
              <a:spAutoFit/>
            </a:bodyPr>
            <a:lstStyle/>
            <a:p>
              <a:r>
                <a:rPr lang="en-US" sz="2000" b="0">
                  <a:solidFill>
                    <a:schemeClr val="tx1"/>
                  </a:solidFill>
                </a:rPr>
                <a:t>A</a:t>
              </a:r>
              <a:endParaRPr lang="en-US" sz="2000" b="0" baseline="-25000">
                <a:solidFill>
                  <a:schemeClr val="tx1"/>
                </a:solidFill>
              </a:endParaRPr>
            </a:p>
          </p:txBody>
        </p:sp>
        <p:sp>
          <p:nvSpPr>
            <p:cNvPr id="1583225" name="Line 121"/>
            <p:cNvSpPr>
              <a:spLocks noChangeShapeType="1"/>
            </p:cNvSpPr>
            <p:nvPr/>
          </p:nvSpPr>
          <p:spPr bwMode="auto">
            <a:xfrm>
              <a:off x="4944" y="2208"/>
              <a:ext cx="384" cy="0"/>
            </a:xfrm>
            <a:prstGeom prst="line">
              <a:avLst/>
            </a:prstGeom>
            <a:noFill/>
            <a:ln w="12700">
              <a:solidFill>
                <a:schemeClr val="tx1"/>
              </a:solidFill>
              <a:round/>
              <a:headEnd/>
              <a:tailEnd/>
            </a:ln>
            <a:effectLst/>
          </p:spPr>
          <p:txBody>
            <a:bodyPr/>
            <a:lstStyle/>
            <a:p>
              <a:endParaRPr lang="en-US"/>
            </a:p>
          </p:txBody>
        </p:sp>
        <p:sp>
          <p:nvSpPr>
            <p:cNvPr id="1583226" name="Text Box 122"/>
            <p:cNvSpPr txBox="1">
              <a:spLocks noChangeArrowheads="1"/>
            </p:cNvSpPr>
            <p:nvPr/>
          </p:nvSpPr>
          <p:spPr bwMode="auto">
            <a:xfrm>
              <a:off x="5280" y="2064"/>
              <a:ext cx="240" cy="250"/>
            </a:xfrm>
            <a:prstGeom prst="rect">
              <a:avLst/>
            </a:prstGeom>
            <a:noFill/>
            <a:ln w="12700">
              <a:noFill/>
              <a:miter lim="800000"/>
              <a:headEnd/>
              <a:tailEnd/>
            </a:ln>
            <a:effectLst/>
          </p:spPr>
          <p:txBody>
            <a:bodyPr wrap="none">
              <a:spAutoFit/>
            </a:bodyPr>
            <a:lstStyle/>
            <a:p>
              <a:r>
                <a:rPr lang="en-US" sz="2000" b="0">
                  <a:solidFill>
                    <a:schemeClr val="tx1"/>
                  </a:solidFill>
                </a:rPr>
                <a:t>Q</a:t>
              </a:r>
              <a:endParaRPr lang="en-US" sz="2000" b="0" baseline="-25000">
                <a:solidFill>
                  <a:schemeClr val="tx1"/>
                </a:solidFill>
              </a:endParaRPr>
            </a:p>
          </p:txBody>
        </p:sp>
        <p:grpSp>
          <p:nvGrpSpPr>
            <p:cNvPr id="1583227" name="Group 123"/>
            <p:cNvGrpSpPr>
              <a:grpSpLocks/>
            </p:cNvGrpSpPr>
            <p:nvPr/>
          </p:nvGrpSpPr>
          <p:grpSpPr bwMode="auto">
            <a:xfrm>
              <a:off x="5040" y="2208"/>
              <a:ext cx="192" cy="480"/>
              <a:chOff x="1920" y="2112"/>
              <a:chExt cx="192" cy="480"/>
            </a:xfrm>
          </p:grpSpPr>
          <p:sp>
            <p:nvSpPr>
              <p:cNvPr id="1583228" name="Line 124"/>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583229" name="Line 125"/>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583230" name="Line 126"/>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583231" name="Line 127"/>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583232" name="Group 128"/>
              <p:cNvGrpSpPr>
                <a:grpSpLocks/>
              </p:cNvGrpSpPr>
              <p:nvPr/>
            </p:nvGrpSpPr>
            <p:grpSpPr bwMode="auto">
              <a:xfrm>
                <a:off x="1920" y="2544"/>
                <a:ext cx="192" cy="48"/>
                <a:chOff x="1536" y="3360"/>
                <a:chExt cx="192" cy="48"/>
              </a:xfrm>
            </p:grpSpPr>
            <p:sp>
              <p:nvSpPr>
                <p:cNvPr id="1583233" name="Line 129"/>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3234" name="Line 130"/>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
          <p:nvSpPr>
            <p:cNvPr id="1583235" name="Line 131"/>
            <p:cNvSpPr>
              <a:spLocks noChangeShapeType="1"/>
            </p:cNvSpPr>
            <p:nvPr/>
          </p:nvSpPr>
          <p:spPr bwMode="auto">
            <a:xfrm>
              <a:off x="4848" y="1728"/>
              <a:ext cx="192" cy="0"/>
            </a:xfrm>
            <a:prstGeom prst="line">
              <a:avLst/>
            </a:prstGeom>
            <a:noFill/>
            <a:ln w="28575">
              <a:solidFill>
                <a:schemeClr val="tx1"/>
              </a:solidFill>
              <a:round/>
              <a:headEnd/>
              <a:tailEnd/>
            </a:ln>
            <a:effectLst/>
          </p:spPr>
          <p:txBody>
            <a:bodyPr/>
            <a:lstStyle/>
            <a:p>
              <a:endParaRPr lang="en-US"/>
            </a:p>
          </p:txBody>
        </p:sp>
        <p:sp>
          <p:nvSpPr>
            <p:cNvPr id="1583236" name="Line 132"/>
            <p:cNvSpPr>
              <a:spLocks noChangeShapeType="1"/>
            </p:cNvSpPr>
            <p:nvPr/>
          </p:nvSpPr>
          <p:spPr bwMode="auto">
            <a:xfrm>
              <a:off x="4032" y="2016"/>
              <a:ext cx="0" cy="240"/>
            </a:xfrm>
            <a:prstGeom prst="line">
              <a:avLst/>
            </a:prstGeom>
            <a:noFill/>
            <a:ln w="12700">
              <a:solidFill>
                <a:schemeClr val="tx1"/>
              </a:solidFill>
              <a:round/>
              <a:headEnd/>
              <a:tailEnd/>
            </a:ln>
            <a:effectLst/>
          </p:spPr>
          <p:txBody>
            <a:bodyPr/>
            <a:lstStyle/>
            <a:p>
              <a:endParaRPr lang="en-US"/>
            </a:p>
          </p:txBody>
        </p:sp>
        <p:grpSp>
          <p:nvGrpSpPr>
            <p:cNvPr id="1583237" name="Group 133"/>
            <p:cNvGrpSpPr>
              <a:grpSpLocks/>
            </p:cNvGrpSpPr>
            <p:nvPr/>
          </p:nvGrpSpPr>
          <p:grpSpPr bwMode="auto">
            <a:xfrm>
              <a:off x="3648" y="2544"/>
              <a:ext cx="384" cy="480"/>
              <a:chOff x="1248" y="2688"/>
              <a:chExt cx="384" cy="480"/>
            </a:xfrm>
          </p:grpSpPr>
          <p:sp>
            <p:nvSpPr>
              <p:cNvPr id="1583238" name="Line 134"/>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3239" name="Line 135"/>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3240" name="Line 136"/>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3241" name="Line 137"/>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3242" name="Line 138"/>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3243" name="Line 139"/>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3244" name="Line 140"/>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3245" name="Group 141"/>
            <p:cNvGrpSpPr>
              <a:grpSpLocks/>
            </p:cNvGrpSpPr>
            <p:nvPr/>
          </p:nvGrpSpPr>
          <p:grpSpPr bwMode="auto">
            <a:xfrm>
              <a:off x="3648" y="2880"/>
              <a:ext cx="384" cy="480"/>
              <a:chOff x="1248" y="2688"/>
              <a:chExt cx="384" cy="480"/>
            </a:xfrm>
          </p:grpSpPr>
          <p:sp>
            <p:nvSpPr>
              <p:cNvPr id="1583246" name="Line 142"/>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3247" name="Line 143"/>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3248" name="Line 144"/>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3249" name="Line 145"/>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3250" name="Line 146"/>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3251" name="Line 147"/>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3252" name="Line 148"/>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3253" name="Group 149"/>
            <p:cNvGrpSpPr>
              <a:grpSpLocks/>
            </p:cNvGrpSpPr>
            <p:nvPr/>
          </p:nvGrpSpPr>
          <p:grpSpPr bwMode="auto">
            <a:xfrm>
              <a:off x="3504" y="1536"/>
              <a:ext cx="384" cy="480"/>
              <a:chOff x="1200" y="1440"/>
              <a:chExt cx="384" cy="480"/>
            </a:xfrm>
          </p:grpSpPr>
          <p:sp>
            <p:nvSpPr>
              <p:cNvPr id="1583254" name="Line 150"/>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3255" name="Line 151"/>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3256" name="Line 152"/>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3257" name="Line 153"/>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3258" name="Oval 154"/>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3259" name="Line 155"/>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3260" name="Line 156"/>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3261" name="Line 157"/>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83262" name="Group 158"/>
            <p:cNvGrpSpPr>
              <a:grpSpLocks/>
            </p:cNvGrpSpPr>
            <p:nvPr/>
          </p:nvGrpSpPr>
          <p:grpSpPr bwMode="auto">
            <a:xfrm flipH="1">
              <a:off x="4128" y="1536"/>
              <a:ext cx="384" cy="480"/>
              <a:chOff x="1200" y="1440"/>
              <a:chExt cx="384" cy="480"/>
            </a:xfrm>
          </p:grpSpPr>
          <p:sp>
            <p:nvSpPr>
              <p:cNvPr id="1583263" name="Line 159"/>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3264" name="Line 160"/>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3265" name="Line 161"/>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3266" name="Line 162"/>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3267" name="Oval 163"/>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3268" name="Line 164"/>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3269" name="Line 165"/>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3270" name="Line 166"/>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sp>
          <p:nvSpPr>
            <p:cNvPr id="1583271" name="Line 167"/>
            <p:cNvSpPr>
              <a:spLocks noChangeShapeType="1"/>
            </p:cNvSpPr>
            <p:nvPr/>
          </p:nvSpPr>
          <p:spPr bwMode="auto">
            <a:xfrm>
              <a:off x="3888" y="2016"/>
              <a:ext cx="240" cy="0"/>
            </a:xfrm>
            <a:prstGeom prst="line">
              <a:avLst/>
            </a:prstGeom>
            <a:noFill/>
            <a:ln w="12700">
              <a:solidFill>
                <a:schemeClr val="tx1"/>
              </a:solidFill>
              <a:round/>
              <a:headEnd/>
              <a:tailEnd/>
            </a:ln>
            <a:effectLst/>
          </p:spPr>
          <p:txBody>
            <a:bodyPr/>
            <a:lstStyle/>
            <a:p>
              <a:endParaRPr lang="en-US"/>
            </a:p>
          </p:txBody>
        </p:sp>
        <p:sp>
          <p:nvSpPr>
            <p:cNvPr id="1583272" name="Line 168"/>
            <p:cNvSpPr>
              <a:spLocks noChangeShapeType="1"/>
            </p:cNvSpPr>
            <p:nvPr/>
          </p:nvSpPr>
          <p:spPr bwMode="auto">
            <a:xfrm>
              <a:off x="3888" y="1536"/>
              <a:ext cx="240" cy="0"/>
            </a:xfrm>
            <a:prstGeom prst="line">
              <a:avLst/>
            </a:prstGeom>
            <a:noFill/>
            <a:ln w="12700">
              <a:solidFill>
                <a:schemeClr val="tx1"/>
              </a:solidFill>
              <a:round/>
              <a:headEnd/>
              <a:tailEnd/>
            </a:ln>
            <a:effectLst/>
          </p:spPr>
          <p:txBody>
            <a:bodyPr/>
            <a:lstStyle/>
            <a:p>
              <a:endParaRPr lang="en-US"/>
            </a:p>
          </p:txBody>
        </p:sp>
        <p:sp>
          <p:nvSpPr>
            <p:cNvPr id="1583273" name="Line 169"/>
            <p:cNvSpPr>
              <a:spLocks noChangeShapeType="1"/>
            </p:cNvSpPr>
            <p:nvPr/>
          </p:nvSpPr>
          <p:spPr bwMode="auto">
            <a:xfrm>
              <a:off x="4032" y="1344"/>
              <a:ext cx="0" cy="192"/>
            </a:xfrm>
            <a:prstGeom prst="line">
              <a:avLst/>
            </a:prstGeom>
            <a:noFill/>
            <a:ln w="12700">
              <a:solidFill>
                <a:schemeClr val="tx1"/>
              </a:solidFill>
              <a:round/>
              <a:headEnd/>
              <a:tailEnd/>
            </a:ln>
            <a:effectLst/>
          </p:spPr>
          <p:txBody>
            <a:bodyPr/>
            <a:lstStyle/>
            <a:p>
              <a:endParaRPr lang="en-US"/>
            </a:p>
          </p:txBody>
        </p:sp>
        <p:sp>
          <p:nvSpPr>
            <p:cNvPr id="1583274" name="Text Box 170"/>
            <p:cNvSpPr txBox="1">
              <a:spLocks noChangeArrowheads="1"/>
            </p:cNvSpPr>
            <p:nvPr/>
          </p:nvSpPr>
          <p:spPr bwMode="auto">
            <a:xfrm>
              <a:off x="3504" y="2976"/>
              <a:ext cx="223" cy="250"/>
            </a:xfrm>
            <a:prstGeom prst="rect">
              <a:avLst/>
            </a:prstGeom>
            <a:noFill/>
            <a:ln w="12700">
              <a:noFill/>
              <a:miter lim="800000"/>
              <a:headEnd/>
              <a:tailEnd/>
            </a:ln>
            <a:effectLst/>
          </p:spPr>
          <p:txBody>
            <a:bodyPr wrap="none">
              <a:spAutoFit/>
            </a:bodyPr>
            <a:lstStyle/>
            <a:p>
              <a:r>
                <a:rPr lang="en-US" sz="2000" b="0">
                  <a:solidFill>
                    <a:schemeClr val="tx1"/>
                  </a:solidFill>
                </a:rPr>
                <a:t>B</a:t>
              </a:r>
              <a:endParaRPr lang="en-US" sz="2000" b="0" baseline="-25000">
                <a:solidFill>
                  <a:schemeClr val="tx1"/>
                </a:solidFill>
              </a:endParaRPr>
            </a:p>
          </p:txBody>
        </p:sp>
        <p:sp>
          <p:nvSpPr>
            <p:cNvPr id="1583275" name="Text Box 171"/>
            <p:cNvSpPr txBox="1">
              <a:spLocks noChangeArrowheads="1"/>
            </p:cNvSpPr>
            <p:nvPr/>
          </p:nvSpPr>
          <p:spPr bwMode="auto">
            <a:xfrm>
              <a:off x="4464" y="1632"/>
              <a:ext cx="223" cy="250"/>
            </a:xfrm>
            <a:prstGeom prst="rect">
              <a:avLst/>
            </a:prstGeom>
            <a:noFill/>
            <a:ln w="12700">
              <a:noFill/>
              <a:miter lim="800000"/>
              <a:headEnd/>
              <a:tailEnd/>
            </a:ln>
            <a:effectLst/>
          </p:spPr>
          <p:txBody>
            <a:bodyPr wrap="none">
              <a:spAutoFit/>
            </a:bodyPr>
            <a:lstStyle/>
            <a:p>
              <a:r>
                <a:rPr lang="en-US" sz="2000" b="0">
                  <a:solidFill>
                    <a:schemeClr val="tx1"/>
                  </a:solidFill>
                </a:rPr>
                <a:t>B</a:t>
              </a:r>
              <a:endParaRPr lang="en-US" sz="2000" b="0" baseline="-25000">
                <a:solidFill>
                  <a:schemeClr val="tx1"/>
                </a:solidFill>
              </a:endParaRPr>
            </a:p>
          </p:txBody>
        </p:sp>
        <p:sp>
          <p:nvSpPr>
            <p:cNvPr id="1583276" name="Text Box 172"/>
            <p:cNvSpPr txBox="1">
              <a:spLocks noChangeArrowheads="1"/>
            </p:cNvSpPr>
            <p:nvPr/>
          </p:nvSpPr>
          <p:spPr bwMode="auto">
            <a:xfrm>
              <a:off x="3312" y="1632"/>
              <a:ext cx="223" cy="250"/>
            </a:xfrm>
            <a:prstGeom prst="rect">
              <a:avLst/>
            </a:prstGeom>
            <a:noFill/>
            <a:ln w="12700">
              <a:noFill/>
              <a:miter lim="800000"/>
              <a:headEnd/>
              <a:tailEnd/>
            </a:ln>
            <a:effectLst/>
          </p:spPr>
          <p:txBody>
            <a:bodyPr wrap="none">
              <a:spAutoFit/>
            </a:bodyPr>
            <a:lstStyle/>
            <a:p>
              <a:r>
                <a:rPr lang="en-US" sz="2000" b="0">
                  <a:solidFill>
                    <a:schemeClr val="tx1"/>
                  </a:solidFill>
                </a:rPr>
                <a:t>A</a:t>
              </a:r>
              <a:endParaRPr lang="en-US" sz="2000" b="0" baseline="-25000">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83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1778" name="Rectangle 2"/>
          <p:cNvSpPr>
            <a:spLocks noGrp="1" noChangeArrowheads="1"/>
          </p:cNvSpPr>
          <p:nvPr>
            <p:ph type="title"/>
          </p:nvPr>
        </p:nvSpPr>
        <p:spPr/>
        <p:txBody>
          <a:bodyPr/>
          <a:lstStyle/>
          <a:p>
            <a:r>
              <a:rPr lang="en-US"/>
              <a:t>Review:  Timing Metrics</a:t>
            </a:r>
          </a:p>
        </p:txBody>
      </p:sp>
      <p:grpSp>
        <p:nvGrpSpPr>
          <p:cNvPr id="1611779" name="Group 3"/>
          <p:cNvGrpSpPr>
            <a:grpSpLocks/>
          </p:cNvGrpSpPr>
          <p:nvPr/>
        </p:nvGrpSpPr>
        <p:grpSpPr bwMode="auto">
          <a:xfrm>
            <a:off x="381000" y="1524000"/>
            <a:ext cx="7889875" cy="4724400"/>
            <a:chOff x="222" y="690"/>
            <a:chExt cx="4970" cy="2976"/>
          </a:xfrm>
        </p:grpSpPr>
        <p:sp>
          <p:nvSpPr>
            <p:cNvPr id="1611780" name="Line 4"/>
            <p:cNvSpPr>
              <a:spLocks noChangeShapeType="1"/>
            </p:cNvSpPr>
            <p:nvPr/>
          </p:nvSpPr>
          <p:spPr bwMode="auto">
            <a:xfrm flipV="1">
              <a:off x="921" y="690"/>
              <a:ext cx="0" cy="768"/>
            </a:xfrm>
            <a:prstGeom prst="line">
              <a:avLst/>
            </a:prstGeom>
            <a:noFill/>
            <a:ln w="12700">
              <a:solidFill>
                <a:schemeClr val="tx1"/>
              </a:solidFill>
              <a:round/>
              <a:headEnd/>
              <a:tailEnd type="triangle" w="med" len="med"/>
            </a:ln>
            <a:effectLst/>
          </p:spPr>
          <p:txBody>
            <a:bodyPr/>
            <a:lstStyle/>
            <a:p>
              <a:endParaRPr lang="en-US"/>
            </a:p>
          </p:txBody>
        </p:sp>
        <p:sp>
          <p:nvSpPr>
            <p:cNvPr id="1611781" name="Line 5"/>
            <p:cNvSpPr>
              <a:spLocks noChangeShapeType="1"/>
            </p:cNvSpPr>
            <p:nvPr/>
          </p:nvSpPr>
          <p:spPr bwMode="auto">
            <a:xfrm>
              <a:off x="921" y="1440"/>
              <a:ext cx="4032" cy="0"/>
            </a:xfrm>
            <a:prstGeom prst="line">
              <a:avLst/>
            </a:prstGeom>
            <a:noFill/>
            <a:ln w="12700">
              <a:solidFill>
                <a:schemeClr val="tx1"/>
              </a:solidFill>
              <a:round/>
              <a:headEnd/>
              <a:tailEnd type="triangle" w="med" len="med"/>
            </a:ln>
            <a:effectLst/>
          </p:spPr>
          <p:txBody>
            <a:bodyPr/>
            <a:lstStyle/>
            <a:p>
              <a:endParaRPr lang="en-US"/>
            </a:p>
          </p:txBody>
        </p:sp>
        <p:sp>
          <p:nvSpPr>
            <p:cNvPr id="1611782" name="Line 6"/>
            <p:cNvSpPr>
              <a:spLocks noChangeShapeType="1"/>
            </p:cNvSpPr>
            <p:nvPr/>
          </p:nvSpPr>
          <p:spPr bwMode="auto">
            <a:xfrm flipV="1">
              <a:off x="921" y="1698"/>
              <a:ext cx="0" cy="768"/>
            </a:xfrm>
            <a:prstGeom prst="line">
              <a:avLst/>
            </a:prstGeom>
            <a:noFill/>
            <a:ln w="12700">
              <a:solidFill>
                <a:schemeClr val="tx1"/>
              </a:solidFill>
              <a:round/>
              <a:headEnd/>
              <a:tailEnd type="triangle" w="med" len="med"/>
            </a:ln>
            <a:effectLst/>
          </p:spPr>
          <p:txBody>
            <a:bodyPr/>
            <a:lstStyle/>
            <a:p>
              <a:endParaRPr lang="en-US"/>
            </a:p>
          </p:txBody>
        </p:sp>
        <p:sp>
          <p:nvSpPr>
            <p:cNvPr id="1611783" name="Line 7"/>
            <p:cNvSpPr>
              <a:spLocks noChangeShapeType="1"/>
            </p:cNvSpPr>
            <p:nvPr/>
          </p:nvSpPr>
          <p:spPr bwMode="auto">
            <a:xfrm>
              <a:off x="921" y="2466"/>
              <a:ext cx="4032" cy="0"/>
            </a:xfrm>
            <a:prstGeom prst="line">
              <a:avLst/>
            </a:prstGeom>
            <a:noFill/>
            <a:ln w="12700">
              <a:solidFill>
                <a:schemeClr val="tx1"/>
              </a:solidFill>
              <a:round/>
              <a:headEnd/>
              <a:tailEnd type="triangle" w="med" len="med"/>
            </a:ln>
            <a:effectLst/>
          </p:spPr>
          <p:txBody>
            <a:bodyPr/>
            <a:lstStyle/>
            <a:p>
              <a:endParaRPr lang="en-US"/>
            </a:p>
          </p:txBody>
        </p:sp>
        <p:sp>
          <p:nvSpPr>
            <p:cNvPr id="1611784" name="Line 8"/>
            <p:cNvSpPr>
              <a:spLocks noChangeShapeType="1"/>
            </p:cNvSpPr>
            <p:nvPr/>
          </p:nvSpPr>
          <p:spPr bwMode="auto">
            <a:xfrm flipV="1">
              <a:off x="921" y="2658"/>
              <a:ext cx="0" cy="768"/>
            </a:xfrm>
            <a:prstGeom prst="line">
              <a:avLst/>
            </a:prstGeom>
            <a:noFill/>
            <a:ln w="12700">
              <a:solidFill>
                <a:schemeClr val="tx1"/>
              </a:solidFill>
              <a:round/>
              <a:headEnd/>
              <a:tailEnd type="triangle" w="med" len="med"/>
            </a:ln>
            <a:effectLst/>
          </p:spPr>
          <p:txBody>
            <a:bodyPr/>
            <a:lstStyle/>
            <a:p>
              <a:endParaRPr lang="en-US"/>
            </a:p>
          </p:txBody>
        </p:sp>
        <p:sp>
          <p:nvSpPr>
            <p:cNvPr id="1611785" name="Line 9"/>
            <p:cNvSpPr>
              <a:spLocks noChangeShapeType="1"/>
            </p:cNvSpPr>
            <p:nvPr/>
          </p:nvSpPr>
          <p:spPr bwMode="auto">
            <a:xfrm>
              <a:off x="912" y="3408"/>
              <a:ext cx="4032" cy="0"/>
            </a:xfrm>
            <a:prstGeom prst="line">
              <a:avLst/>
            </a:prstGeom>
            <a:noFill/>
            <a:ln w="12700">
              <a:solidFill>
                <a:schemeClr val="tx1"/>
              </a:solidFill>
              <a:round/>
              <a:headEnd/>
              <a:tailEnd type="triangle" w="med" len="med"/>
            </a:ln>
            <a:effectLst/>
          </p:spPr>
          <p:txBody>
            <a:bodyPr/>
            <a:lstStyle/>
            <a:p>
              <a:endParaRPr lang="en-US"/>
            </a:p>
          </p:txBody>
        </p:sp>
        <p:sp>
          <p:nvSpPr>
            <p:cNvPr id="1611786" name="Line 10"/>
            <p:cNvSpPr>
              <a:spLocks noChangeShapeType="1"/>
            </p:cNvSpPr>
            <p:nvPr/>
          </p:nvSpPr>
          <p:spPr bwMode="auto">
            <a:xfrm>
              <a:off x="912" y="960"/>
              <a:ext cx="480" cy="0"/>
            </a:xfrm>
            <a:prstGeom prst="line">
              <a:avLst/>
            </a:prstGeom>
            <a:noFill/>
            <a:ln w="28575">
              <a:solidFill>
                <a:schemeClr val="tx1"/>
              </a:solidFill>
              <a:round/>
              <a:headEnd/>
              <a:tailEnd/>
            </a:ln>
            <a:effectLst/>
          </p:spPr>
          <p:txBody>
            <a:bodyPr/>
            <a:lstStyle/>
            <a:p>
              <a:endParaRPr lang="en-US"/>
            </a:p>
          </p:txBody>
        </p:sp>
        <p:sp>
          <p:nvSpPr>
            <p:cNvPr id="1611787" name="Line 11"/>
            <p:cNvSpPr>
              <a:spLocks noChangeShapeType="1"/>
            </p:cNvSpPr>
            <p:nvPr/>
          </p:nvSpPr>
          <p:spPr bwMode="auto">
            <a:xfrm flipV="1">
              <a:off x="2688" y="960"/>
              <a:ext cx="192" cy="480"/>
            </a:xfrm>
            <a:prstGeom prst="line">
              <a:avLst/>
            </a:prstGeom>
            <a:noFill/>
            <a:ln w="28575">
              <a:solidFill>
                <a:schemeClr val="tx1"/>
              </a:solidFill>
              <a:round/>
              <a:headEnd/>
              <a:tailEnd type="triangle" w="med" len="med"/>
            </a:ln>
            <a:effectLst/>
          </p:spPr>
          <p:txBody>
            <a:bodyPr/>
            <a:lstStyle/>
            <a:p>
              <a:endParaRPr lang="en-US"/>
            </a:p>
          </p:txBody>
        </p:sp>
        <p:sp>
          <p:nvSpPr>
            <p:cNvPr id="1611788" name="Line 12"/>
            <p:cNvSpPr>
              <a:spLocks noChangeShapeType="1"/>
            </p:cNvSpPr>
            <p:nvPr/>
          </p:nvSpPr>
          <p:spPr bwMode="auto">
            <a:xfrm>
              <a:off x="1584" y="1440"/>
              <a:ext cx="1104" cy="0"/>
            </a:xfrm>
            <a:prstGeom prst="line">
              <a:avLst/>
            </a:prstGeom>
            <a:noFill/>
            <a:ln w="28575">
              <a:solidFill>
                <a:schemeClr val="tx1"/>
              </a:solidFill>
              <a:round/>
              <a:headEnd/>
              <a:tailEnd/>
            </a:ln>
            <a:effectLst/>
          </p:spPr>
          <p:txBody>
            <a:bodyPr/>
            <a:lstStyle/>
            <a:p>
              <a:endParaRPr lang="en-US"/>
            </a:p>
          </p:txBody>
        </p:sp>
        <p:sp>
          <p:nvSpPr>
            <p:cNvPr id="1611789" name="Line 13"/>
            <p:cNvSpPr>
              <a:spLocks noChangeShapeType="1"/>
            </p:cNvSpPr>
            <p:nvPr/>
          </p:nvSpPr>
          <p:spPr bwMode="auto">
            <a:xfrm>
              <a:off x="1392" y="960"/>
              <a:ext cx="192" cy="480"/>
            </a:xfrm>
            <a:prstGeom prst="line">
              <a:avLst/>
            </a:prstGeom>
            <a:noFill/>
            <a:ln w="28575">
              <a:solidFill>
                <a:schemeClr val="tx1"/>
              </a:solidFill>
              <a:round/>
              <a:headEnd/>
              <a:tailEnd/>
            </a:ln>
            <a:effectLst/>
          </p:spPr>
          <p:txBody>
            <a:bodyPr/>
            <a:lstStyle/>
            <a:p>
              <a:endParaRPr lang="en-US"/>
            </a:p>
          </p:txBody>
        </p:sp>
        <p:sp>
          <p:nvSpPr>
            <p:cNvPr id="1611790" name="Line 14"/>
            <p:cNvSpPr>
              <a:spLocks noChangeShapeType="1"/>
            </p:cNvSpPr>
            <p:nvPr/>
          </p:nvSpPr>
          <p:spPr bwMode="auto">
            <a:xfrm>
              <a:off x="2880" y="960"/>
              <a:ext cx="1104" cy="0"/>
            </a:xfrm>
            <a:prstGeom prst="line">
              <a:avLst/>
            </a:prstGeom>
            <a:noFill/>
            <a:ln w="28575">
              <a:solidFill>
                <a:schemeClr val="tx1"/>
              </a:solidFill>
              <a:round/>
              <a:headEnd/>
              <a:tailEnd/>
            </a:ln>
            <a:effectLst/>
          </p:spPr>
          <p:txBody>
            <a:bodyPr/>
            <a:lstStyle/>
            <a:p>
              <a:endParaRPr lang="en-US"/>
            </a:p>
          </p:txBody>
        </p:sp>
        <p:sp>
          <p:nvSpPr>
            <p:cNvPr id="1611791" name="Line 15"/>
            <p:cNvSpPr>
              <a:spLocks noChangeShapeType="1"/>
            </p:cNvSpPr>
            <p:nvPr/>
          </p:nvSpPr>
          <p:spPr bwMode="auto">
            <a:xfrm>
              <a:off x="4176" y="1440"/>
              <a:ext cx="480" cy="0"/>
            </a:xfrm>
            <a:prstGeom prst="line">
              <a:avLst/>
            </a:prstGeom>
            <a:noFill/>
            <a:ln w="28575">
              <a:solidFill>
                <a:schemeClr val="tx1"/>
              </a:solidFill>
              <a:round/>
              <a:headEnd/>
              <a:tailEnd/>
            </a:ln>
            <a:effectLst/>
          </p:spPr>
          <p:txBody>
            <a:bodyPr/>
            <a:lstStyle/>
            <a:p>
              <a:endParaRPr lang="en-US"/>
            </a:p>
          </p:txBody>
        </p:sp>
        <p:sp>
          <p:nvSpPr>
            <p:cNvPr id="1611792" name="Text Box 16"/>
            <p:cNvSpPr txBox="1">
              <a:spLocks noChangeArrowheads="1"/>
            </p:cNvSpPr>
            <p:nvPr/>
          </p:nvSpPr>
          <p:spPr bwMode="auto">
            <a:xfrm>
              <a:off x="222" y="978"/>
              <a:ext cx="554" cy="288"/>
            </a:xfrm>
            <a:prstGeom prst="rect">
              <a:avLst/>
            </a:prstGeom>
            <a:noFill/>
            <a:ln w="12700">
              <a:noFill/>
              <a:miter lim="800000"/>
              <a:headEnd/>
              <a:tailEnd/>
            </a:ln>
            <a:effectLst/>
          </p:spPr>
          <p:txBody>
            <a:bodyPr wrap="none">
              <a:spAutoFit/>
            </a:bodyPr>
            <a:lstStyle/>
            <a:p>
              <a:pPr algn="ctr"/>
              <a:r>
                <a:rPr lang="en-US" sz="2400" b="0">
                  <a:solidFill>
                    <a:schemeClr val="tx1"/>
                  </a:solidFill>
                </a:rPr>
                <a:t>clock</a:t>
              </a:r>
            </a:p>
          </p:txBody>
        </p:sp>
        <p:sp>
          <p:nvSpPr>
            <p:cNvPr id="1611793" name="Text Box 17"/>
            <p:cNvSpPr txBox="1">
              <a:spLocks noChangeArrowheads="1"/>
            </p:cNvSpPr>
            <p:nvPr/>
          </p:nvSpPr>
          <p:spPr bwMode="auto">
            <a:xfrm>
              <a:off x="410" y="1986"/>
              <a:ext cx="276" cy="288"/>
            </a:xfrm>
            <a:prstGeom prst="rect">
              <a:avLst/>
            </a:prstGeom>
            <a:noFill/>
            <a:ln w="12700">
              <a:noFill/>
              <a:miter lim="800000"/>
              <a:headEnd/>
              <a:tailEnd/>
            </a:ln>
            <a:effectLst/>
          </p:spPr>
          <p:txBody>
            <a:bodyPr wrap="none">
              <a:spAutoFit/>
            </a:bodyPr>
            <a:lstStyle/>
            <a:p>
              <a:pPr algn="ctr"/>
              <a:r>
                <a:rPr lang="en-US" sz="2400" b="0">
                  <a:solidFill>
                    <a:schemeClr val="tx1"/>
                  </a:solidFill>
                </a:rPr>
                <a:t>In</a:t>
              </a:r>
            </a:p>
          </p:txBody>
        </p:sp>
        <p:sp>
          <p:nvSpPr>
            <p:cNvPr id="1611794" name="Text Box 18"/>
            <p:cNvSpPr txBox="1">
              <a:spLocks noChangeArrowheads="1"/>
            </p:cNvSpPr>
            <p:nvPr/>
          </p:nvSpPr>
          <p:spPr bwMode="auto">
            <a:xfrm>
              <a:off x="367" y="2898"/>
              <a:ext cx="425" cy="288"/>
            </a:xfrm>
            <a:prstGeom prst="rect">
              <a:avLst/>
            </a:prstGeom>
            <a:noFill/>
            <a:ln w="12700">
              <a:noFill/>
              <a:miter lim="800000"/>
              <a:headEnd/>
              <a:tailEnd/>
            </a:ln>
            <a:effectLst/>
          </p:spPr>
          <p:txBody>
            <a:bodyPr wrap="none">
              <a:spAutoFit/>
            </a:bodyPr>
            <a:lstStyle/>
            <a:p>
              <a:pPr algn="ctr"/>
              <a:r>
                <a:rPr lang="en-US" sz="2400" b="0">
                  <a:solidFill>
                    <a:schemeClr val="tx1"/>
                  </a:solidFill>
                </a:rPr>
                <a:t>Out</a:t>
              </a:r>
            </a:p>
          </p:txBody>
        </p:sp>
        <p:sp>
          <p:nvSpPr>
            <p:cNvPr id="1611795" name="Line 19"/>
            <p:cNvSpPr>
              <a:spLocks noChangeShapeType="1"/>
            </p:cNvSpPr>
            <p:nvPr/>
          </p:nvSpPr>
          <p:spPr bwMode="auto">
            <a:xfrm>
              <a:off x="921" y="1986"/>
              <a:ext cx="1152" cy="0"/>
            </a:xfrm>
            <a:prstGeom prst="line">
              <a:avLst/>
            </a:prstGeom>
            <a:noFill/>
            <a:ln w="28575">
              <a:solidFill>
                <a:schemeClr val="tx1"/>
              </a:solidFill>
              <a:round/>
              <a:headEnd/>
              <a:tailEnd/>
            </a:ln>
            <a:effectLst/>
          </p:spPr>
          <p:txBody>
            <a:bodyPr/>
            <a:lstStyle/>
            <a:p>
              <a:endParaRPr lang="en-US"/>
            </a:p>
          </p:txBody>
        </p:sp>
        <p:sp>
          <p:nvSpPr>
            <p:cNvPr id="1611796" name="Line 20"/>
            <p:cNvSpPr>
              <a:spLocks noChangeShapeType="1"/>
            </p:cNvSpPr>
            <p:nvPr/>
          </p:nvSpPr>
          <p:spPr bwMode="auto">
            <a:xfrm flipV="1">
              <a:off x="2073" y="1986"/>
              <a:ext cx="192" cy="480"/>
            </a:xfrm>
            <a:prstGeom prst="line">
              <a:avLst/>
            </a:prstGeom>
            <a:noFill/>
            <a:ln w="28575">
              <a:solidFill>
                <a:schemeClr val="tx1"/>
              </a:solidFill>
              <a:round/>
              <a:headEnd/>
              <a:tailEnd/>
            </a:ln>
            <a:effectLst/>
          </p:spPr>
          <p:txBody>
            <a:bodyPr/>
            <a:lstStyle/>
            <a:p>
              <a:endParaRPr lang="en-US"/>
            </a:p>
          </p:txBody>
        </p:sp>
        <p:sp>
          <p:nvSpPr>
            <p:cNvPr id="1611797" name="Line 21"/>
            <p:cNvSpPr>
              <a:spLocks noChangeShapeType="1"/>
            </p:cNvSpPr>
            <p:nvPr/>
          </p:nvSpPr>
          <p:spPr bwMode="auto">
            <a:xfrm>
              <a:off x="2073" y="1986"/>
              <a:ext cx="192" cy="480"/>
            </a:xfrm>
            <a:prstGeom prst="line">
              <a:avLst/>
            </a:prstGeom>
            <a:noFill/>
            <a:ln w="28575">
              <a:solidFill>
                <a:schemeClr val="tx1"/>
              </a:solidFill>
              <a:round/>
              <a:headEnd/>
              <a:tailEnd/>
            </a:ln>
            <a:effectLst/>
          </p:spPr>
          <p:txBody>
            <a:bodyPr/>
            <a:lstStyle/>
            <a:p>
              <a:endParaRPr lang="en-US"/>
            </a:p>
          </p:txBody>
        </p:sp>
        <p:sp>
          <p:nvSpPr>
            <p:cNvPr id="1611798" name="Line 22"/>
            <p:cNvSpPr>
              <a:spLocks noChangeShapeType="1"/>
            </p:cNvSpPr>
            <p:nvPr/>
          </p:nvSpPr>
          <p:spPr bwMode="auto">
            <a:xfrm>
              <a:off x="2265" y="1986"/>
              <a:ext cx="960" cy="0"/>
            </a:xfrm>
            <a:prstGeom prst="line">
              <a:avLst/>
            </a:prstGeom>
            <a:noFill/>
            <a:ln w="28575">
              <a:solidFill>
                <a:schemeClr val="tx1"/>
              </a:solidFill>
              <a:round/>
              <a:headEnd/>
              <a:tailEnd/>
            </a:ln>
            <a:effectLst/>
          </p:spPr>
          <p:txBody>
            <a:bodyPr/>
            <a:lstStyle/>
            <a:p>
              <a:endParaRPr lang="en-US"/>
            </a:p>
          </p:txBody>
        </p:sp>
        <p:sp>
          <p:nvSpPr>
            <p:cNvPr id="1611799" name="Line 23"/>
            <p:cNvSpPr>
              <a:spLocks noChangeShapeType="1"/>
            </p:cNvSpPr>
            <p:nvPr/>
          </p:nvSpPr>
          <p:spPr bwMode="auto">
            <a:xfrm>
              <a:off x="2265" y="2466"/>
              <a:ext cx="960" cy="0"/>
            </a:xfrm>
            <a:prstGeom prst="line">
              <a:avLst/>
            </a:prstGeom>
            <a:noFill/>
            <a:ln w="28575">
              <a:solidFill>
                <a:schemeClr val="tx1"/>
              </a:solidFill>
              <a:round/>
              <a:headEnd/>
              <a:tailEnd/>
            </a:ln>
            <a:effectLst/>
          </p:spPr>
          <p:txBody>
            <a:bodyPr/>
            <a:lstStyle/>
            <a:p>
              <a:endParaRPr lang="en-US"/>
            </a:p>
          </p:txBody>
        </p:sp>
        <p:sp>
          <p:nvSpPr>
            <p:cNvPr id="1611800" name="Line 24"/>
            <p:cNvSpPr>
              <a:spLocks noChangeShapeType="1"/>
            </p:cNvSpPr>
            <p:nvPr/>
          </p:nvSpPr>
          <p:spPr bwMode="auto">
            <a:xfrm>
              <a:off x="921" y="2466"/>
              <a:ext cx="1152" cy="0"/>
            </a:xfrm>
            <a:prstGeom prst="line">
              <a:avLst/>
            </a:prstGeom>
            <a:noFill/>
            <a:ln w="28575">
              <a:solidFill>
                <a:schemeClr val="tx1"/>
              </a:solidFill>
              <a:round/>
              <a:headEnd/>
              <a:tailEnd/>
            </a:ln>
            <a:effectLst/>
          </p:spPr>
          <p:txBody>
            <a:bodyPr/>
            <a:lstStyle/>
            <a:p>
              <a:endParaRPr lang="en-US"/>
            </a:p>
          </p:txBody>
        </p:sp>
        <p:sp>
          <p:nvSpPr>
            <p:cNvPr id="1611801" name="Line 25"/>
            <p:cNvSpPr>
              <a:spLocks noChangeShapeType="1"/>
            </p:cNvSpPr>
            <p:nvPr/>
          </p:nvSpPr>
          <p:spPr bwMode="auto">
            <a:xfrm>
              <a:off x="3225" y="1986"/>
              <a:ext cx="192" cy="480"/>
            </a:xfrm>
            <a:prstGeom prst="line">
              <a:avLst/>
            </a:prstGeom>
            <a:noFill/>
            <a:ln w="28575">
              <a:solidFill>
                <a:schemeClr val="tx1"/>
              </a:solidFill>
              <a:round/>
              <a:headEnd/>
              <a:tailEnd/>
            </a:ln>
            <a:effectLst/>
          </p:spPr>
          <p:txBody>
            <a:bodyPr/>
            <a:lstStyle/>
            <a:p>
              <a:endParaRPr lang="en-US"/>
            </a:p>
          </p:txBody>
        </p:sp>
        <p:sp>
          <p:nvSpPr>
            <p:cNvPr id="1611802" name="Line 26"/>
            <p:cNvSpPr>
              <a:spLocks noChangeShapeType="1"/>
            </p:cNvSpPr>
            <p:nvPr/>
          </p:nvSpPr>
          <p:spPr bwMode="auto">
            <a:xfrm flipV="1">
              <a:off x="3225" y="1986"/>
              <a:ext cx="192" cy="480"/>
            </a:xfrm>
            <a:prstGeom prst="line">
              <a:avLst/>
            </a:prstGeom>
            <a:noFill/>
            <a:ln w="28575">
              <a:solidFill>
                <a:schemeClr val="tx1"/>
              </a:solidFill>
              <a:round/>
              <a:headEnd/>
              <a:tailEnd/>
            </a:ln>
            <a:effectLst/>
          </p:spPr>
          <p:txBody>
            <a:bodyPr/>
            <a:lstStyle/>
            <a:p>
              <a:endParaRPr lang="en-US"/>
            </a:p>
          </p:txBody>
        </p:sp>
        <p:sp>
          <p:nvSpPr>
            <p:cNvPr id="1611803" name="Line 27"/>
            <p:cNvSpPr>
              <a:spLocks noChangeShapeType="1"/>
            </p:cNvSpPr>
            <p:nvPr/>
          </p:nvSpPr>
          <p:spPr bwMode="auto">
            <a:xfrm>
              <a:off x="3417" y="1986"/>
              <a:ext cx="1296" cy="0"/>
            </a:xfrm>
            <a:prstGeom prst="line">
              <a:avLst/>
            </a:prstGeom>
            <a:noFill/>
            <a:ln w="28575">
              <a:solidFill>
                <a:schemeClr val="tx1"/>
              </a:solidFill>
              <a:round/>
              <a:headEnd/>
              <a:tailEnd/>
            </a:ln>
            <a:effectLst/>
          </p:spPr>
          <p:txBody>
            <a:bodyPr/>
            <a:lstStyle/>
            <a:p>
              <a:endParaRPr lang="en-US"/>
            </a:p>
          </p:txBody>
        </p:sp>
        <p:sp>
          <p:nvSpPr>
            <p:cNvPr id="1611804" name="Line 28"/>
            <p:cNvSpPr>
              <a:spLocks noChangeShapeType="1"/>
            </p:cNvSpPr>
            <p:nvPr/>
          </p:nvSpPr>
          <p:spPr bwMode="auto">
            <a:xfrm>
              <a:off x="3417" y="2466"/>
              <a:ext cx="1296" cy="0"/>
            </a:xfrm>
            <a:prstGeom prst="line">
              <a:avLst/>
            </a:prstGeom>
            <a:noFill/>
            <a:ln w="28575">
              <a:solidFill>
                <a:schemeClr val="tx1"/>
              </a:solidFill>
              <a:round/>
              <a:headEnd/>
              <a:tailEnd/>
            </a:ln>
            <a:effectLst/>
          </p:spPr>
          <p:txBody>
            <a:bodyPr/>
            <a:lstStyle/>
            <a:p>
              <a:endParaRPr lang="en-US"/>
            </a:p>
          </p:txBody>
        </p:sp>
        <p:sp>
          <p:nvSpPr>
            <p:cNvPr id="1611805" name="Line 29"/>
            <p:cNvSpPr>
              <a:spLocks noChangeShapeType="1"/>
            </p:cNvSpPr>
            <p:nvPr/>
          </p:nvSpPr>
          <p:spPr bwMode="auto">
            <a:xfrm>
              <a:off x="2880" y="2928"/>
              <a:ext cx="192" cy="480"/>
            </a:xfrm>
            <a:prstGeom prst="line">
              <a:avLst/>
            </a:prstGeom>
            <a:noFill/>
            <a:ln w="28575">
              <a:solidFill>
                <a:schemeClr val="tx1"/>
              </a:solidFill>
              <a:round/>
              <a:headEnd/>
              <a:tailEnd/>
            </a:ln>
            <a:effectLst/>
          </p:spPr>
          <p:txBody>
            <a:bodyPr/>
            <a:lstStyle/>
            <a:p>
              <a:endParaRPr lang="en-US"/>
            </a:p>
          </p:txBody>
        </p:sp>
        <p:sp>
          <p:nvSpPr>
            <p:cNvPr id="1611806" name="Line 30"/>
            <p:cNvSpPr>
              <a:spLocks noChangeShapeType="1"/>
            </p:cNvSpPr>
            <p:nvPr/>
          </p:nvSpPr>
          <p:spPr bwMode="auto">
            <a:xfrm flipV="1">
              <a:off x="2880" y="2928"/>
              <a:ext cx="192" cy="480"/>
            </a:xfrm>
            <a:prstGeom prst="line">
              <a:avLst/>
            </a:prstGeom>
            <a:noFill/>
            <a:ln w="28575">
              <a:solidFill>
                <a:schemeClr val="tx1"/>
              </a:solidFill>
              <a:round/>
              <a:headEnd/>
              <a:tailEnd/>
            </a:ln>
            <a:effectLst/>
          </p:spPr>
          <p:txBody>
            <a:bodyPr/>
            <a:lstStyle/>
            <a:p>
              <a:endParaRPr lang="en-US"/>
            </a:p>
          </p:txBody>
        </p:sp>
        <p:sp>
          <p:nvSpPr>
            <p:cNvPr id="1611807" name="Text Box 31"/>
            <p:cNvSpPr txBox="1">
              <a:spLocks noChangeArrowheads="1"/>
            </p:cNvSpPr>
            <p:nvPr/>
          </p:nvSpPr>
          <p:spPr bwMode="auto">
            <a:xfrm>
              <a:off x="2448" y="2016"/>
              <a:ext cx="543" cy="442"/>
            </a:xfrm>
            <a:prstGeom prst="rect">
              <a:avLst/>
            </a:prstGeom>
            <a:noFill/>
            <a:ln w="12700">
              <a:noFill/>
              <a:miter lim="800000"/>
              <a:headEnd/>
              <a:tailEnd/>
            </a:ln>
            <a:effectLst/>
          </p:spPr>
          <p:txBody>
            <a:bodyPr wrap="none">
              <a:spAutoFit/>
            </a:bodyPr>
            <a:lstStyle/>
            <a:p>
              <a:pPr algn="ctr"/>
              <a:r>
                <a:rPr lang="en-US" sz="2000" b="0">
                  <a:solidFill>
                    <a:schemeClr val="tx1"/>
                  </a:solidFill>
                </a:rPr>
                <a:t>data</a:t>
              </a:r>
            </a:p>
            <a:p>
              <a:pPr algn="ctr"/>
              <a:r>
                <a:rPr lang="en-US" sz="2000" b="0">
                  <a:solidFill>
                    <a:schemeClr val="tx1"/>
                  </a:solidFill>
                </a:rPr>
                <a:t>stable</a:t>
              </a:r>
            </a:p>
          </p:txBody>
        </p:sp>
        <p:sp>
          <p:nvSpPr>
            <p:cNvPr id="1611808" name="Text Box 32"/>
            <p:cNvSpPr txBox="1">
              <a:spLocks noChangeArrowheads="1"/>
            </p:cNvSpPr>
            <p:nvPr/>
          </p:nvSpPr>
          <p:spPr bwMode="auto">
            <a:xfrm>
              <a:off x="1585" y="2994"/>
              <a:ext cx="560" cy="442"/>
            </a:xfrm>
            <a:prstGeom prst="rect">
              <a:avLst/>
            </a:prstGeom>
            <a:noFill/>
            <a:ln w="12700">
              <a:noFill/>
              <a:miter lim="800000"/>
              <a:headEnd/>
              <a:tailEnd/>
            </a:ln>
            <a:effectLst/>
          </p:spPr>
          <p:txBody>
            <a:bodyPr wrap="none">
              <a:spAutoFit/>
            </a:bodyPr>
            <a:lstStyle/>
            <a:p>
              <a:pPr algn="ctr"/>
              <a:r>
                <a:rPr lang="en-US" sz="2000" b="0">
                  <a:solidFill>
                    <a:schemeClr val="tx1"/>
                  </a:solidFill>
                </a:rPr>
                <a:t>output</a:t>
              </a:r>
            </a:p>
            <a:p>
              <a:pPr algn="ctr"/>
              <a:r>
                <a:rPr lang="en-US" sz="2000" b="0">
                  <a:solidFill>
                    <a:schemeClr val="tx1"/>
                  </a:solidFill>
                </a:rPr>
                <a:t>stable</a:t>
              </a:r>
            </a:p>
          </p:txBody>
        </p:sp>
        <p:sp>
          <p:nvSpPr>
            <p:cNvPr id="1611809" name="Line 33"/>
            <p:cNvSpPr>
              <a:spLocks noChangeShapeType="1"/>
            </p:cNvSpPr>
            <p:nvPr/>
          </p:nvSpPr>
          <p:spPr bwMode="auto">
            <a:xfrm flipV="1">
              <a:off x="3552" y="2928"/>
              <a:ext cx="192" cy="480"/>
            </a:xfrm>
            <a:prstGeom prst="line">
              <a:avLst/>
            </a:prstGeom>
            <a:noFill/>
            <a:ln w="28575">
              <a:solidFill>
                <a:schemeClr val="tx1"/>
              </a:solidFill>
              <a:round/>
              <a:headEnd/>
              <a:tailEnd/>
            </a:ln>
            <a:effectLst/>
          </p:spPr>
          <p:txBody>
            <a:bodyPr/>
            <a:lstStyle/>
            <a:p>
              <a:endParaRPr lang="en-US"/>
            </a:p>
          </p:txBody>
        </p:sp>
        <p:sp>
          <p:nvSpPr>
            <p:cNvPr id="1611810" name="Line 34"/>
            <p:cNvSpPr>
              <a:spLocks noChangeShapeType="1"/>
            </p:cNvSpPr>
            <p:nvPr/>
          </p:nvSpPr>
          <p:spPr bwMode="auto">
            <a:xfrm>
              <a:off x="3552" y="2928"/>
              <a:ext cx="192" cy="480"/>
            </a:xfrm>
            <a:prstGeom prst="line">
              <a:avLst/>
            </a:prstGeom>
            <a:noFill/>
            <a:ln w="28575">
              <a:solidFill>
                <a:schemeClr val="tx1"/>
              </a:solidFill>
              <a:round/>
              <a:headEnd/>
              <a:tailEnd/>
            </a:ln>
            <a:effectLst/>
          </p:spPr>
          <p:txBody>
            <a:bodyPr/>
            <a:lstStyle/>
            <a:p>
              <a:endParaRPr lang="en-US"/>
            </a:p>
          </p:txBody>
        </p:sp>
        <p:sp>
          <p:nvSpPr>
            <p:cNvPr id="1611811" name="Line 35"/>
            <p:cNvSpPr>
              <a:spLocks noChangeShapeType="1"/>
            </p:cNvSpPr>
            <p:nvPr/>
          </p:nvSpPr>
          <p:spPr bwMode="auto">
            <a:xfrm>
              <a:off x="3744" y="2928"/>
              <a:ext cx="1008" cy="0"/>
            </a:xfrm>
            <a:prstGeom prst="line">
              <a:avLst/>
            </a:prstGeom>
            <a:noFill/>
            <a:ln w="28575">
              <a:solidFill>
                <a:schemeClr val="tx1"/>
              </a:solidFill>
              <a:round/>
              <a:headEnd/>
              <a:tailEnd/>
            </a:ln>
            <a:effectLst/>
          </p:spPr>
          <p:txBody>
            <a:bodyPr/>
            <a:lstStyle/>
            <a:p>
              <a:endParaRPr lang="en-US"/>
            </a:p>
          </p:txBody>
        </p:sp>
        <p:sp>
          <p:nvSpPr>
            <p:cNvPr id="1611812" name="Line 36"/>
            <p:cNvSpPr>
              <a:spLocks noChangeShapeType="1"/>
            </p:cNvSpPr>
            <p:nvPr/>
          </p:nvSpPr>
          <p:spPr bwMode="auto">
            <a:xfrm>
              <a:off x="3744" y="3408"/>
              <a:ext cx="1008" cy="0"/>
            </a:xfrm>
            <a:prstGeom prst="line">
              <a:avLst/>
            </a:prstGeom>
            <a:noFill/>
            <a:ln w="28575">
              <a:solidFill>
                <a:schemeClr val="tx1"/>
              </a:solidFill>
              <a:round/>
              <a:headEnd/>
              <a:tailEnd/>
            </a:ln>
            <a:effectLst/>
          </p:spPr>
          <p:txBody>
            <a:bodyPr/>
            <a:lstStyle/>
            <a:p>
              <a:endParaRPr lang="en-US"/>
            </a:p>
          </p:txBody>
        </p:sp>
        <p:sp>
          <p:nvSpPr>
            <p:cNvPr id="1611813" name="Text Box 37"/>
            <p:cNvSpPr txBox="1">
              <a:spLocks noChangeArrowheads="1"/>
            </p:cNvSpPr>
            <p:nvPr/>
          </p:nvSpPr>
          <p:spPr bwMode="auto">
            <a:xfrm>
              <a:off x="4032" y="2976"/>
              <a:ext cx="560" cy="442"/>
            </a:xfrm>
            <a:prstGeom prst="rect">
              <a:avLst/>
            </a:prstGeom>
            <a:noFill/>
            <a:ln w="12700">
              <a:noFill/>
              <a:miter lim="800000"/>
              <a:headEnd/>
              <a:tailEnd/>
            </a:ln>
            <a:effectLst/>
          </p:spPr>
          <p:txBody>
            <a:bodyPr wrap="none">
              <a:spAutoFit/>
            </a:bodyPr>
            <a:lstStyle/>
            <a:p>
              <a:pPr algn="ctr"/>
              <a:r>
                <a:rPr lang="en-US" sz="2000" b="0">
                  <a:solidFill>
                    <a:schemeClr val="tx1"/>
                  </a:solidFill>
                </a:rPr>
                <a:t>output</a:t>
              </a:r>
            </a:p>
            <a:p>
              <a:pPr algn="ctr"/>
              <a:r>
                <a:rPr lang="en-US" sz="2000" b="0">
                  <a:solidFill>
                    <a:schemeClr val="tx1"/>
                  </a:solidFill>
                </a:rPr>
                <a:t>stable</a:t>
              </a:r>
            </a:p>
          </p:txBody>
        </p:sp>
        <p:sp>
          <p:nvSpPr>
            <p:cNvPr id="1611814" name="Text Box 38"/>
            <p:cNvSpPr txBox="1">
              <a:spLocks noChangeArrowheads="1"/>
            </p:cNvSpPr>
            <p:nvPr/>
          </p:nvSpPr>
          <p:spPr bwMode="auto">
            <a:xfrm>
              <a:off x="4687" y="1410"/>
              <a:ext cx="479" cy="288"/>
            </a:xfrm>
            <a:prstGeom prst="rect">
              <a:avLst/>
            </a:prstGeom>
            <a:noFill/>
            <a:ln w="12700">
              <a:noFill/>
              <a:miter lim="800000"/>
              <a:headEnd/>
              <a:tailEnd/>
            </a:ln>
            <a:effectLst/>
          </p:spPr>
          <p:txBody>
            <a:bodyPr wrap="none">
              <a:spAutoFit/>
            </a:bodyPr>
            <a:lstStyle/>
            <a:p>
              <a:pPr algn="ctr"/>
              <a:r>
                <a:rPr lang="en-US" sz="2400" b="0">
                  <a:solidFill>
                    <a:schemeClr val="tx1"/>
                  </a:solidFill>
                </a:rPr>
                <a:t>time</a:t>
              </a:r>
            </a:p>
          </p:txBody>
        </p:sp>
        <p:sp>
          <p:nvSpPr>
            <p:cNvPr id="1611815" name="Text Box 39"/>
            <p:cNvSpPr txBox="1">
              <a:spLocks noChangeArrowheads="1"/>
            </p:cNvSpPr>
            <p:nvPr/>
          </p:nvSpPr>
          <p:spPr bwMode="auto">
            <a:xfrm>
              <a:off x="4713" y="2466"/>
              <a:ext cx="479" cy="288"/>
            </a:xfrm>
            <a:prstGeom prst="rect">
              <a:avLst/>
            </a:prstGeom>
            <a:noFill/>
            <a:ln w="12700">
              <a:noFill/>
              <a:miter lim="800000"/>
              <a:headEnd/>
              <a:tailEnd/>
            </a:ln>
            <a:effectLst/>
          </p:spPr>
          <p:txBody>
            <a:bodyPr wrap="none">
              <a:spAutoFit/>
            </a:bodyPr>
            <a:lstStyle/>
            <a:p>
              <a:pPr algn="ctr"/>
              <a:r>
                <a:rPr lang="en-US" sz="2400" b="0">
                  <a:solidFill>
                    <a:schemeClr val="tx1"/>
                  </a:solidFill>
                </a:rPr>
                <a:t>time</a:t>
              </a:r>
            </a:p>
          </p:txBody>
        </p:sp>
        <p:sp>
          <p:nvSpPr>
            <p:cNvPr id="1611816" name="Text Box 40"/>
            <p:cNvSpPr txBox="1">
              <a:spLocks noChangeArrowheads="1"/>
            </p:cNvSpPr>
            <p:nvPr/>
          </p:nvSpPr>
          <p:spPr bwMode="auto">
            <a:xfrm>
              <a:off x="4713" y="3378"/>
              <a:ext cx="479" cy="288"/>
            </a:xfrm>
            <a:prstGeom prst="rect">
              <a:avLst/>
            </a:prstGeom>
            <a:noFill/>
            <a:ln w="12700">
              <a:noFill/>
              <a:miter lim="800000"/>
              <a:headEnd/>
              <a:tailEnd/>
            </a:ln>
            <a:effectLst/>
          </p:spPr>
          <p:txBody>
            <a:bodyPr wrap="none">
              <a:spAutoFit/>
            </a:bodyPr>
            <a:lstStyle/>
            <a:p>
              <a:pPr algn="ctr"/>
              <a:r>
                <a:rPr lang="en-US" sz="2400" b="0">
                  <a:solidFill>
                    <a:schemeClr val="tx1"/>
                  </a:solidFill>
                </a:rPr>
                <a:t>time</a:t>
              </a:r>
            </a:p>
          </p:txBody>
        </p:sp>
        <p:sp>
          <p:nvSpPr>
            <p:cNvPr id="1611817" name="Line 41"/>
            <p:cNvSpPr>
              <a:spLocks noChangeShapeType="1"/>
            </p:cNvSpPr>
            <p:nvPr/>
          </p:nvSpPr>
          <p:spPr bwMode="auto">
            <a:xfrm>
              <a:off x="912" y="3408"/>
              <a:ext cx="1968" cy="0"/>
            </a:xfrm>
            <a:prstGeom prst="line">
              <a:avLst/>
            </a:prstGeom>
            <a:noFill/>
            <a:ln w="28575">
              <a:solidFill>
                <a:schemeClr val="tx1"/>
              </a:solidFill>
              <a:round/>
              <a:headEnd/>
              <a:tailEnd/>
            </a:ln>
            <a:effectLst/>
          </p:spPr>
          <p:txBody>
            <a:bodyPr/>
            <a:lstStyle/>
            <a:p>
              <a:endParaRPr lang="en-US"/>
            </a:p>
          </p:txBody>
        </p:sp>
        <p:sp>
          <p:nvSpPr>
            <p:cNvPr id="1611818" name="Line 42"/>
            <p:cNvSpPr>
              <a:spLocks noChangeShapeType="1"/>
            </p:cNvSpPr>
            <p:nvPr/>
          </p:nvSpPr>
          <p:spPr bwMode="auto">
            <a:xfrm>
              <a:off x="912" y="2928"/>
              <a:ext cx="1968" cy="0"/>
            </a:xfrm>
            <a:prstGeom prst="line">
              <a:avLst/>
            </a:prstGeom>
            <a:noFill/>
            <a:ln w="28575">
              <a:solidFill>
                <a:schemeClr val="tx1"/>
              </a:solidFill>
              <a:round/>
              <a:headEnd/>
              <a:tailEnd/>
            </a:ln>
            <a:effectLst/>
          </p:spPr>
          <p:txBody>
            <a:bodyPr/>
            <a:lstStyle/>
            <a:p>
              <a:endParaRPr lang="en-US"/>
            </a:p>
          </p:txBody>
        </p:sp>
        <p:sp>
          <p:nvSpPr>
            <p:cNvPr id="1611819" name="Line 43"/>
            <p:cNvSpPr>
              <a:spLocks noChangeShapeType="1"/>
            </p:cNvSpPr>
            <p:nvPr/>
          </p:nvSpPr>
          <p:spPr bwMode="auto">
            <a:xfrm>
              <a:off x="3072" y="2928"/>
              <a:ext cx="480" cy="0"/>
            </a:xfrm>
            <a:prstGeom prst="line">
              <a:avLst/>
            </a:prstGeom>
            <a:noFill/>
            <a:ln w="28575">
              <a:solidFill>
                <a:schemeClr val="tx1"/>
              </a:solidFill>
              <a:round/>
              <a:headEnd/>
              <a:tailEnd/>
            </a:ln>
            <a:effectLst/>
          </p:spPr>
          <p:txBody>
            <a:bodyPr/>
            <a:lstStyle/>
            <a:p>
              <a:endParaRPr lang="en-US"/>
            </a:p>
          </p:txBody>
        </p:sp>
        <p:sp>
          <p:nvSpPr>
            <p:cNvPr id="1611820" name="Line 44"/>
            <p:cNvSpPr>
              <a:spLocks noChangeShapeType="1"/>
            </p:cNvSpPr>
            <p:nvPr/>
          </p:nvSpPr>
          <p:spPr bwMode="auto">
            <a:xfrm>
              <a:off x="3072" y="3408"/>
              <a:ext cx="480" cy="0"/>
            </a:xfrm>
            <a:prstGeom prst="line">
              <a:avLst/>
            </a:prstGeom>
            <a:noFill/>
            <a:ln w="28575">
              <a:solidFill>
                <a:schemeClr val="tx1"/>
              </a:solidFill>
              <a:round/>
              <a:headEnd/>
              <a:tailEnd/>
            </a:ln>
            <a:effectLst/>
          </p:spPr>
          <p:txBody>
            <a:bodyPr/>
            <a:lstStyle/>
            <a:p>
              <a:endParaRPr lang="en-US"/>
            </a:p>
          </p:txBody>
        </p:sp>
        <p:sp>
          <p:nvSpPr>
            <p:cNvPr id="1611821" name="Line 45"/>
            <p:cNvSpPr>
              <a:spLocks noChangeShapeType="1"/>
            </p:cNvSpPr>
            <p:nvPr/>
          </p:nvSpPr>
          <p:spPr bwMode="auto">
            <a:xfrm>
              <a:off x="3984" y="960"/>
              <a:ext cx="192" cy="480"/>
            </a:xfrm>
            <a:prstGeom prst="line">
              <a:avLst/>
            </a:prstGeom>
            <a:noFill/>
            <a:ln w="28575">
              <a:solidFill>
                <a:schemeClr val="tx1"/>
              </a:solidFill>
              <a:round/>
              <a:headEnd/>
              <a:tailEnd/>
            </a:ln>
            <a:effectLst/>
          </p:spPr>
          <p:txBody>
            <a:bodyPr/>
            <a:lstStyle/>
            <a:p>
              <a:endParaRPr lang="en-US"/>
            </a:p>
          </p:txBody>
        </p:sp>
      </p:grpSp>
      <p:grpSp>
        <p:nvGrpSpPr>
          <p:cNvPr id="1611822" name="Group 46"/>
          <p:cNvGrpSpPr>
            <a:grpSpLocks/>
          </p:cNvGrpSpPr>
          <p:nvPr/>
        </p:nvGrpSpPr>
        <p:grpSpPr bwMode="auto">
          <a:xfrm>
            <a:off x="6934200" y="838200"/>
            <a:ext cx="1965325" cy="1277938"/>
            <a:chOff x="4696" y="432"/>
            <a:chExt cx="1238" cy="805"/>
          </a:xfrm>
        </p:grpSpPr>
        <p:sp>
          <p:nvSpPr>
            <p:cNvPr id="1611823" name="Text Box 47"/>
            <p:cNvSpPr txBox="1">
              <a:spLocks noChangeArrowheads="1"/>
            </p:cNvSpPr>
            <p:nvPr/>
          </p:nvSpPr>
          <p:spPr bwMode="auto">
            <a:xfrm>
              <a:off x="5047" y="1006"/>
              <a:ext cx="444" cy="231"/>
            </a:xfrm>
            <a:prstGeom prst="rect">
              <a:avLst/>
            </a:prstGeom>
            <a:noFill/>
            <a:ln w="12700">
              <a:noFill/>
              <a:miter lim="800000"/>
              <a:headEnd/>
              <a:tailEnd/>
            </a:ln>
            <a:effectLst/>
          </p:spPr>
          <p:txBody>
            <a:bodyPr wrap="none">
              <a:spAutoFit/>
            </a:bodyPr>
            <a:lstStyle/>
            <a:p>
              <a:pPr algn="ctr"/>
              <a:r>
                <a:rPr lang="en-US" sz="1800" b="0">
                  <a:solidFill>
                    <a:schemeClr val="tx1"/>
                  </a:solidFill>
                </a:rPr>
                <a:t>clock</a:t>
              </a:r>
            </a:p>
          </p:txBody>
        </p:sp>
        <p:sp>
          <p:nvSpPr>
            <p:cNvPr id="1611824" name="Rectangle 48"/>
            <p:cNvSpPr>
              <a:spLocks noChangeArrowheads="1"/>
            </p:cNvSpPr>
            <p:nvPr/>
          </p:nvSpPr>
          <p:spPr bwMode="auto">
            <a:xfrm>
              <a:off x="5088" y="432"/>
              <a:ext cx="384" cy="432"/>
            </a:xfrm>
            <a:prstGeom prst="rect">
              <a:avLst/>
            </a:prstGeom>
            <a:noFill/>
            <a:ln w="12700">
              <a:solidFill>
                <a:schemeClr val="tx1"/>
              </a:solidFill>
              <a:miter lim="800000"/>
              <a:headEnd/>
              <a:tailEnd/>
            </a:ln>
            <a:effectLst/>
          </p:spPr>
          <p:txBody>
            <a:bodyPr wrap="none" anchor="ctr"/>
            <a:lstStyle/>
            <a:p>
              <a:endParaRPr lang="en-US"/>
            </a:p>
          </p:txBody>
        </p:sp>
        <p:sp>
          <p:nvSpPr>
            <p:cNvPr id="1611825" name="Text Box 49"/>
            <p:cNvSpPr txBox="1">
              <a:spLocks noChangeArrowheads="1"/>
            </p:cNvSpPr>
            <p:nvPr/>
          </p:nvSpPr>
          <p:spPr bwMode="auto">
            <a:xfrm rot="-62553">
              <a:off x="5040" y="489"/>
              <a:ext cx="220" cy="231"/>
            </a:xfrm>
            <a:prstGeom prst="rect">
              <a:avLst/>
            </a:prstGeom>
            <a:noFill/>
            <a:ln w="12700">
              <a:noFill/>
              <a:miter lim="800000"/>
              <a:headEnd/>
              <a:tailEnd/>
            </a:ln>
            <a:effectLst/>
          </p:spPr>
          <p:txBody>
            <a:bodyPr wrap="none">
              <a:spAutoFit/>
            </a:bodyPr>
            <a:lstStyle/>
            <a:p>
              <a:pPr algn="ctr"/>
              <a:r>
                <a:rPr lang="en-US" sz="1800" b="0">
                  <a:solidFill>
                    <a:schemeClr val="tx1"/>
                  </a:solidFill>
                </a:rPr>
                <a:t>D</a:t>
              </a:r>
            </a:p>
          </p:txBody>
        </p:sp>
        <p:sp>
          <p:nvSpPr>
            <p:cNvPr id="1611826" name="Line 50"/>
            <p:cNvSpPr>
              <a:spLocks noChangeShapeType="1"/>
            </p:cNvSpPr>
            <p:nvPr/>
          </p:nvSpPr>
          <p:spPr bwMode="auto">
            <a:xfrm flipV="1">
              <a:off x="5280" y="864"/>
              <a:ext cx="0" cy="192"/>
            </a:xfrm>
            <a:prstGeom prst="line">
              <a:avLst/>
            </a:prstGeom>
            <a:noFill/>
            <a:ln w="12700">
              <a:solidFill>
                <a:schemeClr val="tx1"/>
              </a:solidFill>
              <a:round/>
              <a:headEnd/>
              <a:tailEnd type="triangle" w="med" len="med"/>
            </a:ln>
            <a:effectLst/>
          </p:spPr>
          <p:txBody>
            <a:bodyPr/>
            <a:lstStyle/>
            <a:p>
              <a:endParaRPr lang="en-US"/>
            </a:p>
          </p:txBody>
        </p:sp>
        <p:sp>
          <p:nvSpPr>
            <p:cNvPr id="1611827" name="Line 51"/>
            <p:cNvSpPr>
              <a:spLocks noChangeShapeType="1"/>
            </p:cNvSpPr>
            <p:nvPr/>
          </p:nvSpPr>
          <p:spPr bwMode="auto">
            <a:xfrm flipH="1">
              <a:off x="5184" y="768"/>
              <a:ext cx="96" cy="96"/>
            </a:xfrm>
            <a:prstGeom prst="line">
              <a:avLst/>
            </a:prstGeom>
            <a:noFill/>
            <a:ln w="12700">
              <a:solidFill>
                <a:schemeClr val="tx1"/>
              </a:solidFill>
              <a:round/>
              <a:headEnd/>
              <a:tailEnd/>
            </a:ln>
            <a:effectLst/>
          </p:spPr>
          <p:txBody>
            <a:bodyPr/>
            <a:lstStyle/>
            <a:p>
              <a:endParaRPr lang="en-US"/>
            </a:p>
          </p:txBody>
        </p:sp>
        <p:sp>
          <p:nvSpPr>
            <p:cNvPr id="1611828" name="Line 52"/>
            <p:cNvSpPr>
              <a:spLocks noChangeShapeType="1"/>
            </p:cNvSpPr>
            <p:nvPr/>
          </p:nvSpPr>
          <p:spPr bwMode="auto">
            <a:xfrm>
              <a:off x="5280" y="768"/>
              <a:ext cx="96" cy="96"/>
            </a:xfrm>
            <a:prstGeom prst="line">
              <a:avLst/>
            </a:prstGeom>
            <a:noFill/>
            <a:ln w="12700">
              <a:solidFill>
                <a:schemeClr val="tx1"/>
              </a:solidFill>
              <a:round/>
              <a:headEnd/>
              <a:tailEnd/>
            </a:ln>
            <a:effectLst/>
          </p:spPr>
          <p:txBody>
            <a:bodyPr/>
            <a:lstStyle/>
            <a:p>
              <a:endParaRPr lang="en-US"/>
            </a:p>
          </p:txBody>
        </p:sp>
        <p:sp>
          <p:nvSpPr>
            <p:cNvPr id="1611829" name="Text Box 53"/>
            <p:cNvSpPr txBox="1">
              <a:spLocks noChangeArrowheads="1"/>
            </p:cNvSpPr>
            <p:nvPr/>
          </p:nvSpPr>
          <p:spPr bwMode="auto">
            <a:xfrm rot="-62553">
              <a:off x="5276" y="489"/>
              <a:ext cx="228" cy="231"/>
            </a:xfrm>
            <a:prstGeom prst="rect">
              <a:avLst/>
            </a:prstGeom>
            <a:noFill/>
            <a:ln w="12700">
              <a:noFill/>
              <a:miter lim="800000"/>
              <a:headEnd/>
              <a:tailEnd/>
            </a:ln>
            <a:effectLst/>
          </p:spPr>
          <p:txBody>
            <a:bodyPr wrap="none">
              <a:spAutoFit/>
            </a:bodyPr>
            <a:lstStyle/>
            <a:p>
              <a:pPr algn="ctr"/>
              <a:r>
                <a:rPr lang="en-US" sz="1800" b="0">
                  <a:solidFill>
                    <a:schemeClr val="tx1"/>
                  </a:solidFill>
                </a:rPr>
                <a:t>Q</a:t>
              </a:r>
            </a:p>
          </p:txBody>
        </p:sp>
        <p:sp>
          <p:nvSpPr>
            <p:cNvPr id="1611830" name="Line 54"/>
            <p:cNvSpPr>
              <a:spLocks noChangeShapeType="1"/>
            </p:cNvSpPr>
            <p:nvPr/>
          </p:nvSpPr>
          <p:spPr bwMode="auto">
            <a:xfrm>
              <a:off x="4896" y="624"/>
              <a:ext cx="192" cy="0"/>
            </a:xfrm>
            <a:prstGeom prst="line">
              <a:avLst/>
            </a:prstGeom>
            <a:noFill/>
            <a:ln w="12700">
              <a:solidFill>
                <a:schemeClr val="tx1"/>
              </a:solidFill>
              <a:round/>
              <a:headEnd/>
              <a:tailEnd type="triangle" w="med" len="med"/>
            </a:ln>
            <a:effectLst/>
          </p:spPr>
          <p:txBody>
            <a:bodyPr/>
            <a:lstStyle/>
            <a:p>
              <a:endParaRPr lang="en-US"/>
            </a:p>
          </p:txBody>
        </p:sp>
        <p:sp>
          <p:nvSpPr>
            <p:cNvPr id="1611831" name="Line 55"/>
            <p:cNvSpPr>
              <a:spLocks noChangeShapeType="1"/>
            </p:cNvSpPr>
            <p:nvPr/>
          </p:nvSpPr>
          <p:spPr bwMode="auto">
            <a:xfrm>
              <a:off x="5472" y="624"/>
              <a:ext cx="192" cy="0"/>
            </a:xfrm>
            <a:prstGeom prst="line">
              <a:avLst/>
            </a:prstGeom>
            <a:noFill/>
            <a:ln w="12700">
              <a:solidFill>
                <a:schemeClr val="tx1"/>
              </a:solidFill>
              <a:round/>
              <a:headEnd/>
              <a:tailEnd type="triangle" w="med" len="med"/>
            </a:ln>
            <a:effectLst/>
          </p:spPr>
          <p:txBody>
            <a:bodyPr/>
            <a:lstStyle/>
            <a:p>
              <a:endParaRPr lang="en-US"/>
            </a:p>
          </p:txBody>
        </p:sp>
        <p:sp>
          <p:nvSpPr>
            <p:cNvPr id="1611832" name="Text Box 56"/>
            <p:cNvSpPr txBox="1">
              <a:spLocks noChangeArrowheads="1"/>
            </p:cNvSpPr>
            <p:nvPr/>
          </p:nvSpPr>
          <p:spPr bwMode="auto">
            <a:xfrm rot="-62553">
              <a:off x="4696" y="480"/>
              <a:ext cx="236" cy="231"/>
            </a:xfrm>
            <a:prstGeom prst="rect">
              <a:avLst/>
            </a:prstGeom>
            <a:noFill/>
            <a:ln w="12700">
              <a:noFill/>
              <a:miter lim="800000"/>
              <a:headEnd/>
              <a:tailEnd/>
            </a:ln>
            <a:effectLst/>
          </p:spPr>
          <p:txBody>
            <a:bodyPr wrap="none">
              <a:spAutoFit/>
            </a:bodyPr>
            <a:lstStyle/>
            <a:p>
              <a:pPr algn="ctr"/>
              <a:r>
                <a:rPr lang="en-US" sz="1800" b="0">
                  <a:solidFill>
                    <a:schemeClr val="tx1"/>
                  </a:solidFill>
                </a:rPr>
                <a:t>In</a:t>
              </a:r>
            </a:p>
          </p:txBody>
        </p:sp>
        <p:sp>
          <p:nvSpPr>
            <p:cNvPr id="1611833" name="Text Box 57"/>
            <p:cNvSpPr txBox="1">
              <a:spLocks noChangeArrowheads="1"/>
            </p:cNvSpPr>
            <p:nvPr/>
          </p:nvSpPr>
          <p:spPr bwMode="auto">
            <a:xfrm rot="-62553">
              <a:off x="5586" y="480"/>
              <a:ext cx="348" cy="231"/>
            </a:xfrm>
            <a:prstGeom prst="rect">
              <a:avLst/>
            </a:prstGeom>
            <a:noFill/>
            <a:ln w="12700">
              <a:noFill/>
              <a:miter lim="800000"/>
              <a:headEnd/>
              <a:tailEnd/>
            </a:ln>
            <a:effectLst/>
          </p:spPr>
          <p:txBody>
            <a:bodyPr wrap="none">
              <a:spAutoFit/>
            </a:bodyPr>
            <a:lstStyle/>
            <a:p>
              <a:pPr algn="ctr"/>
              <a:r>
                <a:rPr lang="en-US" sz="1800" b="0">
                  <a:solidFill>
                    <a:schemeClr val="tx1"/>
                  </a:solidFill>
                </a:rPr>
                <a:t>Out</a:t>
              </a:r>
            </a:p>
          </p:txBody>
        </p:sp>
      </p:grpSp>
      <p:grpSp>
        <p:nvGrpSpPr>
          <p:cNvPr id="1611834" name="Group 58"/>
          <p:cNvGrpSpPr>
            <a:grpSpLocks/>
          </p:cNvGrpSpPr>
          <p:nvPr/>
        </p:nvGrpSpPr>
        <p:grpSpPr bwMode="auto">
          <a:xfrm>
            <a:off x="3429000" y="1981200"/>
            <a:ext cx="1004888" cy="3810000"/>
            <a:chOff x="2160" y="1248"/>
            <a:chExt cx="633" cy="2400"/>
          </a:xfrm>
        </p:grpSpPr>
        <p:sp>
          <p:nvSpPr>
            <p:cNvPr id="1611835" name="Line 59"/>
            <p:cNvSpPr>
              <a:spLocks noChangeShapeType="1"/>
            </p:cNvSpPr>
            <p:nvPr/>
          </p:nvSpPr>
          <p:spPr bwMode="auto">
            <a:xfrm>
              <a:off x="2160" y="1968"/>
              <a:ext cx="0" cy="768"/>
            </a:xfrm>
            <a:prstGeom prst="line">
              <a:avLst/>
            </a:prstGeom>
            <a:noFill/>
            <a:ln w="28575" cap="rnd">
              <a:solidFill>
                <a:schemeClr val="accent1"/>
              </a:solidFill>
              <a:prstDash val="sysDot"/>
              <a:round/>
              <a:headEnd/>
              <a:tailEnd/>
            </a:ln>
            <a:effectLst/>
          </p:spPr>
          <p:txBody>
            <a:bodyPr/>
            <a:lstStyle/>
            <a:p>
              <a:endParaRPr lang="en-US"/>
            </a:p>
          </p:txBody>
        </p:sp>
        <p:sp>
          <p:nvSpPr>
            <p:cNvPr id="1611836" name="Line 60"/>
            <p:cNvSpPr>
              <a:spLocks noChangeShapeType="1"/>
            </p:cNvSpPr>
            <p:nvPr/>
          </p:nvSpPr>
          <p:spPr bwMode="auto">
            <a:xfrm>
              <a:off x="2793" y="1248"/>
              <a:ext cx="0" cy="2400"/>
            </a:xfrm>
            <a:prstGeom prst="line">
              <a:avLst/>
            </a:prstGeom>
            <a:noFill/>
            <a:ln w="28575" cap="rnd">
              <a:solidFill>
                <a:schemeClr val="accent1"/>
              </a:solidFill>
              <a:prstDash val="sysDot"/>
              <a:round/>
              <a:headEnd/>
              <a:tailEnd/>
            </a:ln>
            <a:effectLst/>
          </p:spPr>
          <p:txBody>
            <a:bodyPr/>
            <a:lstStyle/>
            <a:p>
              <a:endParaRPr lang="en-US"/>
            </a:p>
          </p:txBody>
        </p:sp>
        <p:sp>
          <p:nvSpPr>
            <p:cNvPr id="1611837" name="Text Box 61"/>
            <p:cNvSpPr txBox="1">
              <a:spLocks noChangeArrowheads="1"/>
            </p:cNvSpPr>
            <p:nvPr/>
          </p:nvSpPr>
          <p:spPr bwMode="auto">
            <a:xfrm>
              <a:off x="2313" y="1728"/>
              <a:ext cx="270" cy="250"/>
            </a:xfrm>
            <a:prstGeom prst="rect">
              <a:avLst/>
            </a:prstGeom>
            <a:noFill/>
            <a:ln w="12700">
              <a:noFill/>
              <a:miter lim="800000"/>
              <a:headEnd/>
              <a:tailEnd/>
            </a:ln>
            <a:effectLst/>
          </p:spPr>
          <p:txBody>
            <a:bodyPr wrap="none">
              <a:spAutoFit/>
            </a:bodyPr>
            <a:lstStyle/>
            <a:p>
              <a:r>
                <a:rPr lang="en-US" sz="2000" b="0">
                  <a:solidFill>
                    <a:schemeClr val="tx1"/>
                  </a:solidFill>
                </a:rPr>
                <a:t>t</a:t>
              </a:r>
              <a:r>
                <a:rPr lang="en-US" sz="2000" b="0" baseline="-25000">
                  <a:solidFill>
                    <a:schemeClr val="tx1"/>
                  </a:solidFill>
                </a:rPr>
                <a:t>su</a:t>
              </a:r>
            </a:p>
          </p:txBody>
        </p:sp>
        <p:sp>
          <p:nvSpPr>
            <p:cNvPr id="1611838" name="Line 62"/>
            <p:cNvSpPr>
              <a:spLocks noChangeShapeType="1"/>
            </p:cNvSpPr>
            <p:nvPr/>
          </p:nvSpPr>
          <p:spPr bwMode="auto">
            <a:xfrm>
              <a:off x="2169" y="2016"/>
              <a:ext cx="624"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1611839" name="Group 63"/>
          <p:cNvGrpSpPr>
            <a:grpSpLocks/>
          </p:cNvGrpSpPr>
          <p:nvPr/>
        </p:nvGrpSpPr>
        <p:grpSpPr bwMode="auto">
          <a:xfrm>
            <a:off x="4433888" y="2743200"/>
            <a:ext cx="838200" cy="1600200"/>
            <a:chOff x="2793" y="1728"/>
            <a:chExt cx="528" cy="1008"/>
          </a:xfrm>
        </p:grpSpPr>
        <p:sp>
          <p:nvSpPr>
            <p:cNvPr id="1611840" name="Line 64"/>
            <p:cNvSpPr>
              <a:spLocks noChangeShapeType="1"/>
            </p:cNvSpPr>
            <p:nvPr/>
          </p:nvSpPr>
          <p:spPr bwMode="auto">
            <a:xfrm>
              <a:off x="3321" y="1968"/>
              <a:ext cx="0" cy="768"/>
            </a:xfrm>
            <a:prstGeom prst="line">
              <a:avLst/>
            </a:prstGeom>
            <a:noFill/>
            <a:ln w="28575" cap="rnd">
              <a:solidFill>
                <a:schemeClr val="accent1"/>
              </a:solidFill>
              <a:prstDash val="sysDot"/>
              <a:round/>
              <a:headEnd/>
              <a:tailEnd/>
            </a:ln>
            <a:effectLst/>
          </p:spPr>
          <p:txBody>
            <a:bodyPr/>
            <a:lstStyle/>
            <a:p>
              <a:endParaRPr lang="en-US"/>
            </a:p>
          </p:txBody>
        </p:sp>
        <p:sp>
          <p:nvSpPr>
            <p:cNvPr id="1611841" name="Text Box 65"/>
            <p:cNvSpPr txBox="1">
              <a:spLocks noChangeArrowheads="1"/>
            </p:cNvSpPr>
            <p:nvPr/>
          </p:nvSpPr>
          <p:spPr bwMode="auto">
            <a:xfrm>
              <a:off x="2889" y="1728"/>
              <a:ext cx="357" cy="250"/>
            </a:xfrm>
            <a:prstGeom prst="rect">
              <a:avLst/>
            </a:prstGeom>
            <a:noFill/>
            <a:ln w="12700">
              <a:noFill/>
              <a:miter lim="800000"/>
              <a:headEnd/>
              <a:tailEnd/>
            </a:ln>
            <a:effectLst/>
          </p:spPr>
          <p:txBody>
            <a:bodyPr wrap="none">
              <a:spAutoFit/>
            </a:bodyPr>
            <a:lstStyle/>
            <a:p>
              <a:r>
                <a:rPr lang="en-US" sz="2000" b="0">
                  <a:solidFill>
                    <a:schemeClr val="tx1"/>
                  </a:solidFill>
                </a:rPr>
                <a:t>t</a:t>
              </a:r>
              <a:r>
                <a:rPr lang="en-US" sz="2000" b="0" baseline="-25000">
                  <a:solidFill>
                    <a:schemeClr val="tx1"/>
                  </a:solidFill>
                </a:rPr>
                <a:t>hold</a:t>
              </a:r>
            </a:p>
          </p:txBody>
        </p:sp>
        <p:sp>
          <p:nvSpPr>
            <p:cNvPr id="1611842" name="Line 66"/>
            <p:cNvSpPr>
              <a:spLocks noChangeShapeType="1"/>
            </p:cNvSpPr>
            <p:nvPr/>
          </p:nvSpPr>
          <p:spPr bwMode="auto">
            <a:xfrm>
              <a:off x="2793" y="2016"/>
              <a:ext cx="528"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1611843" name="Group 67"/>
          <p:cNvGrpSpPr>
            <a:grpSpLocks/>
          </p:cNvGrpSpPr>
          <p:nvPr/>
        </p:nvGrpSpPr>
        <p:grpSpPr bwMode="auto">
          <a:xfrm>
            <a:off x="4433888" y="4419600"/>
            <a:ext cx="1371600" cy="1447800"/>
            <a:chOff x="2793" y="2784"/>
            <a:chExt cx="864" cy="912"/>
          </a:xfrm>
        </p:grpSpPr>
        <p:sp>
          <p:nvSpPr>
            <p:cNvPr id="1611844" name="Line 68"/>
            <p:cNvSpPr>
              <a:spLocks noChangeShapeType="1"/>
            </p:cNvSpPr>
            <p:nvPr/>
          </p:nvSpPr>
          <p:spPr bwMode="auto">
            <a:xfrm>
              <a:off x="3657" y="2928"/>
              <a:ext cx="0" cy="768"/>
            </a:xfrm>
            <a:prstGeom prst="line">
              <a:avLst/>
            </a:prstGeom>
            <a:noFill/>
            <a:ln w="28575" cap="rnd">
              <a:solidFill>
                <a:schemeClr val="accent1"/>
              </a:solidFill>
              <a:prstDash val="sysDot"/>
              <a:round/>
              <a:headEnd/>
              <a:tailEnd/>
            </a:ln>
            <a:effectLst/>
          </p:spPr>
          <p:txBody>
            <a:bodyPr/>
            <a:lstStyle/>
            <a:p>
              <a:endParaRPr lang="en-US"/>
            </a:p>
          </p:txBody>
        </p:sp>
        <p:sp>
          <p:nvSpPr>
            <p:cNvPr id="1611845" name="Text Box 69"/>
            <p:cNvSpPr txBox="1">
              <a:spLocks noChangeArrowheads="1"/>
            </p:cNvSpPr>
            <p:nvPr/>
          </p:nvSpPr>
          <p:spPr bwMode="auto">
            <a:xfrm>
              <a:off x="3033" y="2784"/>
              <a:ext cx="305" cy="250"/>
            </a:xfrm>
            <a:prstGeom prst="rect">
              <a:avLst/>
            </a:prstGeom>
            <a:noFill/>
            <a:ln w="12700">
              <a:noFill/>
              <a:miter lim="800000"/>
              <a:headEnd/>
              <a:tailEnd/>
            </a:ln>
            <a:effectLst/>
          </p:spPr>
          <p:txBody>
            <a:bodyPr wrap="none">
              <a:spAutoFit/>
            </a:bodyPr>
            <a:lstStyle/>
            <a:p>
              <a:r>
                <a:rPr lang="en-US" sz="2000" b="0">
                  <a:solidFill>
                    <a:schemeClr val="tx1"/>
                  </a:solidFill>
                </a:rPr>
                <a:t>t</a:t>
              </a:r>
              <a:r>
                <a:rPr lang="en-US" sz="2000" b="0" baseline="-25000">
                  <a:solidFill>
                    <a:schemeClr val="tx1"/>
                  </a:solidFill>
                </a:rPr>
                <a:t>c-q</a:t>
              </a:r>
            </a:p>
          </p:txBody>
        </p:sp>
        <p:sp>
          <p:nvSpPr>
            <p:cNvPr id="1611846" name="Line 70"/>
            <p:cNvSpPr>
              <a:spLocks noChangeShapeType="1"/>
            </p:cNvSpPr>
            <p:nvPr/>
          </p:nvSpPr>
          <p:spPr bwMode="auto">
            <a:xfrm>
              <a:off x="2793" y="3072"/>
              <a:ext cx="864" cy="0"/>
            </a:xfrm>
            <a:prstGeom prst="line">
              <a:avLst/>
            </a:prstGeom>
            <a:noFill/>
            <a:ln w="12700">
              <a:solidFill>
                <a:schemeClr val="tx1"/>
              </a:solidFill>
              <a:round/>
              <a:headEnd type="triangle" w="med" len="med"/>
              <a:tailEnd type="triangle" w="med" len="med"/>
            </a:ln>
            <a:effectLst/>
          </p:spPr>
          <p:txBody>
            <a:bodyPr/>
            <a:lstStyle/>
            <a:p>
              <a:endParaRPr lang="en-US"/>
            </a:p>
          </p:txBody>
        </p:sp>
      </p:gr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5154" name="Rectangle 2"/>
          <p:cNvSpPr>
            <a:spLocks noGrp="1" noChangeArrowheads="1"/>
          </p:cNvSpPr>
          <p:nvPr>
            <p:ph type="title"/>
          </p:nvPr>
        </p:nvSpPr>
        <p:spPr/>
        <p:txBody>
          <a:bodyPr/>
          <a:lstStyle/>
          <a:p>
            <a:r>
              <a:rPr lang="en-US"/>
              <a:t>TSPC ET FF</a:t>
            </a:r>
          </a:p>
        </p:txBody>
      </p:sp>
      <p:grpSp>
        <p:nvGrpSpPr>
          <p:cNvPr id="1585155" name="Group 3"/>
          <p:cNvGrpSpPr>
            <a:grpSpLocks/>
          </p:cNvGrpSpPr>
          <p:nvPr/>
        </p:nvGrpSpPr>
        <p:grpSpPr bwMode="auto">
          <a:xfrm>
            <a:off x="2895600" y="5257800"/>
            <a:ext cx="3276600" cy="549275"/>
            <a:chOff x="1824" y="3312"/>
            <a:chExt cx="2064" cy="346"/>
          </a:xfrm>
        </p:grpSpPr>
        <p:sp>
          <p:nvSpPr>
            <p:cNvPr id="1585156" name="Line 4"/>
            <p:cNvSpPr>
              <a:spLocks noChangeShapeType="1"/>
            </p:cNvSpPr>
            <p:nvPr/>
          </p:nvSpPr>
          <p:spPr bwMode="auto">
            <a:xfrm>
              <a:off x="2160" y="3600"/>
              <a:ext cx="384" cy="0"/>
            </a:xfrm>
            <a:prstGeom prst="line">
              <a:avLst/>
            </a:prstGeom>
            <a:noFill/>
            <a:ln w="12700">
              <a:solidFill>
                <a:schemeClr val="tx1"/>
              </a:solidFill>
              <a:round/>
              <a:headEnd/>
              <a:tailEnd/>
            </a:ln>
            <a:effectLst/>
          </p:spPr>
          <p:txBody>
            <a:bodyPr/>
            <a:lstStyle/>
            <a:p>
              <a:endParaRPr lang="en-US"/>
            </a:p>
          </p:txBody>
        </p:sp>
        <p:sp>
          <p:nvSpPr>
            <p:cNvPr id="1585157" name="Line 5"/>
            <p:cNvSpPr>
              <a:spLocks noChangeShapeType="1"/>
            </p:cNvSpPr>
            <p:nvPr/>
          </p:nvSpPr>
          <p:spPr bwMode="auto">
            <a:xfrm flipV="1">
              <a:off x="2544" y="3312"/>
              <a:ext cx="0" cy="288"/>
            </a:xfrm>
            <a:prstGeom prst="line">
              <a:avLst/>
            </a:prstGeom>
            <a:noFill/>
            <a:ln w="12700">
              <a:solidFill>
                <a:schemeClr val="tx1"/>
              </a:solidFill>
              <a:round/>
              <a:headEnd/>
              <a:tailEnd type="triangle" w="med" len="med"/>
            </a:ln>
            <a:effectLst/>
          </p:spPr>
          <p:txBody>
            <a:bodyPr/>
            <a:lstStyle/>
            <a:p>
              <a:endParaRPr lang="en-US"/>
            </a:p>
          </p:txBody>
        </p:sp>
        <p:sp>
          <p:nvSpPr>
            <p:cNvPr id="1585158" name="Line 6"/>
            <p:cNvSpPr>
              <a:spLocks noChangeShapeType="1"/>
            </p:cNvSpPr>
            <p:nvPr/>
          </p:nvSpPr>
          <p:spPr bwMode="auto">
            <a:xfrm flipV="1">
              <a:off x="2832" y="3312"/>
              <a:ext cx="0" cy="288"/>
            </a:xfrm>
            <a:prstGeom prst="line">
              <a:avLst/>
            </a:prstGeom>
            <a:noFill/>
            <a:ln w="12700">
              <a:solidFill>
                <a:schemeClr val="tx1"/>
              </a:solidFill>
              <a:round/>
              <a:headEnd/>
              <a:tailEnd/>
            </a:ln>
            <a:effectLst/>
          </p:spPr>
          <p:txBody>
            <a:bodyPr/>
            <a:lstStyle/>
            <a:p>
              <a:endParaRPr lang="en-US"/>
            </a:p>
          </p:txBody>
        </p:sp>
        <p:sp>
          <p:nvSpPr>
            <p:cNvPr id="1585159" name="Line 7"/>
            <p:cNvSpPr>
              <a:spLocks noChangeShapeType="1"/>
            </p:cNvSpPr>
            <p:nvPr/>
          </p:nvSpPr>
          <p:spPr bwMode="auto">
            <a:xfrm>
              <a:off x="2832" y="3600"/>
              <a:ext cx="384" cy="0"/>
            </a:xfrm>
            <a:prstGeom prst="line">
              <a:avLst/>
            </a:prstGeom>
            <a:noFill/>
            <a:ln w="12700">
              <a:solidFill>
                <a:schemeClr val="tx1"/>
              </a:solidFill>
              <a:round/>
              <a:headEnd/>
              <a:tailEnd/>
            </a:ln>
            <a:effectLst/>
          </p:spPr>
          <p:txBody>
            <a:bodyPr/>
            <a:lstStyle/>
            <a:p>
              <a:endParaRPr lang="en-US"/>
            </a:p>
          </p:txBody>
        </p:sp>
        <p:sp>
          <p:nvSpPr>
            <p:cNvPr id="1585160" name="Line 8"/>
            <p:cNvSpPr>
              <a:spLocks noChangeShapeType="1"/>
            </p:cNvSpPr>
            <p:nvPr/>
          </p:nvSpPr>
          <p:spPr bwMode="auto">
            <a:xfrm flipV="1">
              <a:off x="3216" y="3312"/>
              <a:ext cx="0" cy="288"/>
            </a:xfrm>
            <a:prstGeom prst="line">
              <a:avLst/>
            </a:prstGeom>
            <a:noFill/>
            <a:ln w="12700">
              <a:solidFill>
                <a:schemeClr val="tx1"/>
              </a:solidFill>
              <a:round/>
              <a:headEnd/>
              <a:tailEnd type="triangle" w="med" len="med"/>
            </a:ln>
            <a:effectLst/>
          </p:spPr>
          <p:txBody>
            <a:bodyPr/>
            <a:lstStyle/>
            <a:p>
              <a:endParaRPr lang="en-US"/>
            </a:p>
          </p:txBody>
        </p:sp>
        <p:sp>
          <p:nvSpPr>
            <p:cNvPr id="1585161" name="Line 9"/>
            <p:cNvSpPr>
              <a:spLocks noChangeShapeType="1"/>
            </p:cNvSpPr>
            <p:nvPr/>
          </p:nvSpPr>
          <p:spPr bwMode="auto">
            <a:xfrm flipV="1">
              <a:off x="3504" y="3312"/>
              <a:ext cx="0" cy="288"/>
            </a:xfrm>
            <a:prstGeom prst="line">
              <a:avLst/>
            </a:prstGeom>
            <a:noFill/>
            <a:ln w="12700">
              <a:solidFill>
                <a:schemeClr val="tx1"/>
              </a:solidFill>
              <a:round/>
              <a:headEnd/>
              <a:tailEnd/>
            </a:ln>
            <a:effectLst/>
          </p:spPr>
          <p:txBody>
            <a:bodyPr/>
            <a:lstStyle/>
            <a:p>
              <a:endParaRPr lang="en-US"/>
            </a:p>
          </p:txBody>
        </p:sp>
        <p:sp>
          <p:nvSpPr>
            <p:cNvPr id="1585162" name="Line 10"/>
            <p:cNvSpPr>
              <a:spLocks noChangeShapeType="1"/>
            </p:cNvSpPr>
            <p:nvPr/>
          </p:nvSpPr>
          <p:spPr bwMode="auto">
            <a:xfrm>
              <a:off x="2544" y="3312"/>
              <a:ext cx="288" cy="0"/>
            </a:xfrm>
            <a:prstGeom prst="line">
              <a:avLst/>
            </a:prstGeom>
            <a:noFill/>
            <a:ln w="12700">
              <a:solidFill>
                <a:schemeClr val="tx1"/>
              </a:solidFill>
              <a:round/>
              <a:headEnd/>
              <a:tailEnd/>
            </a:ln>
            <a:effectLst/>
          </p:spPr>
          <p:txBody>
            <a:bodyPr/>
            <a:lstStyle/>
            <a:p>
              <a:endParaRPr lang="en-US"/>
            </a:p>
          </p:txBody>
        </p:sp>
        <p:sp>
          <p:nvSpPr>
            <p:cNvPr id="1585163" name="Line 11"/>
            <p:cNvSpPr>
              <a:spLocks noChangeShapeType="1"/>
            </p:cNvSpPr>
            <p:nvPr/>
          </p:nvSpPr>
          <p:spPr bwMode="auto">
            <a:xfrm>
              <a:off x="3216" y="3312"/>
              <a:ext cx="288" cy="0"/>
            </a:xfrm>
            <a:prstGeom prst="line">
              <a:avLst/>
            </a:prstGeom>
            <a:noFill/>
            <a:ln w="12700">
              <a:solidFill>
                <a:schemeClr val="tx1"/>
              </a:solidFill>
              <a:round/>
              <a:headEnd/>
              <a:tailEnd/>
            </a:ln>
            <a:effectLst/>
          </p:spPr>
          <p:txBody>
            <a:bodyPr/>
            <a:lstStyle/>
            <a:p>
              <a:endParaRPr lang="en-US"/>
            </a:p>
          </p:txBody>
        </p:sp>
        <p:sp>
          <p:nvSpPr>
            <p:cNvPr id="1585164" name="Line 12"/>
            <p:cNvSpPr>
              <a:spLocks noChangeShapeType="1"/>
            </p:cNvSpPr>
            <p:nvPr/>
          </p:nvSpPr>
          <p:spPr bwMode="auto">
            <a:xfrm>
              <a:off x="3504" y="3600"/>
              <a:ext cx="384" cy="0"/>
            </a:xfrm>
            <a:prstGeom prst="line">
              <a:avLst/>
            </a:prstGeom>
            <a:noFill/>
            <a:ln w="12700">
              <a:solidFill>
                <a:schemeClr val="tx1"/>
              </a:solidFill>
              <a:round/>
              <a:headEnd/>
              <a:tailEnd/>
            </a:ln>
            <a:effectLst/>
          </p:spPr>
          <p:txBody>
            <a:bodyPr/>
            <a:lstStyle/>
            <a:p>
              <a:endParaRPr lang="en-US"/>
            </a:p>
          </p:txBody>
        </p:sp>
        <p:sp>
          <p:nvSpPr>
            <p:cNvPr id="1585165" name="Text Box 13"/>
            <p:cNvSpPr txBox="1">
              <a:spLocks noChangeArrowheads="1"/>
            </p:cNvSpPr>
            <p:nvPr/>
          </p:nvSpPr>
          <p:spPr bwMode="auto">
            <a:xfrm>
              <a:off x="1824" y="3408"/>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grpSp>
      <p:grpSp>
        <p:nvGrpSpPr>
          <p:cNvPr id="1585166" name="Group 14"/>
          <p:cNvGrpSpPr>
            <a:grpSpLocks/>
          </p:cNvGrpSpPr>
          <p:nvPr/>
        </p:nvGrpSpPr>
        <p:grpSpPr bwMode="auto">
          <a:xfrm>
            <a:off x="533400" y="990600"/>
            <a:ext cx="7848600" cy="2743200"/>
            <a:chOff x="336" y="720"/>
            <a:chExt cx="4944" cy="1728"/>
          </a:xfrm>
        </p:grpSpPr>
        <p:grpSp>
          <p:nvGrpSpPr>
            <p:cNvPr id="1585167" name="Group 15"/>
            <p:cNvGrpSpPr>
              <a:grpSpLocks/>
            </p:cNvGrpSpPr>
            <p:nvPr/>
          </p:nvGrpSpPr>
          <p:grpSpPr bwMode="auto">
            <a:xfrm>
              <a:off x="3360" y="1584"/>
              <a:ext cx="384" cy="480"/>
              <a:chOff x="1248" y="2688"/>
              <a:chExt cx="384" cy="480"/>
            </a:xfrm>
          </p:grpSpPr>
          <p:sp>
            <p:nvSpPr>
              <p:cNvPr id="1585168" name="Line 16"/>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5169" name="Line 17"/>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5170" name="Line 18"/>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5171" name="Line 19"/>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5172" name="Line 20"/>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5173" name="Line 21"/>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5174" name="Line 22"/>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5175" name="Group 23"/>
            <p:cNvGrpSpPr>
              <a:grpSpLocks/>
            </p:cNvGrpSpPr>
            <p:nvPr/>
          </p:nvGrpSpPr>
          <p:grpSpPr bwMode="auto">
            <a:xfrm>
              <a:off x="3360" y="1104"/>
              <a:ext cx="384" cy="480"/>
              <a:chOff x="1200" y="1440"/>
              <a:chExt cx="384" cy="480"/>
            </a:xfrm>
          </p:grpSpPr>
          <p:sp>
            <p:nvSpPr>
              <p:cNvPr id="1585176" name="Line 24"/>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5177" name="Line 25"/>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5178" name="Line 26"/>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5179" name="Line 27"/>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5180" name="Oval 28"/>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5181" name="Line 29"/>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5182" name="Line 30"/>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5183" name="Line 31"/>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sp>
          <p:nvSpPr>
            <p:cNvPr id="1585184" name="Line 32"/>
            <p:cNvSpPr>
              <a:spLocks noChangeShapeType="1"/>
            </p:cNvSpPr>
            <p:nvPr/>
          </p:nvSpPr>
          <p:spPr bwMode="auto">
            <a:xfrm>
              <a:off x="3648" y="1104"/>
              <a:ext cx="192" cy="0"/>
            </a:xfrm>
            <a:prstGeom prst="line">
              <a:avLst/>
            </a:prstGeom>
            <a:noFill/>
            <a:ln w="28575">
              <a:solidFill>
                <a:schemeClr val="tx1"/>
              </a:solidFill>
              <a:round/>
              <a:headEnd/>
              <a:tailEnd/>
            </a:ln>
            <a:effectLst/>
          </p:spPr>
          <p:txBody>
            <a:bodyPr/>
            <a:lstStyle/>
            <a:p>
              <a:endParaRPr lang="en-US"/>
            </a:p>
          </p:txBody>
        </p:sp>
        <p:grpSp>
          <p:nvGrpSpPr>
            <p:cNvPr id="1585185" name="Group 33"/>
            <p:cNvGrpSpPr>
              <a:grpSpLocks/>
            </p:cNvGrpSpPr>
            <p:nvPr/>
          </p:nvGrpSpPr>
          <p:grpSpPr bwMode="auto">
            <a:xfrm>
              <a:off x="3360" y="1920"/>
              <a:ext cx="384" cy="480"/>
              <a:chOff x="1248" y="2688"/>
              <a:chExt cx="384" cy="480"/>
            </a:xfrm>
          </p:grpSpPr>
          <p:sp>
            <p:nvSpPr>
              <p:cNvPr id="1585186" name="Line 34"/>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5187" name="Line 35"/>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5188" name="Line 36"/>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5189" name="Line 37"/>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5190" name="Line 38"/>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5191" name="Line 39"/>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5192" name="Line 40"/>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5193" name="Group 41"/>
            <p:cNvGrpSpPr>
              <a:grpSpLocks/>
            </p:cNvGrpSpPr>
            <p:nvPr/>
          </p:nvGrpSpPr>
          <p:grpSpPr bwMode="auto">
            <a:xfrm>
              <a:off x="4272" y="1104"/>
              <a:ext cx="384" cy="480"/>
              <a:chOff x="1200" y="1440"/>
              <a:chExt cx="384" cy="480"/>
            </a:xfrm>
          </p:grpSpPr>
          <p:sp>
            <p:nvSpPr>
              <p:cNvPr id="1585194" name="Line 42"/>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5195" name="Line 43"/>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5196" name="Line 44"/>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5197" name="Line 45"/>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5198" name="Oval 46"/>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5199" name="Line 47"/>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5200" name="Line 48"/>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5201" name="Line 49"/>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85202" name="Group 50"/>
            <p:cNvGrpSpPr>
              <a:grpSpLocks/>
            </p:cNvGrpSpPr>
            <p:nvPr/>
          </p:nvGrpSpPr>
          <p:grpSpPr bwMode="auto">
            <a:xfrm>
              <a:off x="4272" y="1584"/>
              <a:ext cx="384" cy="480"/>
              <a:chOff x="1248" y="2688"/>
              <a:chExt cx="384" cy="480"/>
            </a:xfrm>
          </p:grpSpPr>
          <p:sp>
            <p:nvSpPr>
              <p:cNvPr id="1585203" name="Line 51"/>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5204" name="Line 52"/>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5205" name="Line 53"/>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5206" name="Line 54"/>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5207" name="Line 55"/>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5208" name="Line 56"/>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5209" name="Line 57"/>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5210" name="Group 58"/>
            <p:cNvGrpSpPr>
              <a:grpSpLocks/>
            </p:cNvGrpSpPr>
            <p:nvPr/>
          </p:nvGrpSpPr>
          <p:grpSpPr bwMode="auto">
            <a:xfrm>
              <a:off x="4272" y="1920"/>
              <a:ext cx="384" cy="480"/>
              <a:chOff x="1248" y="2688"/>
              <a:chExt cx="384" cy="480"/>
            </a:xfrm>
          </p:grpSpPr>
          <p:sp>
            <p:nvSpPr>
              <p:cNvPr id="1585211" name="Line 59"/>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5212" name="Line 60"/>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5213" name="Line 61"/>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5214" name="Line 62"/>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5215" name="Line 63"/>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5216" name="Line 64"/>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5217" name="Line 65"/>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5218" name="Group 66"/>
            <p:cNvGrpSpPr>
              <a:grpSpLocks/>
            </p:cNvGrpSpPr>
            <p:nvPr/>
          </p:nvGrpSpPr>
          <p:grpSpPr bwMode="auto">
            <a:xfrm>
              <a:off x="4560" y="2400"/>
              <a:ext cx="192" cy="48"/>
              <a:chOff x="1536" y="3360"/>
              <a:chExt cx="192" cy="48"/>
            </a:xfrm>
          </p:grpSpPr>
          <p:sp>
            <p:nvSpPr>
              <p:cNvPr id="1585219" name="Line 67"/>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5220" name="Line 68"/>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85221" name="Line 69"/>
            <p:cNvSpPr>
              <a:spLocks noChangeShapeType="1"/>
            </p:cNvSpPr>
            <p:nvPr/>
          </p:nvSpPr>
          <p:spPr bwMode="auto">
            <a:xfrm>
              <a:off x="3024" y="1344"/>
              <a:ext cx="0" cy="816"/>
            </a:xfrm>
            <a:prstGeom prst="line">
              <a:avLst/>
            </a:prstGeom>
            <a:noFill/>
            <a:ln w="12700">
              <a:solidFill>
                <a:schemeClr val="tx1"/>
              </a:solidFill>
              <a:round/>
              <a:headEnd/>
              <a:tailEnd/>
            </a:ln>
            <a:effectLst/>
          </p:spPr>
          <p:txBody>
            <a:bodyPr/>
            <a:lstStyle/>
            <a:p>
              <a:endParaRPr lang="en-US"/>
            </a:p>
          </p:txBody>
        </p:sp>
        <p:sp>
          <p:nvSpPr>
            <p:cNvPr id="1585222" name="Line 70"/>
            <p:cNvSpPr>
              <a:spLocks noChangeShapeType="1"/>
            </p:cNvSpPr>
            <p:nvPr/>
          </p:nvSpPr>
          <p:spPr bwMode="auto">
            <a:xfrm>
              <a:off x="3024" y="2160"/>
              <a:ext cx="384" cy="0"/>
            </a:xfrm>
            <a:prstGeom prst="line">
              <a:avLst/>
            </a:prstGeom>
            <a:noFill/>
            <a:ln w="12700">
              <a:solidFill>
                <a:schemeClr val="tx1"/>
              </a:solidFill>
              <a:round/>
              <a:headEnd/>
              <a:tailEnd/>
            </a:ln>
            <a:effectLst/>
          </p:spPr>
          <p:txBody>
            <a:bodyPr/>
            <a:lstStyle/>
            <a:p>
              <a:endParaRPr lang="en-US"/>
            </a:p>
          </p:txBody>
        </p:sp>
        <p:sp>
          <p:nvSpPr>
            <p:cNvPr id="1585223" name="Line 71"/>
            <p:cNvSpPr>
              <a:spLocks noChangeShapeType="1"/>
            </p:cNvSpPr>
            <p:nvPr/>
          </p:nvSpPr>
          <p:spPr bwMode="auto">
            <a:xfrm>
              <a:off x="3024" y="1344"/>
              <a:ext cx="384" cy="0"/>
            </a:xfrm>
            <a:prstGeom prst="line">
              <a:avLst/>
            </a:prstGeom>
            <a:noFill/>
            <a:ln w="12700">
              <a:solidFill>
                <a:schemeClr val="tx1"/>
              </a:solidFill>
              <a:round/>
              <a:headEnd/>
              <a:tailEnd/>
            </a:ln>
            <a:effectLst/>
          </p:spPr>
          <p:txBody>
            <a:bodyPr/>
            <a:lstStyle/>
            <a:p>
              <a:endParaRPr lang="en-US"/>
            </a:p>
          </p:txBody>
        </p:sp>
        <p:sp>
          <p:nvSpPr>
            <p:cNvPr id="1585224" name="Line 72"/>
            <p:cNvSpPr>
              <a:spLocks noChangeShapeType="1"/>
            </p:cNvSpPr>
            <p:nvPr/>
          </p:nvSpPr>
          <p:spPr bwMode="auto">
            <a:xfrm>
              <a:off x="3744" y="1584"/>
              <a:ext cx="192" cy="0"/>
            </a:xfrm>
            <a:prstGeom prst="line">
              <a:avLst/>
            </a:prstGeom>
            <a:noFill/>
            <a:ln w="12700">
              <a:solidFill>
                <a:schemeClr val="tx1"/>
              </a:solidFill>
              <a:round/>
              <a:headEnd/>
              <a:tailEnd/>
            </a:ln>
            <a:effectLst/>
          </p:spPr>
          <p:txBody>
            <a:bodyPr/>
            <a:lstStyle/>
            <a:p>
              <a:endParaRPr lang="en-US"/>
            </a:p>
          </p:txBody>
        </p:sp>
        <p:sp>
          <p:nvSpPr>
            <p:cNvPr id="1585225" name="Line 73"/>
            <p:cNvSpPr>
              <a:spLocks noChangeShapeType="1"/>
            </p:cNvSpPr>
            <p:nvPr/>
          </p:nvSpPr>
          <p:spPr bwMode="auto">
            <a:xfrm>
              <a:off x="3936" y="1344"/>
              <a:ext cx="0" cy="816"/>
            </a:xfrm>
            <a:prstGeom prst="line">
              <a:avLst/>
            </a:prstGeom>
            <a:noFill/>
            <a:ln w="12700">
              <a:solidFill>
                <a:schemeClr val="tx1"/>
              </a:solidFill>
              <a:round/>
              <a:headEnd/>
              <a:tailEnd/>
            </a:ln>
            <a:effectLst/>
          </p:spPr>
          <p:txBody>
            <a:bodyPr/>
            <a:lstStyle/>
            <a:p>
              <a:endParaRPr lang="en-US"/>
            </a:p>
          </p:txBody>
        </p:sp>
        <p:sp>
          <p:nvSpPr>
            <p:cNvPr id="1585226" name="Line 74"/>
            <p:cNvSpPr>
              <a:spLocks noChangeShapeType="1"/>
            </p:cNvSpPr>
            <p:nvPr/>
          </p:nvSpPr>
          <p:spPr bwMode="auto">
            <a:xfrm>
              <a:off x="3936" y="1344"/>
              <a:ext cx="384" cy="0"/>
            </a:xfrm>
            <a:prstGeom prst="line">
              <a:avLst/>
            </a:prstGeom>
            <a:noFill/>
            <a:ln w="12700">
              <a:solidFill>
                <a:schemeClr val="tx1"/>
              </a:solidFill>
              <a:round/>
              <a:headEnd/>
              <a:tailEnd/>
            </a:ln>
            <a:effectLst/>
          </p:spPr>
          <p:txBody>
            <a:bodyPr/>
            <a:lstStyle/>
            <a:p>
              <a:endParaRPr lang="en-US"/>
            </a:p>
          </p:txBody>
        </p:sp>
        <p:sp>
          <p:nvSpPr>
            <p:cNvPr id="1585227" name="Line 75"/>
            <p:cNvSpPr>
              <a:spLocks noChangeShapeType="1"/>
            </p:cNvSpPr>
            <p:nvPr/>
          </p:nvSpPr>
          <p:spPr bwMode="auto">
            <a:xfrm>
              <a:off x="3936" y="2160"/>
              <a:ext cx="384" cy="0"/>
            </a:xfrm>
            <a:prstGeom prst="line">
              <a:avLst/>
            </a:prstGeom>
            <a:noFill/>
            <a:ln w="12700">
              <a:solidFill>
                <a:schemeClr val="tx1"/>
              </a:solidFill>
              <a:round/>
              <a:headEnd/>
              <a:tailEnd/>
            </a:ln>
            <a:effectLst/>
          </p:spPr>
          <p:txBody>
            <a:bodyPr/>
            <a:lstStyle/>
            <a:p>
              <a:endParaRPr lang="en-US"/>
            </a:p>
          </p:txBody>
        </p:sp>
        <p:sp>
          <p:nvSpPr>
            <p:cNvPr id="1585228" name="Text Box 76"/>
            <p:cNvSpPr txBox="1">
              <a:spLocks noChangeArrowheads="1"/>
            </p:cNvSpPr>
            <p:nvPr/>
          </p:nvSpPr>
          <p:spPr bwMode="auto">
            <a:xfrm>
              <a:off x="3120" y="1680"/>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85229" name="Text Box 77"/>
            <p:cNvSpPr txBox="1">
              <a:spLocks noChangeArrowheads="1"/>
            </p:cNvSpPr>
            <p:nvPr/>
          </p:nvSpPr>
          <p:spPr bwMode="auto">
            <a:xfrm>
              <a:off x="3984" y="1680"/>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85230" name="Text Box 78"/>
            <p:cNvSpPr txBox="1">
              <a:spLocks noChangeArrowheads="1"/>
            </p:cNvSpPr>
            <p:nvPr/>
          </p:nvSpPr>
          <p:spPr bwMode="auto">
            <a:xfrm>
              <a:off x="336" y="1584"/>
              <a:ext cx="232" cy="250"/>
            </a:xfrm>
            <a:prstGeom prst="rect">
              <a:avLst/>
            </a:prstGeom>
            <a:noFill/>
            <a:ln w="12700">
              <a:noFill/>
              <a:miter lim="800000"/>
              <a:headEnd/>
              <a:tailEnd/>
            </a:ln>
            <a:effectLst/>
          </p:spPr>
          <p:txBody>
            <a:bodyPr wrap="none">
              <a:spAutoFit/>
            </a:bodyPr>
            <a:lstStyle/>
            <a:p>
              <a:r>
                <a:rPr lang="en-US" sz="2000" b="0">
                  <a:solidFill>
                    <a:schemeClr val="tx1"/>
                  </a:solidFill>
                </a:rPr>
                <a:t>D</a:t>
              </a:r>
              <a:endParaRPr lang="en-US" sz="2000" b="0" baseline="-25000">
                <a:solidFill>
                  <a:schemeClr val="tx1"/>
                </a:solidFill>
              </a:endParaRPr>
            </a:p>
          </p:txBody>
        </p:sp>
        <p:sp>
          <p:nvSpPr>
            <p:cNvPr id="1585231" name="Line 79"/>
            <p:cNvSpPr>
              <a:spLocks noChangeShapeType="1"/>
            </p:cNvSpPr>
            <p:nvPr/>
          </p:nvSpPr>
          <p:spPr bwMode="auto">
            <a:xfrm>
              <a:off x="2832" y="1776"/>
              <a:ext cx="192" cy="0"/>
            </a:xfrm>
            <a:prstGeom prst="line">
              <a:avLst/>
            </a:prstGeom>
            <a:noFill/>
            <a:ln w="12700">
              <a:solidFill>
                <a:schemeClr val="tx1"/>
              </a:solidFill>
              <a:round/>
              <a:headEnd/>
              <a:tailEnd/>
            </a:ln>
            <a:effectLst/>
          </p:spPr>
          <p:txBody>
            <a:bodyPr/>
            <a:lstStyle/>
            <a:p>
              <a:endParaRPr lang="en-US"/>
            </a:p>
          </p:txBody>
        </p:sp>
        <p:sp>
          <p:nvSpPr>
            <p:cNvPr id="1585232" name="Line 80"/>
            <p:cNvSpPr>
              <a:spLocks noChangeShapeType="1"/>
            </p:cNvSpPr>
            <p:nvPr/>
          </p:nvSpPr>
          <p:spPr bwMode="auto">
            <a:xfrm>
              <a:off x="4656" y="1584"/>
              <a:ext cx="384" cy="0"/>
            </a:xfrm>
            <a:prstGeom prst="line">
              <a:avLst/>
            </a:prstGeom>
            <a:noFill/>
            <a:ln w="12700">
              <a:solidFill>
                <a:schemeClr val="tx1"/>
              </a:solidFill>
              <a:round/>
              <a:headEnd/>
              <a:tailEnd/>
            </a:ln>
            <a:effectLst/>
          </p:spPr>
          <p:txBody>
            <a:bodyPr/>
            <a:lstStyle/>
            <a:p>
              <a:endParaRPr lang="en-US"/>
            </a:p>
          </p:txBody>
        </p:sp>
        <p:sp>
          <p:nvSpPr>
            <p:cNvPr id="1585233" name="Line 81"/>
            <p:cNvSpPr>
              <a:spLocks noChangeShapeType="1"/>
            </p:cNvSpPr>
            <p:nvPr/>
          </p:nvSpPr>
          <p:spPr bwMode="auto">
            <a:xfrm>
              <a:off x="4560" y="1104"/>
              <a:ext cx="192" cy="0"/>
            </a:xfrm>
            <a:prstGeom prst="line">
              <a:avLst/>
            </a:prstGeom>
            <a:noFill/>
            <a:ln w="28575">
              <a:solidFill>
                <a:schemeClr val="tx1"/>
              </a:solidFill>
              <a:round/>
              <a:headEnd/>
              <a:tailEnd/>
            </a:ln>
            <a:effectLst/>
          </p:spPr>
          <p:txBody>
            <a:bodyPr/>
            <a:lstStyle/>
            <a:p>
              <a:endParaRPr lang="en-US"/>
            </a:p>
          </p:txBody>
        </p:sp>
        <p:sp>
          <p:nvSpPr>
            <p:cNvPr id="1585234" name="Text Box 82"/>
            <p:cNvSpPr txBox="1">
              <a:spLocks noChangeArrowheads="1"/>
            </p:cNvSpPr>
            <p:nvPr/>
          </p:nvSpPr>
          <p:spPr bwMode="auto">
            <a:xfrm>
              <a:off x="1536" y="720"/>
              <a:ext cx="604" cy="250"/>
            </a:xfrm>
            <a:prstGeom prst="rect">
              <a:avLst/>
            </a:prstGeom>
            <a:noFill/>
            <a:ln w="12700">
              <a:noFill/>
              <a:miter lim="800000"/>
              <a:headEnd/>
              <a:tailEnd/>
            </a:ln>
            <a:effectLst/>
          </p:spPr>
          <p:txBody>
            <a:bodyPr wrap="none">
              <a:spAutoFit/>
            </a:bodyPr>
            <a:lstStyle/>
            <a:p>
              <a:r>
                <a:rPr lang="en-US" sz="2000" b="0">
                  <a:solidFill>
                    <a:schemeClr val="tx1"/>
                  </a:solidFill>
                </a:rPr>
                <a:t>Master</a:t>
              </a:r>
              <a:endParaRPr lang="en-US" sz="2000" b="0" baseline="-25000">
                <a:solidFill>
                  <a:schemeClr val="tx1"/>
                </a:solidFill>
              </a:endParaRPr>
            </a:p>
          </p:txBody>
        </p:sp>
        <p:sp>
          <p:nvSpPr>
            <p:cNvPr id="1585235" name="Text Box 83"/>
            <p:cNvSpPr txBox="1">
              <a:spLocks noChangeArrowheads="1"/>
            </p:cNvSpPr>
            <p:nvPr/>
          </p:nvSpPr>
          <p:spPr bwMode="auto">
            <a:xfrm>
              <a:off x="3936" y="720"/>
              <a:ext cx="517" cy="250"/>
            </a:xfrm>
            <a:prstGeom prst="rect">
              <a:avLst/>
            </a:prstGeom>
            <a:noFill/>
            <a:ln w="12700">
              <a:noFill/>
              <a:miter lim="800000"/>
              <a:headEnd/>
              <a:tailEnd/>
            </a:ln>
            <a:effectLst/>
          </p:spPr>
          <p:txBody>
            <a:bodyPr wrap="none">
              <a:spAutoFit/>
            </a:bodyPr>
            <a:lstStyle/>
            <a:p>
              <a:r>
                <a:rPr lang="en-US" sz="2000" b="0">
                  <a:solidFill>
                    <a:schemeClr val="tx1"/>
                  </a:solidFill>
                </a:rPr>
                <a:t>Slave</a:t>
              </a:r>
              <a:endParaRPr lang="en-US" sz="2000" b="0" baseline="-25000">
                <a:solidFill>
                  <a:schemeClr val="tx1"/>
                </a:solidFill>
              </a:endParaRPr>
            </a:p>
          </p:txBody>
        </p:sp>
        <p:grpSp>
          <p:nvGrpSpPr>
            <p:cNvPr id="1585236" name="Group 84"/>
            <p:cNvGrpSpPr>
              <a:grpSpLocks/>
            </p:cNvGrpSpPr>
            <p:nvPr/>
          </p:nvGrpSpPr>
          <p:grpSpPr bwMode="auto">
            <a:xfrm>
              <a:off x="1152" y="1056"/>
              <a:ext cx="384" cy="480"/>
              <a:chOff x="1200" y="1440"/>
              <a:chExt cx="384" cy="480"/>
            </a:xfrm>
          </p:grpSpPr>
          <p:sp>
            <p:nvSpPr>
              <p:cNvPr id="1585237" name="Line 85"/>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5238" name="Line 86"/>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5239" name="Line 87"/>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5240" name="Line 88"/>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5241" name="Oval 89"/>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5242" name="Line 90"/>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5243" name="Line 91"/>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5244" name="Line 92"/>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sp>
          <p:nvSpPr>
            <p:cNvPr id="1585245" name="Line 93"/>
            <p:cNvSpPr>
              <a:spLocks noChangeShapeType="1"/>
            </p:cNvSpPr>
            <p:nvPr/>
          </p:nvSpPr>
          <p:spPr bwMode="auto">
            <a:xfrm>
              <a:off x="1440" y="1056"/>
              <a:ext cx="192" cy="0"/>
            </a:xfrm>
            <a:prstGeom prst="line">
              <a:avLst/>
            </a:prstGeom>
            <a:noFill/>
            <a:ln w="28575">
              <a:solidFill>
                <a:schemeClr val="tx1"/>
              </a:solidFill>
              <a:round/>
              <a:headEnd/>
              <a:tailEnd/>
            </a:ln>
            <a:effectLst/>
          </p:spPr>
          <p:txBody>
            <a:bodyPr/>
            <a:lstStyle/>
            <a:p>
              <a:endParaRPr lang="en-US"/>
            </a:p>
          </p:txBody>
        </p:sp>
        <p:grpSp>
          <p:nvGrpSpPr>
            <p:cNvPr id="1585246" name="Group 94"/>
            <p:cNvGrpSpPr>
              <a:grpSpLocks/>
            </p:cNvGrpSpPr>
            <p:nvPr/>
          </p:nvGrpSpPr>
          <p:grpSpPr bwMode="auto">
            <a:xfrm>
              <a:off x="1440" y="2352"/>
              <a:ext cx="192" cy="48"/>
              <a:chOff x="1536" y="3360"/>
              <a:chExt cx="192" cy="48"/>
            </a:xfrm>
          </p:grpSpPr>
          <p:sp>
            <p:nvSpPr>
              <p:cNvPr id="1585247" name="Line 95"/>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5248" name="Line 96"/>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nvGrpSpPr>
            <p:cNvPr id="1585249" name="Group 97"/>
            <p:cNvGrpSpPr>
              <a:grpSpLocks/>
            </p:cNvGrpSpPr>
            <p:nvPr/>
          </p:nvGrpSpPr>
          <p:grpSpPr bwMode="auto">
            <a:xfrm>
              <a:off x="1152" y="1872"/>
              <a:ext cx="384" cy="480"/>
              <a:chOff x="1248" y="2688"/>
              <a:chExt cx="384" cy="480"/>
            </a:xfrm>
          </p:grpSpPr>
          <p:sp>
            <p:nvSpPr>
              <p:cNvPr id="1585250" name="Line 98"/>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5251" name="Line 99"/>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5252" name="Line 100"/>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5253" name="Line 101"/>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5254" name="Line 102"/>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5255" name="Line 103"/>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5256" name="Line 104"/>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5257" name="Group 105"/>
            <p:cNvGrpSpPr>
              <a:grpSpLocks/>
            </p:cNvGrpSpPr>
            <p:nvPr/>
          </p:nvGrpSpPr>
          <p:grpSpPr bwMode="auto">
            <a:xfrm>
              <a:off x="2064" y="1056"/>
              <a:ext cx="384" cy="480"/>
              <a:chOff x="1200" y="1440"/>
              <a:chExt cx="384" cy="480"/>
            </a:xfrm>
          </p:grpSpPr>
          <p:sp>
            <p:nvSpPr>
              <p:cNvPr id="1585258" name="Line 106"/>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5259" name="Line 107"/>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5260" name="Line 108"/>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5261" name="Line 109"/>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5262" name="Oval 110"/>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5263" name="Line 111"/>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5264" name="Line 112"/>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5265" name="Line 113"/>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85266" name="Group 114"/>
            <p:cNvGrpSpPr>
              <a:grpSpLocks/>
            </p:cNvGrpSpPr>
            <p:nvPr/>
          </p:nvGrpSpPr>
          <p:grpSpPr bwMode="auto">
            <a:xfrm>
              <a:off x="2064" y="1872"/>
              <a:ext cx="384" cy="480"/>
              <a:chOff x="1248" y="2688"/>
              <a:chExt cx="384" cy="480"/>
            </a:xfrm>
          </p:grpSpPr>
          <p:sp>
            <p:nvSpPr>
              <p:cNvPr id="1585267" name="Line 115"/>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5268" name="Line 116"/>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5269" name="Line 117"/>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5270" name="Line 118"/>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5271" name="Line 119"/>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5272" name="Line 120"/>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5273" name="Line 121"/>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5274" name="Group 122"/>
            <p:cNvGrpSpPr>
              <a:grpSpLocks/>
            </p:cNvGrpSpPr>
            <p:nvPr/>
          </p:nvGrpSpPr>
          <p:grpSpPr bwMode="auto">
            <a:xfrm>
              <a:off x="2352" y="2352"/>
              <a:ext cx="192" cy="48"/>
              <a:chOff x="1536" y="3360"/>
              <a:chExt cx="192" cy="48"/>
            </a:xfrm>
          </p:grpSpPr>
          <p:sp>
            <p:nvSpPr>
              <p:cNvPr id="1585275" name="Line 123"/>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5276" name="Line 124"/>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85277" name="Line 125"/>
            <p:cNvSpPr>
              <a:spLocks noChangeShapeType="1"/>
            </p:cNvSpPr>
            <p:nvPr/>
          </p:nvSpPr>
          <p:spPr bwMode="auto">
            <a:xfrm>
              <a:off x="816" y="1296"/>
              <a:ext cx="0" cy="816"/>
            </a:xfrm>
            <a:prstGeom prst="line">
              <a:avLst/>
            </a:prstGeom>
            <a:noFill/>
            <a:ln w="12700">
              <a:solidFill>
                <a:schemeClr val="tx1"/>
              </a:solidFill>
              <a:round/>
              <a:headEnd/>
              <a:tailEnd/>
            </a:ln>
            <a:effectLst/>
          </p:spPr>
          <p:txBody>
            <a:bodyPr/>
            <a:lstStyle/>
            <a:p>
              <a:endParaRPr lang="en-US"/>
            </a:p>
          </p:txBody>
        </p:sp>
        <p:sp>
          <p:nvSpPr>
            <p:cNvPr id="1585278" name="Line 126"/>
            <p:cNvSpPr>
              <a:spLocks noChangeShapeType="1"/>
            </p:cNvSpPr>
            <p:nvPr/>
          </p:nvSpPr>
          <p:spPr bwMode="auto">
            <a:xfrm>
              <a:off x="816" y="2112"/>
              <a:ext cx="384" cy="0"/>
            </a:xfrm>
            <a:prstGeom prst="line">
              <a:avLst/>
            </a:prstGeom>
            <a:noFill/>
            <a:ln w="12700">
              <a:solidFill>
                <a:schemeClr val="tx1"/>
              </a:solidFill>
              <a:round/>
              <a:headEnd/>
              <a:tailEnd/>
            </a:ln>
            <a:effectLst/>
          </p:spPr>
          <p:txBody>
            <a:bodyPr/>
            <a:lstStyle/>
            <a:p>
              <a:endParaRPr lang="en-US"/>
            </a:p>
          </p:txBody>
        </p:sp>
        <p:sp>
          <p:nvSpPr>
            <p:cNvPr id="1585279" name="Line 127"/>
            <p:cNvSpPr>
              <a:spLocks noChangeShapeType="1"/>
            </p:cNvSpPr>
            <p:nvPr/>
          </p:nvSpPr>
          <p:spPr bwMode="auto">
            <a:xfrm>
              <a:off x="816" y="1296"/>
              <a:ext cx="384" cy="0"/>
            </a:xfrm>
            <a:prstGeom prst="line">
              <a:avLst/>
            </a:prstGeom>
            <a:noFill/>
            <a:ln w="12700">
              <a:solidFill>
                <a:schemeClr val="tx1"/>
              </a:solidFill>
              <a:round/>
              <a:headEnd/>
              <a:tailEnd/>
            </a:ln>
            <a:effectLst/>
          </p:spPr>
          <p:txBody>
            <a:bodyPr/>
            <a:lstStyle/>
            <a:p>
              <a:endParaRPr lang="en-US"/>
            </a:p>
          </p:txBody>
        </p:sp>
        <p:sp>
          <p:nvSpPr>
            <p:cNvPr id="1585280" name="Line 128"/>
            <p:cNvSpPr>
              <a:spLocks noChangeShapeType="1"/>
            </p:cNvSpPr>
            <p:nvPr/>
          </p:nvSpPr>
          <p:spPr bwMode="auto">
            <a:xfrm>
              <a:off x="1536" y="1872"/>
              <a:ext cx="192" cy="0"/>
            </a:xfrm>
            <a:prstGeom prst="line">
              <a:avLst/>
            </a:prstGeom>
            <a:noFill/>
            <a:ln w="12700">
              <a:solidFill>
                <a:schemeClr val="tx1"/>
              </a:solidFill>
              <a:round/>
              <a:headEnd/>
              <a:tailEnd/>
            </a:ln>
            <a:effectLst/>
          </p:spPr>
          <p:txBody>
            <a:bodyPr/>
            <a:lstStyle/>
            <a:p>
              <a:endParaRPr lang="en-US"/>
            </a:p>
          </p:txBody>
        </p:sp>
        <p:sp>
          <p:nvSpPr>
            <p:cNvPr id="1585281" name="Line 129"/>
            <p:cNvSpPr>
              <a:spLocks noChangeShapeType="1"/>
            </p:cNvSpPr>
            <p:nvPr/>
          </p:nvSpPr>
          <p:spPr bwMode="auto">
            <a:xfrm>
              <a:off x="1728" y="1296"/>
              <a:ext cx="0" cy="816"/>
            </a:xfrm>
            <a:prstGeom prst="line">
              <a:avLst/>
            </a:prstGeom>
            <a:noFill/>
            <a:ln w="12700">
              <a:solidFill>
                <a:schemeClr val="tx1"/>
              </a:solidFill>
              <a:round/>
              <a:headEnd/>
              <a:tailEnd/>
            </a:ln>
            <a:effectLst/>
          </p:spPr>
          <p:txBody>
            <a:bodyPr/>
            <a:lstStyle/>
            <a:p>
              <a:endParaRPr lang="en-US"/>
            </a:p>
          </p:txBody>
        </p:sp>
        <p:sp>
          <p:nvSpPr>
            <p:cNvPr id="1585282" name="Line 130"/>
            <p:cNvSpPr>
              <a:spLocks noChangeShapeType="1"/>
            </p:cNvSpPr>
            <p:nvPr/>
          </p:nvSpPr>
          <p:spPr bwMode="auto">
            <a:xfrm>
              <a:off x="1728" y="1296"/>
              <a:ext cx="384" cy="0"/>
            </a:xfrm>
            <a:prstGeom prst="line">
              <a:avLst/>
            </a:prstGeom>
            <a:noFill/>
            <a:ln w="12700">
              <a:solidFill>
                <a:schemeClr val="tx1"/>
              </a:solidFill>
              <a:round/>
              <a:headEnd/>
              <a:tailEnd/>
            </a:ln>
            <a:effectLst/>
          </p:spPr>
          <p:txBody>
            <a:bodyPr/>
            <a:lstStyle/>
            <a:p>
              <a:endParaRPr lang="en-US"/>
            </a:p>
          </p:txBody>
        </p:sp>
        <p:sp>
          <p:nvSpPr>
            <p:cNvPr id="1585283" name="Line 131"/>
            <p:cNvSpPr>
              <a:spLocks noChangeShapeType="1"/>
            </p:cNvSpPr>
            <p:nvPr/>
          </p:nvSpPr>
          <p:spPr bwMode="auto">
            <a:xfrm>
              <a:off x="1728" y="2112"/>
              <a:ext cx="384" cy="0"/>
            </a:xfrm>
            <a:prstGeom prst="line">
              <a:avLst/>
            </a:prstGeom>
            <a:noFill/>
            <a:ln w="12700">
              <a:solidFill>
                <a:schemeClr val="tx1"/>
              </a:solidFill>
              <a:round/>
              <a:headEnd/>
              <a:tailEnd/>
            </a:ln>
            <a:effectLst/>
          </p:spPr>
          <p:txBody>
            <a:bodyPr/>
            <a:lstStyle/>
            <a:p>
              <a:endParaRPr lang="en-US"/>
            </a:p>
          </p:txBody>
        </p:sp>
        <p:sp>
          <p:nvSpPr>
            <p:cNvPr id="1585284" name="Text Box 132"/>
            <p:cNvSpPr txBox="1">
              <a:spLocks noChangeArrowheads="1"/>
            </p:cNvSpPr>
            <p:nvPr/>
          </p:nvSpPr>
          <p:spPr bwMode="auto">
            <a:xfrm>
              <a:off x="912" y="1488"/>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85285" name="Text Box 133"/>
            <p:cNvSpPr txBox="1">
              <a:spLocks noChangeArrowheads="1"/>
            </p:cNvSpPr>
            <p:nvPr/>
          </p:nvSpPr>
          <p:spPr bwMode="auto">
            <a:xfrm>
              <a:off x="1824" y="1536"/>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85286" name="Line 134"/>
            <p:cNvSpPr>
              <a:spLocks noChangeShapeType="1"/>
            </p:cNvSpPr>
            <p:nvPr/>
          </p:nvSpPr>
          <p:spPr bwMode="auto">
            <a:xfrm>
              <a:off x="576" y="1728"/>
              <a:ext cx="240" cy="0"/>
            </a:xfrm>
            <a:prstGeom prst="line">
              <a:avLst/>
            </a:prstGeom>
            <a:noFill/>
            <a:ln w="12700">
              <a:solidFill>
                <a:schemeClr val="tx1"/>
              </a:solidFill>
              <a:round/>
              <a:headEnd/>
              <a:tailEnd/>
            </a:ln>
            <a:effectLst/>
          </p:spPr>
          <p:txBody>
            <a:bodyPr/>
            <a:lstStyle/>
            <a:p>
              <a:endParaRPr lang="en-US"/>
            </a:p>
          </p:txBody>
        </p:sp>
        <p:sp>
          <p:nvSpPr>
            <p:cNvPr id="1585287" name="Line 135"/>
            <p:cNvSpPr>
              <a:spLocks noChangeShapeType="1"/>
            </p:cNvSpPr>
            <p:nvPr/>
          </p:nvSpPr>
          <p:spPr bwMode="auto">
            <a:xfrm>
              <a:off x="2448" y="1872"/>
              <a:ext cx="384" cy="0"/>
            </a:xfrm>
            <a:prstGeom prst="line">
              <a:avLst/>
            </a:prstGeom>
            <a:noFill/>
            <a:ln w="12700">
              <a:solidFill>
                <a:schemeClr val="tx1"/>
              </a:solidFill>
              <a:round/>
              <a:headEnd/>
              <a:tailEnd/>
            </a:ln>
            <a:effectLst/>
          </p:spPr>
          <p:txBody>
            <a:bodyPr/>
            <a:lstStyle/>
            <a:p>
              <a:endParaRPr lang="en-US"/>
            </a:p>
          </p:txBody>
        </p:sp>
        <p:sp>
          <p:nvSpPr>
            <p:cNvPr id="1585288" name="Text Box 136"/>
            <p:cNvSpPr txBox="1">
              <a:spLocks noChangeArrowheads="1"/>
            </p:cNvSpPr>
            <p:nvPr/>
          </p:nvSpPr>
          <p:spPr bwMode="auto">
            <a:xfrm>
              <a:off x="5040" y="1488"/>
              <a:ext cx="240" cy="250"/>
            </a:xfrm>
            <a:prstGeom prst="rect">
              <a:avLst/>
            </a:prstGeom>
            <a:noFill/>
            <a:ln w="12700">
              <a:noFill/>
              <a:miter lim="800000"/>
              <a:headEnd/>
              <a:tailEnd/>
            </a:ln>
            <a:effectLst/>
          </p:spPr>
          <p:txBody>
            <a:bodyPr wrap="none">
              <a:spAutoFit/>
            </a:bodyPr>
            <a:lstStyle/>
            <a:p>
              <a:r>
                <a:rPr lang="en-US" sz="2000" b="0">
                  <a:solidFill>
                    <a:schemeClr val="tx1"/>
                  </a:solidFill>
                </a:rPr>
                <a:t>Q</a:t>
              </a:r>
              <a:endParaRPr lang="en-US" sz="2000" b="0" baseline="-25000">
                <a:solidFill>
                  <a:schemeClr val="tx1"/>
                </a:solidFill>
              </a:endParaRPr>
            </a:p>
          </p:txBody>
        </p:sp>
        <p:grpSp>
          <p:nvGrpSpPr>
            <p:cNvPr id="1585289" name="Group 137"/>
            <p:cNvGrpSpPr>
              <a:grpSpLocks/>
            </p:cNvGrpSpPr>
            <p:nvPr/>
          </p:nvGrpSpPr>
          <p:grpSpPr bwMode="auto">
            <a:xfrm>
              <a:off x="2592" y="1872"/>
              <a:ext cx="192" cy="480"/>
              <a:chOff x="1920" y="2112"/>
              <a:chExt cx="192" cy="480"/>
            </a:xfrm>
          </p:grpSpPr>
          <p:sp>
            <p:nvSpPr>
              <p:cNvPr id="1585290" name="Line 138"/>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585291" name="Line 139"/>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585292" name="Line 140"/>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585293" name="Line 141"/>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585294" name="Group 142"/>
              <p:cNvGrpSpPr>
                <a:grpSpLocks/>
              </p:cNvGrpSpPr>
              <p:nvPr/>
            </p:nvGrpSpPr>
            <p:grpSpPr bwMode="auto">
              <a:xfrm>
                <a:off x="1920" y="2544"/>
                <a:ext cx="192" cy="48"/>
                <a:chOff x="1536" y="3360"/>
                <a:chExt cx="192" cy="48"/>
              </a:xfrm>
            </p:grpSpPr>
            <p:sp>
              <p:nvSpPr>
                <p:cNvPr id="1585295" name="Line 143"/>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5296" name="Line 144"/>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
          <p:nvSpPr>
            <p:cNvPr id="1585297" name="Line 145"/>
            <p:cNvSpPr>
              <a:spLocks noChangeShapeType="1"/>
            </p:cNvSpPr>
            <p:nvPr/>
          </p:nvSpPr>
          <p:spPr bwMode="auto">
            <a:xfrm>
              <a:off x="2352" y="1056"/>
              <a:ext cx="192" cy="0"/>
            </a:xfrm>
            <a:prstGeom prst="line">
              <a:avLst/>
            </a:prstGeom>
            <a:noFill/>
            <a:ln w="28575">
              <a:solidFill>
                <a:schemeClr val="tx1"/>
              </a:solidFill>
              <a:round/>
              <a:headEnd/>
              <a:tailEnd/>
            </a:ln>
            <a:effectLst/>
          </p:spPr>
          <p:txBody>
            <a:bodyPr/>
            <a:lstStyle/>
            <a:p>
              <a:endParaRPr lang="en-US"/>
            </a:p>
          </p:txBody>
        </p:sp>
        <p:grpSp>
          <p:nvGrpSpPr>
            <p:cNvPr id="1585298" name="Group 146"/>
            <p:cNvGrpSpPr>
              <a:grpSpLocks/>
            </p:cNvGrpSpPr>
            <p:nvPr/>
          </p:nvGrpSpPr>
          <p:grpSpPr bwMode="auto">
            <a:xfrm>
              <a:off x="2064" y="1392"/>
              <a:ext cx="384" cy="480"/>
              <a:chOff x="1200" y="1440"/>
              <a:chExt cx="384" cy="480"/>
            </a:xfrm>
          </p:grpSpPr>
          <p:sp>
            <p:nvSpPr>
              <p:cNvPr id="1585299" name="Line 147"/>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5300" name="Line 148"/>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5301" name="Line 149"/>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5302" name="Line 150"/>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5303" name="Oval 151"/>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5304" name="Line 152"/>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5305" name="Line 153"/>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5306" name="Line 154"/>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85307" name="Group 155"/>
            <p:cNvGrpSpPr>
              <a:grpSpLocks/>
            </p:cNvGrpSpPr>
            <p:nvPr/>
          </p:nvGrpSpPr>
          <p:grpSpPr bwMode="auto">
            <a:xfrm>
              <a:off x="1152" y="1392"/>
              <a:ext cx="384" cy="480"/>
              <a:chOff x="1200" y="1440"/>
              <a:chExt cx="384" cy="480"/>
            </a:xfrm>
          </p:grpSpPr>
          <p:sp>
            <p:nvSpPr>
              <p:cNvPr id="1585308" name="Line 156"/>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5309" name="Line 157"/>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5310" name="Line 158"/>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5311" name="Line 159"/>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5312" name="Oval 160"/>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5313" name="Line 161"/>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5314" name="Line 162"/>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5315" name="Line 163"/>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sp>
          <p:nvSpPr>
            <p:cNvPr id="1585316" name="Line 164"/>
            <p:cNvSpPr>
              <a:spLocks noChangeShapeType="1"/>
            </p:cNvSpPr>
            <p:nvPr/>
          </p:nvSpPr>
          <p:spPr bwMode="auto">
            <a:xfrm>
              <a:off x="2832" y="1776"/>
              <a:ext cx="0" cy="96"/>
            </a:xfrm>
            <a:prstGeom prst="line">
              <a:avLst/>
            </a:prstGeom>
            <a:noFill/>
            <a:ln w="12700">
              <a:solidFill>
                <a:schemeClr val="tx1"/>
              </a:solidFill>
              <a:round/>
              <a:headEnd/>
              <a:tailEnd/>
            </a:ln>
            <a:effectLst/>
          </p:spPr>
          <p:txBody>
            <a:bodyPr/>
            <a:lstStyle/>
            <a:p>
              <a:endParaRPr lang="en-US"/>
            </a:p>
          </p:txBody>
        </p:sp>
        <p:sp>
          <p:nvSpPr>
            <p:cNvPr id="1585317" name="Text Box 165"/>
            <p:cNvSpPr txBox="1">
              <a:spLocks noChangeArrowheads="1"/>
            </p:cNvSpPr>
            <p:nvPr/>
          </p:nvSpPr>
          <p:spPr bwMode="auto">
            <a:xfrm>
              <a:off x="2496" y="1632"/>
              <a:ext cx="327" cy="250"/>
            </a:xfrm>
            <a:prstGeom prst="rect">
              <a:avLst/>
            </a:prstGeom>
            <a:noFill/>
            <a:ln w="12700">
              <a:noFill/>
              <a:miter lim="800000"/>
              <a:headEnd/>
              <a:tailEnd/>
            </a:ln>
            <a:effectLst/>
          </p:spPr>
          <p:txBody>
            <a:bodyPr wrap="none">
              <a:spAutoFit/>
            </a:bodyPr>
            <a:lstStyle/>
            <a:p>
              <a:r>
                <a:rPr lang="en-US" sz="2000" b="0">
                  <a:solidFill>
                    <a:schemeClr val="tx1"/>
                  </a:solidFill>
                </a:rPr>
                <a:t>Q</a:t>
              </a:r>
              <a:r>
                <a:rPr lang="en-US" sz="2000" b="0" baseline="-25000">
                  <a:solidFill>
                    <a:schemeClr val="tx1"/>
                  </a:solidFill>
                </a:rPr>
                <a:t>M</a:t>
              </a:r>
            </a:p>
          </p:txBody>
        </p:sp>
        <p:grpSp>
          <p:nvGrpSpPr>
            <p:cNvPr id="1585318" name="Group 166"/>
            <p:cNvGrpSpPr>
              <a:grpSpLocks/>
            </p:cNvGrpSpPr>
            <p:nvPr/>
          </p:nvGrpSpPr>
          <p:grpSpPr bwMode="auto">
            <a:xfrm>
              <a:off x="4752" y="1584"/>
              <a:ext cx="192" cy="480"/>
              <a:chOff x="1920" y="2112"/>
              <a:chExt cx="192" cy="480"/>
            </a:xfrm>
          </p:grpSpPr>
          <p:sp>
            <p:nvSpPr>
              <p:cNvPr id="1585319" name="Line 167"/>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585320" name="Line 168"/>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585321" name="Line 169"/>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585322" name="Line 170"/>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585323" name="Group 171"/>
              <p:cNvGrpSpPr>
                <a:grpSpLocks/>
              </p:cNvGrpSpPr>
              <p:nvPr/>
            </p:nvGrpSpPr>
            <p:grpSpPr bwMode="auto">
              <a:xfrm>
                <a:off x="1920" y="2544"/>
                <a:ext cx="192" cy="48"/>
                <a:chOff x="1536" y="3360"/>
                <a:chExt cx="192" cy="48"/>
              </a:xfrm>
            </p:grpSpPr>
            <p:sp>
              <p:nvSpPr>
                <p:cNvPr id="1585324" name="Line 172"/>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5325" name="Line 173"/>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grpSp>
          <p:nvGrpSpPr>
            <p:cNvPr id="1585326" name="Group 174"/>
            <p:cNvGrpSpPr>
              <a:grpSpLocks/>
            </p:cNvGrpSpPr>
            <p:nvPr/>
          </p:nvGrpSpPr>
          <p:grpSpPr bwMode="auto">
            <a:xfrm>
              <a:off x="3648" y="2400"/>
              <a:ext cx="192" cy="48"/>
              <a:chOff x="1536" y="3360"/>
              <a:chExt cx="192" cy="48"/>
            </a:xfrm>
          </p:grpSpPr>
          <p:sp>
            <p:nvSpPr>
              <p:cNvPr id="1585327" name="Line 175"/>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5328" name="Line 176"/>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02" name="Rectangle 2"/>
          <p:cNvSpPr>
            <a:spLocks noGrp="1" noChangeArrowheads="1"/>
          </p:cNvSpPr>
          <p:nvPr>
            <p:ph type="title"/>
          </p:nvPr>
        </p:nvSpPr>
        <p:spPr/>
        <p:txBody>
          <a:bodyPr/>
          <a:lstStyle/>
          <a:p>
            <a:r>
              <a:rPr lang="en-US"/>
              <a:t>TSPC ET FF</a:t>
            </a:r>
          </a:p>
        </p:txBody>
      </p:sp>
      <p:grpSp>
        <p:nvGrpSpPr>
          <p:cNvPr id="1587203" name="Group 3"/>
          <p:cNvGrpSpPr>
            <a:grpSpLocks/>
          </p:cNvGrpSpPr>
          <p:nvPr/>
        </p:nvGrpSpPr>
        <p:grpSpPr bwMode="auto">
          <a:xfrm>
            <a:off x="2895600" y="5257800"/>
            <a:ext cx="3276600" cy="549275"/>
            <a:chOff x="1824" y="3312"/>
            <a:chExt cx="2064" cy="346"/>
          </a:xfrm>
        </p:grpSpPr>
        <p:sp>
          <p:nvSpPr>
            <p:cNvPr id="1587204" name="Line 4"/>
            <p:cNvSpPr>
              <a:spLocks noChangeShapeType="1"/>
            </p:cNvSpPr>
            <p:nvPr/>
          </p:nvSpPr>
          <p:spPr bwMode="auto">
            <a:xfrm>
              <a:off x="2160" y="3600"/>
              <a:ext cx="384" cy="0"/>
            </a:xfrm>
            <a:prstGeom prst="line">
              <a:avLst/>
            </a:prstGeom>
            <a:noFill/>
            <a:ln w="12700">
              <a:solidFill>
                <a:schemeClr val="tx1"/>
              </a:solidFill>
              <a:round/>
              <a:headEnd/>
              <a:tailEnd/>
            </a:ln>
            <a:effectLst/>
          </p:spPr>
          <p:txBody>
            <a:bodyPr/>
            <a:lstStyle/>
            <a:p>
              <a:endParaRPr lang="en-US"/>
            </a:p>
          </p:txBody>
        </p:sp>
        <p:sp>
          <p:nvSpPr>
            <p:cNvPr id="1587205" name="Line 5"/>
            <p:cNvSpPr>
              <a:spLocks noChangeShapeType="1"/>
            </p:cNvSpPr>
            <p:nvPr/>
          </p:nvSpPr>
          <p:spPr bwMode="auto">
            <a:xfrm flipV="1">
              <a:off x="2544" y="3312"/>
              <a:ext cx="0" cy="288"/>
            </a:xfrm>
            <a:prstGeom prst="line">
              <a:avLst/>
            </a:prstGeom>
            <a:noFill/>
            <a:ln w="12700">
              <a:solidFill>
                <a:schemeClr val="tx1"/>
              </a:solidFill>
              <a:round/>
              <a:headEnd/>
              <a:tailEnd type="triangle" w="med" len="med"/>
            </a:ln>
            <a:effectLst/>
          </p:spPr>
          <p:txBody>
            <a:bodyPr/>
            <a:lstStyle/>
            <a:p>
              <a:endParaRPr lang="en-US"/>
            </a:p>
          </p:txBody>
        </p:sp>
        <p:sp>
          <p:nvSpPr>
            <p:cNvPr id="1587206" name="Line 6"/>
            <p:cNvSpPr>
              <a:spLocks noChangeShapeType="1"/>
            </p:cNvSpPr>
            <p:nvPr/>
          </p:nvSpPr>
          <p:spPr bwMode="auto">
            <a:xfrm flipV="1">
              <a:off x="2832" y="3312"/>
              <a:ext cx="0" cy="288"/>
            </a:xfrm>
            <a:prstGeom prst="line">
              <a:avLst/>
            </a:prstGeom>
            <a:noFill/>
            <a:ln w="12700">
              <a:solidFill>
                <a:schemeClr val="tx1"/>
              </a:solidFill>
              <a:round/>
              <a:headEnd/>
              <a:tailEnd/>
            </a:ln>
            <a:effectLst/>
          </p:spPr>
          <p:txBody>
            <a:bodyPr/>
            <a:lstStyle/>
            <a:p>
              <a:endParaRPr lang="en-US"/>
            </a:p>
          </p:txBody>
        </p:sp>
        <p:sp>
          <p:nvSpPr>
            <p:cNvPr id="1587207" name="Line 7"/>
            <p:cNvSpPr>
              <a:spLocks noChangeShapeType="1"/>
            </p:cNvSpPr>
            <p:nvPr/>
          </p:nvSpPr>
          <p:spPr bwMode="auto">
            <a:xfrm>
              <a:off x="2832" y="3600"/>
              <a:ext cx="384" cy="0"/>
            </a:xfrm>
            <a:prstGeom prst="line">
              <a:avLst/>
            </a:prstGeom>
            <a:noFill/>
            <a:ln w="12700">
              <a:solidFill>
                <a:schemeClr val="tx1"/>
              </a:solidFill>
              <a:round/>
              <a:headEnd/>
              <a:tailEnd/>
            </a:ln>
            <a:effectLst/>
          </p:spPr>
          <p:txBody>
            <a:bodyPr/>
            <a:lstStyle/>
            <a:p>
              <a:endParaRPr lang="en-US"/>
            </a:p>
          </p:txBody>
        </p:sp>
        <p:sp>
          <p:nvSpPr>
            <p:cNvPr id="1587208" name="Line 8"/>
            <p:cNvSpPr>
              <a:spLocks noChangeShapeType="1"/>
            </p:cNvSpPr>
            <p:nvPr/>
          </p:nvSpPr>
          <p:spPr bwMode="auto">
            <a:xfrm flipV="1">
              <a:off x="3216" y="3312"/>
              <a:ext cx="0" cy="288"/>
            </a:xfrm>
            <a:prstGeom prst="line">
              <a:avLst/>
            </a:prstGeom>
            <a:noFill/>
            <a:ln w="12700">
              <a:solidFill>
                <a:schemeClr val="tx1"/>
              </a:solidFill>
              <a:round/>
              <a:headEnd/>
              <a:tailEnd type="triangle" w="med" len="med"/>
            </a:ln>
            <a:effectLst/>
          </p:spPr>
          <p:txBody>
            <a:bodyPr/>
            <a:lstStyle/>
            <a:p>
              <a:endParaRPr lang="en-US"/>
            </a:p>
          </p:txBody>
        </p:sp>
        <p:sp>
          <p:nvSpPr>
            <p:cNvPr id="1587209" name="Line 9"/>
            <p:cNvSpPr>
              <a:spLocks noChangeShapeType="1"/>
            </p:cNvSpPr>
            <p:nvPr/>
          </p:nvSpPr>
          <p:spPr bwMode="auto">
            <a:xfrm flipV="1">
              <a:off x="3504" y="3312"/>
              <a:ext cx="0" cy="288"/>
            </a:xfrm>
            <a:prstGeom prst="line">
              <a:avLst/>
            </a:prstGeom>
            <a:noFill/>
            <a:ln w="12700">
              <a:solidFill>
                <a:schemeClr val="tx1"/>
              </a:solidFill>
              <a:round/>
              <a:headEnd/>
              <a:tailEnd/>
            </a:ln>
            <a:effectLst/>
          </p:spPr>
          <p:txBody>
            <a:bodyPr/>
            <a:lstStyle/>
            <a:p>
              <a:endParaRPr lang="en-US"/>
            </a:p>
          </p:txBody>
        </p:sp>
        <p:sp>
          <p:nvSpPr>
            <p:cNvPr id="1587210" name="Line 10"/>
            <p:cNvSpPr>
              <a:spLocks noChangeShapeType="1"/>
            </p:cNvSpPr>
            <p:nvPr/>
          </p:nvSpPr>
          <p:spPr bwMode="auto">
            <a:xfrm>
              <a:off x="2544" y="3312"/>
              <a:ext cx="288" cy="0"/>
            </a:xfrm>
            <a:prstGeom prst="line">
              <a:avLst/>
            </a:prstGeom>
            <a:noFill/>
            <a:ln w="12700">
              <a:solidFill>
                <a:schemeClr val="tx1"/>
              </a:solidFill>
              <a:round/>
              <a:headEnd/>
              <a:tailEnd/>
            </a:ln>
            <a:effectLst/>
          </p:spPr>
          <p:txBody>
            <a:bodyPr/>
            <a:lstStyle/>
            <a:p>
              <a:endParaRPr lang="en-US"/>
            </a:p>
          </p:txBody>
        </p:sp>
        <p:sp>
          <p:nvSpPr>
            <p:cNvPr id="1587211" name="Line 11"/>
            <p:cNvSpPr>
              <a:spLocks noChangeShapeType="1"/>
            </p:cNvSpPr>
            <p:nvPr/>
          </p:nvSpPr>
          <p:spPr bwMode="auto">
            <a:xfrm>
              <a:off x="3216" y="3312"/>
              <a:ext cx="288" cy="0"/>
            </a:xfrm>
            <a:prstGeom prst="line">
              <a:avLst/>
            </a:prstGeom>
            <a:noFill/>
            <a:ln w="12700">
              <a:solidFill>
                <a:schemeClr val="tx1"/>
              </a:solidFill>
              <a:round/>
              <a:headEnd/>
              <a:tailEnd/>
            </a:ln>
            <a:effectLst/>
          </p:spPr>
          <p:txBody>
            <a:bodyPr/>
            <a:lstStyle/>
            <a:p>
              <a:endParaRPr lang="en-US"/>
            </a:p>
          </p:txBody>
        </p:sp>
        <p:sp>
          <p:nvSpPr>
            <p:cNvPr id="1587212" name="Line 12"/>
            <p:cNvSpPr>
              <a:spLocks noChangeShapeType="1"/>
            </p:cNvSpPr>
            <p:nvPr/>
          </p:nvSpPr>
          <p:spPr bwMode="auto">
            <a:xfrm>
              <a:off x="3504" y="3600"/>
              <a:ext cx="384" cy="0"/>
            </a:xfrm>
            <a:prstGeom prst="line">
              <a:avLst/>
            </a:prstGeom>
            <a:noFill/>
            <a:ln w="12700">
              <a:solidFill>
                <a:schemeClr val="tx1"/>
              </a:solidFill>
              <a:round/>
              <a:headEnd/>
              <a:tailEnd/>
            </a:ln>
            <a:effectLst/>
          </p:spPr>
          <p:txBody>
            <a:bodyPr/>
            <a:lstStyle/>
            <a:p>
              <a:endParaRPr lang="en-US"/>
            </a:p>
          </p:txBody>
        </p:sp>
        <p:sp>
          <p:nvSpPr>
            <p:cNvPr id="1587213" name="Text Box 13"/>
            <p:cNvSpPr txBox="1">
              <a:spLocks noChangeArrowheads="1"/>
            </p:cNvSpPr>
            <p:nvPr/>
          </p:nvSpPr>
          <p:spPr bwMode="auto">
            <a:xfrm>
              <a:off x="1824" y="3408"/>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grpSp>
      <p:grpSp>
        <p:nvGrpSpPr>
          <p:cNvPr id="1587214" name="Group 14"/>
          <p:cNvGrpSpPr>
            <a:grpSpLocks/>
          </p:cNvGrpSpPr>
          <p:nvPr/>
        </p:nvGrpSpPr>
        <p:grpSpPr bwMode="auto">
          <a:xfrm>
            <a:off x="4191000" y="5181600"/>
            <a:ext cx="4562475" cy="701675"/>
            <a:chOff x="2544" y="3552"/>
            <a:chExt cx="2874" cy="442"/>
          </a:xfrm>
        </p:grpSpPr>
        <p:cxnSp>
          <p:nvCxnSpPr>
            <p:cNvPr id="1587215" name="AutoShape 15"/>
            <p:cNvCxnSpPr>
              <a:cxnSpLocks noChangeShapeType="1"/>
              <a:endCxn id="1587205" idx="0"/>
            </p:cNvCxnSpPr>
            <p:nvPr/>
          </p:nvCxnSpPr>
          <p:spPr bwMode="auto">
            <a:xfrm rot="10800000">
              <a:off x="2544" y="3600"/>
              <a:ext cx="1536" cy="173"/>
            </a:xfrm>
            <a:prstGeom prst="curvedConnector2">
              <a:avLst/>
            </a:prstGeom>
            <a:noFill/>
            <a:ln w="12700">
              <a:solidFill>
                <a:schemeClr val="accent1"/>
              </a:solidFill>
              <a:round/>
              <a:headEnd/>
              <a:tailEnd type="triangle" w="med" len="med"/>
            </a:ln>
            <a:effectLst/>
          </p:spPr>
        </p:cxnSp>
        <p:sp>
          <p:nvSpPr>
            <p:cNvPr id="1587216" name="Text Box 16"/>
            <p:cNvSpPr txBox="1">
              <a:spLocks noChangeArrowheads="1"/>
            </p:cNvSpPr>
            <p:nvPr/>
          </p:nvSpPr>
          <p:spPr bwMode="auto">
            <a:xfrm>
              <a:off x="4032" y="3552"/>
              <a:ext cx="1386" cy="442"/>
            </a:xfrm>
            <a:prstGeom prst="rect">
              <a:avLst/>
            </a:prstGeom>
            <a:noFill/>
            <a:ln w="12700">
              <a:noFill/>
              <a:miter lim="800000"/>
              <a:headEnd/>
              <a:tailEnd/>
            </a:ln>
            <a:effectLst/>
          </p:spPr>
          <p:txBody>
            <a:bodyPr wrap="none">
              <a:spAutoFit/>
            </a:bodyPr>
            <a:lstStyle/>
            <a:p>
              <a:r>
                <a:rPr lang="en-US" sz="2000" b="0">
                  <a:solidFill>
                    <a:schemeClr val="tx1"/>
                  </a:solidFill>
                </a:rPr>
                <a:t>master</a:t>
              </a:r>
              <a:r>
                <a:rPr lang="en-US" sz="2000" b="0"/>
                <a:t> </a:t>
              </a:r>
              <a:r>
                <a:rPr lang="en-US" sz="2000" b="0">
                  <a:solidFill>
                    <a:schemeClr val="accent2"/>
                  </a:solidFill>
                </a:rPr>
                <a:t>hold</a:t>
              </a:r>
            </a:p>
            <a:p>
              <a:r>
                <a:rPr lang="en-US" sz="2000" b="0">
                  <a:solidFill>
                    <a:schemeClr val="tx1"/>
                  </a:solidFill>
                </a:rPr>
                <a:t>slave</a:t>
              </a:r>
              <a:r>
                <a:rPr lang="en-US" sz="2000" b="0"/>
                <a:t> </a:t>
              </a:r>
              <a:r>
                <a:rPr lang="en-US" sz="2000" b="0">
                  <a:solidFill>
                    <a:srgbClr val="008276"/>
                  </a:solidFill>
                </a:rPr>
                <a:t>transparent</a:t>
              </a:r>
              <a:r>
                <a:rPr lang="en-US" sz="2000" b="0"/>
                <a:t> </a:t>
              </a:r>
              <a:endParaRPr lang="en-US" sz="2000" b="0" baseline="-25000"/>
            </a:p>
          </p:txBody>
        </p:sp>
      </p:grpSp>
      <p:grpSp>
        <p:nvGrpSpPr>
          <p:cNvPr id="1587217" name="Group 17"/>
          <p:cNvGrpSpPr>
            <a:grpSpLocks/>
          </p:cNvGrpSpPr>
          <p:nvPr/>
        </p:nvGrpSpPr>
        <p:grpSpPr bwMode="auto">
          <a:xfrm>
            <a:off x="533400" y="990600"/>
            <a:ext cx="7848600" cy="2743200"/>
            <a:chOff x="336" y="720"/>
            <a:chExt cx="4944" cy="1728"/>
          </a:xfrm>
        </p:grpSpPr>
        <p:grpSp>
          <p:nvGrpSpPr>
            <p:cNvPr id="1587218" name="Group 18"/>
            <p:cNvGrpSpPr>
              <a:grpSpLocks/>
            </p:cNvGrpSpPr>
            <p:nvPr/>
          </p:nvGrpSpPr>
          <p:grpSpPr bwMode="auto">
            <a:xfrm>
              <a:off x="3360" y="1584"/>
              <a:ext cx="384" cy="480"/>
              <a:chOff x="1248" y="2688"/>
              <a:chExt cx="384" cy="480"/>
            </a:xfrm>
          </p:grpSpPr>
          <p:sp>
            <p:nvSpPr>
              <p:cNvPr id="1587219" name="Line 19"/>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7220" name="Line 20"/>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7221" name="Line 21"/>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7222" name="Line 22"/>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7223" name="Line 23"/>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7224" name="Line 24"/>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7225" name="Line 25"/>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7226" name="Group 26"/>
            <p:cNvGrpSpPr>
              <a:grpSpLocks/>
            </p:cNvGrpSpPr>
            <p:nvPr/>
          </p:nvGrpSpPr>
          <p:grpSpPr bwMode="auto">
            <a:xfrm>
              <a:off x="3360" y="1104"/>
              <a:ext cx="384" cy="480"/>
              <a:chOff x="1200" y="1440"/>
              <a:chExt cx="384" cy="480"/>
            </a:xfrm>
          </p:grpSpPr>
          <p:sp>
            <p:nvSpPr>
              <p:cNvPr id="1587227" name="Line 27"/>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7228" name="Line 28"/>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7229" name="Line 29"/>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7230" name="Line 30"/>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7231" name="Oval 31"/>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7232" name="Line 32"/>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7233" name="Line 33"/>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7234" name="Line 34"/>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sp>
          <p:nvSpPr>
            <p:cNvPr id="1587235" name="Line 35"/>
            <p:cNvSpPr>
              <a:spLocks noChangeShapeType="1"/>
            </p:cNvSpPr>
            <p:nvPr/>
          </p:nvSpPr>
          <p:spPr bwMode="auto">
            <a:xfrm>
              <a:off x="3648" y="1104"/>
              <a:ext cx="192" cy="0"/>
            </a:xfrm>
            <a:prstGeom prst="line">
              <a:avLst/>
            </a:prstGeom>
            <a:noFill/>
            <a:ln w="28575">
              <a:solidFill>
                <a:schemeClr val="tx1"/>
              </a:solidFill>
              <a:round/>
              <a:headEnd/>
              <a:tailEnd/>
            </a:ln>
            <a:effectLst/>
          </p:spPr>
          <p:txBody>
            <a:bodyPr/>
            <a:lstStyle/>
            <a:p>
              <a:endParaRPr lang="en-US"/>
            </a:p>
          </p:txBody>
        </p:sp>
        <p:grpSp>
          <p:nvGrpSpPr>
            <p:cNvPr id="1587236" name="Group 36"/>
            <p:cNvGrpSpPr>
              <a:grpSpLocks/>
            </p:cNvGrpSpPr>
            <p:nvPr/>
          </p:nvGrpSpPr>
          <p:grpSpPr bwMode="auto">
            <a:xfrm>
              <a:off x="3360" y="1920"/>
              <a:ext cx="384" cy="480"/>
              <a:chOff x="1248" y="2688"/>
              <a:chExt cx="384" cy="480"/>
            </a:xfrm>
          </p:grpSpPr>
          <p:sp>
            <p:nvSpPr>
              <p:cNvPr id="1587237" name="Line 37"/>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7238" name="Line 38"/>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7239" name="Line 39"/>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7240" name="Line 40"/>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7241" name="Line 41"/>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7242" name="Line 42"/>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7243" name="Line 43"/>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7244" name="Group 44"/>
            <p:cNvGrpSpPr>
              <a:grpSpLocks/>
            </p:cNvGrpSpPr>
            <p:nvPr/>
          </p:nvGrpSpPr>
          <p:grpSpPr bwMode="auto">
            <a:xfrm>
              <a:off x="4272" y="1104"/>
              <a:ext cx="384" cy="480"/>
              <a:chOff x="1200" y="1440"/>
              <a:chExt cx="384" cy="480"/>
            </a:xfrm>
          </p:grpSpPr>
          <p:sp>
            <p:nvSpPr>
              <p:cNvPr id="1587245" name="Line 45"/>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7246" name="Line 46"/>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7247" name="Line 47"/>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7248" name="Line 48"/>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7249" name="Oval 49"/>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7250" name="Line 50"/>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7251" name="Line 51"/>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7252" name="Line 52"/>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87253" name="Group 53"/>
            <p:cNvGrpSpPr>
              <a:grpSpLocks/>
            </p:cNvGrpSpPr>
            <p:nvPr/>
          </p:nvGrpSpPr>
          <p:grpSpPr bwMode="auto">
            <a:xfrm>
              <a:off x="4272" y="1584"/>
              <a:ext cx="384" cy="480"/>
              <a:chOff x="1248" y="2688"/>
              <a:chExt cx="384" cy="480"/>
            </a:xfrm>
          </p:grpSpPr>
          <p:sp>
            <p:nvSpPr>
              <p:cNvPr id="1587254" name="Line 54"/>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7255" name="Line 55"/>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7256" name="Line 56"/>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7257" name="Line 57"/>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7258" name="Line 58"/>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7259" name="Line 59"/>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7260" name="Line 60"/>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7261" name="Group 61"/>
            <p:cNvGrpSpPr>
              <a:grpSpLocks/>
            </p:cNvGrpSpPr>
            <p:nvPr/>
          </p:nvGrpSpPr>
          <p:grpSpPr bwMode="auto">
            <a:xfrm>
              <a:off x="4272" y="1920"/>
              <a:ext cx="384" cy="480"/>
              <a:chOff x="1248" y="2688"/>
              <a:chExt cx="384" cy="480"/>
            </a:xfrm>
          </p:grpSpPr>
          <p:sp>
            <p:nvSpPr>
              <p:cNvPr id="1587262" name="Line 62"/>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7263" name="Line 63"/>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7264" name="Line 64"/>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7265" name="Line 65"/>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7266" name="Line 66"/>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7267" name="Line 67"/>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7268" name="Line 68"/>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7269" name="Group 69"/>
            <p:cNvGrpSpPr>
              <a:grpSpLocks/>
            </p:cNvGrpSpPr>
            <p:nvPr/>
          </p:nvGrpSpPr>
          <p:grpSpPr bwMode="auto">
            <a:xfrm>
              <a:off x="4560" y="2400"/>
              <a:ext cx="192" cy="48"/>
              <a:chOff x="1536" y="3360"/>
              <a:chExt cx="192" cy="48"/>
            </a:xfrm>
          </p:grpSpPr>
          <p:sp>
            <p:nvSpPr>
              <p:cNvPr id="1587270" name="Line 70"/>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7271" name="Line 71"/>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87272" name="Line 72"/>
            <p:cNvSpPr>
              <a:spLocks noChangeShapeType="1"/>
            </p:cNvSpPr>
            <p:nvPr/>
          </p:nvSpPr>
          <p:spPr bwMode="auto">
            <a:xfrm>
              <a:off x="3024" y="1344"/>
              <a:ext cx="0" cy="816"/>
            </a:xfrm>
            <a:prstGeom prst="line">
              <a:avLst/>
            </a:prstGeom>
            <a:noFill/>
            <a:ln w="12700">
              <a:solidFill>
                <a:schemeClr val="tx1"/>
              </a:solidFill>
              <a:round/>
              <a:headEnd/>
              <a:tailEnd/>
            </a:ln>
            <a:effectLst/>
          </p:spPr>
          <p:txBody>
            <a:bodyPr/>
            <a:lstStyle/>
            <a:p>
              <a:endParaRPr lang="en-US"/>
            </a:p>
          </p:txBody>
        </p:sp>
        <p:sp>
          <p:nvSpPr>
            <p:cNvPr id="1587273" name="Line 73"/>
            <p:cNvSpPr>
              <a:spLocks noChangeShapeType="1"/>
            </p:cNvSpPr>
            <p:nvPr/>
          </p:nvSpPr>
          <p:spPr bwMode="auto">
            <a:xfrm>
              <a:off x="3024" y="2160"/>
              <a:ext cx="384" cy="0"/>
            </a:xfrm>
            <a:prstGeom prst="line">
              <a:avLst/>
            </a:prstGeom>
            <a:noFill/>
            <a:ln w="12700">
              <a:solidFill>
                <a:schemeClr val="tx1"/>
              </a:solidFill>
              <a:round/>
              <a:headEnd/>
              <a:tailEnd/>
            </a:ln>
            <a:effectLst/>
          </p:spPr>
          <p:txBody>
            <a:bodyPr/>
            <a:lstStyle/>
            <a:p>
              <a:endParaRPr lang="en-US"/>
            </a:p>
          </p:txBody>
        </p:sp>
        <p:sp>
          <p:nvSpPr>
            <p:cNvPr id="1587274" name="Line 74"/>
            <p:cNvSpPr>
              <a:spLocks noChangeShapeType="1"/>
            </p:cNvSpPr>
            <p:nvPr/>
          </p:nvSpPr>
          <p:spPr bwMode="auto">
            <a:xfrm>
              <a:off x="3024" y="1344"/>
              <a:ext cx="384" cy="0"/>
            </a:xfrm>
            <a:prstGeom prst="line">
              <a:avLst/>
            </a:prstGeom>
            <a:noFill/>
            <a:ln w="12700">
              <a:solidFill>
                <a:schemeClr val="tx1"/>
              </a:solidFill>
              <a:round/>
              <a:headEnd/>
              <a:tailEnd/>
            </a:ln>
            <a:effectLst/>
          </p:spPr>
          <p:txBody>
            <a:bodyPr/>
            <a:lstStyle/>
            <a:p>
              <a:endParaRPr lang="en-US"/>
            </a:p>
          </p:txBody>
        </p:sp>
        <p:sp>
          <p:nvSpPr>
            <p:cNvPr id="1587275" name="Line 75"/>
            <p:cNvSpPr>
              <a:spLocks noChangeShapeType="1"/>
            </p:cNvSpPr>
            <p:nvPr/>
          </p:nvSpPr>
          <p:spPr bwMode="auto">
            <a:xfrm>
              <a:off x="3744" y="1584"/>
              <a:ext cx="192" cy="0"/>
            </a:xfrm>
            <a:prstGeom prst="line">
              <a:avLst/>
            </a:prstGeom>
            <a:noFill/>
            <a:ln w="12700">
              <a:solidFill>
                <a:schemeClr val="tx1"/>
              </a:solidFill>
              <a:round/>
              <a:headEnd/>
              <a:tailEnd/>
            </a:ln>
            <a:effectLst/>
          </p:spPr>
          <p:txBody>
            <a:bodyPr/>
            <a:lstStyle/>
            <a:p>
              <a:endParaRPr lang="en-US"/>
            </a:p>
          </p:txBody>
        </p:sp>
        <p:sp>
          <p:nvSpPr>
            <p:cNvPr id="1587276" name="Line 76"/>
            <p:cNvSpPr>
              <a:spLocks noChangeShapeType="1"/>
            </p:cNvSpPr>
            <p:nvPr/>
          </p:nvSpPr>
          <p:spPr bwMode="auto">
            <a:xfrm>
              <a:off x="3936" y="1344"/>
              <a:ext cx="0" cy="816"/>
            </a:xfrm>
            <a:prstGeom prst="line">
              <a:avLst/>
            </a:prstGeom>
            <a:noFill/>
            <a:ln w="12700">
              <a:solidFill>
                <a:schemeClr val="tx1"/>
              </a:solidFill>
              <a:round/>
              <a:headEnd/>
              <a:tailEnd/>
            </a:ln>
            <a:effectLst/>
          </p:spPr>
          <p:txBody>
            <a:bodyPr/>
            <a:lstStyle/>
            <a:p>
              <a:endParaRPr lang="en-US"/>
            </a:p>
          </p:txBody>
        </p:sp>
        <p:sp>
          <p:nvSpPr>
            <p:cNvPr id="1587277" name="Line 77"/>
            <p:cNvSpPr>
              <a:spLocks noChangeShapeType="1"/>
            </p:cNvSpPr>
            <p:nvPr/>
          </p:nvSpPr>
          <p:spPr bwMode="auto">
            <a:xfrm>
              <a:off x="3936" y="1344"/>
              <a:ext cx="384" cy="0"/>
            </a:xfrm>
            <a:prstGeom prst="line">
              <a:avLst/>
            </a:prstGeom>
            <a:noFill/>
            <a:ln w="12700">
              <a:solidFill>
                <a:schemeClr val="tx1"/>
              </a:solidFill>
              <a:round/>
              <a:headEnd/>
              <a:tailEnd/>
            </a:ln>
            <a:effectLst/>
          </p:spPr>
          <p:txBody>
            <a:bodyPr/>
            <a:lstStyle/>
            <a:p>
              <a:endParaRPr lang="en-US"/>
            </a:p>
          </p:txBody>
        </p:sp>
        <p:sp>
          <p:nvSpPr>
            <p:cNvPr id="1587278" name="Line 78"/>
            <p:cNvSpPr>
              <a:spLocks noChangeShapeType="1"/>
            </p:cNvSpPr>
            <p:nvPr/>
          </p:nvSpPr>
          <p:spPr bwMode="auto">
            <a:xfrm>
              <a:off x="3936" y="2160"/>
              <a:ext cx="384" cy="0"/>
            </a:xfrm>
            <a:prstGeom prst="line">
              <a:avLst/>
            </a:prstGeom>
            <a:noFill/>
            <a:ln w="12700">
              <a:solidFill>
                <a:schemeClr val="tx1"/>
              </a:solidFill>
              <a:round/>
              <a:headEnd/>
              <a:tailEnd/>
            </a:ln>
            <a:effectLst/>
          </p:spPr>
          <p:txBody>
            <a:bodyPr/>
            <a:lstStyle/>
            <a:p>
              <a:endParaRPr lang="en-US"/>
            </a:p>
          </p:txBody>
        </p:sp>
        <p:sp>
          <p:nvSpPr>
            <p:cNvPr id="1587279" name="Text Box 79"/>
            <p:cNvSpPr txBox="1">
              <a:spLocks noChangeArrowheads="1"/>
            </p:cNvSpPr>
            <p:nvPr/>
          </p:nvSpPr>
          <p:spPr bwMode="auto">
            <a:xfrm>
              <a:off x="3120" y="1680"/>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87280" name="Text Box 80"/>
            <p:cNvSpPr txBox="1">
              <a:spLocks noChangeArrowheads="1"/>
            </p:cNvSpPr>
            <p:nvPr/>
          </p:nvSpPr>
          <p:spPr bwMode="auto">
            <a:xfrm>
              <a:off x="3984" y="1680"/>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87281" name="Text Box 81"/>
            <p:cNvSpPr txBox="1">
              <a:spLocks noChangeArrowheads="1"/>
            </p:cNvSpPr>
            <p:nvPr/>
          </p:nvSpPr>
          <p:spPr bwMode="auto">
            <a:xfrm>
              <a:off x="336" y="1584"/>
              <a:ext cx="232" cy="250"/>
            </a:xfrm>
            <a:prstGeom prst="rect">
              <a:avLst/>
            </a:prstGeom>
            <a:noFill/>
            <a:ln w="12700">
              <a:noFill/>
              <a:miter lim="800000"/>
              <a:headEnd/>
              <a:tailEnd/>
            </a:ln>
            <a:effectLst/>
          </p:spPr>
          <p:txBody>
            <a:bodyPr wrap="none">
              <a:spAutoFit/>
            </a:bodyPr>
            <a:lstStyle/>
            <a:p>
              <a:r>
                <a:rPr lang="en-US" sz="2000" b="0">
                  <a:solidFill>
                    <a:schemeClr val="tx1"/>
                  </a:solidFill>
                </a:rPr>
                <a:t>D</a:t>
              </a:r>
              <a:endParaRPr lang="en-US" sz="2000" b="0" baseline="-25000">
                <a:solidFill>
                  <a:schemeClr val="tx1"/>
                </a:solidFill>
              </a:endParaRPr>
            </a:p>
          </p:txBody>
        </p:sp>
        <p:sp>
          <p:nvSpPr>
            <p:cNvPr id="1587282" name="Line 82"/>
            <p:cNvSpPr>
              <a:spLocks noChangeShapeType="1"/>
            </p:cNvSpPr>
            <p:nvPr/>
          </p:nvSpPr>
          <p:spPr bwMode="auto">
            <a:xfrm>
              <a:off x="2832" y="1776"/>
              <a:ext cx="192" cy="0"/>
            </a:xfrm>
            <a:prstGeom prst="line">
              <a:avLst/>
            </a:prstGeom>
            <a:noFill/>
            <a:ln w="12700">
              <a:solidFill>
                <a:schemeClr val="tx1"/>
              </a:solidFill>
              <a:round/>
              <a:headEnd/>
              <a:tailEnd/>
            </a:ln>
            <a:effectLst/>
          </p:spPr>
          <p:txBody>
            <a:bodyPr/>
            <a:lstStyle/>
            <a:p>
              <a:endParaRPr lang="en-US"/>
            </a:p>
          </p:txBody>
        </p:sp>
        <p:sp>
          <p:nvSpPr>
            <p:cNvPr id="1587283" name="Line 83"/>
            <p:cNvSpPr>
              <a:spLocks noChangeShapeType="1"/>
            </p:cNvSpPr>
            <p:nvPr/>
          </p:nvSpPr>
          <p:spPr bwMode="auto">
            <a:xfrm>
              <a:off x="4656" y="1584"/>
              <a:ext cx="384" cy="0"/>
            </a:xfrm>
            <a:prstGeom prst="line">
              <a:avLst/>
            </a:prstGeom>
            <a:noFill/>
            <a:ln w="12700">
              <a:solidFill>
                <a:schemeClr val="tx1"/>
              </a:solidFill>
              <a:round/>
              <a:headEnd/>
              <a:tailEnd/>
            </a:ln>
            <a:effectLst/>
          </p:spPr>
          <p:txBody>
            <a:bodyPr/>
            <a:lstStyle/>
            <a:p>
              <a:endParaRPr lang="en-US"/>
            </a:p>
          </p:txBody>
        </p:sp>
        <p:sp>
          <p:nvSpPr>
            <p:cNvPr id="1587284" name="Line 84"/>
            <p:cNvSpPr>
              <a:spLocks noChangeShapeType="1"/>
            </p:cNvSpPr>
            <p:nvPr/>
          </p:nvSpPr>
          <p:spPr bwMode="auto">
            <a:xfrm>
              <a:off x="4560" y="1104"/>
              <a:ext cx="192" cy="0"/>
            </a:xfrm>
            <a:prstGeom prst="line">
              <a:avLst/>
            </a:prstGeom>
            <a:noFill/>
            <a:ln w="28575">
              <a:solidFill>
                <a:schemeClr val="tx1"/>
              </a:solidFill>
              <a:round/>
              <a:headEnd/>
              <a:tailEnd/>
            </a:ln>
            <a:effectLst/>
          </p:spPr>
          <p:txBody>
            <a:bodyPr/>
            <a:lstStyle/>
            <a:p>
              <a:endParaRPr lang="en-US"/>
            </a:p>
          </p:txBody>
        </p:sp>
        <p:sp>
          <p:nvSpPr>
            <p:cNvPr id="1587285" name="Text Box 85"/>
            <p:cNvSpPr txBox="1">
              <a:spLocks noChangeArrowheads="1"/>
            </p:cNvSpPr>
            <p:nvPr/>
          </p:nvSpPr>
          <p:spPr bwMode="auto">
            <a:xfrm>
              <a:off x="1536" y="720"/>
              <a:ext cx="604" cy="250"/>
            </a:xfrm>
            <a:prstGeom prst="rect">
              <a:avLst/>
            </a:prstGeom>
            <a:noFill/>
            <a:ln w="12700">
              <a:noFill/>
              <a:miter lim="800000"/>
              <a:headEnd/>
              <a:tailEnd/>
            </a:ln>
            <a:effectLst/>
          </p:spPr>
          <p:txBody>
            <a:bodyPr wrap="none">
              <a:spAutoFit/>
            </a:bodyPr>
            <a:lstStyle/>
            <a:p>
              <a:r>
                <a:rPr lang="en-US" sz="2000" b="0">
                  <a:solidFill>
                    <a:schemeClr val="tx1"/>
                  </a:solidFill>
                </a:rPr>
                <a:t>Master</a:t>
              </a:r>
              <a:endParaRPr lang="en-US" sz="2000" b="0" baseline="-25000">
                <a:solidFill>
                  <a:schemeClr val="tx1"/>
                </a:solidFill>
              </a:endParaRPr>
            </a:p>
          </p:txBody>
        </p:sp>
        <p:sp>
          <p:nvSpPr>
            <p:cNvPr id="1587286" name="Text Box 86"/>
            <p:cNvSpPr txBox="1">
              <a:spLocks noChangeArrowheads="1"/>
            </p:cNvSpPr>
            <p:nvPr/>
          </p:nvSpPr>
          <p:spPr bwMode="auto">
            <a:xfrm>
              <a:off x="3936" y="720"/>
              <a:ext cx="517" cy="250"/>
            </a:xfrm>
            <a:prstGeom prst="rect">
              <a:avLst/>
            </a:prstGeom>
            <a:noFill/>
            <a:ln w="12700">
              <a:noFill/>
              <a:miter lim="800000"/>
              <a:headEnd/>
              <a:tailEnd/>
            </a:ln>
            <a:effectLst/>
          </p:spPr>
          <p:txBody>
            <a:bodyPr wrap="none">
              <a:spAutoFit/>
            </a:bodyPr>
            <a:lstStyle/>
            <a:p>
              <a:r>
                <a:rPr lang="en-US" sz="2000" b="0">
                  <a:solidFill>
                    <a:schemeClr val="tx1"/>
                  </a:solidFill>
                </a:rPr>
                <a:t>Slave</a:t>
              </a:r>
              <a:endParaRPr lang="en-US" sz="2000" b="0" baseline="-25000">
                <a:solidFill>
                  <a:schemeClr val="tx1"/>
                </a:solidFill>
              </a:endParaRPr>
            </a:p>
          </p:txBody>
        </p:sp>
        <p:grpSp>
          <p:nvGrpSpPr>
            <p:cNvPr id="1587287" name="Group 87"/>
            <p:cNvGrpSpPr>
              <a:grpSpLocks/>
            </p:cNvGrpSpPr>
            <p:nvPr/>
          </p:nvGrpSpPr>
          <p:grpSpPr bwMode="auto">
            <a:xfrm>
              <a:off x="1152" y="1056"/>
              <a:ext cx="384" cy="480"/>
              <a:chOff x="1200" y="1440"/>
              <a:chExt cx="384" cy="480"/>
            </a:xfrm>
          </p:grpSpPr>
          <p:sp>
            <p:nvSpPr>
              <p:cNvPr id="1587288" name="Line 88"/>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7289" name="Line 89"/>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7290" name="Line 90"/>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7291" name="Line 91"/>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7292" name="Oval 92"/>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7293" name="Line 93"/>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7294" name="Line 94"/>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7295" name="Line 95"/>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sp>
          <p:nvSpPr>
            <p:cNvPr id="1587296" name="Line 96"/>
            <p:cNvSpPr>
              <a:spLocks noChangeShapeType="1"/>
            </p:cNvSpPr>
            <p:nvPr/>
          </p:nvSpPr>
          <p:spPr bwMode="auto">
            <a:xfrm>
              <a:off x="1440" y="1056"/>
              <a:ext cx="192" cy="0"/>
            </a:xfrm>
            <a:prstGeom prst="line">
              <a:avLst/>
            </a:prstGeom>
            <a:noFill/>
            <a:ln w="28575">
              <a:solidFill>
                <a:schemeClr val="tx1"/>
              </a:solidFill>
              <a:round/>
              <a:headEnd/>
              <a:tailEnd/>
            </a:ln>
            <a:effectLst/>
          </p:spPr>
          <p:txBody>
            <a:bodyPr/>
            <a:lstStyle/>
            <a:p>
              <a:endParaRPr lang="en-US"/>
            </a:p>
          </p:txBody>
        </p:sp>
        <p:grpSp>
          <p:nvGrpSpPr>
            <p:cNvPr id="1587297" name="Group 97"/>
            <p:cNvGrpSpPr>
              <a:grpSpLocks/>
            </p:cNvGrpSpPr>
            <p:nvPr/>
          </p:nvGrpSpPr>
          <p:grpSpPr bwMode="auto">
            <a:xfrm>
              <a:off x="1440" y="2352"/>
              <a:ext cx="192" cy="48"/>
              <a:chOff x="1536" y="3360"/>
              <a:chExt cx="192" cy="48"/>
            </a:xfrm>
          </p:grpSpPr>
          <p:sp>
            <p:nvSpPr>
              <p:cNvPr id="1587298" name="Line 98"/>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7299" name="Line 99"/>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nvGrpSpPr>
            <p:cNvPr id="1587300" name="Group 100"/>
            <p:cNvGrpSpPr>
              <a:grpSpLocks/>
            </p:cNvGrpSpPr>
            <p:nvPr/>
          </p:nvGrpSpPr>
          <p:grpSpPr bwMode="auto">
            <a:xfrm>
              <a:off x="1152" y="1872"/>
              <a:ext cx="384" cy="480"/>
              <a:chOff x="1248" y="2688"/>
              <a:chExt cx="384" cy="480"/>
            </a:xfrm>
          </p:grpSpPr>
          <p:sp>
            <p:nvSpPr>
              <p:cNvPr id="1587301" name="Line 101"/>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7302" name="Line 102"/>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7303" name="Line 103"/>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7304" name="Line 104"/>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7305" name="Line 105"/>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7306" name="Line 106"/>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7307" name="Line 107"/>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7308" name="Group 108"/>
            <p:cNvGrpSpPr>
              <a:grpSpLocks/>
            </p:cNvGrpSpPr>
            <p:nvPr/>
          </p:nvGrpSpPr>
          <p:grpSpPr bwMode="auto">
            <a:xfrm>
              <a:off x="2064" y="1056"/>
              <a:ext cx="384" cy="480"/>
              <a:chOff x="1200" y="1440"/>
              <a:chExt cx="384" cy="480"/>
            </a:xfrm>
          </p:grpSpPr>
          <p:sp>
            <p:nvSpPr>
              <p:cNvPr id="1587309" name="Line 109"/>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7310" name="Line 110"/>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7311" name="Line 111"/>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7312" name="Line 112"/>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7313" name="Oval 113"/>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7314" name="Line 114"/>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7315" name="Line 115"/>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7316" name="Line 116"/>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87317" name="Group 117"/>
            <p:cNvGrpSpPr>
              <a:grpSpLocks/>
            </p:cNvGrpSpPr>
            <p:nvPr/>
          </p:nvGrpSpPr>
          <p:grpSpPr bwMode="auto">
            <a:xfrm>
              <a:off x="2064" y="1872"/>
              <a:ext cx="384" cy="480"/>
              <a:chOff x="1248" y="2688"/>
              <a:chExt cx="384" cy="480"/>
            </a:xfrm>
          </p:grpSpPr>
          <p:sp>
            <p:nvSpPr>
              <p:cNvPr id="1587318" name="Line 118"/>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7319" name="Line 119"/>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7320" name="Line 120"/>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7321" name="Line 121"/>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7322" name="Line 122"/>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7323" name="Line 123"/>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7324" name="Line 124"/>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7325" name="Group 125"/>
            <p:cNvGrpSpPr>
              <a:grpSpLocks/>
            </p:cNvGrpSpPr>
            <p:nvPr/>
          </p:nvGrpSpPr>
          <p:grpSpPr bwMode="auto">
            <a:xfrm>
              <a:off x="2352" y="2352"/>
              <a:ext cx="192" cy="48"/>
              <a:chOff x="1536" y="3360"/>
              <a:chExt cx="192" cy="48"/>
            </a:xfrm>
          </p:grpSpPr>
          <p:sp>
            <p:nvSpPr>
              <p:cNvPr id="1587326" name="Line 126"/>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7327" name="Line 127"/>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87328" name="Line 128"/>
            <p:cNvSpPr>
              <a:spLocks noChangeShapeType="1"/>
            </p:cNvSpPr>
            <p:nvPr/>
          </p:nvSpPr>
          <p:spPr bwMode="auto">
            <a:xfrm>
              <a:off x="816" y="1296"/>
              <a:ext cx="0" cy="816"/>
            </a:xfrm>
            <a:prstGeom prst="line">
              <a:avLst/>
            </a:prstGeom>
            <a:noFill/>
            <a:ln w="12700">
              <a:solidFill>
                <a:schemeClr val="tx1"/>
              </a:solidFill>
              <a:round/>
              <a:headEnd/>
              <a:tailEnd/>
            </a:ln>
            <a:effectLst/>
          </p:spPr>
          <p:txBody>
            <a:bodyPr/>
            <a:lstStyle/>
            <a:p>
              <a:endParaRPr lang="en-US"/>
            </a:p>
          </p:txBody>
        </p:sp>
        <p:sp>
          <p:nvSpPr>
            <p:cNvPr id="1587329" name="Line 129"/>
            <p:cNvSpPr>
              <a:spLocks noChangeShapeType="1"/>
            </p:cNvSpPr>
            <p:nvPr/>
          </p:nvSpPr>
          <p:spPr bwMode="auto">
            <a:xfrm>
              <a:off x="816" y="2112"/>
              <a:ext cx="384" cy="0"/>
            </a:xfrm>
            <a:prstGeom prst="line">
              <a:avLst/>
            </a:prstGeom>
            <a:noFill/>
            <a:ln w="12700">
              <a:solidFill>
                <a:schemeClr val="tx1"/>
              </a:solidFill>
              <a:round/>
              <a:headEnd/>
              <a:tailEnd/>
            </a:ln>
            <a:effectLst/>
          </p:spPr>
          <p:txBody>
            <a:bodyPr/>
            <a:lstStyle/>
            <a:p>
              <a:endParaRPr lang="en-US"/>
            </a:p>
          </p:txBody>
        </p:sp>
        <p:sp>
          <p:nvSpPr>
            <p:cNvPr id="1587330" name="Line 130"/>
            <p:cNvSpPr>
              <a:spLocks noChangeShapeType="1"/>
            </p:cNvSpPr>
            <p:nvPr/>
          </p:nvSpPr>
          <p:spPr bwMode="auto">
            <a:xfrm>
              <a:off x="816" y="1296"/>
              <a:ext cx="384" cy="0"/>
            </a:xfrm>
            <a:prstGeom prst="line">
              <a:avLst/>
            </a:prstGeom>
            <a:noFill/>
            <a:ln w="12700">
              <a:solidFill>
                <a:schemeClr val="tx1"/>
              </a:solidFill>
              <a:round/>
              <a:headEnd/>
              <a:tailEnd/>
            </a:ln>
            <a:effectLst/>
          </p:spPr>
          <p:txBody>
            <a:bodyPr/>
            <a:lstStyle/>
            <a:p>
              <a:endParaRPr lang="en-US"/>
            </a:p>
          </p:txBody>
        </p:sp>
        <p:sp>
          <p:nvSpPr>
            <p:cNvPr id="1587331" name="Line 131"/>
            <p:cNvSpPr>
              <a:spLocks noChangeShapeType="1"/>
            </p:cNvSpPr>
            <p:nvPr/>
          </p:nvSpPr>
          <p:spPr bwMode="auto">
            <a:xfrm>
              <a:off x="1536" y="1872"/>
              <a:ext cx="192" cy="0"/>
            </a:xfrm>
            <a:prstGeom prst="line">
              <a:avLst/>
            </a:prstGeom>
            <a:noFill/>
            <a:ln w="12700">
              <a:solidFill>
                <a:schemeClr val="tx1"/>
              </a:solidFill>
              <a:round/>
              <a:headEnd/>
              <a:tailEnd/>
            </a:ln>
            <a:effectLst/>
          </p:spPr>
          <p:txBody>
            <a:bodyPr/>
            <a:lstStyle/>
            <a:p>
              <a:endParaRPr lang="en-US"/>
            </a:p>
          </p:txBody>
        </p:sp>
        <p:sp>
          <p:nvSpPr>
            <p:cNvPr id="1587332" name="Line 132"/>
            <p:cNvSpPr>
              <a:spLocks noChangeShapeType="1"/>
            </p:cNvSpPr>
            <p:nvPr/>
          </p:nvSpPr>
          <p:spPr bwMode="auto">
            <a:xfrm>
              <a:off x="1728" y="1296"/>
              <a:ext cx="0" cy="816"/>
            </a:xfrm>
            <a:prstGeom prst="line">
              <a:avLst/>
            </a:prstGeom>
            <a:noFill/>
            <a:ln w="12700">
              <a:solidFill>
                <a:schemeClr val="tx1"/>
              </a:solidFill>
              <a:round/>
              <a:headEnd/>
              <a:tailEnd/>
            </a:ln>
            <a:effectLst/>
          </p:spPr>
          <p:txBody>
            <a:bodyPr/>
            <a:lstStyle/>
            <a:p>
              <a:endParaRPr lang="en-US"/>
            </a:p>
          </p:txBody>
        </p:sp>
        <p:sp>
          <p:nvSpPr>
            <p:cNvPr id="1587333" name="Line 133"/>
            <p:cNvSpPr>
              <a:spLocks noChangeShapeType="1"/>
            </p:cNvSpPr>
            <p:nvPr/>
          </p:nvSpPr>
          <p:spPr bwMode="auto">
            <a:xfrm>
              <a:off x="1728" y="1296"/>
              <a:ext cx="384" cy="0"/>
            </a:xfrm>
            <a:prstGeom prst="line">
              <a:avLst/>
            </a:prstGeom>
            <a:noFill/>
            <a:ln w="12700">
              <a:solidFill>
                <a:schemeClr val="tx1"/>
              </a:solidFill>
              <a:round/>
              <a:headEnd/>
              <a:tailEnd/>
            </a:ln>
            <a:effectLst/>
          </p:spPr>
          <p:txBody>
            <a:bodyPr/>
            <a:lstStyle/>
            <a:p>
              <a:endParaRPr lang="en-US"/>
            </a:p>
          </p:txBody>
        </p:sp>
        <p:sp>
          <p:nvSpPr>
            <p:cNvPr id="1587334" name="Line 134"/>
            <p:cNvSpPr>
              <a:spLocks noChangeShapeType="1"/>
            </p:cNvSpPr>
            <p:nvPr/>
          </p:nvSpPr>
          <p:spPr bwMode="auto">
            <a:xfrm>
              <a:off x="1728" y="2112"/>
              <a:ext cx="384" cy="0"/>
            </a:xfrm>
            <a:prstGeom prst="line">
              <a:avLst/>
            </a:prstGeom>
            <a:noFill/>
            <a:ln w="12700">
              <a:solidFill>
                <a:schemeClr val="tx1"/>
              </a:solidFill>
              <a:round/>
              <a:headEnd/>
              <a:tailEnd/>
            </a:ln>
            <a:effectLst/>
          </p:spPr>
          <p:txBody>
            <a:bodyPr/>
            <a:lstStyle/>
            <a:p>
              <a:endParaRPr lang="en-US"/>
            </a:p>
          </p:txBody>
        </p:sp>
        <p:sp>
          <p:nvSpPr>
            <p:cNvPr id="1587335" name="Text Box 135"/>
            <p:cNvSpPr txBox="1">
              <a:spLocks noChangeArrowheads="1"/>
            </p:cNvSpPr>
            <p:nvPr/>
          </p:nvSpPr>
          <p:spPr bwMode="auto">
            <a:xfrm>
              <a:off x="912" y="1488"/>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87336" name="Text Box 136"/>
            <p:cNvSpPr txBox="1">
              <a:spLocks noChangeArrowheads="1"/>
            </p:cNvSpPr>
            <p:nvPr/>
          </p:nvSpPr>
          <p:spPr bwMode="auto">
            <a:xfrm>
              <a:off x="1824" y="1536"/>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87337" name="Line 137"/>
            <p:cNvSpPr>
              <a:spLocks noChangeShapeType="1"/>
            </p:cNvSpPr>
            <p:nvPr/>
          </p:nvSpPr>
          <p:spPr bwMode="auto">
            <a:xfrm>
              <a:off x="576" y="1728"/>
              <a:ext cx="240" cy="0"/>
            </a:xfrm>
            <a:prstGeom prst="line">
              <a:avLst/>
            </a:prstGeom>
            <a:noFill/>
            <a:ln w="12700">
              <a:solidFill>
                <a:schemeClr val="tx1"/>
              </a:solidFill>
              <a:round/>
              <a:headEnd/>
              <a:tailEnd/>
            </a:ln>
            <a:effectLst/>
          </p:spPr>
          <p:txBody>
            <a:bodyPr/>
            <a:lstStyle/>
            <a:p>
              <a:endParaRPr lang="en-US"/>
            </a:p>
          </p:txBody>
        </p:sp>
        <p:sp>
          <p:nvSpPr>
            <p:cNvPr id="1587338" name="Line 138"/>
            <p:cNvSpPr>
              <a:spLocks noChangeShapeType="1"/>
            </p:cNvSpPr>
            <p:nvPr/>
          </p:nvSpPr>
          <p:spPr bwMode="auto">
            <a:xfrm>
              <a:off x="2448" y="1872"/>
              <a:ext cx="384" cy="0"/>
            </a:xfrm>
            <a:prstGeom prst="line">
              <a:avLst/>
            </a:prstGeom>
            <a:noFill/>
            <a:ln w="12700">
              <a:solidFill>
                <a:schemeClr val="tx1"/>
              </a:solidFill>
              <a:round/>
              <a:headEnd/>
              <a:tailEnd/>
            </a:ln>
            <a:effectLst/>
          </p:spPr>
          <p:txBody>
            <a:bodyPr/>
            <a:lstStyle/>
            <a:p>
              <a:endParaRPr lang="en-US"/>
            </a:p>
          </p:txBody>
        </p:sp>
        <p:sp>
          <p:nvSpPr>
            <p:cNvPr id="1587339" name="Text Box 139"/>
            <p:cNvSpPr txBox="1">
              <a:spLocks noChangeArrowheads="1"/>
            </p:cNvSpPr>
            <p:nvPr/>
          </p:nvSpPr>
          <p:spPr bwMode="auto">
            <a:xfrm>
              <a:off x="5040" y="1488"/>
              <a:ext cx="240" cy="250"/>
            </a:xfrm>
            <a:prstGeom prst="rect">
              <a:avLst/>
            </a:prstGeom>
            <a:noFill/>
            <a:ln w="12700">
              <a:noFill/>
              <a:miter lim="800000"/>
              <a:headEnd/>
              <a:tailEnd/>
            </a:ln>
            <a:effectLst/>
          </p:spPr>
          <p:txBody>
            <a:bodyPr wrap="none">
              <a:spAutoFit/>
            </a:bodyPr>
            <a:lstStyle/>
            <a:p>
              <a:r>
                <a:rPr lang="en-US" sz="2000" b="0">
                  <a:solidFill>
                    <a:schemeClr val="tx1"/>
                  </a:solidFill>
                </a:rPr>
                <a:t>Q</a:t>
              </a:r>
              <a:endParaRPr lang="en-US" sz="2000" b="0" baseline="-25000">
                <a:solidFill>
                  <a:schemeClr val="tx1"/>
                </a:solidFill>
              </a:endParaRPr>
            </a:p>
          </p:txBody>
        </p:sp>
        <p:grpSp>
          <p:nvGrpSpPr>
            <p:cNvPr id="1587340" name="Group 140"/>
            <p:cNvGrpSpPr>
              <a:grpSpLocks/>
            </p:cNvGrpSpPr>
            <p:nvPr/>
          </p:nvGrpSpPr>
          <p:grpSpPr bwMode="auto">
            <a:xfrm>
              <a:off x="2592" y="1872"/>
              <a:ext cx="192" cy="480"/>
              <a:chOff x="1920" y="2112"/>
              <a:chExt cx="192" cy="480"/>
            </a:xfrm>
          </p:grpSpPr>
          <p:sp>
            <p:nvSpPr>
              <p:cNvPr id="1587341" name="Line 141"/>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587342" name="Line 142"/>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587343" name="Line 143"/>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587344" name="Line 144"/>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587345" name="Group 145"/>
              <p:cNvGrpSpPr>
                <a:grpSpLocks/>
              </p:cNvGrpSpPr>
              <p:nvPr/>
            </p:nvGrpSpPr>
            <p:grpSpPr bwMode="auto">
              <a:xfrm>
                <a:off x="1920" y="2544"/>
                <a:ext cx="192" cy="48"/>
                <a:chOff x="1536" y="3360"/>
                <a:chExt cx="192" cy="48"/>
              </a:xfrm>
            </p:grpSpPr>
            <p:sp>
              <p:nvSpPr>
                <p:cNvPr id="1587346" name="Line 146"/>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7347" name="Line 147"/>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
          <p:nvSpPr>
            <p:cNvPr id="1587348" name="Line 148"/>
            <p:cNvSpPr>
              <a:spLocks noChangeShapeType="1"/>
            </p:cNvSpPr>
            <p:nvPr/>
          </p:nvSpPr>
          <p:spPr bwMode="auto">
            <a:xfrm>
              <a:off x="2352" y="1056"/>
              <a:ext cx="192" cy="0"/>
            </a:xfrm>
            <a:prstGeom prst="line">
              <a:avLst/>
            </a:prstGeom>
            <a:noFill/>
            <a:ln w="28575">
              <a:solidFill>
                <a:schemeClr val="tx1"/>
              </a:solidFill>
              <a:round/>
              <a:headEnd/>
              <a:tailEnd/>
            </a:ln>
            <a:effectLst/>
          </p:spPr>
          <p:txBody>
            <a:bodyPr/>
            <a:lstStyle/>
            <a:p>
              <a:endParaRPr lang="en-US"/>
            </a:p>
          </p:txBody>
        </p:sp>
        <p:grpSp>
          <p:nvGrpSpPr>
            <p:cNvPr id="1587349" name="Group 149"/>
            <p:cNvGrpSpPr>
              <a:grpSpLocks/>
            </p:cNvGrpSpPr>
            <p:nvPr/>
          </p:nvGrpSpPr>
          <p:grpSpPr bwMode="auto">
            <a:xfrm>
              <a:off x="2064" y="1392"/>
              <a:ext cx="384" cy="480"/>
              <a:chOff x="1200" y="1440"/>
              <a:chExt cx="384" cy="480"/>
            </a:xfrm>
          </p:grpSpPr>
          <p:sp>
            <p:nvSpPr>
              <p:cNvPr id="1587350" name="Line 150"/>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7351" name="Line 151"/>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7352" name="Line 152"/>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7353" name="Line 153"/>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7354" name="Oval 154"/>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7355" name="Line 155"/>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7356" name="Line 156"/>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7357" name="Line 157"/>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87358" name="Group 158"/>
            <p:cNvGrpSpPr>
              <a:grpSpLocks/>
            </p:cNvGrpSpPr>
            <p:nvPr/>
          </p:nvGrpSpPr>
          <p:grpSpPr bwMode="auto">
            <a:xfrm>
              <a:off x="1152" y="1392"/>
              <a:ext cx="384" cy="480"/>
              <a:chOff x="1200" y="1440"/>
              <a:chExt cx="384" cy="480"/>
            </a:xfrm>
          </p:grpSpPr>
          <p:sp>
            <p:nvSpPr>
              <p:cNvPr id="1587359" name="Line 159"/>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7360" name="Line 160"/>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7361" name="Line 161"/>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7362" name="Line 162"/>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7363" name="Oval 163"/>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7364" name="Line 164"/>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7365" name="Line 165"/>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7366" name="Line 166"/>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sp>
          <p:nvSpPr>
            <p:cNvPr id="1587367" name="Line 167"/>
            <p:cNvSpPr>
              <a:spLocks noChangeShapeType="1"/>
            </p:cNvSpPr>
            <p:nvPr/>
          </p:nvSpPr>
          <p:spPr bwMode="auto">
            <a:xfrm>
              <a:off x="2832" y="1776"/>
              <a:ext cx="0" cy="96"/>
            </a:xfrm>
            <a:prstGeom prst="line">
              <a:avLst/>
            </a:prstGeom>
            <a:noFill/>
            <a:ln w="12700">
              <a:solidFill>
                <a:schemeClr val="tx1"/>
              </a:solidFill>
              <a:round/>
              <a:headEnd/>
              <a:tailEnd/>
            </a:ln>
            <a:effectLst/>
          </p:spPr>
          <p:txBody>
            <a:bodyPr/>
            <a:lstStyle/>
            <a:p>
              <a:endParaRPr lang="en-US"/>
            </a:p>
          </p:txBody>
        </p:sp>
        <p:sp>
          <p:nvSpPr>
            <p:cNvPr id="1587368" name="Text Box 168"/>
            <p:cNvSpPr txBox="1">
              <a:spLocks noChangeArrowheads="1"/>
            </p:cNvSpPr>
            <p:nvPr/>
          </p:nvSpPr>
          <p:spPr bwMode="auto">
            <a:xfrm>
              <a:off x="2496" y="1632"/>
              <a:ext cx="327" cy="250"/>
            </a:xfrm>
            <a:prstGeom prst="rect">
              <a:avLst/>
            </a:prstGeom>
            <a:noFill/>
            <a:ln w="12700">
              <a:noFill/>
              <a:miter lim="800000"/>
              <a:headEnd/>
              <a:tailEnd/>
            </a:ln>
            <a:effectLst/>
          </p:spPr>
          <p:txBody>
            <a:bodyPr wrap="none">
              <a:spAutoFit/>
            </a:bodyPr>
            <a:lstStyle/>
            <a:p>
              <a:r>
                <a:rPr lang="en-US" sz="2000" b="0">
                  <a:solidFill>
                    <a:schemeClr val="tx1"/>
                  </a:solidFill>
                </a:rPr>
                <a:t>Q</a:t>
              </a:r>
              <a:r>
                <a:rPr lang="en-US" sz="2000" b="0" baseline="-25000">
                  <a:solidFill>
                    <a:schemeClr val="tx1"/>
                  </a:solidFill>
                </a:rPr>
                <a:t>M</a:t>
              </a:r>
            </a:p>
          </p:txBody>
        </p:sp>
        <p:grpSp>
          <p:nvGrpSpPr>
            <p:cNvPr id="1587369" name="Group 169"/>
            <p:cNvGrpSpPr>
              <a:grpSpLocks/>
            </p:cNvGrpSpPr>
            <p:nvPr/>
          </p:nvGrpSpPr>
          <p:grpSpPr bwMode="auto">
            <a:xfrm>
              <a:off x="4752" y="1584"/>
              <a:ext cx="192" cy="480"/>
              <a:chOff x="1920" y="2112"/>
              <a:chExt cx="192" cy="480"/>
            </a:xfrm>
          </p:grpSpPr>
          <p:sp>
            <p:nvSpPr>
              <p:cNvPr id="1587370" name="Line 170"/>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587371" name="Line 171"/>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587372" name="Line 172"/>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587373" name="Line 173"/>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587374" name="Group 174"/>
              <p:cNvGrpSpPr>
                <a:grpSpLocks/>
              </p:cNvGrpSpPr>
              <p:nvPr/>
            </p:nvGrpSpPr>
            <p:grpSpPr bwMode="auto">
              <a:xfrm>
                <a:off x="1920" y="2544"/>
                <a:ext cx="192" cy="48"/>
                <a:chOff x="1536" y="3360"/>
                <a:chExt cx="192" cy="48"/>
              </a:xfrm>
            </p:grpSpPr>
            <p:sp>
              <p:nvSpPr>
                <p:cNvPr id="1587375" name="Line 175"/>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7376" name="Line 176"/>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grpSp>
          <p:nvGrpSpPr>
            <p:cNvPr id="1587377" name="Group 177"/>
            <p:cNvGrpSpPr>
              <a:grpSpLocks/>
            </p:cNvGrpSpPr>
            <p:nvPr/>
          </p:nvGrpSpPr>
          <p:grpSpPr bwMode="auto">
            <a:xfrm>
              <a:off x="3648" y="2400"/>
              <a:ext cx="192" cy="48"/>
              <a:chOff x="1536" y="3360"/>
              <a:chExt cx="192" cy="48"/>
            </a:xfrm>
          </p:grpSpPr>
          <p:sp>
            <p:nvSpPr>
              <p:cNvPr id="1587378" name="Line 178"/>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7379" name="Line 179"/>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grpSp>
        <p:nvGrpSpPr>
          <p:cNvPr id="1587380" name="Group 180"/>
          <p:cNvGrpSpPr>
            <a:grpSpLocks/>
          </p:cNvGrpSpPr>
          <p:nvPr/>
        </p:nvGrpSpPr>
        <p:grpSpPr bwMode="auto">
          <a:xfrm>
            <a:off x="914400" y="4648200"/>
            <a:ext cx="2971800" cy="1066800"/>
            <a:chOff x="-96" y="2928"/>
            <a:chExt cx="1872" cy="672"/>
          </a:xfrm>
        </p:grpSpPr>
        <p:sp>
          <p:nvSpPr>
            <p:cNvPr id="1587381" name="Text Box 181"/>
            <p:cNvSpPr txBox="1">
              <a:spLocks noChangeArrowheads="1"/>
            </p:cNvSpPr>
            <p:nvPr/>
          </p:nvSpPr>
          <p:spPr bwMode="auto">
            <a:xfrm>
              <a:off x="-96" y="2928"/>
              <a:ext cx="1456" cy="442"/>
            </a:xfrm>
            <a:prstGeom prst="rect">
              <a:avLst/>
            </a:prstGeom>
            <a:noFill/>
            <a:ln w="12700">
              <a:noFill/>
              <a:miter lim="800000"/>
              <a:headEnd/>
              <a:tailEnd/>
            </a:ln>
            <a:effectLst/>
          </p:spPr>
          <p:txBody>
            <a:bodyPr wrap="none">
              <a:spAutoFit/>
            </a:bodyPr>
            <a:lstStyle/>
            <a:p>
              <a:r>
                <a:rPr lang="en-US" sz="2000" b="0">
                  <a:solidFill>
                    <a:schemeClr val="tx1"/>
                  </a:solidFill>
                </a:rPr>
                <a:t>master</a:t>
              </a:r>
              <a:r>
                <a:rPr lang="en-US" sz="2000" b="0"/>
                <a:t> </a:t>
              </a:r>
              <a:r>
                <a:rPr lang="en-US" sz="2000" b="0">
                  <a:solidFill>
                    <a:srgbClr val="008276"/>
                  </a:solidFill>
                </a:rPr>
                <a:t>transparent</a:t>
              </a:r>
            </a:p>
            <a:p>
              <a:r>
                <a:rPr lang="en-US" sz="2000" b="0">
                  <a:solidFill>
                    <a:schemeClr val="tx1"/>
                  </a:solidFill>
                </a:rPr>
                <a:t>slave</a:t>
              </a:r>
              <a:r>
                <a:rPr lang="en-US" sz="2000" b="0"/>
                <a:t> </a:t>
              </a:r>
              <a:r>
                <a:rPr lang="en-US" sz="2000" b="0">
                  <a:solidFill>
                    <a:schemeClr val="accent2"/>
                  </a:solidFill>
                </a:rPr>
                <a:t>hold</a:t>
              </a:r>
              <a:r>
                <a:rPr lang="en-US" sz="2000" b="0"/>
                <a:t> </a:t>
              </a:r>
              <a:endParaRPr lang="en-US" sz="2000" b="0" baseline="-25000"/>
            </a:p>
          </p:txBody>
        </p:sp>
        <p:sp>
          <p:nvSpPr>
            <p:cNvPr id="1587382" name="Arc 182"/>
            <p:cNvSpPr>
              <a:spLocks/>
            </p:cNvSpPr>
            <p:nvPr/>
          </p:nvSpPr>
          <p:spPr bwMode="auto">
            <a:xfrm>
              <a:off x="1392" y="3027"/>
              <a:ext cx="384" cy="573"/>
            </a:xfrm>
            <a:custGeom>
              <a:avLst/>
              <a:gdLst>
                <a:gd name="G0" fmla="+- 0 0 0"/>
                <a:gd name="G1" fmla="+- 21600 0 0"/>
                <a:gd name="G2" fmla="+- 21600 0 0"/>
                <a:gd name="T0" fmla="*/ 0 w 21600"/>
                <a:gd name="T1" fmla="*/ 0 h 41331"/>
                <a:gd name="T2" fmla="*/ 8788 w 21600"/>
                <a:gd name="T3" fmla="*/ 41331 h 41331"/>
                <a:gd name="T4" fmla="*/ 0 w 21600"/>
                <a:gd name="T5" fmla="*/ 21600 h 41331"/>
              </a:gdLst>
              <a:ahLst/>
              <a:cxnLst>
                <a:cxn ang="0">
                  <a:pos x="T0" y="T1"/>
                </a:cxn>
                <a:cxn ang="0">
                  <a:pos x="T2" y="T3"/>
                </a:cxn>
                <a:cxn ang="0">
                  <a:pos x="T4" y="T5"/>
                </a:cxn>
              </a:cxnLst>
              <a:rect l="0" t="0" r="r" b="b"/>
              <a:pathLst>
                <a:path w="21600" h="41331" fill="none" extrusionOk="0">
                  <a:moveTo>
                    <a:pt x="-1" y="0"/>
                  </a:moveTo>
                  <a:cubicBezTo>
                    <a:pt x="11929" y="0"/>
                    <a:pt x="21600" y="9670"/>
                    <a:pt x="21600" y="21600"/>
                  </a:cubicBezTo>
                  <a:cubicBezTo>
                    <a:pt x="21600" y="30129"/>
                    <a:pt x="16580" y="37860"/>
                    <a:pt x="8788" y="41331"/>
                  </a:cubicBezTo>
                </a:path>
                <a:path w="21600" h="41331" stroke="0" extrusionOk="0">
                  <a:moveTo>
                    <a:pt x="-1" y="0"/>
                  </a:moveTo>
                  <a:cubicBezTo>
                    <a:pt x="11929" y="0"/>
                    <a:pt x="21600" y="9670"/>
                    <a:pt x="21600" y="21600"/>
                  </a:cubicBezTo>
                  <a:cubicBezTo>
                    <a:pt x="21600" y="30129"/>
                    <a:pt x="16580" y="37860"/>
                    <a:pt x="8788" y="41331"/>
                  </a:cubicBezTo>
                  <a:lnTo>
                    <a:pt x="0" y="21600"/>
                  </a:lnTo>
                  <a:close/>
                </a:path>
              </a:pathLst>
            </a:custGeom>
            <a:noFill/>
            <a:ln w="12700">
              <a:solidFill>
                <a:schemeClr val="accent1"/>
              </a:solidFill>
              <a:round/>
              <a:headEnd/>
              <a:tailEnd type="triangle" w="med" len="med"/>
            </a:ln>
            <a:effectLst/>
          </p:spPr>
          <p:txBody>
            <a:bodyPr wrap="none" anchor="ctr"/>
            <a:lstStyle/>
            <a:p>
              <a:endParaRPr lang="en-US"/>
            </a:p>
          </p:txBody>
        </p:sp>
      </p:grpSp>
      <p:grpSp>
        <p:nvGrpSpPr>
          <p:cNvPr id="1587383" name="Group 183"/>
          <p:cNvGrpSpPr>
            <a:grpSpLocks/>
          </p:cNvGrpSpPr>
          <p:nvPr/>
        </p:nvGrpSpPr>
        <p:grpSpPr bwMode="auto">
          <a:xfrm>
            <a:off x="2209800" y="2209800"/>
            <a:ext cx="5716588" cy="777875"/>
            <a:chOff x="1392" y="1392"/>
            <a:chExt cx="3601" cy="490"/>
          </a:xfrm>
        </p:grpSpPr>
        <p:sp>
          <p:nvSpPr>
            <p:cNvPr id="1587384" name="Text Box 184"/>
            <p:cNvSpPr txBox="1">
              <a:spLocks noChangeArrowheads="1"/>
            </p:cNvSpPr>
            <p:nvPr/>
          </p:nvSpPr>
          <p:spPr bwMode="auto">
            <a:xfrm>
              <a:off x="2256" y="1392"/>
              <a:ext cx="384" cy="250"/>
            </a:xfrm>
            <a:prstGeom prst="rect">
              <a:avLst/>
            </a:prstGeom>
            <a:noFill/>
            <a:ln w="12700">
              <a:noFill/>
              <a:miter lim="800000"/>
              <a:headEnd/>
              <a:tailEnd/>
            </a:ln>
            <a:effectLst/>
          </p:spPr>
          <p:txBody>
            <a:bodyPr>
              <a:spAutoFit/>
            </a:bodyPr>
            <a:lstStyle/>
            <a:p>
              <a:r>
                <a:rPr lang="en-US" sz="2000">
                  <a:solidFill>
                    <a:srgbClr val="008276"/>
                  </a:solidFill>
                </a:rPr>
                <a:t>on</a:t>
              </a:r>
              <a:endParaRPr lang="en-US" sz="2000" baseline="-25000">
                <a:solidFill>
                  <a:srgbClr val="008276"/>
                </a:solidFill>
              </a:endParaRPr>
            </a:p>
          </p:txBody>
        </p:sp>
        <p:cxnSp>
          <p:nvCxnSpPr>
            <p:cNvPr id="1587385" name="AutoShape 185"/>
            <p:cNvCxnSpPr>
              <a:cxnSpLocks noChangeShapeType="1"/>
            </p:cNvCxnSpPr>
            <p:nvPr/>
          </p:nvCxnSpPr>
          <p:spPr bwMode="auto">
            <a:xfrm rot="16200000" flipH="1">
              <a:off x="4873" y="1559"/>
              <a:ext cx="144" cy="97"/>
            </a:xfrm>
            <a:prstGeom prst="curvedConnector3">
              <a:avLst>
                <a:gd name="adj1" fmla="val 50000"/>
              </a:avLst>
            </a:prstGeom>
            <a:noFill/>
            <a:ln w="28575">
              <a:solidFill>
                <a:schemeClr val="accent2"/>
              </a:solidFill>
              <a:round/>
              <a:headEnd/>
              <a:tailEnd type="triangle" w="med" len="med"/>
            </a:ln>
            <a:effectLst/>
          </p:spPr>
        </p:cxnSp>
        <p:sp>
          <p:nvSpPr>
            <p:cNvPr id="1587386" name="Text Box 186"/>
            <p:cNvSpPr txBox="1">
              <a:spLocks noChangeArrowheads="1"/>
            </p:cNvSpPr>
            <p:nvPr/>
          </p:nvSpPr>
          <p:spPr bwMode="auto">
            <a:xfrm>
              <a:off x="1392" y="1392"/>
              <a:ext cx="384" cy="250"/>
            </a:xfrm>
            <a:prstGeom prst="rect">
              <a:avLst/>
            </a:prstGeom>
            <a:noFill/>
            <a:ln w="12700">
              <a:noFill/>
              <a:miter lim="800000"/>
              <a:headEnd/>
              <a:tailEnd/>
            </a:ln>
            <a:effectLst/>
          </p:spPr>
          <p:txBody>
            <a:bodyPr>
              <a:spAutoFit/>
            </a:bodyPr>
            <a:lstStyle/>
            <a:p>
              <a:r>
                <a:rPr lang="en-US" sz="2000">
                  <a:solidFill>
                    <a:srgbClr val="008276"/>
                  </a:solidFill>
                </a:rPr>
                <a:t>on</a:t>
              </a:r>
              <a:endParaRPr lang="en-US" sz="2000" baseline="-25000">
                <a:solidFill>
                  <a:srgbClr val="008276"/>
                </a:solidFill>
              </a:endParaRPr>
            </a:p>
          </p:txBody>
        </p:sp>
        <p:sp>
          <p:nvSpPr>
            <p:cNvPr id="1587387" name="Text Box 187"/>
            <p:cNvSpPr txBox="1">
              <a:spLocks noChangeArrowheads="1"/>
            </p:cNvSpPr>
            <p:nvPr/>
          </p:nvSpPr>
          <p:spPr bwMode="auto">
            <a:xfrm>
              <a:off x="4464" y="1584"/>
              <a:ext cx="384" cy="250"/>
            </a:xfrm>
            <a:prstGeom prst="rect">
              <a:avLst/>
            </a:prstGeom>
            <a:noFill/>
            <a:ln w="12700">
              <a:noFill/>
              <a:miter lim="800000"/>
              <a:headEnd/>
              <a:tailEnd/>
            </a:ln>
            <a:effectLst/>
          </p:spPr>
          <p:txBody>
            <a:bodyPr>
              <a:spAutoFit/>
            </a:bodyPr>
            <a:lstStyle/>
            <a:p>
              <a:r>
                <a:rPr lang="en-US" sz="2000">
                  <a:solidFill>
                    <a:schemeClr val="accent2"/>
                  </a:solidFill>
                </a:rPr>
                <a:t>off</a:t>
              </a:r>
              <a:endParaRPr lang="en-US" sz="2000" baseline="-25000">
                <a:solidFill>
                  <a:schemeClr val="accent2"/>
                </a:solidFill>
              </a:endParaRPr>
            </a:p>
          </p:txBody>
        </p:sp>
        <p:sp>
          <p:nvSpPr>
            <p:cNvPr id="1587388" name="Text Box 188"/>
            <p:cNvSpPr txBox="1">
              <a:spLocks noChangeArrowheads="1"/>
            </p:cNvSpPr>
            <p:nvPr/>
          </p:nvSpPr>
          <p:spPr bwMode="auto">
            <a:xfrm>
              <a:off x="3552" y="1632"/>
              <a:ext cx="384" cy="250"/>
            </a:xfrm>
            <a:prstGeom prst="rect">
              <a:avLst/>
            </a:prstGeom>
            <a:noFill/>
            <a:ln w="12700">
              <a:noFill/>
              <a:miter lim="800000"/>
              <a:headEnd/>
              <a:tailEnd/>
            </a:ln>
            <a:effectLst/>
          </p:spPr>
          <p:txBody>
            <a:bodyPr>
              <a:spAutoFit/>
            </a:bodyPr>
            <a:lstStyle/>
            <a:p>
              <a:r>
                <a:rPr lang="en-US" sz="2000">
                  <a:solidFill>
                    <a:schemeClr val="accent2"/>
                  </a:solidFill>
                </a:rPr>
                <a:t>off</a:t>
              </a:r>
              <a:endParaRPr lang="en-US" sz="2000" baseline="-25000">
                <a:solidFill>
                  <a:schemeClr val="accent2"/>
                </a:solidFill>
              </a:endParaRPr>
            </a:p>
          </p:txBody>
        </p:sp>
        <p:sp>
          <p:nvSpPr>
            <p:cNvPr id="1587389" name="Text Box 189"/>
            <p:cNvSpPr txBox="1">
              <a:spLocks noChangeArrowheads="1"/>
            </p:cNvSpPr>
            <p:nvPr/>
          </p:nvSpPr>
          <p:spPr bwMode="auto">
            <a:xfrm>
              <a:off x="2256" y="1392"/>
              <a:ext cx="384" cy="250"/>
            </a:xfrm>
            <a:prstGeom prst="rect">
              <a:avLst/>
            </a:prstGeom>
            <a:noFill/>
            <a:ln w="12700">
              <a:noFill/>
              <a:miter lim="800000"/>
              <a:headEnd/>
              <a:tailEnd/>
            </a:ln>
            <a:effectLst/>
          </p:spPr>
          <p:txBody>
            <a:bodyPr>
              <a:spAutoFit/>
            </a:bodyPr>
            <a:lstStyle/>
            <a:p>
              <a:r>
                <a:rPr lang="en-US" sz="2000">
                  <a:solidFill>
                    <a:srgbClr val="008276"/>
                  </a:solidFill>
                </a:rPr>
                <a:t>on</a:t>
              </a:r>
              <a:endParaRPr lang="en-US" sz="2000" baseline="-25000">
                <a:solidFill>
                  <a:srgbClr val="008276"/>
                </a:solidFill>
              </a:endParaRPr>
            </a:p>
          </p:txBody>
        </p:sp>
        <p:cxnSp>
          <p:nvCxnSpPr>
            <p:cNvPr id="1587390" name="AutoShape 190"/>
            <p:cNvCxnSpPr>
              <a:cxnSpLocks noChangeShapeType="1"/>
            </p:cNvCxnSpPr>
            <p:nvPr/>
          </p:nvCxnSpPr>
          <p:spPr bwMode="auto">
            <a:xfrm rot="16200000" flipH="1">
              <a:off x="4873" y="1559"/>
              <a:ext cx="144" cy="97"/>
            </a:xfrm>
            <a:prstGeom prst="curvedConnector3">
              <a:avLst>
                <a:gd name="adj1" fmla="val 50000"/>
              </a:avLst>
            </a:prstGeom>
            <a:noFill/>
            <a:ln w="28575">
              <a:solidFill>
                <a:schemeClr val="accent2"/>
              </a:solidFill>
              <a:round/>
              <a:headEnd/>
              <a:tailEnd type="triangle" w="med" len="med"/>
            </a:ln>
            <a:effectLst/>
          </p:spPr>
        </p:cxnSp>
        <p:sp>
          <p:nvSpPr>
            <p:cNvPr id="1587391" name="Text Box 191"/>
            <p:cNvSpPr txBox="1">
              <a:spLocks noChangeArrowheads="1"/>
            </p:cNvSpPr>
            <p:nvPr/>
          </p:nvSpPr>
          <p:spPr bwMode="auto">
            <a:xfrm>
              <a:off x="1392" y="1392"/>
              <a:ext cx="384" cy="250"/>
            </a:xfrm>
            <a:prstGeom prst="rect">
              <a:avLst/>
            </a:prstGeom>
            <a:noFill/>
            <a:ln w="12700">
              <a:noFill/>
              <a:miter lim="800000"/>
              <a:headEnd/>
              <a:tailEnd/>
            </a:ln>
            <a:effectLst/>
          </p:spPr>
          <p:txBody>
            <a:bodyPr>
              <a:spAutoFit/>
            </a:bodyPr>
            <a:lstStyle/>
            <a:p>
              <a:r>
                <a:rPr lang="en-US" sz="2000">
                  <a:solidFill>
                    <a:srgbClr val="008276"/>
                  </a:solidFill>
                </a:rPr>
                <a:t>on</a:t>
              </a:r>
              <a:endParaRPr lang="en-US" sz="2000" baseline="-25000">
                <a:solidFill>
                  <a:srgbClr val="008276"/>
                </a:solidFill>
              </a:endParaRPr>
            </a:p>
          </p:txBody>
        </p:sp>
        <p:sp>
          <p:nvSpPr>
            <p:cNvPr id="1587392" name="Text Box 192"/>
            <p:cNvSpPr txBox="1">
              <a:spLocks noChangeArrowheads="1"/>
            </p:cNvSpPr>
            <p:nvPr/>
          </p:nvSpPr>
          <p:spPr bwMode="auto">
            <a:xfrm>
              <a:off x="4464" y="1584"/>
              <a:ext cx="384" cy="250"/>
            </a:xfrm>
            <a:prstGeom prst="rect">
              <a:avLst/>
            </a:prstGeom>
            <a:noFill/>
            <a:ln w="12700">
              <a:noFill/>
              <a:miter lim="800000"/>
              <a:headEnd/>
              <a:tailEnd/>
            </a:ln>
            <a:effectLst/>
          </p:spPr>
          <p:txBody>
            <a:bodyPr>
              <a:spAutoFit/>
            </a:bodyPr>
            <a:lstStyle/>
            <a:p>
              <a:r>
                <a:rPr lang="en-US" sz="2000">
                  <a:solidFill>
                    <a:schemeClr val="accent2"/>
                  </a:solidFill>
                </a:rPr>
                <a:t>off</a:t>
              </a:r>
              <a:endParaRPr lang="en-US" sz="2000" baseline="-25000">
                <a:solidFill>
                  <a:schemeClr val="accent2"/>
                </a:solidFill>
              </a:endParaRPr>
            </a:p>
          </p:txBody>
        </p:sp>
        <p:sp>
          <p:nvSpPr>
            <p:cNvPr id="1587393" name="Text Box 193"/>
            <p:cNvSpPr txBox="1">
              <a:spLocks noChangeArrowheads="1"/>
            </p:cNvSpPr>
            <p:nvPr/>
          </p:nvSpPr>
          <p:spPr bwMode="auto">
            <a:xfrm>
              <a:off x="3552" y="1632"/>
              <a:ext cx="384" cy="250"/>
            </a:xfrm>
            <a:prstGeom prst="rect">
              <a:avLst/>
            </a:prstGeom>
            <a:noFill/>
            <a:ln w="12700">
              <a:noFill/>
              <a:miter lim="800000"/>
              <a:headEnd/>
              <a:tailEnd/>
            </a:ln>
            <a:effectLst/>
          </p:spPr>
          <p:txBody>
            <a:bodyPr>
              <a:spAutoFit/>
            </a:bodyPr>
            <a:lstStyle/>
            <a:p>
              <a:r>
                <a:rPr lang="en-US" sz="2000">
                  <a:solidFill>
                    <a:schemeClr val="accent2"/>
                  </a:solidFill>
                </a:rPr>
                <a:t>off</a:t>
              </a:r>
              <a:endParaRPr lang="en-US" sz="2000" baseline="-25000">
                <a:solidFill>
                  <a:schemeClr val="accent2"/>
                </a:solidFill>
              </a:endParaRPr>
            </a:p>
          </p:txBody>
        </p:sp>
      </p:grpSp>
      <p:grpSp>
        <p:nvGrpSpPr>
          <p:cNvPr id="1587394" name="Group 194"/>
          <p:cNvGrpSpPr>
            <a:grpSpLocks/>
          </p:cNvGrpSpPr>
          <p:nvPr/>
        </p:nvGrpSpPr>
        <p:grpSpPr bwMode="auto">
          <a:xfrm>
            <a:off x="1981200" y="2286000"/>
            <a:ext cx="5410200" cy="838200"/>
            <a:chOff x="1248" y="1440"/>
            <a:chExt cx="3408" cy="528"/>
          </a:xfrm>
        </p:grpSpPr>
        <p:sp>
          <p:nvSpPr>
            <p:cNvPr id="1587395" name="Text Box 195"/>
            <p:cNvSpPr txBox="1">
              <a:spLocks noChangeArrowheads="1"/>
            </p:cNvSpPr>
            <p:nvPr/>
          </p:nvSpPr>
          <p:spPr bwMode="auto">
            <a:xfrm>
              <a:off x="3408" y="1440"/>
              <a:ext cx="384" cy="250"/>
            </a:xfrm>
            <a:prstGeom prst="rect">
              <a:avLst/>
            </a:prstGeom>
            <a:noFill/>
            <a:ln w="12700">
              <a:noFill/>
              <a:miter lim="800000"/>
              <a:headEnd/>
              <a:tailEnd/>
            </a:ln>
            <a:effectLst/>
          </p:spPr>
          <p:txBody>
            <a:bodyPr>
              <a:spAutoFit/>
            </a:bodyPr>
            <a:lstStyle/>
            <a:p>
              <a:r>
                <a:rPr lang="en-US" sz="2000">
                  <a:solidFill>
                    <a:srgbClr val="008276"/>
                  </a:solidFill>
                </a:rPr>
                <a:t>on</a:t>
              </a:r>
              <a:endParaRPr lang="en-US" sz="2000" baseline="-25000">
                <a:solidFill>
                  <a:srgbClr val="008276"/>
                </a:solidFill>
              </a:endParaRPr>
            </a:p>
          </p:txBody>
        </p:sp>
        <p:cxnSp>
          <p:nvCxnSpPr>
            <p:cNvPr id="1587396" name="AutoShape 196"/>
            <p:cNvCxnSpPr>
              <a:cxnSpLocks noChangeShapeType="1"/>
            </p:cNvCxnSpPr>
            <p:nvPr/>
          </p:nvCxnSpPr>
          <p:spPr bwMode="auto">
            <a:xfrm rot="16200000" flipH="1">
              <a:off x="2713" y="1847"/>
              <a:ext cx="144" cy="97"/>
            </a:xfrm>
            <a:prstGeom prst="curvedConnector3">
              <a:avLst>
                <a:gd name="adj1" fmla="val 50000"/>
              </a:avLst>
            </a:prstGeom>
            <a:noFill/>
            <a:ln w="28575">
              <a:solidFill>
                <a:schemeClr val="accent2"/>
              </a:solidFill>
              <a:round/>
              <a:headEnd/>
              <a:tailEnd type="triangle" w="med" len="med"/>
            </a:ln>
            <a:effectLst/>
          </p:spPr>
        </p:cxnSp>
        <p:sp>
          <p:nvSpPr>
            <p:cNvPr id="1587397" name="Text Box 197"/>
            <p:cNvSpPr txBox="1">
              <a:spLocks noChangeArrowheads="1"/>
            </p:cNvSpPr>
            <p:nvPr/>
          </p:nvSpPr>
          <p:spPr bwMode="auto">
            <a:xfrm>
              <a:off x="4272" y="1440"/>
              <a:ext cx="384" cy="250"/>
            </a:xfrm>
            <a:prstGeom prst="rect">
              <a:avLst/>
            </a:prstGeom>
            <a:noFill/>
            <a:ln w="12700">
              <a:noFill/>
              <a:miter lim="800000"/>
              <a:headEnd/>
              <a:tailEnd/>
            </a:ln>
            <a:effectLst/>
          </p:spPr>
          <p:txBody>
            <a:bodyPr>
              <a:spAutoFit/>
            </a:bodyPr>
            <a:lstStyle/>
            <a:p>
              <a:r>
                <a:rPr lang="en-US" sz="2000">
                  <a:solidFill>
                    <a:srgbClr val="008276"/>
                  </a:solidFill>
                </a:rPr>
                <a:t>on</a:t>
              </a:r>
              <a:endParaRPr lang="en-US" sz="2000" baseline="-25000">
                <a:solidFill>
                  <a:srgbClr val="008276"/>
                </a:solidFill>
              </a:endParaRPr>
            </a:p>
          </p:txBody>
        </p:sp>
        <p:sp>
          <p:nvSpPr>
            <p:cNvPr id="1587398" name="Text Box 198"/>
            <p:cNvSpPr txBox="1">
              <a:spLocks noChangeArrowheads="1"/>
            </p:cNvSpPr>
            <p:nvPr/>
          </p:nvSpPr>
          <p:spPr bwMode="auto">
            <a:xfrm>
              <a:off x="2112" y="1584"/>
              <a:ext cx="384" cy="250"/>
            </a:xfrm>
            <a:prstGeom prst="rect">
              <a:avLst/>
            </a:prstGeom>
            <a:noFill/>
            <a:ln w="12700">
              <a:noFill/>
              <a:miter lim="800000"/>
              <a:headEnd/>
              <a:tailEnd/>
            </a:ln>
            <a:effectLst/>
          </p:spPr>
          <p:txBody>
            <a:bodyPr>
              <a:spAutoFit/>
            </a:bodyPr>
            <a:lstStyle/>
            <a:p>
              <a:r>
                <a:rPr lang="en-US" sz="2000">
                  <a:solidFill>
                    <a:schemeClr val="accent2"/>
                  </a:solidFill>
                </a:rPr>
                <a:t>off</a:t>
              </a:r>
              <a:endParaRPr lang="en-US" sz="2000" baseline="-25000">
                <a:solidFill>
                  <a:schemeClr val="accent2"/>
                </a:solidFill>
              </a:endParaRPr>
            </a:p>
          </p:txBody>
        </p:sp>
        <p:sp>
          <p:nvSpPr>
            <p:cNvPr id="1587399" name="Text Box 199"/>
            <p:cNvSpPr txBox="1">
              <a:spLocks noChangeArrowheads="1"/>
            </p:cNvSpPr>
            <p:nvPr/>
          </p:nvSpPr>
          <p:spPr bwMode="auto">
            <a:xfrm>
              <a:off x="1248" y="1584"/>
              <a:ext cx="384" cy="250"/>
            </a:xfrm>
            <a:prstGeom prst="rect">
              <a:avLst/>
            </a:prstGeom>
            <a:noFill/>
            <a:ln w="12700">
              <a:noFill/>
              <a:miter lim="800000"/>
              <a:headEnd/>
              <a:tailEnd/>
            </a:ln>
            <a:effectLst/>
          </p:spPr>
          <p:txBody>
            <a:bodyPr>
              <a:spAutoFit/>
            </a:bodyPr>
            <a:lstStyle/>
            <a:p>
              <a:r>
                <a:rPr lang="en-US" sz="2000">
                  <a:solidFill>
                    <a:schemeClr val="accent2"/>
                  </a:solidFill>
                </a:rPr>
                <a:t>off</a:t>
              </a:r>
              <a:endParaRPr lang="en-US" sz="2000" baseline="-25000">
                <a:solidFill>
                  <a:schemeClr val="accent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8738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58738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1587394"/>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499"/>
                                          </p:stCondLst>
                                        </p:cTn>
                                        <p:tgtEl>
                                          <p:spTgt spid="1587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3346" name="Rectangle 2"/>
          <p:cNvSpPr>
            <a:spLocks noGrp="1" noChangeArrowheads="1"/>
          </p:cNvSpPr>
          <p:nvPr>
            <p:ph type="title"/>
          </p:nvPr>
        </p:nvSpPr>
        <p:spPr/>
        <p:txBody>
          <a:bodyPr/>
          <a:lstStyle/>
          <a:p>
            <a:r>
              <a:rPr lang="en-US"/>
              <a:t>Simplified TSPC ET FF</a:t>
            </a:r>
          </a:p>
        </p:txBody>
      </p:sp>
      <p:grpSp>
        <p:nvGrpSpPr>
          <p:cNvPr id="1593347" name="Group 3"/>
          <p:cNvGrpSpPr>
            <a:grpSpLocks/>
          </p:cNvGrpSpPr>
          <p:nvPr/>
        </p:nvGrpSpPr>
        <p:grpSpPr bwMode="auto">
          <a:xfrm>
            <a:off x="1066800" y="1447800"/>
            <a:ext cx="6858000" cy="2133600"/>
            <a:chOff x="624" y="1200"/>
            <a:chExt cx="4320" cy="1344"/>
          </a:xfrm>
        </p:grpSpPr>
        <p:grpSp>
          <p:nvGrpSpPr>
            <p:cNvPr id="1593348" name="Group 4"/>
            <p:cNvGrpSpPr>
              <a:grpSpLocks/>
            </p:cNvGrpSpPr>
            <p:nvPr/>
          </p:nvGrpSpPr>
          <p:grpSpPr bwMode="auto">
            <a:xfrm>
              <a:off x="1344" y="1200"/>
              <a:ext cx="384" cy="480"/>
              <a:chOff x="1200" y="1440"/>
              <a:chExt cx="384" cy="480"/>
            </a:xfrm>
          </p:grpSpPr>
          <p:sp>
            <p:nvSpPr>
              <p:cNvPr id="1593349" name="Line 5"/>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93350" name="Line 6"/>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93351" name="Line 7"/>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93352" name="Line 8"/>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93353" name="Oval 9"/>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93354" name="Line 10"/>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93355" name="Line 11"/>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93356" name="Line 12"/>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sp>
          <p:nvSpPr>
            <p:cNvPr id="1593357" name="Line 13"/>
            <p:cNvSpPr>
              <a:spLocks noChangeShapeType="1"/>
            </p:cNvSpPr>
            <p:nvPr/>
          </p:nvSpPr>
          <p:spPr bwMode="auto">
            <a:xfrm>
              <a:off x="1632" y="1200"/>
              <a:ext cx="192" cy="0"/>
            </a:xfrm>
            <a:prstGeom prst="line">
              <a:avLst/>
            </a:prstGeom>
            <a:noFill/>
            <a:ln w="28575">
              <a:solidFill>
                <a:schemeClr val="tx1"/>
              </a:solidFill>
              <a:round/>
              <a:headEnd/>
              <a:tailEnd/>
            </a:ln>
            <a:effectLst/>
          </p:spPr>
          <p:txBody>
            <a:bodyPr/>
            <a:lstStyle/>
            <a:p>
              <a:endParaRPr lang="en-US"/>
            </a:p>
          </p:txBody>
        </p:sp>
        <p:grpSp>
          <p:nvGrpSpPr>
            <p:cNvPr id="1593358" name="Group 14"/>
            <p:cNvGrpSpPr>
              <a:grpSpLocks/>
            </p:cNvGrpSpPr>
            <p:nvPr/>
          </p:nvGrpSpPr>
          <p:grpSpPr bwMode="auto">
            <a:xfrm>
              <a:off x="1632" y="2496"/>
              <a:ext cx="192" cy="48"/>
              <a:chOff x="1536" y="3360"/>
              <a:chExt cx="192" cy="48"/>
            </a:xfrm>
          </p:grpSpPr>
          <p:sp>
            <p:nvSpPr>
              <p:cNvPr id="1593359" name="Line 15"/>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93360" name="Line 16"/>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nvGrpSpPr>
            <p:cNvPr id="1593361" name="Group 17"/>
            <p:cNvGrpSpPr>
              <a:grpSpLocks/>
            </p:cNvGrpSpPr>
            <p:nvPr/>
          </p:nvGrpSpPr>
          <p:grpSpPr bwMode="auto">
            <a:xfrm>
              <a:off x="1344" y="2016"/>
              <a:ext cx="384" cy="480"/>
              <a:chOff x="1248" y="2688"/>
              <a:chExt cx="384" cy="480"/>
            </a:xfrm>
          </p:grpSpPr>
          <p:sp>
            <p:nvSpPr>
              <p:cNvPr id="1593362" name="Line 18"/>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93363" name="Line 19"/>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93364" name="Line 20"/>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93365" name="Line 21"/>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93366" name="Line 22"/>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93367" name="Line 23"/>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93368" name="Line 24"/>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sp>
          <p:nvSpPr>
            <p:cNvPr id="1593369" name="Line 25"/>
            <p:cNvSpPr>
              <a:spLocks noChangeShapeType="1"/>
            </p:cNvSpPr>
            <p:nvPr/>
          </p:nvSpPr>
          <p:spPr bwMode="auto">
            <a:xfrm>
              <a:off x="1008" y="1440"/>
              <a:ext cx="0" cy="816"/>
            </a:xfrm>
            <a:prstGeom prst="line">
              <a:avLst/>
            </a:prstGeom>
            <a:noFill/>
            <a:ln w="12700">
              <a:solidFill>
                <a:schemeClr val="tx1"/>
              </a:solidFill>
              <a:round/>
              <a:headEnd/>
              <a:tailEnd/>
            </a:ln>
            <a:effectLst/>
          </p:spPr>
          <p:txBody>
            <a:bodyPr/>
            <a:lstStyle/>
            <a:p>
              <a:endParaRPr lang="en-US"/>
            </a:p>
          </p:txBody>
        </p:sp>
        <p:sp>
          <p:nvSpPr>
            <p:cNvPr id="1593370" name="Line 26"/>
            <p:cNvSpPr>
              <a:spLocks noChangeShapeType="1"/>
            </p:cNvSpPr>
            <p:nvPr/>
          </p:nvSpPr>
          <p:spPr bwMode="auto">
            <a:xfrm>
              <a:off x="1008" y="2256"/>
              <a:ext cx="384" cy="0"/>
            </a:xfrm>
            <a:prstGeom prst="line">
              <a:avLst/>
            </a:prstGeom>
            <a:noFill/>
            <a:ln w="12700">
              <a:solidFill>
                <a:schemeClr val="tx1"/>
              </a:solidFill>
              <a:round/>
              <a:headEnd/>
              <a:tailEnd/>
            </a:ln>
            <a:effectLst/>
          </p:spPr>
          <p:txBody>
            <a:bodyPr/>
            <a:lstStyle/>
            <a:p>
              <a:endParaRPr lang="en-US"/>
            </a:p>
          </p:txBody>
        </p:sp>
        <p:sp>
          <p:nvSpPr>
            <p:cNvPr id="1593371" name="Line 27"/>
            <p:cNvSpPr>
              <a:spLocks noChangeShapeType="1"/>
            </p:cNvSpPr>
            <p:nvPr/>
          </p:nvSpPr>
          <p:spPr bwMode="auto">
            <a:xfrm>
              <a:off x="1008" y="1440"/>
              <a:ext cx="384" cy="0"/>
            </a:xfrm>
            <a:prstGeom prst="line">
              <a:avLst/>
            </a:prstGeom>
            <a:noFill/>
            <a:ln w="12700">
              <a:solidFill>
                <a:schemeClr val="tx1"/>
              </a:solidFill>
              <a:round/>
              <a:headEnd/>
              <a:tailEnd/>
            </a:ln>
            <a:effectLst/>
          </p:spPr>
          <p:txBody>
            <a:bodyPr/>
            <a:lstStyle/>
            <a:p>
              <a:endParaRPr lang="en-US"/>
            </a:p>
          </p:txBody>
        </p:sp>
        <p:sp>
          <p:nvSpPr>
            <p:cNvPr id="1593372" name="Line 28"/>
            <p:cNvSpPr>
              <a:spLocks noChangeShapeType="1"/>
            </p:cNvSpPr>
            <p:nvPr/>
          </p:nvSpPr>
          <p:spPr bwMode="auto">
            <a:xfrm>
              <a:off x="1728" y="2064"/>
              <a:ext cx="288" cy="0"/>
            </a:xfrm>
            <a:prstGeom prst="line">
              <a:avLst/>
            </a:prstGeom>
            <a:noFill/>
            <a:ln w="12700">
              <a:solidFill>
                <a:schemeClr val="tx1"/>
              </a:solidFill>
              <a:round/>
              <a:headEnd/>
              <a:tailEnd/>
            </a:ln>
            <a:effectLst/>
          </p:spPr>
          <p:txBody>
            <a:bodyPr/>
            <a:lstStyle/>
            <a:p>
              <a:endParaRPr lang="en-US"/>
            </a:p>
          </p:txBody>
        </p:sp>
        <p:sp>
          <p:nvSpPr>
            <p:cNvPr id="1593373" name="Text Box 29"/>
            <p:cNvSpPr txBox="1">
              <a:spLocks noChangeArrowheads="1"/>
            </p:cNvSpPr>
            <p:nvPr/>
          </p:nvSpPr>
          <p:spPr bwMode="auto">
            <a:xfrm>
              <a:off x="1104" y="1680"/>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93374" name="Text Box 30"/>
            <p:cNvSpPr txBox="1">
              <a:spLocks noChangeArrowheads="1"/>
            </p:cNvSpPr>
            <p:nvPr/>
          </p:nvSpPr>
          <p:spPr bwMode="auto">
            <a:xfrm>
              <a:off x="624" y="1728"/>
              <a:ext cx="232" cy="250"/>
            </a:xfrm>
            <a:prstGeom prst="rect">
              <a:avLst/>
            </a:prstGeom>
            <a:noFill/>
            <a:ln w="12700">
              <a:noFill/>
              <a:miter lim="800000"/>
              <a:headEnd/>
              <a:tailEnd/>
            </a:ln>
            <a:effectLst/>
          </p:spPr>
          <p:txBody>
            <a:bodyPr wrap="none">
              <a:spAutoFit/>
            </a:bodyPr>
            <a:lstStyle/>
            <a:p>
              <a:r>
                <a:rPr lang="en-US" sz="2000" b="0">
                  <a:solidFill>
                    <a:schemeClr val="tx1"/>
                  </a:solidFill>
                </a:rPr>
                <a:t>D</a:t>
              </a:r>
              <a:endParaRPr lang="en-US" sz="2000" b="0" baseline="-25000">
                <a:solidFill>
                  <a:schemeClr val="tx1"/>
                </a:solidFill>
              </a:endParaRPr>
            </a:p>
          </p:txBody>
        </p:sp>
        <p:sp>
          <p:nvSpPr>
            <p:cNvPr id="1593375" name="Line 31"/>
            <p:cNvSpPr>
              <a:spLocks noChangeShapeType="1"/>
            </p:cNvSpPr>
            <p:nvPr/>
          </p:nvSpPr>
          <p:spPr bwMode="auto">
            <a:xfrm>
              <a:off x="816" y="1872"/>
              <a:ext cx="192" cy="0"/>
            </a:xfrm>
            <a:prstGeom prst="line">
              <a:avLst/>
            </a:prstGeom>
            <a:noFill/>
            <a:ln w="12700">
              <a:solidFill>
                <a:schemeClr val="tx1"/>
              </a:solidFill>
              <a:round/>
              <a:headEnd/>
              <a:tailEnd/>
            </a:ln>
            <a:effectLst/>
          </p:spPr>
          <p:txBody>
            <a:bodyPr/>
            <a:lstStyle/>
            <a:p>
              <a:endParaRPr lang="en-US"/>
            </a:p>
          </p:txBody>
        </p:sp>
        <p:grpSp>
          <p:nvGrpSpPr>
            <p:cNvPr id="1593376" name="Group 32"/>
            <p:cNvGrpSpPr>
              <a:grpSpLocks/>
            </p:cNvGrpSpPr>
            <p:nvPr/>
          </p:nvGrpSpPr>
          <p:grpSpPr bwMode="auto">
            <a:xfrm>
              <a:off x="3360" y="1200"/>
              <a:ext cx="384" cy="480"/>
              <a:chOff x="1200" y="1440"/>
              <a:chExt cx="384" cy="480"/>
            </a:xfrm>
          </p:grpSpPr>
          <p:sp>
            <p:nvSpPr>
              <p:cNvPr id="1593377" name="Line 33"/>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93378" name="Line 34"/>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93379" name="Line 35"/>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93380" name="Line 36"/>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93381" name="Oval 37"/>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93382" name="Line 38"/>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93383" name="Line 39"/>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93384" name="Line 40"/>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93385" name="Group 41"/>
            <p:cNvGrpSpPr>
              <a:grpSpLocks/>
            </p:cNvGrpSpPr>
            <p:nvPr/>
          </p:nvGrpSpPr>
          <p:grpSpPr bwMode="auto">
            <a:xfrm>
              <a:off x="3360" y="2016"/>
              <a:ext cx="384" cy="480"/>
              <a:chOff x="1248" y="2688"/>
              <a:chExt cx="384" cy="480"/>
            </a:xfrm>
          </p:grpSpPr>
          <p:sp>
            <p:nvSpPr>
              <p:cNvPr id="1593386" name="Line 42"/>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93387" name="Line 43"/>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93388" name="Line 44"/>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93389" name="Line 45"/>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93390" name="Line 46"/>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93391" name="Line 47"/>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93392" name="Line 48"/>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93393" name="Group 49"/>
            <p:cNvGrpSpPr>
              <a:grpSpLocks/>
            </p:cNvGrpSpPr>
            <p:nvPr/>
          </p:nvGrpSpPr>
          <p:grpSpPr bwMode="auto">
            <a:xfrm>
              <a:off x="3648" y="2496"/>
              <a:ext cx="192" cy="48"/>
              <a:chOff x="1536" y="3360"/>
              <a:chExt cx="192" cy="48"/>
            </a:xfrm>
          </p:grpSpPr>
          <p:sp>
            <p:nvSpPr>
              <p:cNvPr id="1593394" name="Line 50"/>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93395" name="Line 51"/>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93396" name="Line 52"/>
            <p:cNvSpPr>
              <a:spLocks noChangeShapeType="1"/>
            </p:cNvSpPr>
            <p:nvPr/>
          </p:nvSpPr>
          <p:spPr bwMode="auto">
            <a:xfrm>
              <a:off x="2688" y="1728"/>
              <a:ext cx="336" cy="0"/>
            </a:xfrm>
            <a:prstGeom prst="line">
              <a:avLst/>
            </a:prstGeom>
            <a:noFill/>
            <a:ln w="12700">
              <a:solidFill>
                <a:schemeClr val="tx1"/>
              </a:solidFill>
              <a:round/>
              <a:headEnd/>
              <a:tailEnd/>
            </a:ln>
            <a:effectLst/>
          </p:spPr>
          <p:txBody>
            <a:bodyPr/>
            <a:lstStyle/>
            <a:p>
              <a:endParaRPr lang="en-US"/>
            </a:p>
          </p:txBody>
        </p:sp>
        <p:sp>
          <p:nvSpPr>
            <p:cNvPr id="1593397" name="Line 53"/>
            <p:cNvSpPr>
              <a:spLocks noChangeShapeType="1"/>
            </p:cNvSpPr>
            <p:nvPr/>
          </p:nvSpPr>
          <p:spPr bwMode="auto">
            <a:xfrm>
              <a:off x="3024" y="1440"/>
              <a:ext cx="0" cy="816"/>
            </a:xfrm>
            <a:prstGeom prst="line">
              <a:avLst/>
            </a:prstGeom>
            <a:noFill/>
            <a:ln w="12700">
              <a:solidFill>
                <a:schemeClr val="tx1"/>
              </a:solidFill>
              <a:round/>
              <a:headEnd/>
              <a:tailEnd/>
            </a:ln>
            <a:effectLst/>
          </p:spPr>
          <p:txBody>
            <a:bodyPr/>
            <a:lstStyle/>
            <a:p>
              <a:endParaRPr lang="en-US"/>
            </a:p>
          </p:txBody>
        </p:sp>
        <p:sp>
          <p:nvSpPr>
            <p:cNvPr id="1593398" name="Line 54"/>
            <p:cNvSpPr>
              <a:spLocks noChangeShapeType="1"/>
            </p:cNvSpPr>
            <p:nvPr/>
          </p:nvSpPr>
          <p:spPr bwMode="auto">
            <a:xfrm>
              <a:off x="3024" y="1440"/>
              <a:ext cx="384" cy="0"/>
            </a:xfrm>
            <a:prstGeom prst="line">
              <a:avLst/>
            </a:prstGeom>
            <a:noFill/>
            <a:ln w="12700">
              <a:solidFill>
                <a:schemeClr val="tx1"/>
              </a:solidFill>
              <a:round/>
              <a:headEnd/>
              <a:tailEnd/>
            </a:ln>
            <a:effectLst/>
          </p:spPr>
          <p:txBody>
            <a:bodyPr/>
            <a:lstStyle/>
            <a:p>
              <a:endParaRPr lang="en-US"/>
            </a:p>
          </p:txBody>
        </p:sp>
        <p:sp>
          <p:nvSpPr>
            <p:cNvPr id="1593399" name="Line 55"/>
            <p:cNvSpPr>
              <a:spLocks noChangeShapeType="1"/>
            </p:cNvSpPr>
            <p:nvPr/>
          </p:nvSpPr>
          <p:spPr bwMode="auto">
            <a:xfrm>
              <a:off x="3024" y="2256"/>
              <a:ext cx="384" cy="0"/>
            </a:xfrm>
            <a:prstGeom prst="line">
              <a:avLst/>
            </a:prstGeom>
            <a:noFill/>
            <a:ln w="12700">
              <a:solidFill>
                <a:schemeClr val="tx1"/>
              </a:solidFill>
              <a:round/>
              <a:headEnd/>
              <a:tailEnd/>
            </a:ln>
            <a:effectLst/>
          </p:spPr>
          <p:txBody>
            <a:bodyPr/>
            <a:lstStyle/>
            <a:p>
              <a:endParaRPr lang="en-US"/>
            </a:p>
          </p:txBody>
        </p:sp>
        <p:sp>
          <p:nvSpPr>
            <p:cNvPr id="1593400" name="Text Box 56"/>
            <p:cNvSpPr txBox="1">
              <a:spLocks noChangeArrowheads="1"/>
            </p:cNvSpPr>
            <p:nvPr/>
          </p:nvSpPr>
          <p:spPr bwMode="auto">
            <a:xfrm>
              <a:off x="3120" y="1728"/>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93401" name="Line 57"/>
            <p:cNvSpPr>
              <a:spLocks noChangeShapeType="1"/>
            </p:cNvSpPr>
            <p:nvPr/>
          </p:nvSpPr>
          <p:spPr bwMode="auto">
            <a:xfrm>
              <a:off x="3744" y="1680"/>
              <a:ext cx="384" cy="0"/>
            </a:xfrm>
            <a:prstGeom prst="line">
              <a:avLst/>
            </a:prstGeom>
            <a:noFill/>
            <a:ln w="12700">
              <a:solidFill>
                <a:schemeClr val="tx1"/>
              </a:solidFill>
              <a:round/>
              <a:headEnd/>
              <a:tailEnd/>
            </a:ln>
            <a:effectLst/>
          </p:spPr>
          <p:txBody>
            <a:bodyPr/>
            <a:lstStyle/>
            <a:p>
              <a:endParaRPr lang="en-US"/>
            </a:p>
          </p:txBody>
        </p:sp>
        <p:sp>
          <p:nvSpPr>
            <p:cNvPr id="1593402" name="Text Box 58"/>
            <p:cNvSpPr txBox="1">
              <a:spLocks noChangeArrowheads="1"/>
            </p:cNvSpPr>
            <p:nvPr/>
          </p:nvSpPr>
          <p:spPr bwMode="auto">
            <a:xfrm>
              <a:off x="4704" y="1584"/>
              <a:ext cx="240" cy="250"/>
            </a:xfrm>
            <a:prstGeom prst="rect">
              <a:avLst/>
            </a:prstGeom>
            <a:noFill/>
            <a:ln w="12700">
              <a:noFill/>
              <a:miter lim="800000"/>
              <a:headEnd/>
              <a:tailEnd/>
            </a:ln>
            <a:effectLst/>
          </p:spPr>
          <p:txBody>
            <a:bodyPr wrap="none">
              <a:spAutoFit/>
            </a:bodyPr>
            <a:lstStyle/>
            <a:p>
              <a:r>
                <a:rPr lang="en-US" sz="2000" b="0">
                  <a:solidFill>
                    <a:schemeClr val="tx1"/>
                  </a:solidFill>
                </a:rPr>
                <a:t>Q</a:t>
              </a:r>
              <a:endParaRPr lang="en-US" sz="2000" b="0" baseline="-25000">
                <a:solidFill>
                  <a:schemeClr val="tx1"/>
                </a:solidFill>
              </a:endParaRPr>
            </a:p>
          </p:txBody>
        </p:sp>
        <p:grpSp>
          <p:nvGrpSpPr>
            <p:cNvPr id="1593403" name="Group 59"/>
            <p:cNvGrpSpPr>
              <a:grpSpLocks/>
            </p:cNvGrpSpPr>
            <p:nvPr/>
          </p:nvGrpSpPr>
          <p:grpSpPr bwMode="auto">
            <a:xfrm>
              <a:off x="3888" y="1680"/>
              <a:ext cx="192" cy="480"/>
              <a:chOff x="1920" y="2112"/>
              <a:chExt cx="192" cy="480"/>
            </a:xfrm>
          </p:grpSpPr>
          <p:sp>
            <p:nvSpPr>
              <p:cNvPr id="1593404" name="Line 60"/>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593405" name="Line 61"/>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593406" name="Line 62"/>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593407" name="Line 63"/>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593408" name="Group 64"/>
              <p:cNvGrpSpPr>
                <a:grpSpLocks/>
              </p:cNvGrpSpPr>
              <p:nvPr/>
            </p:nvGrpSpPr>
            <p:grpSpPr bwMode="auto">
              <a:xfrm>
                <a:off x="1920" y="2544"/>
                <a:ext cx="192" cy="48"/>
                <a:chOff x="1536" y="3360"/>
                <a:chExt cx="192" cy="48"/>
              </a:xfrm>
            </p:grpSpPr>
            <p:sp>
              <p:nvSpPr>
                <p:cNvPr id="1593409" name="Line 65"/>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93410" name="Line 66"/>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
          <p:nvSpPr>
            <p:cNvPr id="1593411" name="Line 67"/>
            <p:cNvSpPr>
              <a:spLocks noChangeShapeType="1"/>
            </p:cNvSpPr>
            <p:nvPr/>
          </p:nvSpPr>
          <p:spPr bwMode="auto">
            <a:xfrm>
              <a:off x="3648" y="1200"/>
              <a:ext cx="192" cy="0"/>
            </a:xfrm>
            <a:prstGeom prst="line">
              <a:avLst/>
            </a:prstGeom>
            <a:noFill/>
            <a:ln w="28575">
              <a:solidFill>
                <a:schemeClr val="tx1"/>
              </a:solidFill>
              <a:round/>
              <a:headEnd/>
              <a:tailEnd/>
            </a:ln>
            <a:effectLst/>
          </p:spPr>
          <p:txBody>
            <a:bodyPr/>
            <a:lstStyle/>
            <a:p>
              <a:endParaRPr lang="en-US"/>
            </a:p>
          </p:txBody>
        </p:sp>
        <p:grpSp>
          <p:nvGrpSpPr>
            <p:cNvPr id="1593412" name="Group 68"/>
            <p:cNvGrpSpPr>
              <a:grpSpLocks/>
            </p:cNvGrpSpPr>
            <p:nvPr/>
          </p:nvGrpSpPr>
          <p:grpSpPr bwMode="auto">
            <a:xfrm>
              <a:off x="2304" y="1200"/>
              <a:ext cx="384" cy="480"/>
              <a:chOff x="1200" y="1440"/>
              <a:chExt cx="384" cy="480"/>
            </a:xfrm>
          </p:grpSpPr>
          <p:sp>
            <p:nvSpPr>
              <p:cNvPr id="1593413" name="Line 69"/>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93414" name="Line 70"/>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93415" name="Line 71"/>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93416" name="Line 72"/>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93417" name="Oval 73"/>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93418" name="Line 74"/>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93419" name="Line 75"/>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93420" name="Line 76"/>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93421" name="Group 77"/>
            <p:cNvGrpSpPr>
              <a:grpSpLocks/>
            </p:cNvGrpSpPr>
            <p:nvPr/>
          </p:nvGrpSpPr>
          <p:grpSpPr bwMode="auto">
            <a:xfrm>
              <a:off x="2304" y="2016"/>
              <a:ext cx="384" cy="480"/>
              <a:chOff x="1248" y="2688"/>
              <a:chExt cx="384" cy="480"/>
            </a:xfrm>
          </p:grpSpPr>
          <p:sp>
            <p:nvSpPr>
              <p:cNvPr id="1593422" name="Line 78"/>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93423" name="Line 79"/>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93424" name="Line 80"/>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93425" name="Line 81"/>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93426" name="Line 82"/>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93427" name="Line 83"/>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93428" name="Line 84"/>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93429" name="Group 85"/>
            <p:cNvGrpSpPr>
              <a:grpSpLocks/>
            </p:cNvGrpSpPr>
            <p:nvPr/>
          </p:nvGrpSpPr>
          <p:grpSpPr bwMode="auto">
            <a:xfrm>
              <a:off x="2592" y="2496"/>
              <a:ext cx="192" cy="48"/>
              <a:chOff x="1536" y="3360"/>
              <a:chExt cx="192" cy="48"/>
            </a:xfrm>
          </p:grpSpPr>
          <p:sp>
            <p:nvSpPr>
              <p:cNvPr id="1593430" name="Line 86"/>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93431" name="Line 87"/>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93432" name="Line 88"/>
            <p:cNvSpPr>
              <a:spLocks noChangeShapeType="1"/>
            </p:cNvSpPr>
            <p:nvPr/>
          </p:nvSpPr>
          <p:spPr bwMode="auto">
            <a:xfrm>
              <a:off x="2016" y="1920"/>
              <a:ext cx="0" cy="144"/>
            </a:xfrm>
            <a:prstGeom prst="line">
              <a:avLst/>
            </a:prstGeom>
            <a:noFill/>
            <a:ln w="12700">
              <a:solidFill>
                <a:schemeClr val="tx1"/>
              </a:solidFill>
              <a:round/>
              <a:headEnd/>
              <a:tailEnd/>
            </a:ln>
            <a:effectLst/>
          </p:spPr>
          <p:txBody>
            <a:bodyPr/>
            <a:lstStyle/>
            <a:p>
              <a:endParaRPr lang="en-US"/>
            </a:p>
          </p:txBody>
        </p:sp>
        <p:sp>
          <p:nvSpPr>
            <p:cNvPr id="1593433" name="Line 89"/>
            <p:cNvSpPr>
              <a:spLocks noChangeShapeType="1"/>
            </p:cNvSpPr>
            <p:nvPr/>
          </p:nvSpPr>
          <p:spPr bwMode="auto">
            <a:xfrm>
              <a:off x="2016" y="1920"/>
              <a:ext cx="288" cy="0"/>
            </a:xfrm>
            <a:prstGeom prst="line">
              <a:avLst/>
            </a:prstGeom>
            <a:noFill/>
            <a:ln w="12700">
              <a:solidFill>
                <a:schemeClr val="tx1"/>
              </a:solidFill>
              <a:round/>
              <a:headEnd/>
              <a:tailEnd/>
            </a:ln>
            <a:effectLst/>
          </p:spPr>
          <p:txBody>
            <a:bodyPr/>
            <a:lstStyle/>
            <a:p>
              <a:endParaRPr lang="en-US"/>
            </a:p>
          </p:txBody>
        </p:sp>
        <p:sp>
          <p:nvSpPr>
            <p:cNvPr id="1593434" name="Text Box 90"/>
            <p:cNvSpPr txBox="1">
              <a:spLocks noChangeArrowheads="1"/>
            </p:cNvSpPr>
            <p:nvPr/>
          </p:nvSpPr>
          <p:spPr bwMode="auto">
            <a:xfrm>
              <a:off x="2064" y="1296"/>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93435" name="Text Box 91"/>
            <p:cNvSpPr txBox="1">
              <a:spLocks noChangeArrowheads="1"/>
            </p:cNvSpPr>
            <p:nvPr/>
          </p:nvSpPr>
          <p:spPr bwMode="auto">
            <a:xfrm>
              <a:off x="2064" y="2112"/>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93436" name="Line 92"/>
            <p:cNvSpPr>
              <a:spLocks noChangeShapeType="1"/>
            </p:cNvSpPr>
            <p:nvPr/>
          </p:nvSpPr>
          <p:spPr bwMode="auto">
            <a:xfrm>
              <a:off x="2592" y="1200"/>
              <a:ext cx="192" cy="0"/>
            </a:xfrm>
            <a:prstGeom prst="line">
              <a:avLst/>
            </a:prstGeom>
            <a:noFill/>
            <a:ln w="28575">
              <a:solidFill>
                <a:schemeClr val="tx1"/>
              </a:solidFill>
              <a:round/>
              <a:headEnd/>
              <a:tailEnd/>
            </a:ln>
            <a:effectLst/>
          </p:spPr>
          <p:txBody>
            <a:bodyPr/>
            <a:lstStyle/>
            <a:p>
              <a:endParaRPr lang="en-US"/>
            </a:p>
          </p:txBody>
        </p:sp>
        <p:grpSp>
          <p:nvGrpSpPr>
            <p:cNvPr id="1593437" name="Group 93"/>
            <p:cNvGrpSpPr>
              <a:grpSpLocks/>
            </p:cNvGrpSpPr>
            <p:nvPr/>
          </p:nvGrpSpPr>
          <p:grpSpPr bwMode="auto">
            <a:xfrm>
              <a:off x="4128" y="1536"/>
              <a:ext cx="403" cy="308"/>
              <a:chOff x="816" y="1920"/>
              <a:chExt cx="432" cy="336"/>
            </a:xfrm>
          </p:grpSpPr>
          <p:sp>
            <p:nvSpPr>
              <p:cNvPr id="1593438" name="AutoShape 94"/>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93439" name="Oval 95"/>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93440" name="Line 96"/>
            <p:cNvSpPr>
              <a:spLocks noChangeShapeType="1"/>
            </p:cNvSpPr>
            <p:nvPr/>
          </p:nvSpPr>
          <p:spPr bwMode="auto">
            <a:xfrm>
              <a:off x="4512" y="1680"/>
              <a:ext cx="192" cy="0"/>
            </a:xfrm>
            <a:prstGeom prst="line">
              <a:avLst/>
            </a:prstGeom>
            <a:noFill/>
            <a:ln w="12700">
              <a:solidFill>
                <a:schemeClr val="tx1"/>
              </a:solidFill>
              <a:round/>
              <a:headEnd/>
              <a:tailEnd/>
            </a:ln>
            <a:effectLst/>
          </p:spPr>
          <p:txBody>
            <a:bodyPr/>
            <a:lstStyle/>
            <a:p>
              <a:endParaRPr lang="en-US"/>
            </a:p>
          </p:txBody>
        </p:sp>
        <p:grpSp>
          <p:nvGrpSpPr>
            <p:cNvPr id="1593441" name="Group 97"/>
            <p:cNvGrpSpPr>
              <a:grpSpLocks/>
            </p:cNvGrpSpPr>
            <p:nvPr/>
          </p:nvGrpSpPr>
          <p:grpSpPr bwMode="auto">
            <a:xfrm>
              <a:off x="1344" y="1584"/>
              <a:ext cx="384" cy="480"/>
              <a:chOff x="1200" y="1440"/>
              <a:chExt cx="384" cy="480"/>
            </a:xfrm>
          </p:grpSpPr>
          <p:sp>
            <p:nvSpPr>
              <p:cNvPr id="1593442" name="Line 98"/>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93443" name="Line 99"/>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93444" name="Line 100"/>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93445" name="Line 101"/>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93446" name="Oval 102"/>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93447" name="Line 103"/>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93448" name="Line 104"/>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93449" name="Line 105"/>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93450" name="Group 106"/>
            <p:cNvGrpSpPr>
              <a:grpSpLocks/>
            </p:cNvGrpSpPr>
            <p:nvPr/>
          </p:nvGrpSpPr>
          <p:grpSpPr bwMode="auto">
            <a:xfrm>
              <a:off x="2304" y="1680"/>
              <a:ext cx="384" cy="480"/>
              <a:chOff x="1248" y="2688"/>
              <a:chExt cx="384" cy="480"/>
            </a:xfrm>
          </p:grpSpPr>
          <p:sp>
            <p:nvSpPr>
              <p:cNvPr id="1593451" name="Line 107"/>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93452" name="Line 108"/>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93453" name="Line 109"/>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93454" name="Line 110"/>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93455" name="Line 111"/>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93456" name="Line 112"/>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93457" name="Line 113"/>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93458" name="Group 114"/>
            <p:cNvGrpSpPr>
              <a:grpSpLocks/>
            </p:cNvGrpSpPr>
            <p:nvPr/>
          </p:nvGrpSpPr>
          <p:grpSpPr bwMode="auto">
            <a:xfrm>
              <a:off x="3360" y="1680"/>
              <a:ext cx="384" cy="480"/>
              <a:chOff x="1248" y="2688"/>
              <a:chExt cx="384" cy="480"/>
            </a:xfrm>
          </p:grpSpPr>
          <p:sp>
            <p:nvSpPr>
              <p:cNvPr id="1593459" name="Line 115"/>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93460" name="Line 116"/>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93461" name="Line 117"/>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93462" name="Line 118"/>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93463" name="Line 119"/>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93464" name="Line 120"/>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93465" name="Line 121"/>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sp>
          <p:nvSpPr>
            <p:cNvPr id="1593466" name="Text Box 122"/>
            <p:cNvSpPr txBox="1">
              <a:spLocks noChangeArrowheads="1"/>
            </p:cNvSpPr>
            <p:nvPr/>
          </p:nvSpPr>
          <p:spPr bwMode="auto">
            <a:xfrm>
              <a:off x="1920" y="1728"/>
              <a:ext cx="223" cy="250"/>
            </a:xfrm>
            <a:prstGeom prst="rect">
              <a:avLst/>
            </a:prstGeom>
            <a:noFill/>
            <a:ln w="12700">
              <a:noFill/>
              <a:miter lim="800000"/>
              <a:headEnd/>
              <a:tailEnd/>
            </a:ln>
            <a:effectLst/>
          </p:spPr>
          <p:txBody>
            <a:bodyPr wrap="none">
              <a:spAutoFit/>
            </a:bodyPr>
            <a:lstStyle/>
            <a:p>
              <a:r>
                <a:rPr lang="en-US" sz="2000" b="0">
                  <a:solidFill>
                    <a:schemeClr val="tx1"/>
                  </a:solidFill>
                </a:rPr>
                <a:t>X</a:t>
              </a:r>
              <a:endParaRPr lang="en-US" sz="2000" b="0" baseline="-25000">
                <a:solidFill>
                  <a:schemeClr val="tx1"/>
                </a:solidFill>
              </a:endParaRPr>
            </a:p>
          </p:txBody>
        </p:sp>
        <p:sp>
          <p:nvSpPr>
            <p:cNvPr id="1593467" name="Text Box 123"/>
            <p:cNvSpPr txBox="1">
              <a:spLocks noChangeArrowheads="1"/>
            </p:cNvSpPr>
            <p:nvPr/>
          </p:nvSpPr>
          <p:spPr bwMode="auto">
            <a:xfrm>
              <a:off x="2784" y="1488"/>
              <a:ext cx="327" cy="250"/>
            </a:xfrm>
            <a:prstGeom prst="rect">
              <a:avLst/>
            </a:prstGeom>
            <a:noFill/>
            <a:ln w="12700">
              <a:noFill/>
              <a:miter lim="800000"/>
              <a:headEnd/>
              <a:tailEnd/>
            </a:ln>
            <a:effectLst/>
          </p:spPr>
          <p:txBody>
            <a:bodyPr wrap="none">
              <a:spAutoFit/>
            </a:bodyPr>
            <a:lstStyle/>
            <a:p>
              <a:r>
                <a:rPr lang="en-US" sz="2000" b="0">
                  <a:solidFill>
                    <a:schemeClr val="tx1"/>
                  </a:solidFill>
                </a:rPr>
                <a:t>Q</a:t>
              </a:r>
              <a:r>
                <a:rPr lang="en-US" sz="2000" b="0" baseline="-25000">
                  <a:solidFill>
                    <a:schemeClr val="tx1"/>
                  </a:solidFill>
                </a:rPr>
                <a:t>M</a:t>
              </a:r>
            </a:p>
          </p:txBody>
        </p:sp>
        <p:sp>
          <p:nvSpPr>
            <p:cNvPr id="1593468" name="Text Box 124"/>
            <p:cNvSpPr txBox="1">
              <a:spLocks noChangeArrowheads="1"/>
            </p:cNvSpPr>
            <p:nvPr/>
          </p:nvSpPr>
          <p:spPr bwMode="auto">
            <a:xfrm>
              <a:off x="1536" y="2160"/>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1</a:t>
              </a:r>
            </a:p>
          </p:txBody>
        </p:sp>
        <p:sp>
          <p:nvSpPr>
            <p:cNvPr id="1593469" name="Text Box 125"/>
            <p:cNvSpPr txBox="1">
              <a:spLocks noChangeArrowheads="1"/>
            </p:cNvSpPr>
            <p:nvPr/>
          </p:nvSpPr>
          <p:spPr bwMode="auto">
            <a:xfrm>
              <a:off x="1536" y="1728"/>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2</a:t>
              </a:r>
            </a:p>
          </p:txBody>
        </p:sp>
        <p:sp>
          <p:nvSpPr>
            <p:cNvPr id="1593470" name="Text Box 126"/>
            <p:cNvSpPr txBox="1">
              <a:spLocks noChangeArrowheads="1"/>
            </p:cNvSpPr>
            <p:nvPr/>
          </p:nvSpPr>
          <p:spPr bwMode="auto">
            <a:xfrm>
              <a:off x="1536" y="1344"/>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3</a:t>
              </a:r>
            </a:p>
          </p:txBody>
        </p:sp>
        <p:sp>
          <p:nvSpPr>
            <p:cNvPr id="1593471" name="Text Box 127"/>
            <p:cNvSpPr txBox="1">
              <a:spLocks noChangeArrowheads="1"/>
            </p:cNvSpPr>
            <p:nvPr/>
          </p:nvSpPr>
          <p:spPr bwMode="auto">
            <a:xfrm>
              <a:off x="2496" y="1344"/>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6</a:t>
              </a:r>
            </a:p>
          </p:txBody>
        </p:sp>
        <p:sp>
          <p:nvSpPr>
            <p:cNvPr id="1593472" name="Text Box 128"/>
            <p:cNvSpPr txBox="1">
              <a:spLocks noChangeArrowheads="1"/>
            </p:cNvSpPr>
            <p:nvPr/>
          </p:nvSpPr>
          <p:spPr bwMode="auto">
            <a:xfrm>
              <a:off x="2496" y="1824"/>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5</a:t>
              </a:r>
            </a:p>
          </p:txBody>
        </p:sp>
        <p:sp>
          <p:nvSpPr>
            <p:cNvPr id="1593473" name="Text Box 129"/>
            <p:cNvSpPr txBox="1">
              <a:spLocks noChangeArrowheads="1"/>
            </p:cNvSpPr>
            <p:nvPr/>
          </p:nvSpPr>
          <p:spPr bwMode="auto">
            <a:xfrm>
              <a:off x="2496" y="2160"/>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4</a:t>
              </a:r>
            </a:p>
          </p:txBody>
        </p:sp>
        <p:sp>
          <p:nvSpPr>
            <p:cNvPr id="1593474" name="Text Box 130"/>
            <p:cNvSpPr txBox="1">
              <a:spLocks noChangeArrowheads="1"/>
            </p:cNvSpPr>
            <p:nvPr/>
          </p:nvSpPr>
          <p:spPr bwMode="auto">
            <a:xfrm>
              <a:off x="3552" y="2160"/>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7</a:t>
              </a:r>
            </a:p>
          </p:txBody>
        </p:sp>
        <p:sp>
          <p:nvSpPr>
            <p:cNvPr id="1593475" name="Text Box 131"/>
            <p:cNvSpPr txBox="1">
              <a:spLocks noChangeArrowheads="1"/>
            </p:cNvSpPr>
            <p:nvPr/>
          </p:nvSpPr>
          <p:spPr bwMode="auto">
            <a:xfrm>
              <a:off x="3552" y="1824"/>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8</a:t>
              </a:r>
            </a:p>
          </p:txBody>
        </p:sp>
        <p:sp>
          <p:nvSpPr>
            <p:cNvPr id="1593476" name="Text Box 132"/>
            <p:cNvSpPr txBox="1">
              <a:spLocks noChangeArrowheads="1"/>
            </p:cNvSpPr>
            <p:nvPr/>
          </p:nvSpPr>
          <p:spPr bwMode="auto">
            <a:xfrm>
              <a:off x="3552" y="1344"/>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9</a:t>
              </a:r>
            </a:p>
          </p:txBody>
        </p:sp>
      </p:grpSp>
      <p:grpSp>
        <p:nvGrpSpPr>
          <p:cNvPr id="1593477" name="Group 133"/>
          <p:cNvGrpSpPr>
            <a:grpSpLocks/>
          </p:cNvGrpSpPr>
          <p:nvPr/>
        </p:nvGrpSpPr>
        <p:grpSpPr bwMode="auto">
          <a:xfrm>
            <a:off x="2667000" y="5257800"/>
            <a:ext cx="3276600" cy="549275"/>
            <a:chOff x="1824" y="3312"/>
            <a:chExt cx="2064" cy="346"/>
          </a:xfrm>
        </p:grpSpPr>
        <p:sp>
          <p:nvSpPr>
            <p:cNvPr id="1593478" name="Line 134"/>
            <p:cNvSpPr>
              <a:spLocks noChangeShapeType="1"/>
            </p:cNvSpPr>
            <p:nvPr/>
          </p:nvSpPr>
          <p:spPr bwMode="auto">
            <a:xfrm>
              <a:off x="2160" y="3600"/>
              <a:ext cx="384" cy="0"/>
            </a:xfrm>
            <a:prstGeom prst="line">
              <a:avLst/>
            </a:prstGeom>
            <a:noFill/>
            <a:ln w="12700">
              <a:solidFill>
                <a:schemeClr val="tx1"/>
              </a:solidFill>
              <a:round/>
              <a:headEnd/>
              <a:tailEnd/>
            </a:ln>
            <a:effectLst/>
          </p:spPr>
          <p:txBody>
            <a:bodyPr/>
            <a:lstStyle/>
            <a:p>
              <a:endParaRPr lang="en-US"/>
            </a:p>
          </p:txBody>
        </p:sp>
        <p:sp>
          <p:nvSpPr>
            <p:cNvPr id="1593479" name="Line 135"/>
            <p:cNvSpPr>
              <a:spLocks noChangeShapeType="1"/>
            </p:cNvSpPr>
            <p:nvPr/>
          </p:nvSpPr>
          <p:spPr bwMode="auto">
            <a:xfrm flipV="1">
              <a:off x="2544" y="3312"/>
              <a:ext cx="0" cy="288"/>
            </a:xfrm>
            <a:prstGeom prst="line">
              <a:avLst/>
            </a:prstGeom>
            <a:noFill/>
            <a:ln w="12700">
              <a:solidFill>
                <a:schemeClr val="tx1"/>
              </a:solidFill>
              <a:round/>
              <a:headEnd/>
              <a:tailEnd type="triangle" w="med" len="med"/>
            </a:ln>
            <a:effectLst/>
          </p:spPr>
          <p:txBody>
            <a:bodyPr/>
            <a:lstStyle/>
            <a:p>
              <a:endParaRPr lang="en-US"/>
            </a:p>
          </p:txBody>
        </p:sp>
        <p:sp>
          <p:nvSpPr>
            <p:cNvPr id="1593480" name="Line 136"/>
            <p:cNvSpPr>
              <a:spLocks noChangeShapeType="1"/>
            </p:cNvSpPr>
            <p:nvPr/>
          </p:nvSpPr>
          <p:spPr bwMode="auto">
            <a:xfrm flipV="1">
              <a:off x="2832" y="3312"/>
              <a:ext cx="0" cy="288"/>
            </a:xfrm>
            <a:prstGeom prst="line">
              <a:avLst/>
            </a:prstGeom>
            <a:noFill/>
            <a:ln w="12700">
              <a:solidFill>
                <a:schemeClr val="tx1"/>
              </a:solidFill>
              <a:round/>
              <a:headEnd/>
              <a:tailEnd/>
            </a:ln>
            <a:effectLst/>
          </p:spPr>
          <p:txBody>
            <a:bodyPr/>
            <a:lstStyle/>
            <a:p>
              <a:endParaRPr lang="en-US"/>
            </a:p>
          </p:txBody>
        </p:sp>
        <p:sp>
          <p:nvSpPr>
            <p:cNvPr id="1593481" name="Line 137"/>
            <p:cNvSpPr>
              <a:spLocks noChangeShapeType="1"/>
            </p:cNvSpPr>
            <p:nvPr/>
          </p:nvSpPr>
          <p:spPr bwMode="auto">
            <a:xfrm>
              <a:off x="2832" y="3600"/>
              <a:ext cx="384" cy="0"/>
            </a:xfrm>
            <a:prstGeom prst="line">
              <a:avLst/>
            </a:prstGeom>
            <a:noFill/>
            <a:ln w="12700">
              <a:solidFill>
                <a:schemeClr val="tx1"/>
              </a:solidFill>
              <a:round/>
              <a:headEnd/>
              <a:tailEnd/>
            </a:ln>
            <a:effectLst/>
          </p:spPr>
          <p:txBody>
            <a:bodyPr/>
            <a:lstStyle/>
            <a:p>
              <a:endParaRPr lang="en-US"/>
            </a:p>
          </p:txBody>
        </p:sp>
        <p:sp>
          <p:nvSpPr>
            <p:cNvPr id="1593482" name="Line 138"/>
            <p:cNvSpPr>
              <a:spLocks noChangeShapeType="1"/>
            </p:cNvSpPr>
            <p:nvPr/>
          </p:nvSpPr>
          <p:spPr bwMode="auto">
            <a:xfrm flipV="1">
              <a:off x="3216" y="3312"/>
              <a:ext cx="0" cy="288"/>
            </a:xfrm>
            <a:prstGeom prst="line">
              <a:avLst/>
            </a:prstGeom>
            <a:noFill/>
            <a:ln w="12700">
              <a:solidFill>
                <a:schemeClr val="tx1"/>
              </a:solidFill>
              <a:round/>
              <a:headEnd/>
              <a:tailEnd type="triangle" w="med" len="med"/>
            </a:ln>
            <a:effectLst/>
          </p:spPr>
          <p:txBody>
            <a:bodyPr/>
            <a:lstStyle/>
            <a:p>
              <a:endParaRPr lang="en-US"/>
            </a:p>
          </p:txBody>
        </p:sp>
        <p:sp>
          <p:nvSpPr>
            <p:cNvPr id="1593483" name="Line 139"/>
            <p:cNvSpPr>
              <a:spLocks noChangeShapeType="1"/>
            </p:cNvSpPr>
            <p:nvPr/>
          </p:nvSpPr>
          <p:spPr bwMode="auto">
            <a:xfrm flipV="1">
              <a:off x="3504" y="3312"/>
              <a:ext cx="0" cy="288"/>
            </a:xfrm>
            <a:prstGeom prst="line">
              <a:avLst/>
            </a:prstGeom>
            <a:noFill/>
            <a:ln w="12700">
              <a:solidFill>
                <a:schemeClr val="tx1"/>
              </a:solidFill>
              <a:round/>
              <a:headEnd/>
              <a:tailEnd/>
            </a:ln>
            <a:effectLst/>
          </p:spPr>
          <p:txBody>
            <a:bodyPr/>
            <a:lstStyle/>
            <a:p>
              <a:endParaRPr lang="en-US"/>
            </a:p>
          </p:txBody>
        </p:sp>
        <p:sp>
          <p:nvSpPr>
            <p:cNvPr id="1593484" name="Line 140"/>
            <p:cNvSpPr>
              <a:spLocks noChangeShapeType="1"/>
            </p:cNvSpPr>
            <p:nvPr/>
          </p:nvSpPr>
          <p:spPr bwMode="auto">
            <a:xfrm>
              <a:off x="2544" y="3312"/>
              <a:ext cx="288" cy="0"/>
            </a:xfrm>
            <a:prstGeom prst="line">
              <a:avLst/>
            </a:prstGeom>
            <a:noFill/>
            <a:ln w="12700">
              <a:solidFill>
                <a:schemeClr val="tx1"/>
              </a:solidFill>
              <a:round/>
              <a:headEnd/>
              <a:tailEnd/>
            </a:ln>
            <a:effectLst/>
          </p:spPr>
          <p:txBody>
            <a:bodyPr/>
            <a:lstStyle/>
            <a:p>
              <a:endParaRPr lang="en-US"/>
            </a:p>
          </p:txBody>
        </p:sp>
        <p:sp>
          <p:nvSpPr>
            <p:cNvPr id="1593485" name="Line 141"/>
            <p:cNvSpPr>
              <a:spLocks noChangeShapeType="1"/>
            </p:cNvSpPr>
            <p:nvPr/>
          </p:nvSpPr>
          <p:spPr bwMode="auto">
            <a:xfrm>
              <a:off x="3216" y="3312"/>
              <a:ext cx="288" cy="0"/>
            </a:xfrm>
            <a:prstGeom prst="line">
              <a:avLst/>
            </a:prstGeom>
            <a:noFill/>
            <a:ln w="12700">
              <a:solidFill>
                <a:schemeClr val="tx1"/>
              </a:solidFill>
              <a:round/>
              <a:headEnd/>
              <a:tailEnd/>
            </a:ln>
            <a:effectLst/>
          </p:spPr>
          <p:txBody>
            <a:bodyPr/>
            <a:lstStyle/>
            <a:p>
              <a:endParaRPr lang="en-US"/>
            </a:p>
          </p:txBody>
        </p:sp>
        <p:sp>
          <p:nvSpPr>
            <p:cNvPr id="1593486" name="Line 142"/>
            <p:cNvSpPr>
              <a:spLocks noChangeShapeType="1"/>
            </p:cNvSpPr>
            <p:nvPr/>
          </p:nvSpPr>
          <p:spPr bwMode="auto">
            <a:xfrm>
              <a:off x="3504" y="3600"/>
              <a:ext cx="384" cy="0"/>
            </a:xfrm>
            <a:prstGeom prst="line">
              <a:avLst/>
            </a:prstGeom>
            <a:noFill/>
            <a:ln w="12700">
              <a:solidFill>
                <a:schemeClr val="tx1"/>
              </a:solidFill>
              <a:round/>
              <a:headEnd/>
              <a:tailEnd/>
            </a:ln>
            <a:effectLst/>
          </p:spPr>
          <p:txBody>
            <a:bodyPr/>
            <a:lstStyle/>
            <a:p>
              <a:endParaRPr lang="en-US"/>
            </a:p>
          </p:txBody>
        </p:sp>
        <p:sp>
          <p:nvSpPr>
            <p:cNvPr id="1593487" name="Text Box 143"/>
            <p:cNvSpPr txBox="1">
              <a:spLocks noChangeArrowheads="1"/>
            </p:cNvSpPr>
            <p:nvPr/>
          </p:nvSpPr>
          <p:spPr bwMode="auto">
            <a:xfrm>
              <a:off x="1824" y="3408"/>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0" name="Rectangle 2"/>
          <p:cNvSpPr>
            <a:spLocks noGrp="1" noChangeArrowheads="1"/>
          </p:cNvSpPr>
          <p:nvPr>
            <p:ph type="title"/>
          </p:nvPr>
        </p:nvSpPr>
        <p:spPr/>
        <p:txBody>
          <a:bodyPr/>
          <a:lstStyle/>
          <a:p>
            <a:r>
              <a:rPr lang="en-US"/>
              <a:t>Simplified TSPC ET FF</a:t>
            </a:r>
          </a:p>
        </p:txBody>
      </p:sp>
      <p:grpSp>
        <p:nvGrpSpPr>
          <p:cNvPr id="1619971" name="Group 3"/>
          <p:cNvGrpSpPr>
            <a:grpSpLocks/>
          </p:cNvGrpSpPr>
          <p:nvPr/>
        </p:nvGrpSpPr>
        <p:grpSpPr bwMode="auto">
          <a:xfrm>
            <a:off x="1066800" y="1447800"/>
            <a:ext cx="6858000" cy="2133600"/>
            <a:chOff x="624" y="1200"/>
            <a:chExt cx="4320" cy="1344"/>
          </a:xfrm>
        </p:grpSpPr>
        <p:grpSp>
          <p:nvGrpSpPr>
            <p:cNvPr id="1619972" name="Group 4"/>
            <p:cNvGrpSpPr>
              <a:grpSpLocks/>
            </p:cNvGrpSpPr>
            <p:nvPr/>
          </p:nvGrpSpPr>
          <p:grpSpPr bwMode="auto">
            <a:xfrm>
              <a:off x="1344" y="1200"/>
              <a:ext cx="384" cy="480"/>
              <a:chOff x="1200" y="1440"/>
              <a:chExt cx="384" cy="480"/>
            </a:xfrm>
          </p:grpSpPr>
          <p:sp>
            <p:nvSpPr>
              <p:cNvPr id="1619973" name="Line 5"/>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619974" name="Line 6"/>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619975" name="Line 7"/>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619976" name="Line 8"/>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619977" name="Oval 9"/>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619978" name="Line 10"/>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619979" name="Line 11"/>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619980" name="Line 12"/>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sp>
          <p:nvSpPr>
            <p:cNvPr id="1619981" name="Line 13"/>
            <p:cNvSpPr>
              <a:spLocks noChangeShapeType="1"/>
            </p:cNvSpPr>
            <p:nvPr/>
          </p:nvSpPr>
          <p:spPr bwMode="auto">
            <a:xfrm>
              <a:off x="1632" y="1200"/>
              <a:ext cx="192" cy="0"/>
            </a:xfrm>
            <a:prstGeom prst="line">
              <a:avLst/>
            </a:prstGeom>
            <a:noFill/>
            <a:ln w="28575">
              <a:solidFill>
                <a:schemeClr val="tx1"/>
              </a:solidFill>
              <a:round/>
              <a:headEnd/>
              <a:tailEnd/>
            </a:ln>
            <a:effectLst/>
          </p:spPr>
          <p:txBody>
            <a:bodyPr/>
            <a:lstStyle/>
            <a:p>
              <a:endParaRPr lang="en-US"/>
            </a:p>
          </p:txBody>
        </p:sp>
        <p:grpSp>
          <p:nvGrpSpPr>
            <p:cNvPr id="1619982" name="Group 14"/>
            <p:cNvGrpSpPr>
              <a:grpSpLocks/>
            </p:cNvGrpSpPr>
            <p:nvPr/>
          </p:nvGrpSpPr>
          <p:grpSpPr bwMode="auto">
            <a:xfrm>
              <a:off x="1632" y="2496"/>
              <a:ext cx="192" cy="48"/>
              <a:chOff x="1536" y="3360"/>
              <a:chExt cx="192" cy="48"/>
            </a:xfrm>
          </p:grpSpPr>
          <p:sp>
            <p:nvSpPr>
              <p:cNvPr id="1619983" name="Line 15"/>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619984" name="Line 16"/>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nvGrpSpPr>
            <p:cNvPr id="1619985" name="Group 17"/>
            <p:cNvGrpSpPr>
              <a:grpSpLocks/>
            </p:cNvGrpSpPr>
            <p:nvPr/>
          </p:nvGrpSpPr>
          <p:grpSpPr bwMode="auto">
            <a:xfrm>
              <a:off x="1344" y="2016"/>
              <a:ext cx="384" cy="480"/>
              <a:chOff x="1248" y="2688"/>
              <a:chExt cx="384" cy="480"/>
            </a:xfrm>
          </p:grpSpPr>
          <p:sp>
            <p:nvSpPr>
              <p:cNvPr id="1619986" name="Line 18"/>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619987" name="Line 19"/>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619988" name="Line 20"/>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619989" name="Line 21"/>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619990" name="Line 22"/>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619991" name="Line 23"/>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619992" name="Line 24"/>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sp>
          <p:nvSpPr>
            <p:cNvPr id="1619993" name="Line 25"/>
            <p:cNvSpPr>
              <a:spLocks noChangeShapeType="1"/>
            </p:cNvSpPr>
            <p:nvPr/>
          </p:nvSpPr>
          <p:spPr bwMode="auto">
            <a:xfrm>
              <a:off x="1008" y="1440"/>
              <a:ext cx="0" cy="816"/>
            </a:xfrm>
            <a:prstGeom prst="line">
              <a:avLst/>
            </a:prstGeom>
            <a:noFill/>
            <a:ln w="12700">
              <a:solidFill>
                <a:schemeClr val="tx1"/>
              </a:solidFill>
              <a:round/>
              <a:headEnd/>
              <a:tailEnd/>
            </a:ln>
            <a:effectLst/>
          </p:spPr>
          <p:txBody>
            <a:bodyPr/>
            <a:lstStyle/>
            <a:p>
              <a:endParaRPr lang="en-US"/>
            </a:p>
          </p:txBody>
        </p:sp>
        <p:sp>
          <p:nvSpPr>
            <p:cNvPr id="1619994" name="Line 26"/>
            <p:cNvSpPr>
              <a:spLocks noChangeShapeType="1"/>
            </p:cNvSpPr>
            <p:nvPr/>
          </p:nvSpPr>
          <p:spPr bwMode="auto">
            <a:xfrm>
              <a:off x="1008" y="2256"/>
              <a:ext cx="384" cy="0"/>
            </a:xfrm>
            <a:prstGeom prst="line">
              <a:avLst/>
            </a:prstGeom>
            <a:noFill/>
            <a:ln w="12700">
              <a:solidFill>
                <a:schemeClr val="tx1"/>
              </a:solidFill>
              <a:round/>
              <a:headEnd/>
              <a:tailEnd/>
            </a:ln>
            <a:effectLst/>
          </p:spPr>
          <p:txBody>
            <a:bodyPr/>
            <a:lstStyle/>
            <a:p>
              <a:endParaRPr lang="en-US"/>
            </a:p>
          </p:txBody>
        </p:sp>
        <p:sp>
          <p:nvSpPr>
            <p:cNvPr id="1619995" name="Line 27"/>
            <p:cNvSpPr>
              <a:spLocks noChangeShapeType="1"/>
            </p:cNvSpPr>
            <p:nvPr/>
          </p:nvSpPr>
          <p:spPr bwMode="auto">
            <a:xfrm>
              <a:off x="1008" y="1440"/>
              <a:ext cx="384" cy="0"/>
            </a:xfrm>
            <a:prstGeom prst="line">
              <a:avLst/>
            </a:prstGeom>
            <a:noFill/>
            <a:ln w="12700">
              <a:solidFill>
                <a:schemeClr val="tx1"/>
              </a:solidFill>
              <a:round/>
              <a:headEnd/>
              <a:tailEnd/>
            </a:ln>
            <a:effectLst/>
          </p:spPr>
          <p:txBody>
            <a:bodyPr/>
            <a:lstStyle/>
            <a:p>
              <a:endParaRPr lang="en-US"/>
            </a:p>
          </p:txBody>
        </p:sp>
        <p:sp>
          <p:nvSpPr>
            <p:cNvPr id="1619996" name="Line 28"/>
            <p:cNvSpPr>
              <a:spLocks noChangeShapeType="1"/>
            </p:cNvSpPr>
            <p:nvPr/>
          </p:nvSpPr>
          <p:spPr bwMode="auto">
            <a:xfrm>
              <a:off x="1728" y="2064"/>
              <a:ext cx="288" cy="0"/>
            </a:xfrm>
            <a:prstGeom prst="line">
              <a:avLst/>
            </a:prstGeom>
            <a:noFill/>
            <a:ln w="12700">
              <a:solidFill>
                <a:schemeClr val="tx1"/>
              </a:solidFill>
              <a:round/>
              <a:headEnd/>
              <a:tailEnd/>
            </a:ln>
            <a:effectLst/>
          </p:spPr>
          <p:txBody>
            <a:bodyPr/>
            <a:lstStyle/>
            <a:p>
              <a:endParaRPr lang="en-US"/>
            </a:p>
          </p:txBody>
        </p:sp>
        <p:sp>
          <p:nvSpPr>
            <p:cNvPr id="1619997" name="Text Box 29"/>
            <p:cNvSpPr txBox="1">
              <a:spLocks noChangeArrowheads="1"/>
            </p:cNvSpPr>
            <p:nvPr/>
          </p:nvSpPr>
          <p:spPr bwMode="auto">
            <a:xfrm>
              <a:off x="1104" y="1680"/>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619998" name="Text Box 30"/>
            <p:cNvSpPr txBox="1">
              <a:spLocks noChangeArrowheads="1"/>
            </p:cNvSpPr>
            <p:nvPr/>
          </p:nvSpPr>
          <p:spPr bwMode="auto">
            <a:xfrm>
              <a:off x="624" y="1728"/>
              <a:ext cx="232" cy="250"/>
            </a:xfrm>
            <a:prstGeom prst="rect">
              <a:avLst/>
            </a:prstGeom>
            <a:noFill/>
            <a:ln w="12700">
              <a:noFill/>
              <a:miter lim="800000"/>
              <a:headEnd/>
              <a:tailEnd/>
            </a:ln>
            <a:effectLst/>
          </p:spPr>
          <p:txBody>
            <a:bodyPr wrap="none">
              <a:spAutoFit/>
            </a:bodyPr>
            <a:lstStyle/>
            <a:p>
              <a:r>
                <a:rPr lang="en-US" sz="2000" b="0">
                  <a:solidFill>
                    <a:schemeClr val="tx1"/>
                  </a:solidFill>
                </a:rPr>
                <a:t>D</a:t>
              </a:r>
              <a:endParaRPr lang="en-US" sz="2000" b="0" baseline="-25000">
                <a:solidFill>
                  <a:schemeClr val="tx1"/>
                </a:solidFill>
              </a:endParaRPr>
            </a:p>
          </p:txBody>
        </p:sp>
        <p:sp>
          <p:nvSpPr>
            <p:cNvPr id="1619999" name="Line 31"/>
            <p:cNvSpPr>
              <a:spLocks noChangeShapeType="1"/>
            </p:cNvSpPr>
            <p:nvPr/>
          </p:nvSpPr>
          <p:spPr bwMode="auto">
            <a:xfrm>
              <a:off x="816" y="1872"/>
              <a:ext cx="192" cy="0"/>
            </a:xfrm>
            <a:prstGeom prst="line">
              <a:avLst/>
            </a:prstGeom>
            <a:noFill/>
            <a:ln w="12700">
              <a:solidFill>
                <a:schemeClr val="tx1"/>
              </a:solidFill>
              <a:round/>
              <a:headEnd/>
              <a:tailEnd/>
            </a:ln>
            <a:effectLst/>
          </p:spPr>
          <p:txBody>
            <a:bodyPr/>
            <a:lstStyle/>
            <a:p>
              <a:endParaRPr lang="en-US"/>
            </a:p>
          </p:txBody>
        </p:sp>
        <p:grpSp>
          <p:nvGrpSpPr>
            <p:cNvPr id="1620000" name="Group 32"/>
            <p:cNvGrpSpPr>
              <a:grpSpLocks/>
            </p:cNvGrpSpPr>
            <p:nvPr/>
          </p:nvGrpSpPr>
          <p:grpSpPr bwMode="auto">
            <a:xfrm>
              <a:off x="3360" y="1200"/>
              <a:ext cx="384" cy="480"/>
              <a:chOff x="1200" y="1440"/>
              <a:chExt cx="384" cy="480"/>
            </a:xfrm>
          </p:grpSpPr>
          <p:sp>
            <p:nvSpPr>
              <p:cNvPr id="1620001" name="Line 33"/>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620002" name="Line 34"/>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620003" name="Line 35"/>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620004" name="Line 36"/>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620005" name="Oval 37"/>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620006" name="Line 38"/>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620007" name="Line 39"/>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620008" name="Line 40"/>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620009" name="Group 41"/>
            <p:cNvGrpSpPr>
              <a:grpSpLocks/>
            </p:cNvGrpSpPr>
            <p:nvPr/>
          </p:nvGrpSpPr>
          <p:grpSpPr bwMode="auto">
            <a:xfrm>
              <a:off x="3360" y="2016"/>
              <a:ext cx="384" cy="480"/>
              <a:chOff x="1248" y="2688"/>
              <a:chExt cx="384" cy="480"/>
            </a:xfrm>
          </p:grpSpPr>
          <p:sp>
            <p:nvSpPr>
              <p:cNvPr id="1620010" name="Line 42"/>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620011" name="Line 43"/>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620012" name="Line 44"/>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620013" name="Line 45"/>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620014" name="Line 46"/>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620015" name="Line 47"/>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620016" name="Line 48"/>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620017" name="Group 49"/>
            <p:cNvGrpSpPr>
              <a:grpSpLocks/>
            </p:cNvGrpSpPr>
            <p:nvPr/>
          </p:nvGrpSpPr>
          <p:grpSpPr bwMode="auto">
            <a:xfrm>
              <a:off x="3648" y="2496"/>
              <a:ext cx="192" cy="48"/>
              <a:chOff x="1536" y="3360"/>
              <a:chExt cx="192" cy="48"/>
            </a:xfrm>
          </p:grpSpPr>
          <p:sp>
            <p:nvSpPr>
              <p:cNvPr id="1620018" name="Line 50"/>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620019" name="Line 51"/>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620020" name="Line 52"/>
            <p:cNvSpPr>
              <a:spLocks noChangeShapeType="1"/>
            </p:cNvSpPr>
            <p:nvPr/>
          </p:nvSpPr>
          <p:spPr bwMode="auto">
            <a:xfrm>
              <a:off x="2688" y="1728"/>
              <a:ext cx="336" cy="0"/>
            </a:xfrm>
            <a:prstGeom prst="line">
              <a:avLst/>
            </a:prstGeom>
            <a:noFill/>
            <a:ln w="12700">
              <a:solidFill>
                <a:schemeClr val="tx1"/>
              </a:solidFill>
              <a:round/>
              <a:headEnd/>
              <a:tailEnd/>
            </a:ln>
            <a:effectLst/>
          </p:spPr>
          <p:txBody>
            <a:bodyPr/>
            <a:lstStyle/>
            <a:p>
              <a:endParaRPr lang="en-US"/>
            </a:p>
          </p:txBody>
        </p:sp>
        <p:sp>
          <p:nvSpPr>
            <p:cNvPr id="1620021" name="Line 53"/>
            <p:cNvSpPr>
              <a:spLocks noChangeShapeType="1"/>
            </p:cNvSpPr>
            <p:nvPr/>
          </p:nvSpPr>
          <p:spPr bwMode="auto">
            <a:xfrm>
              <a:off x="3024" y="1440"/>
              <a:ext cx="0" cy="816"/>
            </a:xfrm>
            <a:prstGeom prst="line">
              <a:avLst/>
            </a:prstGeom>
            <a:noFill/>
            <a:ln w="12700">
              <a:solidFill>
                <a:schemeClr val="tx1"/>
              </a:solidFill>
              <a:round/>
              <a:headEnd/>
              <a:tailEnd/>
            </a:ln>
            <a:effectLst/>
          </p:spPr>
          <p:txBody>
            <a:bodyPr/>
            <a:lstStyle/>
            <a:p>
              <a:endParaRPr lang="en-US"/>
            </a:p>
          </p:txBody>
        </p:sp>
        <p:sp>
          <p:nvSpPr>
            <p:cNvPr id="1620022" name="Line 54"/>
            <p:cNvSpPr>
              <a:spLocks noChangeShapeType="1"/>
            </p:cNvSpPr>
            <p:nvPr/>
          </p:nvSpPr>
          <p:spPr bwMode="auto">
            <a:xfrm>
              <a:off x="3024" y="1440"/>
              <a:ext cx="384" cy="0"/>
            </a:xfrm>
            <a:prstGeom prst="line">
              <a:avLst/>
            </a:prstGeom>
            <a:noFill/>
            <a:ln w="12700">
              <a:solidFill>
                <a:schemeClr val="tx1"/>
              </a:solidFill>
              <a:round/>
              <a:headEnd/>
              <a:tailEnd/>
            </a:ln>
            <a:effectLst/>
          </p:spPr>
          <p:txBody>
            <a:bodyPr/>
            <a:lstStyle/>
            <a:p>
              <a:endParaRPr lang="en-US"/>
            </a:p>
          </p:txBody>
        </p:sp>
        <p:sp>
          <p:nvSpPr>
            <p:cNvPr id="1620023" name="Line 55"/>
            <p:cNvSpPr>
              <a:spLocks noChangeShapeType="1"/>
            </p:cNvSpPr>
            <p:nvPr/>
          </p:nvSpPr>
          <p:spPr bwMode="auto">
            <a:xfrm>
              <a:off x="3024" y="2256"/>
              <a:ext cx="384" cy="0"/>
            </a:xfrm>
            <a:prstGeom prst="line">
              <a:avLst/>
            </a:prstGeom>
            <a:noFill/>
            <a:ln w="12700">
              <a:solidFill>
                <a:schemeClr val="tx1"/>
              </a:solidFill>
              <a:round/>
              <a:headEnd/>
              <a:tailEnd/>
            </a:ln>
            <a:effectLst/>
          </p:spPr>
          <p:txBody>
            <a:bodyPr/>
            <a:lstStyle/>
            <a:p>
              <a:endParaRPr lang="en-US"/>
            </a:p>
          </p:txBody>
        </p:sp>
        <p:sp>
          <p:nvSpPr>
            <p:cNvPr id="1620024" name="Text Box 56"/>
            <p:cNvSpPr txBox="1">
              <a:spLocks noChangeArrowheads="1"/>
            </p:cNvSpPr>
            <p:nvPr/>
          </p:nvSpPr>
          <p:spPr bwMode="auto">
            <a:xfrm>
              <a:off x="3120" y="1728"/>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620025" name="Line 57"/>
            <p:cNvSpPr>
              <a:spLocks noChangeShapeType="1"/>
            </p:cNvSpPr>
            <p:nvPr/>
          </p:nvSpPr>
          <p:spPr bwMode="auto">
            <a:xfrm>
              <a:off x="3744" y="1680"/>
              <a:ext cx="384" cy="0"/>
            </a:xfrm>
            <a:prstGeom prst="line">
              <a:avLst/>
            </a:prstGeom>
            <a:noFill/>
            <a:ln w="12700">
              <a:solidFill>
                <a:schemeClr val="tx1"/>
              </a:solidFill>
              <a:round/>
              <a:headEnd/>
              <a:tailEnd/>
            </a:ln>
            <a:effectLst/>
          </p:spPr>
          <p:txBody>
            <a:bodyPr/>
            <a:lstStyle/>
            <a:p>
              <a:endParaRPr lang="en-US"/>
            </a:p>
          </p:txBody>
        </p:sp>
        <p:sp>
          <p:nvSpPr>
            <p:cNvPr id="1620026" name="Text Box 58"/>
            <p:cNvSpPr txBox="1">
              <a:spLocks noChangeArrowheads="1"/>
            </p:cNvSpPr>
            <p:nvPr/>
          </p:nvSpPr>
          <p:spPr bwMode="auto">
            <a:xfrm>
              <a:off x="4704" y="1584"/>
              <a:ext cx="240" cy="250"/>
            </a:xfrm>
            <a:prstGeom prst="rect">
              <a:avLst/>
            </a:prstGeom>
            <a:noFill/>
            <a:ln w="12700">
              <a:noFill/>
              <a:miter lim="800000"/>
              <a:headEnd/>
              <a:tailEnd/>
            </a:ln>
            <a:effectLst/>
          </p:spPr>
          <p:txBody>
            <a:bodyPr wrap="none">
              <a:spAutoFit/>
            </a:bodyPr>
            <a:lstStyle/>
            <a:p>
              <a:r>
                <a:rPr lang="en-US" sz="2000" b="0">
                  <a:solidFill>
                    <a:schemeClr val="tx1"/>
                  </a:solidFill>
                </a:rPr>
                <a:t>Q</a:t>
              </a:r>
              <a:endParaRPr lang="en-US" sz="2000" b="0" baseline="-25000">
                <a:solidFill>
                  <a:schemeClr val="tx1"/>
                </a:solidFill>
              </a:endParaRPr>
            </a:p>
          </p:txBody>
        </p:sp>
        <p:grpSp>
          <p:nvGrpSpPr>
            <p:cNvPr id="1620027" name="Group 59"/>
            <p:cNvGrpSpPr>
              <a:grpSpLocks/>
            </p:cNvGrpSpPr>
            <p:nvPr/>
          </p:nvGrpSpPr>
          <p:grpSpPr bwMode="auto">
            <a:xfrm>
              <a:off x="3888" y="1680"/>
              <a:ext cx="192" cy="480"/>
              <a:chOff x="1920" y="2112"/>
              <a:chExt cx="192" cy="480"/>
            </a:xfrm>
          </p:grpSpPr>
          <p:sp>
            <p:nvSpPr>
              <p:cNvPr id="1620028" name="Line 60"/>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620029" name="Line 61"/>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620030" name="Line 62"/>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620031" name="Line 63"/>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620032" name="Group 64"/>
              <p:cNvGrpSpPr>
                <a:grpSpLocks/>
              </p:cNvGrpSpPr>
              <p:nvPr/>
            </p:nvGrpSpPr>
            <p:grpSpPr bwMode="auto">
              <a:xfrm>
                <a:off x="1920" y="2544"/>
                <a:ext cx="192" cy="48"/>
                <a:chOff x="1536" y="3360"/>
                <a:chExt cx="192" cy="48"/>
              </a:xfrm>
            </p:grpSpPr>
            <p:sp>
              <p:nvSpPr>
                <p:cNvPr id="1620033" name="Line 65"/>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620034" name="Line 66"/>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
          <p:nvSpPr>
            <p:cNvPr id="1620035" name="Line 67"/>
            <p:cNvSpPr>
              <a:spLocks noChangeShapeType="1"/>
            </p:cNvSpPr>
            <p:nvPr/>
          </p:nvSpPr>
          <p:spPr bwMode="auto">
            <a:xfrm>
              <a:off x="3648" y="1200"/>
              <a:ext cx="192" cy="0"/>
            </a:xfrm>
            <a:prstGeom prst="line">
              <a:avLst/>
            </a:prstGeom>
            <a:noFill/>
            <a:ln w="28575">
              <a:solidFill>
                <a:schemeClr val="tx1"/>
              </a:solidFill>
              <a:round/>
              <a:headEnd/>
              <a:tailEnd/>
            </a:ln>
            <a:effectLst/>
          </p:spPr>
          <p:txBody>
            <a:bodyPr/>
            <a:lstStyle/>
            <a:p>
              <a:endParaRPr lang="en-US"/>
            </a:p>
          </p:txBody>
        </p:sp>
        <p:grpSp>
          <p:nvGrpSpPr>
            <p:cNvPr id="1620036" name="Group 68"/>
            <p:cNvGrpSpPr>
              <a:grpSpLocks/>
            </p:cNvGrpSpPr>
            <p:nvPr/>
          </p:nvGrpSpPr>
          <p:grpSpPr bwMode="auto">
            <a:xfrm>
              <a:off x="2304" y="1200"/>
              <a:ext cx="384" cy="480"/>
              <a:chOff x="1200" y="1440"/>
              <a:chExt cx="384" cy="480"/>
            </a:xfrm>
          </p:grpSpPr>
          <p:sp>
            <p:nvSpPr>
              <p:cNvPr id="1620037" name="Line 69"/>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620038" name="Line 70"/>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620039" name="Line 71"/>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620040" name="Line 72"/>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620041" name="Oval 73"/>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620042" name="Line 74"/>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620043" name="Line 75"/>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620044" name="Line 76"/>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620045" name="Group 77"/>
            <p:cNvGrpSpPr>
              <a:grpSpLocks/>
            </p:cNvGrpSpPr>
            <p:nvPr/>
          </p:nvGrpSpPr>
          <p:grpSpPr bwMode="auto">
            <a:xfrm>
              <a:off x="2304" y="2016"/>
              <a:ext cx="384" cy="480"/>
              <a:chOff x="1248" y="2688"/>
              <a:chExt cx="384" cy="480"/>
            </a:xfrm>
          </p:grpSpPr>
          <p:sp>
            <p:nvSpPr>
              <p:cNvPr id="1620046" name="Line 78"/>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620047" name="Line 79"/>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620048" name="Line 80"/>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620049" name="Line 81"/>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620050" name="Line 82"/>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620051" name="Line 83"/>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620052" name="Line 84"/>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620053" name="Group 85"/>
            <p:cNvGrpSpPr>
              <a:grpSpLocks/>
            </p:cNvGrpSpPr>
            <p:nvPr/>
          </p:nvGrpSpPr>
          <p:grpSpPr bwMode="auto">
            <a:xfrm>
              <a:off x="2592" y="2496"/>
              <a:ext cx="192" cy="48"/>
              <a:chOff x="1536" y="3360"/>
              <a:chExt cx="192" cy="48"/>
            </a:xfrm>
          </p:grpSpPr>
          <p:sp>
            <p:nvSpPr>
              <p:cNvPr id="1620054" name="Line 86"/>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620055" name="Line 87"/>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620056" name="Line 88"/>
            <p:cNvSpPr>
              <a:spLocks noChangeShapeType="1"/>
            </p:cNvSpPr>
            <p:nvPr/>
          </p:nvSpPr>
          <p:spPr bwMode="auto">
            <a:xfrm>
              <a:off x="2016" y="1920"/>
              <a:ext cx="0" cy="144"/>
            </a:xfrm>
            <a:prstGeom prst="line">
              <a:avLst/>
            </a:prstGeom>
            <a:noFill/>
            <a:ln w="12700">
              <a:solidFill>
                <a:schemeClr val="tx1"/>
              </a:solidFill>
              <a:round/>
              <a:headEnd/>
              <a:tailEnd/>
            </a:ln>
            <a:effectLst/>
          </p:spPr>
          <p:txBody>
            <a:bodyPr/>
            <a:lstStyle/>
            <a:p>
              <a:endParaRPr lang="en-US"/>
            </a:p>
          </p:txBody>
        </p:sp>
        <p:sp>
          <p:nvSpPr>
            <p:cNvPr id="1620057" name="Line 89"/>
            <p:cNvSpPr>
              <a:spLocks noChangeShapeType="1"/>
            </p:cNvSpPr>
            <p:nvPr/>
          </p:nvSpPr>
          <p:spPr bwMode="auto">
            <a:xfrm>
              <a:off x="2016" y="1920"/>
              <a:ext cx="288" cy="0"/>
            </a:xfrm>
            <a:prstGeom prst="line">
              <a:avLst/>
            </a:prstGeom>
            <a:noFill/>
            <a:ln w="12700">
              <a:solidFill>
                <a:schemeClr val="tx1"/>
              </a:solidFill>
              <a:round/>
              <a:headEnd/>
              <a:tailEnd/>
            </a:ln>
            <a:effectLst/>
          </p:spPr>
          <p:txBody>
            <a:bodyPr/>
            <a:lstStyle/>
            <a:p>
              <a:endParaRPr lang="en-US"/>
            </a:p>
          </p:txBody>
        </p:sp>
        <p:sp>
          <p:nvSpPr>
            <p:cNvPr id="1620058" name="Text Box 90"/>
            <p:cNvSpPr txBox="1">
              <a:spLocks noChangeArrowheads="1"/>
            </p:cNvSpPr>
            <p:nvPr/>
          </p:nvSpPr>
          <p:spPr bwMode="auto">
            <a:xfrm>
              <a:off x="2064" y="1296"/>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620059" name="Text Box 91"/>
            <p:cNvSpPr txBox="1">
              <a:spLocks noChangeArrowheads="1"/>
            </p:cNvSpPr>
            <p:nvPr/>
          </p:nvSpPr>
          <p:spPr bwMode="auto">
            <a:xfrm>
              <a:off x="2064" y="2112"/>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620060" name="Line 92"/>
            <p:cNvSpPr>
              <a:spLocks noChangeShapeType="1"/>
            </p:cNvSpPr>
            <p:nvPr/>
          </p:nvSpPr>
          <p:spPr bwMode="auto">
            <a:xfrm>
              <a:off x="2592" y="1200"/>
              <a:ext cx="192" cy="0"/>
            </a:xfrm>
            <a:prstGeom prst="line">
              <a:avLst/>
            </a:prstGeom>
            <a:noFill/>
            <a:ln w="28575">
              <a:solidFill>
                <a:schemeClr val="tx1"/>
              </a:solidFill>
              <a:round/>
              <a:headEnd/>
              <a:tailEnd/>
            </a:ln>
            <a:effectLst/>
          </p:spPr>
          <p:txBody>
            <a:bodyPr/>
            <a:lstStyle/>
            <a:p>
              <a:endParaRPr lang="en-US"/>
            </a:p>
          </p:txBody>
        </p:sp>
        <p:grpSp>
          <p:nvGrpSpPr>
            <p:cNvPr id="1620061" name="Group 93"/>
            <p:cNvGrpSpPr>
              <a:grpSpLocks/>
            </p:cNvGrpSpPr>
            <p:nvPr/>
          </p:nvGrpSpPr>
          <p:grpSpPr bwMode="auto">
            <a:xfrm>
              <a:off x="4128" y="1536"/>
              <a:ext cx="403" cy="308"/>
              <a:chOff x="816" y="1920"/>
              <a:chExt cx="432" cy="336"/>
            </a:xfrm>
          </p:grpSpPr>
          <p:sp>
            <p:nvSpPr>
              <p:cNvPr id="1620062" name="AutoShape 94"/>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620063" name="Oval 95"/>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620064" name="Line 96"/>
            <p:cNvSpPr>
              <a:spLocks noChangeShapeType="1"/>
            </p:cNvSpPr>
            <p:nvPr/>
          </p:nvSpPr>
          <p:spPr bwMode="auto">
            <a:xfrm>
              <a:off x="4512" y="1680"/>
              <a:ext cx="192" cy="0"/>
            </a:xfrm>
            <a:prstGeom prst="line">
              <a:avLst/>
            </a:prstGeom>
            <a:noFill/>
            <a:ln w="12700">
              <a:solidFill>
                <a:schemeClr val="tx1"/>
              </a:solidFill>
              <a:round/>
              <a:headEnd/>
              <a:tailEnd/>
            </a:ln>
            <a:effectLst/>
          </p:spPr>
          <p:txBody>
            <a:bodyPr/>
            <a:lstStyle/>
            <a:p>
              <a:endParaRPr lang="en-US"/>
            </a:p>
          </p:txBody>
        </p:sp>
        <p:grpSp>
          <p:nvGrpSpPr>
            <p:cNvPr id="1620065" name="Group 97"/>
            <p:cNvGrpSpPr>
              <a:grpSpLocks/>
            </p:cNvGrpSpPr>
            <p:nvPr/>
          </p:nvGrpSpPr>
          <p:grpSpPr bwMode="auto">
            <a:xfrm>
              <a:off x="1344" y="1584"/>
              <a:ext cx="384" cy="480"/>
              <a:chOff x="1200" y="1440"/>
              <a:chExt cx="384" cy="480"/>
            </a:xfrm>
          </p:grpSpPr>
          <p:sp>
            <p:nvSpPr>
              <p:cNvPr id="1620066" name="Line 98"/>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620067" name="Line 99"/>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620068" name="Line 100"/>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620069" name="Line 101"/>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620070" name="Oval 102"/>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620071" name="Line 103"/>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620072" name="Line 104"/>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620073" name="Line 105"/>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620074" name="Group 106"/>
            <p:cNvGrpSpPr>
              <a:grpSpLocks/>
            </p:cNvGrpSpPr>
            <p:nvPr/>
          </p:nvGrpSpPr>
          <p:grpSpPr bwMode="auto">
            <a:xfrm>
              <a:off x="2304" y="1680"/>
              <a:ext cx="384" cy="480"/>
              <a:chOff x="1248" y="2688"/>
              <a:chExt cx="384" cy="480"/>
            </a:xfrm>
          </p:grpSpPr>
          <p:sp>
            <p:nvSpPr>
              <p:cNvPr id="1620075" name="Line 107"/>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620076" name="Line 108"/>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620077" name="Line 109"/>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620078" name="Line 110"/>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620079" name="Line 111"/>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620080" name="Line 112"/>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620081" name="Line 113"/>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620082" name="Group 114"/>
            <p:cNvGrpSpPr>
              <a:grpSpLocks/>
            </p:cNvGrpSpPr>
            <p:nvPr/>
          </p:nvGrpSpPr>
          <p:grpSpPr bwMode="auto">
            <a:xfrm>
              <a:off x="3360" y="1680"/>
              <a:ext cx="384" cy="480"/>
              <a:chOff x="1248" y="2688"/>
              <a:chExt cx="384" cy="480"/>
            </a:xfrm>
          </p:grpSpPr>
          <p:sp>
            <p:nvSpPr>
              <p:cNvPr id="1620083" name="Line 115"/>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620084" name="Line 116"/>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620085" name="Line 117"/>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620086" name="Line 118"/>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620087" name="Line 119"/>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620088" name="Line 120"/>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620089" name="Line 121"/>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sp>
          <p:nvSpPr>
            <p:cNvPr id="1620090" name="Text Box 122"/>
            <p:cNvSpPr txBox="1">
              <a:spLocks noChangeArrowheads="1"/>
            </p:cNvSpPr>
            <p:nvPr/>
          </p:nvSpPr>
          <p:spPr bwMode="auto">
            <a:xfrm>
              <a:off x="1920" y="1728"/>
              <a:ext cx="223" cy="250"/>
            </a:xfrm>
            <a:prstGeom prst="rect">
              <a:avLst/>
            </a:prstGeom>
            <a:noFill/>
            <a:ln w="12700">
              <a:noFill/>
              <a:miter lim="800000"/>
              <a:headEnd/>
              <a:tailEnd/>
            </a:ln>
            <a:effectLst/>
          </p:spPr>
          <p:txBody>
            <a:bodyPr wrap="none">
              <a:spAutoFit/>
            </a:bodyPr>
            <a:lstStyle/>
            <a:p>
              <a:r>
                <a:rPr lang="en-US" sz="2000" b="0">
                  <a:solidFill>
                    <a:schemeClr val="tx1"/>
                  </a:solidFill>
                </a:rPr>
                <a:t>X</a:t>
              </a:r>
              <a:endParaRPr lang="en-US" sz="2000" b="0" baseline="-25000">
                <a:solidFill>
                  <a:schemeClr val="tx1"/>
                </a:solidFill>
              </a:endParaRPr>
            </a:p>
          </p:txBody>
        </p:sp>
        <p:sp>
          <p:nvSpPr>
            <p:cNvPr id="1620091" name="Text Box 123"/>
            <p:cNvSpPr txBox="1">
              <a:spLocks noChangeArrowheads="1"/>
            </p:cNvSpPr>
            <p:nvPr/>
          </p:nvSpPr>
          <p:spPr bwMode="auto">
            <a:xfrm>
              <a:off x="2784" y="1488"/>
              <a:ext cx="327" cy="250"/>
            </a:xfrm>
            <a:prstGeom prst="rect">
              <a:avLst/>
            </a:prstGeom>
            <a:noFill/>
            <a:ln w="12700">
              <a:noFill/>
              <a:miter lim="800000"/>
              <a:headEnd/>
              <a:tailEnd/>
            </a:ln>
            <a:effectLst/>
          </p:spPr>
          <p:txBody>
            <a:bodyPr wrap="none">
              <a:spAutoFit/>
            </a:bodyPr>
            <a:lstStyle/>
            <a:p>
              <a:r>
                <a:rPr lang="en-US" sz="2000" b="0">
                  <a:solidFill>
                    <a:schemeClr val="tx1"/>
                  </a:solidFill>
                </a:rPr>
                <a:t>Q</a:t>
              </a:r>
              <a:r>
                <a:rPr lang="en-US" sz="2000" b="0" baseline="-25000">
                  <a:solidFill>
                    <a:schemeClr val="tx1"/>
                  </a:solidFill>
                </a:rPr>
                <a:t>M</a:t>
              </a:r>
            </a:p>
          </p:txBody>
        </p:sp>
        <p:sp>
          <p:nvSpPr>
            <p:cNvPr id="1620092" name="Text Box 124"/>
            <p:cNvSpPr txBox="1">
              <a:spLocks noChangeArrowheads="1"/>
            </p:cNvSpPr>
            <p:nvPr/>
          </p:nvSpPr>
          <p:spPr bwMode="auto">
            <a:xfrm>
              <a:off x="1536" y="2160"/>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1</a:t>
              </a:r>
            </a:p>
          </p:txBody>
        </p:sp>
        <p:sp>
          <p:nvSpPr>
            <p:cNvPr id="1620093" name="Text Box 125"/>
            <p:cNvSpPr txBox="1">
              <a:spLocks noChangeArrowheads="1"/>
            </p:cNvSpPr>
            <p:nvPr/>
          </p:nvSpPr>
          <p:spPr bwMode="auto">
            <a:xfrm>
              <a:off x="1536" y="1728"/>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2</a:t>
              </a:r>
            </a:p>
          </p:txBody>
        </p:sp>
        <p:sp>
          <p:nvSpPr>
            <p:cNvPr id="1620094" name="Text Box 126"/>
            <p:cNvSpPr txBox="1">
              <a:spLocks noChangeArrowheads="1"/>
            </p:cNvSpPr>
            <p:nvPr/>
          </p:nvSpPr>
          <p:spPr bwMode="auto">
            <a:xfrm>
              <a:off x="1536" y="1344"/>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3</a:t>
              </a:r>
            </a:p>
          </p:txBody>
        </p:sp>
        <p:sp>
          <p:nvSpPr>
            <p:cNvPr id="1620095" name="Text Box 127"/>
            <p:cNvSpPr txBox="1">
              <a:spLocks noChangeArrowheads="1"/>
            </p:cNvSpPr>
            <p:nvPr/>
          </p:nvSpPr>
          <p:spPr bwMode="auto">
            <a:xfrm>
              <a:off x="2496" y="1344"/>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6</a:t>
              </a:r>
            </a:p>
          </p:txBody>
        </p:sp>
        <p:sp>
          <p:nvSpPr>
            <p:cNvPr id="1620096" name="Text Box 128"/>
            <p:cNvSpPr txBox="1">
              <a:spLocks noChangeArrowheads="1"/>
            </p:cNvSpPr>
            <p:nvPr/>
          </p:nvSpPr>
          <p:spPr bwMode="auto">
            <a:xfrm>
              <a:off x="2496" y="1824"/>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5</a:t>
              </a:r>
            </a:p>
          </p:txBody>
        </p:sp>
        <p:sp>
          <p:nvSpPr>
            <p:cNvPr id="1620097" name="Text Box 129"/>
            <p:cNvSpPr txBox="1">
              <a:spLocks noChangeArrowheads="1"/>
            </p:cNvSpPr>
            <p:nvPr/>
          </p:nvSpPr>
          <p:spPr bwMode="auto">
            <a:xfrm>
              <a:off x="2496" y="2160"/>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4</a:t>
              </a:r>
            </a:p>
          </p:txBody>
        </p:sp>
        <p:sp>
          <p:nvSpPr>
            <p:cNvPr id="1620098" name="Text Box 130"/>
            <p:cNvSpPr txBox="1">
              <a:spLocks noChangeArrowheads="1"/>
            </p:cNvSpPr>
            <p:nvPr/>
          </p:nvSpPr>
          <p:spPr bwMode="auto">
            <a:xfrm>
              <a:off x="3552" y="2160"/>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7</a:t>
              </a:r>
            </a:p>
          </p:txBody>
        </p:sp>
        <p:sp>
          <p:nvSpPr>
            <p:cNvPr id="1620099" name="Text Box 131"/>
            <p:cNvSpPr txBox="1">
              <a:spLocks noChangeArrowheads="1"/>
            </p:cNvSpPr>
            <p:nvPr/>
          </p:nvSpPr>
          <p:spPr bwMode="auto">
            <a:xfrm>
              <a:off x="3552" y="1824"/>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8</a:t>
              </a:r>
            </a:p>
          </p:txBody>
        </p:sp>
        <p:sp>
          <p:nvSpPr>
            <p:cNvPr id="1620100" name="Text Box 132"/>
            <p:cNvSpPr txBox="1">
              <a:spLocks noChangeArrowheads="1"/>
            </p:cNvSpPr>
            <p:nvPr/>
          </p:nvSpPr>
          <p:spPr bwMode="auto">
            <a:xfrm>
              <a:off x="3552" y="1344"/>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9</a:t>
              </a:r>
            </a:p>
          </p:txBody>
        </p:sp>
      </p:grpSp>
      <p:grpSp>
        <p:nvGrpSpPr>
          <p:cNvPr id="1620101" name="Group 133"/>
          <p:cNvGrpSpPr>
            <a:grpSpLocks/>
          </p:cNvGrpSpPr>
          <p:nvPr/>
        </p:nvGrpSpPr>
        <p:grpSpPr bwMode="auto">
          <a:xfrm>
            <a:off x="2667000" y="5257800"/>
            <a:ext cx="3276600" cy="549275"/>
            <a:chOff x="1824" y="3312"/>
            <a:chExt cx="2064" cy="346"/>
          </a:xfrm>
        </p:grpSpPr>
        <p:sp>
          <p:nvSpPr>
            <p:cNvPr id="1620102" name="Line 134"/>
            <p:cNvSpPr>
              <a:spLocks noChangeShapeType="1"/>
            </p:cNvSpPr>
            <p:nvPr/>
          </p:nvSpPr>
          <p:spPr bwMode="auto">
            <a:xfrm>
              <a:off x="2160" y="3600"/>
              <a:ext cx="384" cy="0"/>
            </a:xfrm>
            <a:prstGeom prst="line">
              <a:avLst/>
            </a:prstGeom>
            <a:noFill/>
            <a:ln w="12700">
              <a:solidFill>
                <a:schemeClr val="tx1"/>
              </a:solidFill>
              <a:round/>
              <a:headEnd/>
              <a:tailEnd/>
            </a:ln>
            <a:effectLst/>
          </p:spPr>
          <p:txBody>
            <a:bodyPr/>
            <a:lstStyle/>
            <a:p>
              <a:endParaRPr lang="en-US"/>
            </a:p>
          </p:txBody>
        </p:sp>
        <p:sp>
          <p:nvSpPr>
            <p:cNvPr id="1620103" name="Line 135"/>
            <p:cNvSpPr>
              <a:spLocks noChangeShapeType="1"/>
            </p:cNvSpPr>
            <p:nvPr/>
          </p:nvSpPr>
          <p:spPr bwMode="auto">
            <a:xfrm flipV="1">
              <a:off x="2544" y="3312"/>
              <a:ext cx="0" cy="288"/>
            </a:xfrm>
            <a:prstGeom prst="line">
              <a:avLst/>
            </a:prstGeom>
            <a:noFill/>
            <a:ln w="12700">
              <a:solidFill>
                <a:schemeClr val="tx1"/>
              </a:solidFill>
              <a:round/>
              <a:headEnd/>
              <a:tailEnd type="triangle" w="med" len="med"/>
            </a:ln>
            <a:effectLst/>
          </p:spPr>
          <p:txBody>
            <a:bodyPr/>
            <a:lstStyle/>
            <a:p>
              <a:endParaRPr lang="en-US"/>
            </a:p>
          </p:txBody>
        </p:sp>
        <p:sp>
          <p:nvSpPr>
            <p:cNvPr id="1620104" name="Line 136"/>
            <p:cNvSpPr>
              <a:spLocks noChangeShapeType="1"/>
            </p:cNvSpPr>
            <p:nvPr/>
          </p:nvSpPr>
          <p:spPr bwMode="auto">
            <a:xfrm flipV="1">
              <a:off x="2832" y="3312"/>
              <a:ext cx="0" cy="288"/>
            </a:xfrm>
            <a:prstGeom prst="line">
              <a:avLst/>
            </a:prstGeom>
            <a:noFill/>
            <a:ln w="12700">
              <a:solidFill>
                <a:schemeClr val="tx1"/>
              </a:solidFill>
              <a:round/>
              <a:headEnd/>
              <a:tailEnd/>
            </a:ln>
            <a:effectLst/>
          </p:spPr>
          <p:txBody>
            <a:bodyPr/>
            <a:lstStyle/>
            <a:p>
              <a:endParaRPr lang="en-US"/>
            </a:p>
          </p:txBody>
        </p:sp>
        <p:sp>
          <p:nvSpPr>
            <p:cNvPr id="1620105" name="Line 137"/>
            <p:cNvSpPr>
              <a:spLocks noChangeShapeType="1"/>
            </p:cNvSpPr>
            <p:nvPr/>
          </p:nvSpPr>
          <p:spPr bwMode="auto">
            <a:xfrm>
              <a:off x="2832" y="3600"/>
              <a:ext cx="384" cy="0"/>
            </a:xfrm>
            <a:prstGeom prst="line">
              <a:avLst/>
            </a:prstGeom>
            <a:noFill/>
            <a:ln w="12700">
              <a:solidFill>
                <a:schemeClr val="tx1"/>
              </a:solidFill>
              <a:round/>
              <a:headEnd/>
              <a:tailEnd/>
            </a:ln>
            <a:effectLst/>
          </p:spPr>
          <p:txBody>
            <a:bodyPr/>
            <a:lstStyle/>
            <a:p>
              <a:endParaRPr lang="en-US"/>
            </a:p>
          </p:txBody>
        </p:sp>
        <p:sp>
          <p:nvSpPr>
            <p:cNvPr id="1620106" name="Line 138"/>
            <p:cNvSpPr>
              <a:spLocks noChangeShapeType="1"/>
            </p:cNvSpPr>
            <p:nvPr/>
          </p:nvSpPr>
          <p:spPr bwMode="auto">
            <a:xfrm flipV="1">
              <a:off x="3216" y="3312"/>
              <a:ext cx="0" cy="288"/>
            </a:xfrm>
            <a:prstGeom prst="line">
              <a:avLst/>
            </a:prstGeom>
            <a:noFill/>
            <a:ln w="12700">
              <a:solidFill>
                <a:schemeClr val="tx1"/>
              </a:solidFill>
              <a:round/>
              <a:headEnd/>
              <a:tailEnd type="triangle" w="med" len="med"/>
            </a:ln>
            <a:effectLst/>
          </p:spPr>
          <p:txBody>
            <a:bodyPr/>
            <a:lstStyle/>
            <a:p>
              <a:endParaRPr lang="en-US"/>
            </a:p>
          </p:txBody>
        </p:sp>
        <p:sp>
          <p:nvSpPr>
            <p:cNvPr id="1620107" name="Line 139"/>
            <p:cNvSpPr>
              <a:spLocks noChangeShapeType="1"/>
            </p:cNvSpPr>
            <p:nvPr/>
          </p:nvSpPr>
          <p:spPr bwMode="auto">
            <a:xfrm flipV="1">
              <a:off x="3504" y="3312"/>
              <a:ext cx="0" cy="288"/>
            </a:xfrm>
            <a:prstGeom prst="line">
              <a:avLst/>
            </a:prstGeom>
            <a:noFill/>
            <a:ln w="12700">
              <a:solidFill>
                <a:schemeClr val="tx1"/>
              </a:solidFill>
              <a:round/>
              <a:headEnd/>
              <a:tailEnd/>
            </a:ln>
            <a:effectLst/>
          </p:spPr>
          <p:txBody>
            <a:bodyPr/>
            <a:lstStyle/>
            <a:p>
              <a:endParaRPr lang="en-US"/>
            </a:p>
          </p:txBody>
        </p:sp>
        <p:sp>
          <p:nvSpPr>
            <p:cNvPr id="1620108" name="Line 140"/>
            <p:cNvSpPr>
              <a:spLocks noChangeShapeType="1"/>
            </p:cNvSpPr>
            <p:nvPr/>
          </p:nvSpPr>
          <p:spPr bwMode="auto">
            <a:xfrm>
              <a:off x="2544" y="3312"/>
              <a:ext cx="288" cy="0"/>
            </a:xfrm>
            <a:prstGeom prst="line">
              <a:avLst/>
            </a:prstGeom>
            <a:noFill/>
            <a:ln w="12700">
              <a:solidFill>
                <a:schemeClr val="tx1"/>
              </a:solidFill>
              <a:round/>
              <a:headEnd/>
              <a:tailEnd/>
            </a:ln>
            <a:effectLst/>
          </p:spPr>
          <p:txBody>
            <a:bodyPr/>
            <a:lstStyle/>
            <a:p>
              <a:endParaRPr lang="en-US"/>
            </a:p>
          </p:txBody>
        </p:sp>
        <p:sp>
          <p:nvSpPr>
            <p:cNvPr id="1620109" name="Line 141"/>
            <p:cNvSpPr>
              <a:spLocks noChangeShapeType="1"/>
            </p:cNvSpPr>
            <p:nvPr/>
          </p:nvSpPr>
          <p:spPr bwMode="auto">
            <a:xfrm>
              <a:off x="3216" y="3312"/>
              <a:ext cx="288" cy="0"/>
            </a:xfrm>
            <a:prstGeom prst="line">
              <a:avLst/>
            </a:prstGeom>
            <a:noFill/>
            <a:ln w="12700">
              <a:solidFill>
                <a:schemeClr val="tx1"/>
              </a:solidFill>
              <a:round/>
              <a:headEnd/>
              <a:tailEnd/>
            </a:ln>
            <a:effectLst/>
          </p:spPr>
          <p:txBody>
            <a:bodyPr/>
            <a:lstStyle/>
            <a:p>
              <a:endParaRPr lang="en-US"/>
            </a:p>
          </p:txBody>
        </p:sp>
        <p:sp>
          <p:nvSpPr>
            <p:cNvPr id="1620110" name="Line 142"/>
            <p:cNvSpPr>
              <a:spLocks noChangeShapeType="1"/>
            </p:cNvSpPr>
            <p:nvPr/>
          </p:nvSpPr>
          <p:spPr bwMode="auto">
            <a:xfrm>
              <a:off x="3504" y="3600"/>
              <a:ext cx="384" cy="0"/>
            </a:xfrm>
            <a:prstGeom prst="line">
              <a:avLst/>
            </a:prstGeom>
            <a:noFill/>
            <a:ln w="12700">
              <a:solidFill>
                <a:schemeClr val="tx1"/>
              </a:solidFill>
              <a:round/>
              <a:headEnd/>
              <a:tailEnd/>
            </a:ln>
            <a:effectLst/>
          </p:spPr>
          <p:txBody>
            <a:bodyPr/>
            <a:lstStyle/>
            <a:p>
              <a:endParaRPr lang="en-US"/>
            </a:p>
          </p:txBody>
        </p:sp>
        <p:sp>
          <p:nvSpPr>
            <p:cNvPr id="1620111" name="Text Box 143"/>
            <p:cNvSpPr txBox="1">
              <a:spLocks noChangeArrowheads="1"/>
            </p:cNvSpPr>
            <p:nvPr/>
          </p:nvSpPr>
          <p:spPr bwMode="auto">
            <a:xfrm>
              <a:off x="1824" y="3408"/>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grpSp>
      <p:grpSp>
        <p:nvGrpSpPr>
          <p:cNvPr id="1620112" name="Group 144"/>
          <p:cNvGrpSpPr>
            <a:grpSpLocks/>
          </p:cNvGrpSpPr>
          <p:nvPr/>
        </p:nvGrpSpPr>
        <p:grpSpPr bwMode="auto">
          <a:xfrm>
            <a:off x="3962400" y="5257800"/>
            <a:ext cx="4368800" cy="671513"/>
            <a:chOff x="2544" y="3568"/>
            <a:chExt cx="2752" cy="423"/>
          </a:xfrm>
        </p:grpSpPr>
        <p:cxnSp>
          <p:nvCxnSpPr>
            <p:cNvPr id="1620113" name="AutoShape 145"/>
            <p:cNvCxnSpPr>
              <a:cxnSpLocks noChangeShapeType="1"/>
              <a:endCxn id="1620103" idx="0"/>
            </p:cNvCxnSpPr>
            <p:nvPr/>
          </p:nvCxnSpPr>
          <p:spPr bwMode="auto">
            <a:xfrm rot="10800000">
              <a:off x="2544" y="3600"/>
              <a:ext cx="1536" cy="173"/>
            </a:xfrm>
            <a:prstGeom prst="curvedConnector2">
              <a:avLst/>
            </a:prstGeom>
            <a:noFill/>
            <a:ln w="12700">
              <a:solidFill>
                <a:schemeClr val="accent1"/>
              </a:solidFill>
              <a:round/>
              <a:headEnd/>
              <a:tailEnd type="triangle" w="med" len="med"/>
            </a:ln>
            <a:effectLst/>
          </p:spPr>
        </p:cxnSp>
        <p:sp>
          <p:nvSpPr>
            <p:cNvPr id="1620114" name="Text Box 146"/>
            <p:cNvSpPr txBox="1">
              <a:spLocks noChangeArrowheads="1"/>
            </p:cNvSpPr>
            <p:nvPr/>
          </p:nvSpPr>
          <p:spPr bwMode="auto">
            <a:xfrm>
              <a:off x="4032" y="3568"/>
              <a:ext cx="1264" cy="423"/>
            </a:xfrm>
            <a:prstGeom prst="rect">
              <a:avLst/>
            </a:prstGeom>
            <a:noFill/>
            <a:ln w="12700">
              <a:noFill/>
              <a:miter lim="800000"/>
              <a:headEnd/>
              <a:tailEnd/>
            </a:ln>
            <a:effectLst/>
          </p:spPr>
          <p:txBody>
            <a:bodyPr wrap="none">
              <a:spAutoFit/>
            </a:bodyPr>
            <a:lstStyle/>
            <a:p>
              <a:r>
                <a:rPr lang="en-US" sz="1800" b="0">
                  <a:solidFill>
                    <a:schemeClr val="tx1"/>
                  </a:solidFill>
                </a:rPr>
                <a:t>master</a:t>
              </a:r>
              <a:r>
                <a:rPr lang="en-US" sz="1800" b="0"/>
                <a:t> </a:t>
              </a:r>
              <a:r>
                <a:rPr lang="en-US" sz="1800" b="0">
                  <a:solidFill>
                    <a:schemeClr val="accent2"/>
                  </a:solidFill>
                </a:rPr>
                <a:t>hold</a:t>
              </a:r>
            </a:p>
            <a:p>
              <a:r>
                <a:rPr lang="en-US" sz="1800" b="0">
                  <a:solidFill>
                    <a:schemeClr val="tx1"/>
                  </a:solidFill>
                </a:rPr>
                <a:t>slave</a:t>
              </a:r>
              <a:r>
                <a:rPr lang="en-US" sz="1800" b="0"/>
                <a:t> </a:t>
              </a:r>
              <a:r>
                <a:rPr lang="en-US" sz="1800" b="0">
                  <a:solidFill>
                    <a:srgbClr val="008276"/>
                  </a:solidFill>
                </a:rPr>
                <a:t>transparent</a:t>
              </a:r>
              <a:r>
                <a:rPr lang="en-US" sz="2000" b="0"/>
                <a:t> </a:t>
              </a:r>
              <a:endParaRPr lang="en-US" sz="2000" b="0" baseline="-25000"/>
            </a:p>
          </p:txBody>
        </p:sp>
      </p:grpSp>
      <p:grpSp>
        <p:nvGrpSpPr>
          <p:cNvPr id="1620115" name="Group 147"/>
          <p:cNvGrpSpPr>
            <a:grpSpLocks/>
          </p:cNvGrpSpPr>
          <p:nvPr/>
        </p:nvGrpSpPr>
        <p:grpSpPr bwMode="auto">
          <a:xfrm>
            <a:off x="685800" y="4673600"/>
            <a:ext cx="2971800" cy="1041400"/>
            <a:chOff x="-96" y="2944"/>
            <a:chExt cx="1872" cy="656"/>
          </a:xfrm>
        </p:grpSpPr>
        <p:sp>
          <p:nvSpPr>
            <p:cNvPr id="1620116" name="Text Box 148"/>
            <p:cNvSpPr txBox="1">
              <a:spLocks noChangeArrowheads="1"/>
            </p:cNvSpPr>
            <p:nvPr/>
          </p:nvSpPr>
          <p:spPr bwMode="auto">
            <a:xfrm>
              <a:off x="-96" y="2944"/>
              <a:ext cx="1324" cy="423"/>
            </a:xfrm>
            <a:prstGeom prst="rect">
              <a:avLst/>
            </a:prstGeom>
            <a:noFill/>
            <a:ln w="12700">
              <a:noFill/>
              <a:miter lim="800000"/>
              <a:headEnd/>
              <a:tailEnd/>
            </a:ln>
            <a:effectLst/>
          </p:spPr>
          <p:txBody>
            <a:bodyPr wrap="none">
              <a:spAutoFit/>
            </a:bodyPr>
            <a:lstStyle/>
            <a:p>
              <a:r>
                <a:rPr lang="en-US" sz="1800" b="0">
                  <a:solidFill>
                    <a:schemeClr val="tx1"/>
                  </a:solidFill>
                </a:rPr>
                <a:t>master</a:t>
              </a:r>
              <a:r>
                <a:rPr lang="en-US" sz="1800" b="0"/>
                <a:t> </a:t>
              </a:r>
              <a:r>
                <a:rPr lang="en-US" sz="1800" b="0">
                  <a:solidFill>
                    <a:srgbClr val="008276"/>
                  </a:solidFill>
                </a:rPr>
                <a:t>transparent</a:t>
              </a:r>
            </a:p>
            <a:p>
              <a:r>
                <a:rPr lang="en-US" sz="1800" b="0">
                  <a:solidFill>
                    <a:schemeClr val="tx1"/>
                  </a:solidFill>
                </a:rPr>
                <a:t>slave</a:t>
              </a:r>
              <a:r>
                <a:rPr lang="en-US" sz="1800" b="0"/>
                <a:t> </a:t>
              </a:r>
              <a:r>
                <a:rPr lang="en-US" sz="1800" b="0">
                  <a:solidFill>
                    <a:schemeClr val="accent2"/>
                  </a:solidFill>
                </a:rPr>
                <a:t>hold</a:t>
              </a:r>
              <a:r>
                <a:rPr lang="en-US" sz="2000" b="0"/>
                <a:t> </a:t>
              </a:r>
              <a:endParaRPr lang="en-US" sz="2000" b="0" baseline="-25000"/>
            </a:p>
          </p:txBody>
        </p:sp>
        <p:sp>
          <p:nvSpPr>
            <p:cNvPr id="1620117" name="Arc 149"/>
            <p:cNvSpPr>
              <a:spLocks/>
            </p:cNvSpPr>
            <p:nvPr/>
          </p:nvSpPr>
          <p:spPr bwMode="auto">
            <a:xfrm>
              <a:off x="1392" y="3027"/>
              <a:ext cx="384" cy="573"/>
            </a:xfrm>
            <a:custGeom>
              <a:avLst/>
              <a:gdLst>
                <a:gd name="G0" fmla="+- 0 0 0"/>
                <a:gd name="G1" fmla="+- 21600 0 0"/>
                <a:gd name="G2" fmla="+- 21600 0 0"/>
                <a:gd name="T0" fmla="*/ 0 w 21600"/>
                <a:gd name="T1" fmla="*/ 0 h 41331"/>
                <a:gd name="T2" fmla="*/ 8788 w 21600"/>
                <a:gd name="T3" fmla="*/ 41331 h 41331"/>
                <a:gd name="T4" fmla="*/ 0 w 21600"/>
                <a:gd name="T5" fmla="*/ 21600 h 41331"/>
              </a:gdLst>
              <a:ahLst/>
              <a:cxnLst>
                <a:cxn ang="0">
                  <a:pos x="T0" y="T1"/>
                </a:cxn>
                <a:cxn ang="0">
                  <a:pos x="T2" y="T3"/>
                </a:cxn>
                <a:cxn ang="0">
                  <a:pos x="T4" y="T5"/>
                </a:cxn>
              </a:cxnLst>
              <a:rect l="0" t="0" r="r" b="b"/>
              <a:pathLst>
                <a:path w="21600" h="41331" fill="none" extrusionOk="0">
                  <a:moveTo>
                    <a:pt x="-1" y="0"/>
                  </a:moveTo>
                  <a:cubicBezTo>
                    <a:pt x="11929" y="0"/>
                    <a:pt x="21600" y="9670"/>
                    <a:pt x="21600" y="21600"/>
                  </a:cubicBezTo>
                  <a:cubicBezTo>
                    <a:pt x="21600" y="30129"/>
                    <a:pt x="16580" y="37860"/>
                    <a:pt x="8788" y="41331"/>
                  </a:cubicBezTo>
                </a:path>
                <a:path w="21600" h="41331" stroke="0" extrusionOk="0">
                  <a:moveTo>
                    <a:pt x="-1" y="0"/>
                  </a:moveTo>
                  <a:cubicBezTo>
                    <a:pt x="11929" y="0"/>
                    <a:pt x="21600" y="9670"/>
                    <a:pt x="21600" y="21600"/>
                  </a:cubicBezTo>
                  <a:cubicBezTo>
                    <a:pt x="21600" y="30129"/>
                    <a:pt x="16580" y="37860"/>
                    <a:pt x="8788" y="41331"/>
                  </a:cubicBezTo>
                  <a:lnTo>
                    <a:pt x="0" y="21600"/>
                  </a:lnTo>
                  <a:close/>
                </a:path>
              </a:pathLst>
            </a:custGeom>
            <a:noFill/>
            <a:ln w="12700">
              <a:solidFill>
                <a:schemeClr val="accent1"/>
              </a:solidFill>
              <a:round/>
              <a:headEnd/>
              <a:tailEnd type="triangle" w="med" len="med"/>
            </a:ln>
            <a:effectLst/>
          </p:spPr>
          <p:txBody>
            <a:bodyPr wrap="none" anchor="ctr"/>
            <a:lstStyle/>
            <a:p>
              <a:endParaRPr lang="en-US"/>
            </a:p>
          </p:txBody>
        </p:sp>
      </p:grpSp>
      <p:grpSp>
        <p:nvGrpSpPr>
          <p:cNvPr id="1620118" name="Group 150"/>
          <p:cNvGrpSpPr>
            <a:grpSpLocks/>
          </p:cNvGrpSpPr>
          <p:nvPr/>
        </p:nvGrpSpPr>
        <p:grpSpPr bwMode="auto">
          <a:xfrm>
            <a:off x="2590800" y="1600200"/>
            <a:ext cx="4040188" cy="1692275"/>
            <a:chOff x="1632" y="1008"/>
            <a:chExt cx="2545" cy="1066"/>
          </a:xfrm>
        </p:grpSpPr>
        <p:grpSp>
          <p:nvGrpSpPr>
            <p:cNvPr id="1620119" name="Group 151"/>
            <p:cNvGrpSpPr>
              <a:grpSpLocks/>
            </p:cNvGrpSpPr>
            <p:nvPr/>
          </p:nvGrpSpPr>
          <p:grpSpPr bwMode="auto">
            <a:xfrm>
              <a:off x="1632" y="1008"/>
              <a:ext cx="2545" cy="1066"/>
              <a:chOff x="1632" y="1008"/>
              <a:chExt cx="2545" cy="1066"/>
            </a:xfrm>
          </p:grpSpPr>
          <p:sp>
            <p:nvSpPr>
              <p:cNvPr id="1620120" name="Text Box 152"/>
              <p:cNvSpPr txBox="1">
                <a:spLocks noChangeArrowheads="1"/>
              </p:cNvSpPr>
              <p:nvPr/>
            </p:nvSpPr>
            <p:spPr bwMode="auto">
              <a:xfrm>
                <a:off x="1632" y="1392"/>
                <a:ext cx="384" cy="250"/>
              </a:xfrm>
              <a:prstGeom prst="rect">
                <a:avLst/>
              </a:prstGeom>
              <a:noFill/>
              <a:ln w="12700">
                <a:noFill/>
                <a:miter lim="800000"/>
                <a:headEnd/>
                <a:tailEnd/>
              </a:ln>
              <a:effectLst/>
            </p:spPr>
            <p:txBody>
              <a:bodyPr>
                <a:spAutoFit/>
              </a:bodyPr>
              <a:lstStyle/>
              <a:p>
                <a:r>
                  <a:rPr lang="en-US" sz="2000">
                    <a:solidFill>
                      <a:srgbClr val="008276"/>
                    </a:solidFill>
                  </a:rPr>
                  <a:t>on</a:t>
                </a:r>
                <a:endParaRPr lang="en-US" sz="2000" baseline="-25000">
                  <a:solidFill>
                    <a:srgbClr val="008276"/>
                  </a:solidFill>
                </a:endParaRPr>
              </a:p>
            </p:txBody>
          </p:sp>
          <p:cxnSp>
            <p:nvCxnSpPr>
              <p:cNvPr id="1620121" name="AutoShape 153"/>
              <p:cNvCxnSpPr>
                <a:cxnSpLocks noChangeShapeType="1"/>
              </p:cNvCxnSpPr>
              <p:nvPr/>
            </p:nvCxnSpPr>
            <p:spPr bwMode="auto">
              <a:xfrm rot="16200000" flipH="1">
                <a:off x="4057" y="1511"/>
                <a:ext cx="144" cy="97"/>
              </a:xfrm>
              <a:prstGeom prst="curvedConnector3">
                <a:avLst>
                  <a:gd name="adj1" fmla="val 50000"/>
                </a:avLst>
              </a:prstGeom>
              <a:noFill/>
              <a:ln w="28575">
                <a:solidFill>
                  <a:schemeClr val="accent2"/>
                </a:solidFill>
                <a:round/>
                <a:headEnd/>
                <a:tailEnd type="triangle" w="med" len="med"/>
              </a:ln>
              <a:effectLst/>
            </p:spPr>
          </p:cxnSp>
          <p:sp>
            <p:nvSpPr>
              <p:cNvPr id="1620122" name="Text Box 154"/>
              <p:cNvSpPr txBox="1">
                <a:spLocks noChangeArrowheads="1"/>
              </p:cNvSpPr>
              <p:nvPr/>
            </p:nvSpPr>
            <p:spPr bwMode="auto">
              <a:xfrm>
                <a:off x="2592" y="1008"/>
                <a:ext cx="384" cy="250"/>
              </a:xfrm>
              <a:prstGeom prst="rect">
                <a:avLst/>
              </a:prstGeom>
              <a:noFill/>
              <a:ln w="12700">
                <a:noFill/>
                <a:miter lim="800000"/>
                <a:headEnd/>
                <a:tailEnd/>
              </a:ln>
              <a:effectLst/>
            </p:spPr>
            <p:txBody>
              <a:bodyPr>
                <a:spAutoFit/>
              </a:bodyPr>
              <a:lstStyle/>
              <a:p>
                <a:r>
                  <a:rPr lang="en-US" sz="2000">
                    <a:solidFill>
                      <a:srgbClr val="008276"/>
                    </a:solidFill>
                  </a:rPr>
                  <a:t>on</a:t>
                </a:r>
                <a:endParaRPr lang="en-US" sz="2000" baseline="-25000">
                  <a:solidFill>
                    <a:srgbClr val="008276"/>
                  </a:solidFill>
                </a:endParaRPr>
              </a:p>
            </p:txBody>
          </p:sp>
          <p:sp>
            <p:nvSpPr>
              <p:cNvPr id="1620123" name="Text Box 155"/>
              <p:cNvSpPr txBox="1">
                <a:spLocks noChangeArrowheads="1"/>
              </p:cNvSpPr>
              <p:nvPr/>
            </p:nvSpPr>
            <p:spPr bwMode="auto">
              <a:xfrm>
                <a:off x="2640" y="1824"/>
                <a:ext cx="384" cy="250"/>
              </a:xfrm>
              <a:prstGeom prst="rect">
                <a:avLst/>
              </a:prstGeom>
              <a:noFill/>
              <a:ln w="12700">
                <a:noFill/>
                <a:miter lim="800000"/>
                <a:headEnd/>
                <a:tailEnd/>
              </a:ln>
              <a:effectLst/>
            </p:spPr>
            <p:txBody>
              <a:bodyPr>
                <a:spAutoFit/>
              </a:bodyPr>
              <a:lstStyle/>
              <a:p>
                <a:r>
                  <a:rPr lang="en-US" sz="2000">
                    <a:solidFill>
                      <a:schemeClr val="accent2"/>
                    </a:solidFill>
                  </a:rPr>
                  <a:t>off</a:t>
                </a:r>
                <a:endParaRPr lang="en-US" sz="2000" baseline="-25000">
                  <a:solidFill>
                    <a:schemeClr val="accent2"/>
                  </a:solidFill>
                </a:endParaRPr>
              </a:p>
            </p:txBody>
          </p:sp>
          <p:sp>
            <p:nvSpPr>
              <p:cNvPr id="1620124" name="Text Box 156"/>
              <p:cNvSpPr txBox="1">
                <a:spLocks noChangeArrowheads="1"/>
              </p:cNvSpPr>
              <p:nvPr/>
            </p:nvSpPr>
            <p:spPr bwMode="auto">
              <a:xfrm>
                <a:off x="3648" y="1488"/>
                <a:ext cx="384" cy="250"/>
              </a:xfrm>
              <a:prstGeom prst="rect">
                <a:avLst/>
              </a:prstGeom>
              <a:noFill/>
              <a:ln w="12700">
                <a:noFill/>
                <a:miter lim="800000"/>
                <a:headEnd/>
                <a:tailEnd/>
              </a:ln>
              <a:effectLst/>
            </p:spPr>
            <p:txBody>
              <a:bodyPr>
                <a:spAutoFit/>
              </a:bodyPr>
              <a:lstStyle/>
              <a:p>
                <a:r>
                  <a:rPr lang="en-US" sz="2000">
                    <a:solidFill>
                      <a:schemeClr val="accent2"/>
                    </a:solidFill>
                  </a:rPr>
                  <a:t>off</a:t>
                </a:r>
                <a:endParaRPr lang="en-US" sz="2000" baseline="-25000">
                  <a:solidFill>
                    <a:schemeClr val="accent2"/>
                  </a:solidFill>
                </a:endParaRPr>
              </a:p>
            </p:txBody>
          </p:sp>
          <p:sp>
            <p:nvSpPr>
              <p:cNvPr id="1620125" name="Text Box 157"/>
              <p:cNvSpPr txBox="1">
                <a:spLocks noChangeArrowheads="1"/>
              </p:cNvSpPr>
              <p:nvPr/>
            </p:nvSpPr>
            <p:spPr bwMode="auto">
              <a:xfrm>
                <a:off x="2928" y="1200"/>
                <a:ext cx="480" cy="250"/>
              </a:xfrm>
              <a:prstGeom prst="rect">
                <a:avLst/>
              </a:prstGeom>
              <a:noFill/>
              <a:ln w="12700">
                <a:noFill/>
                <a:miter lim="800000"/>
                <a:headEnd/>
                <a:tailEnd/>
              </a:ln>
              <a:effectLst/>
            </p:spPr>
            <p:txBody>
              <a:bodyPr>
                <a:spAutoFit/>
              </a:bodyPr>
              <a:lstStyle/>
              <a:p>
                <a:r>
                  <a:rPr lang="en-US" sz="2000">
                    <a:sym typeface="Symbol" pitchFamily="18" charset="2"/>
                  </a:rPr>
                  <a:t>  1</a:t>
                </a:r>
                <a:endParaRPr lang="en-US" sz="2000" baseline="-25000"/>
              </a:p>
            </p:txBody>
          </p:sp>
        </p:grpSp>
        <p:sp>
          <p:nvSpPr>
            <p:cNvPr id="1620126" name="Text Box 158"/>
            <p:cNvSpPr txBox="1">
              <a:spLocks noChangeArrowheads="1"/>
            </p:cNvSpPr>
            <p:nvPr/>
          </p:nvSpPr>
          <p:spPr bwMode="auto">
            <a:xfrm>
              <a:off x="2064" y="1440"/>
              <a:ext cx="624" cy="250"/>
            </a:xfrm>
            <a:prstGeom prst="rect">
              <a:avLst/>
            </a:prstGeom>
            <a:noFill/>
            <a:ln w="12700">
              <a:noFill/>
              <a:miter lim="800000"/>
              <a:headEnd/>
              <a:tailEnd/>
            </a:ln>
            <a:effectLst/>
          </p:spPr>
          <p:txBody>
            <a:bodyPr>
              <a:spAutoFit/>
            </a:bodyPr>
            <a:lstStyle/>
            <a:p>
              <a:r>
                <a:rPr lang="en-US" sz="2000">
                  <a:sym typeface="Symbol" pitchFamily="18" charset="2"/>
                </a:rPr>
                <a:t> !D</a:t>
              </a:r>
              <a:endParaRPr lang="en-US" sz="2000" baseline="-25000"/>
            </a:p>
          </p:txBody>
        </p:sp>
      </p:grpSp>
      <p:grpSp>
        <p:nvGrpSpPr>
          <p:cNvPr id="1620127" name="Group 159"/>
          <p:cNvGrpSpPr>
            <a:grpSpLocks/>
          </p:cNvGrpSpPr>
          <p:nvPr/>
        </p:nvGrpSpPr>
        <p:grpSpPr bwMode="auto">
          <a:xfrm>
            <a:off x="2133600" y="1371600"/>
            <a:ext cx="6400800" cy="2149475"/>
            <a:chOff x="1344" y="864"/>
            <a:chExt cx="4032" cy="1354"/>
          </a:xfrm>
        </p:grpSpPr>
        <p:sp>
          <p:nvSpPr>
            <p:cNvPr id="1620128" name="Text Box 160"/>
            <p:cNvSpPr txBox="1">
              <a:spLocks noChangeArrowheads="1"/>
            </p:cNvSpPr>
            <p:nvPr/>
          </p:nvSpPr>
          <p:spPr bwMode="auto">
            <a:xfrm>
              <a:off x="3360" y="1584"/>
              <a:ext cx="384" cy="250"/>
            </a:xfrm>
            <a:prstGeom prst="rect">
              <a:avLst/>
            </a:prstGeom>
            <a:noFill/>
            <a:ln w="12700">
              <a:noFill/>
              <a:miter lim="800000"/>
              <a:headEnd/>
              <a:tailEnd/>
            </a:ln>
            <a:effectLst/>
          </p:spPr>
          <p:txBody>
            <a:bodyPr>
              <a:spAutoFit/>
            </a:bodyPr>
            <a:lstStyle/>
            <a:p>
              <a:r>
                <a:rPr lang="en-US" sz="2000">
                  <a:solidFill>
                    <a:srgbClr val="008276"/>
                  </a:solidFill>
                </a:rPr>
                <a:t>on</a:t>
              </a:r>
              <a:endParaRPr lang="en-US" sz="2000" baseline="-25000">
                <a:solidFill>
                  <a:srgbClr val="008276"/>
                </a:solidFill>
              </a:endParaRPr>
            </a:p>
          </p:txBody>
        </p:sp>
        <p:sp>
          <p:nvSpPr>
            <p:cNvPr id="1620129" name="Text Box 161"/>
            <p:cNvSpPr txBox="1">
              <a:spLocks noChangeArrowheads="1"/>
            </p:cNvSpPr>
            <p:nvPr/>
          </p:nvSpPr>
          <p:spPr bwMode="auto">
            <a:xfrm>
              <a:off x="1344" y="1488"/>
              <a:ext cx="384" cy="250"/>
            </a:xfrm>
            <a:prstGeom prst="rect">
              <a:avLst/>
            </a:prstGeom>
            <a:noFill/>
            <a:ln w="12700">
              <a:noFill/>
              <a:miter lim="800000"/>
              <a:headEnd/>
              <a:tailEnd/>
            </a:ln>
            <a:effectLst/>
          </p:spPr>
          <p:txBody>
            <a:bodyPr>
              <a:spAutoFit/>
            </a:bodyPr>
            <a:lstStyle/>
            <a:p>
              <a:r>
                <a:rPr lang="en-US" sz="2000">
                  <a:solidFill>
                    <a:schemeClr val="accent2"/>
                  </a:solidFill>
                </a:rPr>
                <a:t>off</a:t>
              </a:r>
              <a:endParaRPr lang="en-US" sz="2000" baseline="-25000">
                <a:solidFill>
                  <a:schemeClr val="accent2"/>
                </a:solidFill>
              </a:endParaRPr>
            </a:p>
          </p:txBody>
        </p:sp>
        <p:sp>
          <p:nvSpPr>
            <p:cNvPr id="1620130" name="Text Box 162"/>
            <p:cNvSpPr txBox="1">
              <a:spLocks noChangeArrowheads="1"/>
            </p:cNvSpPr>
            <p:nvPr/>
          </p:nvSpPr>
          <p:spPr bwMode="auto">
            <a:xfrm>
              <a:off x="2352" y="1968"/>
              <a:ext cx="384" cy="250"/>
            </a:xfrm>
            <a:prstGeom prst="rect">
              <a:avLst/>
            </a:prstGeom>
            <a:noFill/>
            <a:ln w="12700">
              <a:noFill/>
              <a:miter lim="800000"/>
              <a:headEnd/>
              <a:tailEnd/>
            </a:ln>
            <a:effectLst/>
          </p:spPr>
          <p:txBody>
            <a:bodyPr>
              <a:spAutoFit/>
            </a:bodyPr>
            <a:lstStyle/>
            <a:p>
              <a:r>
                <a:rPr lang="en-US" sz="2000">
                  <a:solidFill>
                    <a:srgbClr val="008276"/>
                  </a:solidFill>
                </a:rPr>
                <a:t>on</a:t>
              </a:r>
              <a:endParaRPr lang="en-US" sz="2000" baseline="-25000">
                <a:solidFill>
                  <a:srgbClr val="008276"/>
                </a:solidFill>
              </a:endParaRPr>
            </a:p>
          </p:txBody>
        </p:sp>
        <p:sp>
          <p:nvSpPr>
            <p:cNvPr id="1620131" name="Text Box 163"/>
            <p:cNvSpPr txBox="1">
              <a:spLocks noChangeArrowheads="1"/>
            </p:cNvSpPr>
            <p:nvPr/>
          </p:nvSpPr>
          <p:spPr bwMode="auto">
            <a:xfrm>
              <a:off x="2352" y="864"/>
              <a:ext cx="384" cy="250"/>
            </a:xfrm>
            <a:prstGeom prst="rect">
              <a:avLst/>
            </a:prstGeom>
            <a:noFill/>
            <a:ln w="12700">
              <a:noFill/>
              <a:miter lim="800000"/>
              <a:headEnd/>
              <a:tailEnd/>
            </a:ln>
            <a:effectLst/>
          </p:spPr>
          <p:txBody>
            <a:bodyPr>
              <a:spAutoFit/>
            </a:bodyPr>
            <a:lstStyle/>
            <a:p>
              <a:r>
                <a:rPr lang="en-US" sz="2000">
                  <a:solidFill>
                    <a:schemeClr val="accent2"/>
                  </a:solidFill>
                </a:rPr>
                <a:t>off</a:t>
              </a:r>
              <a:endParaRPr lang="en-US" sz="2000" baseline="-25000">
                <a:solidFill>
                  <a:schemeClr val="accent2"/>
                </a:solidFill>
              </a:endParaRPr>
            </a:p>
          </p:txBody>
        </p:sp>
        <p:sp>
          <p:nvSpPr>
            <p:cNvPr id="1620132" name="Text Box 164"/>
            <p:cNvSpPr txBox="1">
              <a:spLocks noChangeArrowheads="1"/>
            </p:cNvSpPr>
            <p:nvPr/>
          </p:nvSpPr>
          <p:spPr bwMode="auto">
            <a:xfrm>
              <a:off x="3216" y="1200"/>
              <a:ext cx="480" cy="250"/>
            </a:xfrm>
            <a:prstGeom prst="rect">
              <a:avLst/>
            </a:prstGeom>
            <a:noFill/>
            <a:ln w="12700">
              <a:noFill/>
              <a:miter lim="800000"/>
              <a:headEnd/>
              <a:tailEnd/>
            </a:ln>
            <a:effectLst/>
          </p:spPr>
          <p:txBody>
            <a:bodyPr>
              <a:spAutoFit/>
            </a:bodyPr>
            <a:lstStyle/>
            <a:p>
              <a:r>
                <a:rPr lang="en-US" sz="2000">
                  <a:sym typeface="Symbol" pitchFamily="18" charset="2"/>
                </a:rPr>
                <a:t>  D</a:t>
              </a:r>
              <a:endParaRPr lang="en-US" sz="2000" baseline="-25000"/>
            </a:p>
          </p:txBody>
        </p:sp>
        <p:sp>
          <p:nvSpPr>
            <p:cNvPr id="1620133" name="Text Box 165"/>
            <p:cNvSpPr txBox="1">
              <a:spLocks noChangeArrowheads="1"/>
            </p:cNvSpPr>
            <p:nvPr/>
          </p:nvSpPr>
          <p:spPr bwMode="auto">
            <a:xfrm>
              <a:off x="4896" y="1296"/>
              <a:ext cx="480" cy="250"/>
            </a:xfrm>
            <a:prstGeom prst="rect">
              <a:avLst/>
            </a:prstGeom>
            <a:noFill/>
            <a:ln w="12700">
              <a:noFill/>
              <a:miter lim="800000"/>
              <a:headEnd/>
              <a:tailEnd/>
            </a:ln>
            <a:effectLst/>
          </p:spPr>
          <p:txBody>
            <a:bodyPr>
              <a:spAutoFit/>
            </a:bodyPr>
            <a:lstStyle/>
            <a:p>
              <a:r>
                <a:rPr lang="en-US" sz="2000">
                  <a:sym typeface="Symbol" pitchFamily="18" charset="2"/>
                </a:rPr>
                <a:t> D</a:t>
              </a:r>
              <a:endParaRPr lang="en-US" sz="2000" baseline="-2500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2011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6201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162012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499"/>
                                          </p:stCondLst>
                                        </p:cTn>
                                        <p:tgtEl>
                                          <p:spTgt spid="1620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5394" name="Rectangle 2"/>
          <p:cNvSpPr>
            <a:spLocks noGrp="1" noChangeArrowheads="1"/>
          </p:cNvSpPr>
          <p:nvPr>
            <p:ph type="title"/>
          </p:nvPr>
        </p:nvSpPr>
        <p:spPr>
          <a:xfrm>
            <a:off x="457200" y="304800"/>
            <a:ext cx="8077200" cy="422275"/>
          </a:xfrm>
        </p:spPr>
        <p:txBody>
          <a:bodyPr/>
          <a:lstStyle/>
          <a:p>
            <a:r>
              <a:rPr lang="en-US"/>
              <a:t>Sizing Issues in Simplified TSPC ET FF</a:t>
            </a:r>
          </a:p>
        </p:txBody>
      </p:sp>
      <p:graphicFrame>
        <p:nvGraphicFramePr>
          <p:cNvPr id="1595395" name="Object 3"/>
          <p:cNvGraphicFramePr>
            <a:graphicFrameLocks noChangeAspect="1"/>
          </p:cNvGraphicFramePr>
          <p:nvPr>
            <p:ph type="chart" idx="1"/>
          </p:nvPr>
        </p:nvGraphicFramePr>
        <p:xfrm>
          <a:off x="838200" y="1219200"/>
          <a:ext cx="5486400" cy="4495800"/>
        </p:xfrm>
        <a:graphic>
          <a:graphicData uri="http://schemas.openxmlformats.org/presentationml/2006/ole">
            <p:oleObj spid="_x0000_s1595395" name="Chart" r:id="rId4" imgW="7757280" imgH="4480200" progId="MSGraph.Chart.8">
              <p:embed followColorScheme="full"/>
            </p:oleObj>
          </a:graphicData>
        </a:graphic>
      </p:graphicFrame>
      <p:sp>
        <p:nvSpPr>
          <p:cNvPr id="1595396" name="Text Box 4"/>
          <p:cNvSpPr txBox="1">
            <a:spLocks noChangeArrowheads="1"/>
          </p:cNvSpPr>
          <p:nvPr/>
        </p:nvSpPr>
        <p:spPr bwMode="auto">
          <a:xfrm>
            <a:off x="2971800" y="5562600"/>
            <a:ext cx="1524000" cy="396875"/>
          </a:xfrm>
          <a:prstGeom prst="rect">
            <a:avLst/>
          </a:prstGeom>
          <a:noFill/>
          <a:ln w="12700">
            <a:noFill/>
            <a:miter lim="800000"/>
            <a:headEnd/>
            <a:tailEnd/>
          </a:ln>
          <a:effectLst/>
        </p:spPr>
        <p:txBody>
          <a:bodyPr wrap="none">
            <a:spAutoFit/>
          </a:bodyPr>
          <a:lstStyle/>
          <a:p>
            <a:r>
              <a:rPr lang="en-US" sz="2000" b="0">
                <a:solidFill>
                  <a:schemeClr val="tx1"/>
                </a:solidFill>
              </a:rPr>
              <a:t>Time (nsec)</a:t>
            </a:r>
            <a:endParaRPr lang="en-US" sz="2000" b="0" baseline="-25000">
              <a:solidFill>
                <a:schemeClr val="tx1"/>
              </a:solidFill>
            </a:endParaRPr>
          </a:p>
        </p:txBody>
      </p:sp>
      <p:sp>
        <p:nvSpPr>
          <p:cNvPr id="1595397" name="Text Box 5"/>
          <p:cNvSpPr txBox="1">
            <a:spLocks noChangeArrowheads="1"/>
          </p:cNvSpPr>
          <p:nvPr/>
        </p:nvSpPr>
        <p:spPr bwMode="auto">
          <a:xfrm rot="-5479976">
            <a:off x="433388" y="3148012"/>
            <a:ext cx="749300" cy="396875"/>
          </a:xfrm>
          <a:prstGeom prst="rect">
            <a:avLst/>
          </a:prstGeom>
          <a:noFill/>
          <a:ln w="12700">
            <a:noFill/>
            <a:miter lim="800000"/>
            <a:headEnd/>
            <a:tailEnd/>
          </a:ln>
          <a:effectLst/>
        </p:spPr>
        <p:txBody>
          <a:bodyPr wrap="none">
            <a:spAutoFit/>
          </a:bodyPr>
          <a:lstStyle/>
          <a:p>
            <a:r>
              <a:rPr lang="en-US" sz="2000" b="0">
                <a:solidFill>
                  <a:schemeClr val="tx1"/>
                </a:solidFill>
              </a:rPr>
              <a:t>Volts</a:t>
            </a:r>
            <a:endParaRPr lang="en-US" sz="2000" b="0" baseline="-25000">
              <a:solidFill>
                <a:schemeClr val="tx1"/>
              </a:solidFill>
            </a:endParaRPr>
          </a:p>
        </p:txBody>
      </p:sp>
      <p:sp>
        <p:nvSpPr>
          <p:cNvPr id="1595398" name="Text Box 6"/>
          <p:cNvSpPr txBox="1">
            <a:spLocks noChangeArrowheads="1"/>
          </p:cNvSpPr>
          <p:nvPr/>
        </p:nvSpPr>
        <p:spPr bwMode="auto">
          <a:xfrm>
            <a:off x="2438400" y="1828800"/>
            <a:ext cx="495300" cy="396875"/>
          </a:xfrm>
          <a:prstGeom prst="rect">
            <a:avLst/>
          </a:prstGeom>
          <a:noFill/>
          <a:ln w="12700">
            <a:noFill/>
            <a:miter lim="800000"/>
            <a:headEnd/>
            <a:tailEnd/>
          </a:ln>
          <a:effectLst/>
        </p:spPr>
        <p:txBody>
          <a:bodyPr wrap="none">
            <a:spAutoFit/>
          </a:bodyPr>
          <a:lstStyle/>
          <a:p>
            <a:r>
              <a:rPr lang="en-US" sz="2000" b="0">
                <a:solidFill>
                  <a:srgbClr val="0000BA"/>
                </a:solidFill>
              </a:rPr>
              <a:t>clk</a:t>
            </a:r>
          </a:p>
        </p:txBody>
      </p:sp>
      <p:sp>
        <p:nvSpPr>
          <p:cNvPr id="1595399" name="Text Box 7"/>
          <p:cNvSpPr txBox="1">
            <a:spLocks noChangeArrowheads="1"/>
          </p:cNvSpPr>
          <p:nvPr/>
        </p:nvSpPr>
        <p:spPr bwMode="auto">
          <a:xfrm>
            <a:off x="3429000" y="2438400"/>
            <a:ext cx="828675" cy="396875"/>
          </a:xfrm>
          <a:prstGeom prst="rect">
            <a:avLst/>
          </a:prstGeom>
          <a:noFill/>
          <a:ln w="12700">
            <a:noFill/>
            <a:miter lim="800000"/>
            <a:headEnd/>
            <a:tailEnd/>
          </a:ln>
          <a:effectLst/>
        </p:spPr>
        <p:txBody>
          <a:bodyPr>
            <a:spAutoFit/>
          </a:bodyPr>
          <a:lstStyle/>
          <a:p>
            <a:r>
              <a:rPr lang="en-US" sz="2000" b="0"/>
              <a:t>!Q</a:t>
            </a:r>
            <a:r>
              <a:rPr lang="en-US" sz="2000" b="0" baseline="-25000"/>
              <a:t>orig</a:t>
            </a:r>
            <a:endParaRPr lang="en-US" sz="2000" b="0"/>
          </a:p>
        </p:txBody>
      </p:sp>
      <p:sp>
        <p:nvSpPr>
          <p:cNvPr id="1595400" name="Text Box 8"/>
          <p:cNvSpPr txBox="1">
            <a:spLocks noChangeArrowheads="1"/>
          </p:cNvSpPr>
          <p:nvPr/>
        </p:nvSpPr>
        <p:spPr bwMode="auto">
          <a:xfrm>
            <a:off x="3429000" y="4038600"/>
            <a:ext cx="828675" cy="396875"/>
          </a:xfrm>
          <a:prstGeom prst="rect">
            <a:avLst/>
          </a:prstGeom>
          <a:noFill/>
          <a:ln w="12700">
            <a:noFill/>
            <a:miter lim="800000"/>
            <a:headEnd/>
            <a:tailEnd/>
          </a:ln>
          <a:effectLst/>
        </p:spPr>
        <p:txBody>
          <a:bodyPr>
            <a:spAutoFit/>
          </a:bodyPr>
          <a:lstStyle/>
          <a:p>
            <a:r>
              <a:rPr lang="en-US" sz="2000" b="0"/>
              <a:t>Q</a:t>
            </a:r>
            <a:r>
              <a:rPr lang="en-US" sz="2000" b="0" baseline="-25000"/>
              <a:t>orig</a:t>
            </a:r>
            <a:endParaRPr lang="en-US" sz="2000" b="0"/>
          </a:p>
        </p:txBody>
      </p:sp>
      <p:sp>
        <p:nvSpPr>
          <p:cNvPr id="1595401" name="Text Box 9"/>
          <p:cNvSpPr txBox="1">
            <a:spLocks noChangeArrowheads="1"/>
          </p:cNvSpPr>
          <p:nvPr/>
        </p:nvSpPr>
        <p:spPr bwMode="auto">
          <a:xfrm>
            <a:off x="5181600" y="1981200"/>
            <a:ext cx="828675" cy="396875"/>
          </a:xfrm>
          <a:prstGeom prst="rect">
            <a:avLst/>
          </a:prstGeom>
          <a:noFill/>
          <a:ln w="12700">
            <a:noFill/>
            <a:miter lim="800000"/>
            <a:headEnd/>
            <a:tailEnd/>
          </a:ln>
          <a:effectLst/>
        </p:spPr>
        <p:txBody>
          <a:bodyPr>
            <a:spAutoFit/>
          </a:bodyPr>
          <a:lstStyle/>
          <a:p>
            <a:r>
              <a:rPr lang="en-US" sz="2000" b="0">
                <a:solidFill>
                  <a:srgbClr val="009900"/>
                </a:solidFill>
              </a:rPr>
              <a:t>!Q</a:t>
            </a:r>
            <a:r>
              <a:rPr lang="en-US" sz="2000" b="0" baseline="-25000">
                <a:solidFill>
                  <a:srgbClr val="009900"/>
                </a:solidFill>
              </a:rPr>
              <a:t>mod</a:t>
            </a:r>
            <a:endParaRPr lang="en-US" sz="2000" b="0">
              <a:solidFill>
                <a:srgbClr val="009900"/>
              </a:solidFill>
            </a:endParaRPr>
          </a:p>
        </p:txBody>
      </p:sp>
      <p:sp>
        <p:nvSpPr>
          <p:cNvPr id="1595402" name="Text Box 10"/>
          <p:cNvSpPr txBox="1">
            <a:spLocks noChangeArrowheads="1"/>
          </p:cNvSpPr>
          <p:nvPr/>
        </p:nvSpPr>
        <p:spPr bwMode="auto">
          <a:xfrm>
            <a:off x="3429000" y="4953000"/>
            <a:ext cx="828675" cy="396875"/>
          </a:xfrm>
          <a:prstGeom prst="rect">
            <a:avLst/>
          </a:prstGeom>
          <a:noFill/>
          <a:ln w="12700">
            <a:noFill/>
            <a:miter lim="800000"/>
            <a:headEnd/>
            <a:tailEnd/>
          </a:ln>
          <a:effectLst/>
        </p:spPr>
        <p:txBody>
          <a:bodyPr>
            <a:spAutoFit/>
          </a:bodyPr>
          <a:lstStyle/>
          <a:p>
            <a:r>
              <a:rPr lang="en-US" sz="2000" b="0">
                <a:solidFill>
                  <a:srgbClr val="009900"/>
                </a:solidFill>
              </a:rPr>
              <a:t>Q</a:t>
            </a:r>
            <a:r>
              <a:rPr lang="en-US" sz="2000" b="0" baseline="-25000">
                <a:solidFill>
                  <a:srgbClr val="009900"/>
                </a:solidFill>
              </a:rPr>
              <a:t>mod</a:t>
            </a:r>
            <a:endParaRPr lang="en-US" sz="2000" b="0">
              <a:solidFill>
                <a:srgbClr val="009900"/>
              </a:solidFill>
            </a:endParaRPr>
          </a:p>
        </p:txBody>
      </p:sp>
      <p:sp>
        <p:nvSpPr>
          <p:cNvPr id="1595403" name="Text Box 11"/>
          <p:cNvSpPr txBox="1">
            <a:spLocks noChangeArrowheads="1"/>
          </p:cNvSpPr>
          <p:nvPr/>
        </p:nvSpPr>
        <p:spPr bwMode="auto">
          <a:xfrm>
            <a:off x="6324600" y="1981200"/>
            <a:ext cx="2538413" cy="3378200"/>
          </a:xfrm>
          <a:prstGeom prst="rect">
            <a:avLst/>
          </a:prstGeom>
          <a:noFill/>
          <a:ln w="12700">
            <a:noFill/>
            <a:miter lim="800000"/>
            <a:headEnd/>
            <a:tailEnd/>
          </a:ln>
          <a:effectLst/>
        </p:spPr>
        <p:txBody>
          <a:bodyPr>
            <a:spAutoFit/>
          </a:bodyPr>
          <a:lstStyle/>
          <a:p>
            <a:r>
              <a:rPr lang="en-US" sz="2400" b="0">
                <a:solidFill>
                  <a:schemeClr val="tx1"/>
                </a:solidFill>
              </a:rPr>
              <a:t>Transistor sizing</a:t>
            </a:r>
          </a:p>
          <a:p>
            <a:endParaRPr lang="en-US" sz="2400" b="0">
              <a:solidFill>
                <a:schemeClr val="tx1"/>
              </a:solidFill>
            </a:endParaRPr>
          </a:p>
          <a:p>
            <a:r>
              <a:rPr lang="en-US" sz="2400" b="0"/>
              <a:t>Original width</a:t>
            </a:r>
          </a:p>
          <a:p>
            <a:r>
              <a:rPr lang="en-US" sz="2400" b="0"/>
              <a:t>   M</a:t>
            </a:r>
            <a:r>
              <a:rPr lang="en-US" sz="2400" b="0" baseline="-25000"/>
              <a:t>4</a:t>
            </a:r>
            <a:r>
              <a:rPr lang="en-US" sz="2400" b="0"/>
              <a:t>, M</a:t>
            </a:r>
            <a:r>
              <a:rPr lang="en-US" sz="2400" b="0" baseline="-25000"/>
              <a:t>5</a:t>
            </a:r>
            <a:r>
              <a:rPr lang="en-US" sz="2400" b="0"/>
              <a:t> = 0.5</a:t>
            </a:r>
            <a:r>
              <a:rPr lang="en-US" sz="2400" b="0">
                <a:sym typeface="Symbol" pitchFamily="18" charset="2"/>
              </a:rPr>
              <a:t>m</a:t>
            </a:r>
          </a:p>
          <a:p>
            <a:r>
              <a:rPr lang="en-US" sz="2400" b="0"/>
              <a:t>   M</a:t>
            </a:r>
            <a:r>
              <a:rPr lang="en-US" sz="2400" b="0" baseline="-25000"/>
              <a:t>7</a:t>
            </a:r>
            <a:r>
              <a:rPr lang="en-US" sz="2400" b="0"/>
              <a:t>, M</a:t>
            </a:r>
            <a:r>
              <a:rPr lang="en-US" sz="2400" b="0" baseline="-25000"/>
              <a:t>8</a:t>
            </a:r>
            <a:r>
              <a:rPr lang="en-US" sz="2400" b="0"/>
              <a:t> = 2</a:t>
            </a:r>
            <a:r>
              <a:rPr lang="en-US" sz="2400" b="0">
                <a:sym typeface="Symbol" pitchFamily="18" charset="2"/>
              </a:rPr>
              <a:t>m</a:t>
            </a:r>
          </a:p>
          <a:p>
            <a:endParaRPr lang="en-US" sz="2400" b="0">
              <a:solidFill>
                <a:schemeClr val="tx1"/>
              </a:solidFill>
              <a:sym typeface="Symbol" pitchFamily="18" charset="2"/>
            </a:endParaRPr>
          </a:p>
          <a:p>
            <a:r>
              <a:rPr lang="en-US" sz="2400" b="0">
                <a:solidFill>
                  <a:srgbClr val="009900"/>
                </a:solidFill>
                <a:sym typeface="Symbol" pitchFamily="18" charset="2"/>
              </a:rPr>
              <a:t>Modified width</a:t>
            </a:r>
          </a:p>
          <a:p>
            <a:r>
              <a:rPr lang="en-US" sz="2400" b="0">
                <a:solidFill>
                  <a:srgbClr val="009900"/>
                </a:solidFill>
                <a:sym typeface="Symbol" pitchFamily="18" charset="2"/>
              </a:rPr>
              <a:t>  </a:t>
            </a:r>
            <a:r>
              <a:rPr lang="en-US" sz="2400" b="0">
                <a:solidFill>
                  <a:srgbClr val="009900"/>
                </a:solidFill>
              </a:rPr>
              <a:t> M</a:t>
            </a:r>
            <a:r>
              <a:rPr lang="en-US" sz="2400" b="0" baseline="-25000">
                <a:solidFill>
                  <a:srgbClr val="009900"/>
                </a:solidFill>
              </a:rPr>
              <a:t>4</a:t>
            </a:r>
            <a:r>
              <a:rPr lang="en-US" sz="2400" b="0">
                <a:solidFill>
                  <a:srgbClr val="009900"/>
                </a:solidFill>
              </a:rPr>
              <a:t>, M</a:t>
            </a:r>
            <a:r>
              <a:rPr lang="en-US" sz="2400" b="0" baseline="-25000">
                <a:solidFill>
                  <a:srgbClr val="009900"/>
                </a:solidFill>
              </a:rPr>
              <a:t>5</a:t>
            </a:r>
            <a:r>
              <a:rPr lang="en-US" sz="2400" b="0">
                <a:solidFill>
                  <a:srgbClr val="009900"/>
                </a:solidFill>
              </a:rPr>
              <a:t> = 1</a:t>
            </a:r>
            <a:r>
              <a:rPr lang="en-US" sz="2400" b="0">
                <a:solidFill>
                  <a:srgbClr val="009900"/>
                </a:solidFill>
                <a:sym typeface="Symbol" pitchFamily="18" charset="2"/>
              </a:rPr>
              <a:t>m</a:t>
            </a:r>
          </a:p>
          <a:p>
            <a:r>
              <a:rPr lang="en-US" sz="2400" b="0">
                <a:solidFill>
                  <a:srgbClr val="009900"/>
                </a:solidFill>
                <a:sym typeface="Symbol" pitchFamily="18" charset="2"/>
              </a:rPr>
              <a:t>  </a:t>
            </a:r>
            <a:r>
              <a:rPr lang="en-US" sz="2400" b="0">
                <a:solidFill>
                  <a:srgbClr val="009900"/>
                </a:solidFill>
              </a:rPr>
              <a:t> M</a:t>
            </a:r>
            <a:r>
              <a:rPr lang="en-US" sz="2400" b="0" baseline="-25000">
                <a:solidFill>
                  <a:srgbClr val="009900"/>
                </a:solidFill>
              </a:rPr>
              <a:t>7</a:t>
            </a:r>
            <a:r>
              <a:rPr lang="en-US" sz="2400" b="0">
                <a:solidFill>
                  <a:srgbClr val="009900"/>
                </a:solidFill>
              </a:rPr>
              <a:t>, M</a:t>
            </a:r>
            <a:r>
              <a:rPr lang="en-US" sz="2400" b="0" baseline="-25000">
                <a:solidFill>
                  <a:srgbClr val="009900"/>
                </a:solidFill>
              </a:rPr>
              <a:t>8</a:t>
            </a:r>
            <a:r>
              <a:rPr lang="en-US" sz="2400" b="0">
                <a:solidFill>
                  <a:srgbClr val="009900"/>
                </a:solidFill>
              </a:rPr>
              <a:t> = 1</a:t>
            </a:r>
            <a:r>
              <a:rPr lang="en-US" sz="2400" b="0">
                <a:solidFill>
                  <a:srgbClr val="009900"/>
                </a:solidFill>
                <a:sym typeface="Symbol" pitchFamily="18" charset="2"/>
              </a:rPr>
              <a:t>m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5395">
                                            <p:oleChartEl type="series" lvl="1"/>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5395">
                                            <p:oleChartEl type="series" lvl="2"/>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5395">
                                            <p:oleChartEl type="series" lvl="3"/>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5395">
                                            <p:oleChartEl type="series" lvl="4"/>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95395">
                                            <p:oleChartEl type="series" lvl="5"/>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595395" grpId="0" bld="series"/>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9250" name="Rectangle 2"/>
          <p:cNvSpPr>
            <a:spLocks noGrp="1" noChangeArrowheads="1"/>
          </p:cNvSpPr>
          <p:nvPr>
            <p:ph type="title"/>
          </p:nvPr>
        </p:nvSpPr>
        <p:spPr/>
        <p:txBody>
          <a:bodyPr/>
          <a:lstStyle/>
          <a:p>
            <a:r>
              <a:rPr lang="en-US"/>
              <a:t>Split-Output TSPC Latches</a:t>
            </a:r>
          </a:p>
        </p:txBody>
      </p:sp>
      <p:grpSp>
        <p:nvGrpSpPr>
          <p:cNvPr id="1589251" name="Group 3"/>
          <p:cNvGrpSpPr>
            <a:grpSpLocks/>
          </p:cNvGrpSpPr>
          <p:nvPr/>
        </p:nvGrpSpPr>
        <p:grpSpPr bwMode="auto">
          <a:xfrm>
            <a:off x="1524000" y="2362200"/>
            <a:ext cx="609600" cy="762000"/>
            <a:chOff x="1248" y="2688"/>
            <a:chExt cx="384" cy="480"/>
          </a:xfrm>
        </p:grpSpPr>
        <p:sp>
          <p:nvSpPr>
            <p:cNvPr id="1589252" name="Line 4"/>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9253" name="Line 5"/>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9254" name="Line 6"/>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9255" name="Line 7"/>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9256" name="Line 8"/>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9257" name="Line 9"/>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9258" name="Line 10"/>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9259" name="Group 11"/>
          <p:cNvGrpSpPr>
            <a:grpSpLocks/>
          </p:cNvGrpSpPr>
          <p:nvPr/>
        </p:nvGrpSpPr>
        <p:grpSpPr bwMode="auto">
          <a:xfrm>
            <a:off x="1524000" y="1600200"/>
            <a:ext cx="609600" cy="762000"/>
            <a:chOff x="1200" y="1440"/>
            <a:chExt cx="384" cy="480"/>
          </a:xfrm>
        </p:grpSpPr>
        <p:sp>
          <p:nvSpPr>
            <p:cNvPr id="1589260" name="Line 12"/>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9261" name="Line 13"/>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9262" name="Line 14"/>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9263" name="Line 15"/>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9264" name="Oval 16"/>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9265" name="Line 17"/>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9266" name="Line 18"/>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9267" name="Line 19"/>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sp>
        <p:nvSpPr>
          <p:cNvPr id="1589268" name="Line 20"/>
          <p:cNvSpPr>
            <a:spLocks noChangeShapeType="1"/>
          </p:cNvSpPr>
          <p:nvPr/>
        </p:nvSpPr>
        <p:spPr bwMode="auto">
          <a:xfrm>
            <a:off x="1981200" y="1600200"/>
            <a:ext cx="304800" cy="0"/>
          </a:xfrm>
          <a:prstGeom prst="line">
            <a:avLst/>
          </a:prstGeom>
          <a:noFill/>
          <a:ln w="28575">
            <a:solidFill>
              <a:schemeClr val="tx1"/>
            </a:solidFill>
            <a:round/>
            <a:headEnd/>
            <a:tailEnd/>
          </a:ln>
          <a:effectLst/>
        </p:spPr>
        <p:txBody>
          <a:bodyPr/>
          <a:lstStyle/>
          <a:p>
            <a:endParaRPr lang="en-US"/>
          </a:p>
        </p:txBody>
      </p:sp>
      <p:grpSp>
        <p:nvGrpSpPr>
          <p:cNvPr id="1589269" name="Group 21"/>
          <p:cNvGrpSpPr>
            <a:grpSpLocks/>
          </p:cNvGrpSpPr>
          <p:nvPr/>
        </p:nvGrpSpPr>
        <p:grpSpPr bwMode="auto">
          <a:xfrm>
            <a:off x="1981200" y="3657600"/>
            <a:ext cx="304800" cy="76200"/>
            <a:chOff x="1536" y="3360"/>
            <a:chExt cx="192" cy="48"/>
          </a:xfrm>
        </p:grpSpPr>
        <p:sp>
          <p:nvSpPr>
            <p:cNvPr id="1589270" name="Line 22"/>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9271" name="Line 23"/>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nvGrpSpPr>
          <p:cNvPr id="1589272" name="Group 24"/>
          <p:cNvGrpSpPr>
            <a:grpSpLocks/>
          </p:cNvGrpSpPr>
          <p:nvPr/>
        </p:nvGrpSpPr>
        <p:grpSpPr bwMode="auto">
          <a:xfrm>
            <a:off x="1524000" y="2895600"/>
            <a:ext cx="609600" cy="762000"/>
            <a:chOff x="1248" y="2688"/>
            <a:chExt cx="384" cy="480"/>
          </a:xfrm>
        </p:grpSpPr>
        <p:sp>
          <p:nvSpPr>
            <p:cNvPr id="1589273" name="Line 25"/>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9274" name="Line 26"/>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9275" name="Line 27"/>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9276" name="Line 28"/>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9277" name="Line 29"/>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9278" name="Line 30"/>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9279" name="Line 31"/>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9280" name="Group 32"/>
          <p:cNvGrpSpPr>
            <a:grpSpLocks/>
          </p:cNvGrpSpPr>
          <p:nvPr/>
        </p:nvGrpSpPr>
        <p:grpSpPr bwMode="auto">
          <a:xfrm>
            <a:off x="2971800" y="1600200"/>
            <a:ext cx="609600" cy="762000"/>
            <a:chOff x="1200" y="1440"/>
            <a:chExt cx="384" cy="480"/>
          </a:xfrm>
        </p:grpSpPr>
        <p:sp>
          <p:nvSpPr>
            <p:cNvPr id="1589281" name="Line 33"/>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9282" name="Line 34"/>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9283" name="Line 35"/>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9284" name="Line 36"/>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9285" name="Oval 37"/>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9286" name="Line 38"/>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9287" name="Line 39"/>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9288" name="Line 40"/>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89289" name="Group 41"/>
          <p:cNvGrpSpPr>
            <a:grpSpLocks/>
          </p:cNvGrpSpPr>
          <p:nvPr/>
        </p:nvGrpSpPr>
        <p:grpSpPr bwMode="auto">
          <a:xfrm>
            <a:off x="2971800" y="2895600"/>
            <a:ext cx="609600" cy="762000"/>
            <a:chOff x="1248" y="2688"/>
            <a:chExt cx="384" cy="480"/>
          </a:xfrm>
        </p:grpSpPr>
        <p:sp>
          <p:nvSpPr>
            <p:cNvPr id="1589290" name="Line 42"/>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9291" name="Line 43"/>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9292" name="Line 44"/>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9293" name="Line 45"/>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9294" name="Line 46"/>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9295" name="Line 47"/>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9296" name="Line 48"/>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9297" name="Group 49"/>
          <p:cNvGrpSpPr>
            <a:grpSpLocks/>
          </p:cNvGrpSpPr>
          <p:nvPr/>
        </p:nvGrpSpPr>
        <p:grpSpPr bwMode="auto">
          <a:xfrm>
            <a:off x="3429000" y="3657600"/>
            <a:ext cx="304800" cy="76200"/>
            <a:chOff x="1536" y="3360"/>
            <a:chExt cx="192" cy="48"/>
          </a:xfrm>
        </p:grpSpPr>
        <p:sp>
          <p:nvSpPr>
            <p:cNvPr id="1589298" name="Line 50"/>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9299" name="Line 51"/>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89300" name="Line 52"/>
          <p:cNvSpPr>
            <a:spLocks noChangeShapeType="1"/>
          </p:cNvSpPr>
          <p:nvPr/>
        </p:nvSpPr>
        <p:spPr bwMode="auto">
          <a:xfrm>
            <a:off x="990600" y="1981200"/>
            <a:ext cx="0" cy="1295400"/>
          </a:xfrm>
          <a:prstGeom prst="line">
            <a:avLst/>
          </a:prstGeom>
          <a:noFill/>
          <a:ln w="12700">
            <a:solidFill>
              <a:schemeClr val="tx1"/>
            </a:solidFill>
            <a:round/>
            <a:headEnd/>
            <a:tailEnd/>
          </a:ln>
          <a:effectLst/>
        </p:spPr>
        <p:txBody>
          <a:bodyPr/>
          <a:lstStyle/>
          <a:p>
            <a:endParaRPr lang="en-US"/>
          </a:p>
        </p:txBody>
      </p:sp>
      <p:sp>
        <p:nvSpPr>
          <p:cNvPr id="1589301" name="Line 53"/>
          <p:cNvSpPr>
            <a:spLocks noChangeShapeType="1"/>
          </p:cNvSpPr>
          <p:nvPr/>
        </p:nvSpPr>
        <p:spPr bwMode="auto">
          <a:xfrm>
            <a:off x="990600" y="3276600"/>
            <a:ext cx="609600" cy="0"/>
          </a:xfrm>
          <a:prstGeom prst="line">
            <a:avLst/>
          </a:prstGeom>
          <a:noFill/>
          <a:ln w="12700">
            <a:solidFill>
              <a:schemeClr val="tx1"/>
            </a:solidFill>
            <a:round/>
            <a:headEnd/>
            <a:tailEnd/>
          </a:ln>
          <a:effectLst/>
        </p:spPr>
        <p:txBody>
          <a:bodyPr/>
          <a:lstStyle/>
          <a:p>
            <a:endParaRPr lang="en-US"/>
          </a:p>
        </p:txBody>
      </p:sp>
      <p:sp>
        <p:nvSpPr>
          <p:cNvPr id="1589302" name="Line 54"/>
          <p:cNvSpPr>
            <a:spLocks noChangeShapeType="1"/>
          </p:cNvSpPr>
          <p:nvPr/>
        </p:nvSpPr>
        <p:spPr bwMode="auto">
          <a:xfrm>
            <a:off x="990600" y="1981200"/>
            <a:ext cx="609600" cy="0"/>
          </a:xfrm>
          <a:prstGeom prst="line">
            <a:avLst/>
          </a:prstGeom>
          <a:noFill/>
          <a:ln w="12700">
            <a:solidFill>
              <a:schemeClr val="tx1"/>
            </a:solidFill>
            <a:round/>
            <a:headEnd/>
            <a:tailEnd/>
          </a:ln>
          <a:effectLst/>
        </p:spPr>
        <p:txBody>
          <a:bodyPr/>
          <a:lstStyle/>
          <a:p>
            <a:endParaRPr lang="en-US"/>
          </a:p>
        </p:txBody>
      </p:sp>
      <p:sp>
        <p:nvSpPr>
          <p:cNvPr id="1589303" name="Line 55"/>
          <p:cNvSpPr>
            <a:spLocks noChangeShapeType="1"/>
          </p:cNvSpPr>
          <p:nvPr/>
        </p:nvSpPr>
        <p:spPr bwMode="auto">
          <a:xfrm>
            <a:off x="2133600" y="2362200"/>
            <a:ext cx="304800" cy="0"/>
          </a:xfrm>
          <a:prstGeom prst="line">
            <a:avLst/>
          </a:prstGeom>
          <a:noFill/>
          <a:ln w="12700">
            <a:solidFill>
              <a:schemeClr val="tx1"/>
            </a:solidFill>
            <a:round/>
            <a:headEnd/>
            <a:tailEnd/>
          </a:ln>
          <a:effectLst/>
        </p:spPr>
        <p:txBody>
          <a:bodyPr/>
          <a:lstStyle/>
          <a:p>
            <a:endParaRPr lang="en-US"/>
          </a:p>
        </p:txBody>
      </p:sp>
      <p:sp>
        <p:nvSpPr>
          <p:cNvPr id="1589304" name="Line 56"/>
          <p:cNvSpPr>
            <a:spLocks noChangeShapeType="1"/>
          </p:cNvSpPr>
          <p:nvPr/>
        </p:nvSpPr>
        <p:spPr bwMode="auto">
          <a:xfrm>
            <a:off x="2438400" y="1981200"/>
            <a:ext cx="0" cy="381000"/>
          </a:xfrm>
          <a:prstGeom prst="line">
            <a:avLst/>
          </a:prstGeom>
          <a:noFill/>
          <a:ln w="12700">
            <a:solidFill>
              <a:schemeClr val="tx1"/>
            </a:solidFill>
            <a:round/>
            <a:headEnd/>
            <a:tailEnd/>
          </a:ln>
          <a:effectLst/>
        </p:spPr>
        <p:txBody>
          <a:bodyPr/>
          <a:lstStyle/>
          <a:p>
            <a:endParaRPr lang="en-US"/>
          </a:p>
        </p:txBody>
      </p:sp>
      <p:sp>
        <p:nvSpPr>
          <p:cNvPr id="1589305" name="Line 57"/>
          <p:cNvSpPr>
            <a:spLocks noChangeShapeType="1"/>
          </p:cNvSpPr>
          <p:nvPr/>
        </p:nvSpPr>
        <p:spPr bwMode="auto">
          <a:xfrm>
            <a:off x="2438400" y="1981200"/>
            <a:ext cx="609600" cy="0"/>
          </a:xfrm>
          <a:prstGeom prst="line">
            <a:avLst/>
          </a:prstGeom>
          <a:noFill/>
          <a:ln w="12700">
            <a:solidFill>
              <a:schemeClr val="tx1"/>
            </a:solidFill>
            <a:round/>
            <a:headEnd/>
            <a:tailEnd/>
          </a:ln>
          <a:effectLst/>
        </p:spPr>
        <p:txBody>
          <a:bodyPr/>
          <a:lstStyle/>
          <a:p>
            <a:endParaRPr lang="en-US"/>
          </a:p>
        </p:txBody>
      </p:sp>
      <p:sp>
        <p:nvSpPr>
          <p:cNvPr id="1589306" name="Line 58"/>
          <p:cNvSpPr>
            <a:spLocks noChangeShapeType="1"/>
          </p:cNvSpPr>
          <p:nvPr/>
        </p:nvSpPr>
        <p:spPr bwMode="auto">
          <a:xfrm>
            <a:off x="2438400" y="3276600"/>
            <a:ext cx="609600" cy="0"/>
          </a:xfrm>
          <a:prstGeom prst="line">
            <a:avLst/>
          </a:prstGeom>
          <a:noFill/>
          <a:ln w="12700">
            <a:solidFill>
              <a:schemeClr val="tx1"/>
            </a:solidFill>
            <a:round/>
            <a:headEnd/>
            <a:tailEnd/>
          </a:ln>
          <a:effectLst/>
        </p:spPr>
        <p:txBody>
          <a:bodyPr/>
          <a:lstStyle/>
          <a:p>
            <a:endParaRPr lang="en-US"/>
          </a:p>
        </p:txBody>
      </p:sp>
      <p:sp>
        <p:nvSpPr>
          <p:cNvPr id="1589307" name="Text Box 59"/>
          <p:cNvSpPr txBox="1">
            <a:spLocks noChangeArrowheads="1"/>
          </p:cNvSpPr>
          <p:nvPr/>
        </p:nvSpPr>
        <p:spPr bwMode="auto">
          <a:xfrm>
            <a:off x="1143000" y="2514600"/>
            <a:ext cx="49530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89308" name="Text Box 60"/>
          <p:cNvSpPr txBox="1">
            <a:spLocks noChangeArrowheads="1"/>
          </p:cNvSpPr>
          <p:nvPr/>
        </p:nvSpPr>
        <p:spPr bwMode="auto">
          <a:xfrm>
            <a:off x="381000" y="2438400"/>
            <a:ext cx="395288" cy="396875"/>
          </a:xfrm>
          <a:prstGeom prst="rect">
            <a:avLst/>
          </a:prstGeom>
          <a:noFill/>
          <a:ln w="12700">
            <a:noFill/>
            <a:miter lim="800000"/>
            <a:headEnd/>
            <a:tailEnd/>
          </a:ln>
          <a:effectLst/>
        </p:spPr>
        <p:txBody>
          <a:bodyPr wrap="none">
            <a:spAutoFit/>
          </a:bodyPr>
          <a:lstStyle/>
          <a:p>
            <a:r>
              <a:rPr lang="en-US" sz="2000" b="0">
                <a:solidFill>
                  <a:schemeClr val="tx1"/>
                </a:solidFill>
              </a:rPr>
              <a:t>In</a:t>
            </a:r>
            <a:endParaRPr lang="en-US" sz="2000" b="0" baseline="-25000">
              <a:solidFill>
                <a:schemeClr val="tx1"/>
              </a:solidFill>
            </a:endParaRPr>
          </a:p>
        </p:txBody>
      </p:sp>
      <p:sp>
        <p:nvSpPr>
          <p:cNvPr id="1589309" name="Line 61"/>
          <p:cNvSpPr>
            <a:spLocks noChangeShapeType="1"/>
          </p:cNvSpPr>
          <p:nvPr/>
        </p:nvSpPr>
        <p:spPr bwMode="auto">
          <a:xfrm>
            <a:off x="685800" y="2667000"/>
            <a:ext cx="304800" cy="0"/>
          </a:xfrm>
          <a:prstGeom prst="line">
            <a:avLst/>
          </a:prstGeom>
          <a:noFill/>
          <a:ln w="12700">
            <a:solidFill>
              <a:schemeClr val="tx1"/>
            </a:solidFill>
            <a:round/>
            <a:headEnd/>
            <a:tailEnd/>
          </a:ln>
          <a:effectLst/>
        </p:spPr>
        <p:txBody>
          <a:bodyPr/>
          <a:lstStyle/>
          <a:p>
            <a:endParaRPr lang="en-US"/>
          </a:p>
        </p:txBody>
      </p:sp>
      <p:sp>
        <p:nvSpPr>
          <p:cNvPr id="1589310" name="Line 62"/>
          <p:cNvSpPr>
            <a:spLocks noChangeShapeType="1"/>
          </p:cNvSpPr>
          <p:nvPr/>
        </p:nvSpPr>
        <p:spPr bwMode="auto">
          <a:xfrm>
            <a:off x="3581400" y="2362200"/>
            <a:ext cx="609600" cy="0"/>
          </a:xfrm>
          <a:prstGeom prst="line">
            <a:avLst/>
          </a:prstGeom>
          <a:noFill/>
          <a:ln w="12700">
            <a:solidFill>
              <a:schemeClr val="tx1"/>
            </a:solidFill>
            <a:round/>
            <a:headEnd/>
            <a:tailEnd/>
          </a:ln>
          <a:effectLst/>
        </p:spPr>
        <p:txBody>
          <a:bodyPr/>
          <a:lstStyle/>
          <a:p>
            <a:endParaRPr lang="en-US"/>
          </a:p>
        </p:txBody>
      </p:sp>
      <p:sp>
        <p:nvSpPr>
          <p:cNvPr id="1589311" name="Text Box 63"/>
          <p:cNvSpPr txBox="1">
            <a:spLocks noChangeArrowheads="1"/>
          </p:cNvSpPr>
          <p:nvPr/>
        </p:nvSpPr>
        <p:spPr bwMode="auto">
          <a:xfrm>
            <a:off x="4114800" y="2133600"/>
            <a:ext cx="381000" cy="396875"/>
          </a:xfrm>
          <a:prstGeom prst="rect">
            <a:avLst/>
          </a:prstGeom>
          <a:noFill/>
          <a:ln w="12700">
            <a:noFill/>
            <a:miter lim="800000"/>
            <a:headEnd/>
            <a:tailEnd/>
          </a:ln>
          <a:effectLst/>
        </p:spPr>
        <p:txBody>
          <a:bodyPr wrap="none">
            <a:spAutoFit/>
          </a:bodyPr>
          <a:lstStyle/>
          <a:p>
            <a:r>
              <a:rPr lang="en-US" sz="2000" b="0">
                <a:solidFill>
                  <a:schemeClr val="tx1"/>
                </a:solidFill>
              </a:rPr>
              <a:t>Q</a:t>
            </a:r>
            <a:endParaRPr lang="en-US" sz="2000" b="0" baseline="-25000">
              <a:solidFill>
                <a:schemeClr val="tx1"/>
              </a:solidFill>
            </a:endParaRPr>
          </a:p>
        </p:txBody>
      </p:sp>
      <p:grpSp>
        <p:nvGrpSpPr>
          <p:cNvPr id="1589312" name="Group 64"/>
          <p:cNvGrpSpPr>
            <a:grpSpLocks/>
          </p:cNvGrpSpPr>
          <p:nvPr/>
        </p:nvGrpSpPr>
        <p:grpSpPr bwMode="auto">
          <a:xfrm>
            <a:off x="3733800" y="2362200"/>
            <a:ext cx="304800" cy="762000"/>
            <a:chOff x="1920" y="2112"/>
            <a:chExt cx="192" cy="480"/>
          </a:xfrm>
        </p:grpSpPr>
        <p:sp>
          <p:nvSpPr>
            <p:cNvPr id="1589313" name="Line 65"/>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589314" name="Line 66"/>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589315" name="Line 67"/>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589316" name="Line 68"/>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589317" name="Group 69"/>
            <p:cNvGrpSpPr>
              <a:grpSpLocks/>
            </p:cNvGrpSpPr>
            <p:nvPr/>
          </p:nvGrpSpPr>
          <p:grpSpPr bwMode="auto">
            <a:xfrm>
              <a:off x="1920" y="2544"/>
              <a:ext cx="192" cy="48"/>
              <a:chOff x="1536" y="3360"/>
              <a:chExt cx="192" cy="48"/>
            </a:xfrm>
          </p:grpSpPr>
          <p:sp>
            <p:nvSpPr>
              <p:cNvPr id="1589318" name="Line 70"/>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9319" name="Line 71"/>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
        <p:nvSpPr>
          <p:cNvPr id="1589320" name="Line 72"/>
          <p:cNvSpPr>
            <a:spLocks noChangeShapeType="1"/>
          </p:cNvSpPr>
          <p:nvPr/>
        </p:nvSpPr>
        <p:spPr bwMode="auto">
          <a:xfrm>
            <a:off x="3429000" y="1600200"/>
            <a:ext cx="304800" cy="0"/>
          </a:xfrm>
          <a:prstGeom prst="line">
            <a:avLst/>
          </a:prstGeom>
          <a:noFill/>
          <a:ln w="28575">
            <a:solidFill>
              <a:schemeClr val="tx1"/>
            </a:solidFill>
            <a:round/>
            <a:headEnd/>
            <a:tailEnd/>
          </a:ln>
          <a:effectLst/>
        </p:spPr>
        <p:txBody>
          <a:bodyPr/>
          <a:lstStyle/>
          <a:p>
            <a:endParaRPr lang="en-US"/>
          </a:p>
        </p:txBody>
      </p:sp>
      <p:sp>
        <p:nvSpPr>
          <p:cNvPr id="1589321" name="Text Box 73"/>
          <p:cNvSpPr txBox="1">
            <a:spLocks noChangeArrowheads="1"/>
          </p:cNvSpPr>
          <p:nvPr/>
        </p:nvSpPr>
        <p:spPr bwMode="auto">
          <a:xfrm>
            <a:off x="1828800" y="990600"/>
            <a:ext cx="1765300" cy="396875"/>
          </a:xfrm>
          <a:prstGeom prst="rect">
            <a:avLst/>
          </a:prstGeom>
          <a:noFill/>
          <a:ln w="12700">
            <a:noFill/>
            <a:miter lim="800000"/>
            <a:headEnd/>
            <a:tailEnd/>
          </a:ln>
          <a:effectLst/>
        </p:spPr>
        <p:txBody>
          <a:bodyPr wrap="none">
            <a:spAutoFit/>
          </a:bodyPr>
          <a:lstStyle/>
          <a:p>
            <a:r>
              <a:rPr lang="en-US" sz="2000" b="0"/>
              <a:t>Positive Latch</a:t>
            </a:r>
            <a:endParaRPr lang="en-US" sz="2000" b="0" baseline="-25000"/>
          </a:p>
        </p:txBody>
      </p:sp>
      <p:sp>
        <p:nvSpPr>
          <p:cNvPr id="1589322" name="Text Box 74"/>
          <p:cNvSpPr txBox="1">
            <a:spLocks noChangeArrowheads="1"/>
          </p:cNvSpPr>
          <p:nvPr/>
        </p:nvSpPr>
        <p:spPr bwMode="auto">
          <a:xfrm>
            <a:off x="5791200" y="914400"/>
            <a:ext cx="1878013" cy="396875"/>
          </a:xfrm>
          <a:prstGeom prst="rect">
            <a:avLst/>
          </a:prstGeom>
          <a:noFill/>
          <a:ln w="12700">
            <a:noFill/>
            <a:miter lim="800000"/>
            <a:headEnd/>
            <a:tailEnd/>
          </a:ln>
          <a:effectLst/>
        </p:spPr>
        <p:txBody>
          <a:bodyPr wrap="none">
            <a:spAutoFit/>
          </a:bodyPr>
          <a:lstStyle/>
          <a:p>
            <a:r>
              <a:rPr lang="en-US" sz="2000" b="0"/>
              <a:t>Negative Latch</a:t>
            </a:r>
            <a:endParaRPr lang="en-US" sz="2000" b="0" baseline="-25000"/>
          </a:p>
        </p:txBody>
      </p:sp>
      <p:sp>
        <p:nvSpPr>
          <p:cNvPr id="1589323" name="Text Box 75"/>
          <p:cNvSpPr txBox="1">
            <a:spLocks noChangeArrowheads="1"/>
          </p:cNvSpPr>
          <p:nvPr/>
        </p:nvSpPr>
        <p:spPr bwMode="auto">
          <a:xfrm>
            <a:off x="1084263" y="4191000"/>
            <a:ext cx="2954337" cy="701675"/>
          </a:xfrm>
          <a:prstGeom prst="rect">
            <a:avLst/>
          </a:prstGeom>
          <a:noFill/>
          <a:ln w="12700">
            <a:noFill/>
            <a:miter lim="800000"/>
            <a:headEnd/>
            <a:tailEnd/>
          </a:ln>
          <a:effectLst/>
        </p:spPr>
        <p:txBody>
          <a:bodyPr wrap="none">
            <a:spAutoFit/>
          </a:bodyPr>
          <a:lstStyle/>
          <a:p>
            <a:r>
              <a:rPr lang="en-US" sz="2000" b="0">
                <a:solidFill>
                  <a:srgbClr val="008276"/>
                </a:solidFill>
              </a:rPr>
              <a:t>transparent</a:t>
            </a:r>
            <a:r>
              <a:rPr lang="en-US" sz="2000" b="0">
                <a:solidFill>
                  <a:schemeClr val="tx1"/>
                </a:solidFill>
              </a:rPr>
              <a:t> when clk = 1</a:t>
            </a:r>
          </a:p>
          <a:p>
            <a:r>
              <a:rPr lang="en-US" sz="2000" b="0">
                <a:solidFill>
                  <a:schemeClr val="accent2"/>
                </a:solidFill>
              </a:rPr>
              <a:t>hold</a:t>
            </a:r>
            <a:r>
              <a:rPr lang="en-US" sz="2000" b="0">
                <a:solidFill>
                  <a:schemeClr val="tx1"/>
                </a:solidFill>
              </a:rPr>
              <a:t> when clk = 0</a:t>
            </a:r>
            <a:endParaRPr lang="en-US" sz="2000" b="0" baseline="-25000">
              <a:solidFill>
                <a:schemeClr val="tx1"/>
              </a:solidFill>
            </a:endParaRPr>
          </a:p>
        </p:txBody>
      </p:sp>
      <p:grpSp>
        <p:nvGrpSpPr>
          <p:cNvPr id="1589324" name="Group 76"/>
          <p:cNvGrpSpPr>
            <a:grpSpLocks/>
          </p:cNvGrpSpPr>
          <p:nvPr/>
        </p:nvGrpSpPr>
        <p:grpSpPr bwMode="auto">
          <a:xfrm>
            <a:off x="5715000" y="1676400"/>
            <a:ext cx="609600" cy="762000"/>
            <a:chOff x="1200" y="1440"/>
            <a:chExt cx="384" cy="480"/>
          </a:xfrm>
        </p:grpSpPr>
        <p:sp>
          <p:nvSpPr>
            <p:cNvPr id="1589325" name="Line 77"/>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9326" name="Line 78"/>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9327" name="Line 79"/>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9328" name="Line 80"/>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9329" name="Oval 81"/>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9330" name="Line 82"/>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9331" name="Line 83"/>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9332" name="Line 84"/>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sp>
        <p:nvSpPr>
          <p:cNvPr id="1589333" name="Line 85"/>
          <p:cNvSpPr>
            <a:spLocks noChangeShapeType="1"/>
          </p:cNvSpPr>
          <p:nvPr/>
        </p:nvSpPr>
        <p:spPr bwMode="auto">
          <a:xfrm>
            <a:off x="6172200" y="1676400"/>
            <a:ext cx="304800" cy="0"/>
          </a:xfrm>
          <a:prstGeom prst="line">
            <a:avLst/>
          </a:prstGeom>
          <a:noFill/>
          <a:ln w="28575">
            <a:solidFill>
              <a:schemeClr val="tx1"/>
            </a:solidFill>
            <a:round/>
            <a:headEnd/>
            <a:tailEnd/>
          </a:ln>
          <a:effectLst/>
        </p:spPr>
        <p:txBody>
          <a:bodyPr/>
          <a:lstStyle/>
          <a:p>
            <a:endParaRPr lang="en-US"/>
          </a:p>
        </p:txBody>
      </p:sp>
      <p:grpSp>
        <p:nvGrpSpPr>
          <p:cNvPr id="1589334" name="Group 86"/>
          <p:cNvGrpSpPr>
            <a:grpSpLocks/>
          </p:cNvGrpSpPr>
          <p:nvPr/>
        </p:nvGrpSpPr>
        <p:grpSpPr bwMode="auto">
          <a:xfrm>
            <a:off x="6172200" y="3733800"/>
            <a:ext cx="304800" cy="76200"/>
            <a:chOff x="1536" y="3360"/>
            <a:chExt cx="192" cy="48"/>
          </a:xfrm>
        </p:grpSpPr>
        <p:sp>
          <p:nvSpPr>
            <p:cNvPr id="1589335" name="Line 87"/>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9336" name="Line 88"/>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nvGrpSpPr>
          <p:cNvPr id="1589337" name="Group 89"/>
          <p:cNvGrpSpPr>
            <a:grpSpLocks/>
          </p:cNvGrpSpPr>
          <p:nvPr/>
        </p:nvGrpSpPr>
        <p:grpSpPr bwMode="auto">
          <a:xfrm>
            <a:off x="5715000" y="2971800"/>
            <a:ext cx="609600" cy="762000"/>
            <a:chOff x="1248" y="2688"/>
            <a:chExt cx="384" cy="480"/>
          </a:xfrm>
        </p:grpSpPr>
        <p:sp>
          <p:nvSpPr>
            <p:cNvPr id="1589338" name="Line 90"/>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9339" name="Line 91"/>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9340" name="Line 92"/>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9341" name="Line 93"/>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9342" name="Line 94"/>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9343" name="Line 95"/>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9344" name="Line 96"/>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9345" name="Group 97"/>
          <p:cNvGrpSpPr>
            <a:grpSpLocks/>
          </p:cNvGrpSpPr>
          <p:nvPr/>
        </p:nvGrpSpPr>
        <p:grpSpPr bwMode="auto">
          <a:xfrm>
            <a:off x="7162800" y="1676400"/>
            <a:ext cx="609600" cy="762000"/>
            <a:chOff x="1200" y="1440"/>
            <a:chExt cx="384" cy="480"/>
          </a:xfrm>
        </p:grpSpPr>
        <p:sp>
          <p:nvSpPr>
            <p:cNvPr id="1589346" name="Line 98"/>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9347" name="Line 99"/>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9348" name="Line 100"/>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9349" name="Line 101"/>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9350" name="Oval 102"/>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9351" name="Line 103"/>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9352" name="Line 104"/>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9353" name="Line 105"/>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89354" name="Group 106"/>
          <p:cNvGrpSpPr>
            <a:grpSpLocks/>
          </p:cNvGrpSpPr>
          <p:nvPr/>
        </p:nvGrpSpPr>
        <p:grpSpPr bwMode="auto">
          <a:xfrm>
            <a:off x="7162800" y="2971800"/>
            <a:ext cx="609600" cy="762000"/>
            <a:chOff x="1248" y="2688"/>
            <a:chExt cx="384" cy="480"/>
          </a:xfrm>
        </p:grpSpPr>
        <p:sp>
          <p:nvSpPr>
            <p:cNvPr id="1589355" name="Line 107"/>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89356" name="Line 108"/>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89357" name="Line 109"/>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89358" name="Line 110"/>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89359" name="Line 111"/>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89360" name="Line 112"/>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89361" name="Line 113"/>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89362" name="Group 114"/>
          <p:cNvGrpSpPr>
            <a:grpSpLocks/>
          </p:cNvGrpSpPr>
          <p:nvPr/>
        </p:nvGrpSpPr>
        <p:grpSpPr bwMode="auto">
          <a:xfrm>
            <a:off x="7620000" y="3733800"/>
            <a:ext cx="304800" cy="76200"/>
            <a:chOff x="1536" y="3360"/>
            <a:chExt cx="192" cy="48"/>
          </a:xfrm>
        </p:grpSpPr>
        <p:sp>
          <p:nvSpPr>
            <p:cNvPr id="1589363" name="Line 115"/>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9364" name="Line 116"/>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89365" name="Line 117"/>
          <p:cNvSpPr>
            <a:spLocks noChangeShapeType="1"/>
          </p:cNvSpPr>
          <p:nvPr/>
        </p:nvSpPr>
        <p:spPr bwMode="auto">
          <a:xfrm>
            <a:off x="5181600" y="2057400"/>
            <a:ext cx="0" cy="1295400"/>
          </a:xfrm>
          <a:prstGeom prst="line">
            <a:avLst/>
          </a:prstGeom>
          <a:noFill/>
          <a:ln w="12700">
            <a:solidFill>
              <a:schemeClr val="tx1"/>
            </a:solidFill>
            <a:round/>
            <a:headEnd/>
            <a:tailEnd/>
          </a:ln>
          <a:effectLst/>
        </p:spPr>
        <p:txBody>
          <a:bodyPr/>
          <a:lstStyle/>
          <a:p>
            <a:endParaRPr lang="en-US"/>
          </a:p>
        </p:txBody>
      </p:sp>
      <p:sp>
        <p:nvSpPr>
          <p:cNvPr id="1589366" name="Line 118"/>
          <p:cNvSpPr>
            <a:spLocks noChangeShapeType="1"/>
          </p:cNvSpPr>
          <p:nvPr/>
        </p:nvSpPr>
        <p:spPr bwMode="auto">
          <a:xfrm>
            <a:off x="5181600" y="3352800"/>
            <a:ext cx="609600" cy="0"/>
          </a:xfrm>
          <a:prstGeom prst="line">
            <a:avLst/>
          </a:prstGeom>
          <a:noFill/>
          <a:ln w="12700">
            <a:solidFill>
              <a:schemeClr val="tx1"/>
            </a:solidFill>
            <a:round/>
            <a:headEnd/>
            <a:tailEnd/>
          </a:ln>
          <a:effectLst/>
        </p:spPr>
        <p:txBody>
          <a:bodyPr/>
          <a:lstStyle/>
          <a:p>
            <a:endParaRPr lang="en-US"/>
          </a:p>
        </p:txBody>
      </p:sp>
      <p:sp>
        <p:nvSpPr>
          <p:cNvPr id="1589367" name="Line 119"/>
          <p:cNvSpPr>
            <a:spLocks noChangeShapeType="1"/>
          </p:cNvSpPr>
          <p:nvPr/>
        </p:nvSpPr>
        <p:spPr bwMode="auto">
          <a:xfrm>
            <a:off x="5181600" y="2057400"/>
            <a:ext cx="609600" cy="0"/>
          </a:xfrm>
          <a:prstGeom prst="line">
            <a:avLst/>
          </a:prstGeom>
          <a:noFill/>
          <a:ln w="12700">
            <a:solidFill>
              <a:schemeClr val="tx1"/>
            </a:solidFill>
            <a:round/>
            <a:headEnd/>
            <a:tailEnd/>
          </a:ln>
          <a:effectLst/>
        </p:spPr>
        <p:txBody>
          <a:bodyPr/>
          <a:lstStyle/>
          <a:p>
            <a:endParaRPr lang="en-US"/>
          </a:p>
        </p:txBody>
      </p:sp>
      <p:sp>
        <p:nvSpPr>
          <p:cNvPr id="1589368" name="Line 120"/>
          <p:cNvSpPr>
            <a:spLocks noChangeShapeType="1"/>
          </p:cNvSpPr>
          <p:nvPr/>
        </p:nvSpPr>
        <p:spPr bwMode="auto">
          <a:xfrm>
            <a:off x="6324600" y="2971800"/>
            <a:ext cx="304800" cy="0"/>
          </a:xfrm>
          <a:prstGeom prst="line">
            <a:avLst/>
          </a:prstGeom>
          <a:noFill/>
          <a:ln w="12700">
            <a:solidFill>
              <a:schemeClr val="tx1"/>
            </a:solidFill>
            <a:round/>
            <a:headEnd/>
            <a:tailEnd/>
          </a:ln>
          <a:effectLst/>
        </p:spPr>
        <p:txBody>
          <a:bodyPr/>
          <a:lstStyle/>
          <a:p>
            <a:endParaRPr lang="en-US"/>
          </a:p>
        </p:txBody>
      </p:sp>
      <p:sp>
        <p:nvSpPr>
          <p:cNvPr id="1589369" name="Line 121"/>
          <p:cNvSpPr>
            <a:spLocks noChangeShapeType="1"/>
          </p:cNvSpPr>
          <p:nvPr/>
        </p:nvSpPr>
        <p:spPr bwMode="auto">
          <a:xfrm>
            <a:off x="6629400" y="2971800"/>
            <a:ext cx="0" cy="381000"/>
          </a:xfrm>
          <a:prstGeom prst="line">
            <a:avLst/>
          </a:prstGeom>
          <a:noFill/>
          <a:ln w="12700">
            <a:solidFill>
              <a:schemeClr val="tx1"/>
            </a:solidFill>
            <a:round/>
            <a:headEnd/>
            <a:tailEnd/>
          </a:ln>
          <a:effectLst/>
        </p:spPr>
        <p:txBody>
          <a:bodyPr/>
          <a:lstStyle/>
          <a:p>
            <a:endParaRPr lang="en-US"/>
          </a:p>
        </p:txBody>
      </p:sp>
      <p:sp>
        <p:nvSpPr>
          <p:cNvPr id="1589370" name="Line 122"/>
          <p:cNvSpPr>
            <a:spLocks noChangeShapeType="1"/>
          </p:cNvSpPr>
          <p:nvPr/>
        </p:nvSpPr>
        <p:spPr bwMode="auto">
          <a:xfrm>
            <a:off x="6629400" y="2057400"/>
            <a:ext cx="609600" cy="0"/>
          </a:xfrm>
          <a:prstGeom prst="line">
            <a:avLst/>
          </a:prstGeom>
          <a:noFill/>
          <a:ln w="12700">
            <a:solidFill>
              <a:schemeClr val="tx1"/>
            </a:solidFill>
            <a:round/>
            <a:headEnd/>
            <a:tailEnd/>
          </a:ln>
          <a:effectLst/>
        </p:spPr>
        <p:txBody>
          <a:bodyPr/>
          <a:lstStyle/>
          <a:p>
            <a:endParaRPr lang="en-US"/>
          </a:p>
        </p:txBody>
      </p:sp>
      <p:sp>
        <p:nvSpPr>
          <p:cNvPr id="1589371" name="Line 123"/>
          <p:cNvSpPr>
            <a:spLocks noChangeShapeType="1"/>
          </p:cNvSpPr>
          <p:nvPr/>
        </p:nvSpPr>
        <p:spPr bwMode="auto">
          <a:xfrm>
            <a:off x="6629400" y="3352800"/>
            <a:ext cx="609600" cy="0"/>
          </a:xfrm>
          <a:prstGeom prst="line">
            <a:avLst/>
          </a:prstGeom>
          <a:noFill/>
          <a:ln w="12700">
            <a:solidFill>
              <a:schemeClr val="tx1"/>
            </a:solidFill>
            <a:round/>
            <a:headEnd/>
            <a:tailEnd/>
          </a:ln>
          <a:effectLst/>
        </p:spPr>
        <p:txBody>
          <a:bodyPr/>
          <a:lstStyle/>
          <a:p>
            <a:endParaRPr lang="en-US"/>
          </a:p>
        </p:txBody>
      </p:sp>
      <p:sp>
        <p:nvSpPr>
          <p:cNvPr id="1589372" name="Text Box 124"/>
          <p:cNvSpPr txBox="1">
            <a:spLocks noChangeArrowheads="1"/>
          </p:cNvSpPr>
          <p:nvPr/>
        </p:nvSpPr>
        <p:spPr bwMode="auto">
          <a:xfrm>
            <a:off x="5334000" y="2438400"/>
            <a:ext cx="49530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89373" name="Text Box 125"/>
          <p:cNvSpPr txBox="1">
            <a:spLocks noChangeArrowheads="1"/>
          </p:cNvSpPr>
          <p:nvPr/>
        </p:nvSpPr>
        <p:spPr bwMode="auto">
          <a:xfrm>
            <a:off x="4495800" y="2514600"/>
            <a:ext cx="395288" cy="396875"/>
          </a:xfrm>
          <a:prstGeom prst="rect">
            <a:avLst/>
          </a:prstGeom>
          <a:noFill/>
          <a:ln w="12700">
            <a:noFill/>
            <a:miter lim="800000"/>
            <a:headEnd/>
            <a:tailEnd/>
          </a:ln>
          <a:effectLst/>
        </p:spPr>
        <p:txBody>
          <a:bodyPr wrap="none">
            <a:spAutoFit/>
          </a:bodyPr>
          <a:lstStyle/>
          <a:p>
            <a:r>
              <a:rPr lang="en-US" sz="2000" b="0">
                <a:solidFill>
                  <a:schemeClr val="tx1"/>
                </a:solidFill>
              </a:rPr>
              <a:t>In</a:t>
            </a:r>
            <a:endParaRPr lang="en-US" sz="2000" b="0" baseline="-25000">
              <a:solidFill>
                <a:schemeClr val="tx1"/>
              </a:solidFill>
            </a:endParaRPr>
          </a:p>
        </p:txBody>
      </p:sp>
      <p:sp>
        <p:nvSpPr>
          <p:cNvPr id="1589374" name="Line 126"/>
          <p:cNvSpPr>
            <a:spLocks noChangeShapeType="1"/>
          </p:cNvSpPr>
          <p:nvPr/>
        </p:nvSpPr>
        <p:spPr bwMode="auto">
          <a:xfrm>
            <a:off x="4876800" y="2743200"/>
            <a:ext cx="304800" cy="0"/>
          </a:xfrm>
          <a:prstGeom prst="line">
            <a:avLst/>
          </a:prstGeom>
          <a:noFill/>
          <a:ln w="12700">
            <a:solidFill>
              <a:schemeClr val="tx1"/>
            </a:solidFill>
            <a:round/>
            <a:headEnd/>
            <a:tailEnd/>
          </a:ln>
          <a:effectLst/>
        </p:spPr>
        <p:txBody>
          <a:bodyPr/>
          <a:lstStyle/>
          <a:p>
            <a:endParaRPr lang="en-US"/>
          </a:p>
        </p:txBody>
      </p:sp>
      <p:sp>
        <p:nvSpPr>
          <p:cNvPr id="1589375" name="Line 127"/>
          <p:cNvSpPr>
            <a:spLocks noChangeShapeType="1"/>
          </p:cNvSpPr>
          <p:nvPr/>
        </p:nvSpPr>
        <p:spPr bwMode="auto">
          <a:xfrm>
            <a:off x="7772400" y="2971800"/>
            <a:ext cx="609600" cy="0"/>
          </a:xfrm>
          <a:prstGeom prst="line">
            <a:avLst/>
          </a:prstGeom>
          <a:noFill/>
          <a:ln w="12700">
            <a:solidFill>
              <a:schemeClr val="tx1"/>
            </a:solidFill>
            <a:round/>
            <a:headEnd/>
            <a:tailEnd/>
          </a:ln>
          <a:effectLst/>
        </p:spPr>
        <p:txBody>
          <a:bodyPr/>
          <a:lstStyle/>
          <a:p>
            <a:endParaRPr lang="en-US"/>
          </a:p>
        </p:txBody>
      </p:sp>
      <p:sp>
        <p:nvSpPr>
          <p:cNvPr id="1589376" name="Text Box 128"/>
          <p:cNvSpPr txBox="1">
            <a:spLocks noChangeArrowheads="1"/>
          </p:cNvSpPr>
          <p:nvPr/>
        </p:nvSpPr>
        <p:spPr bwMode="auto">
          <a:xfrm>
            <a:off x="8305800" y="2743200"/>
            <a:ext cx="381000" cy="396875"/>
          </a:xfrm>
          <a:prstGeom prst="rect">
            <a:avLst/>
          </a:prstGeom>
          <a:noFill/>
          <a:ln w="12700">
            <a:noFill/>
            <a:miter lim="800000"/>
            <a:headEnd/>
            <a:tailEnd/>
          </a:ln>
          <a:effectLst/>
        </p:spPr>
        <p:txBody>
          <a:bodyPr wrap="none">
            <a:spAutoFit/>
          </a:bodyPr>
          <a:lstStyle/>
          <a:p>
            <a:r>
              <a:rPr lang="en-US" sz="2000" b="0">
                <a:solidFill>
                  <a:schemeClr val="tx1"/>
                </a:solidFill>
              </a:rPr>
              <a:t>Q</a:t>
            </a:r>
            <a:endParaRPr lang="en-US" sz="2000" b="0" baseline="-25000">
              <a:solidFill>
                <a:schemeClr val="tx1"/>
              </a:solidFill>
            </a:endParaRPr>
          </a:p>
        </p:txBody>
      </p:sp>
      <p:grpSp>
        <p:nvGrpSpPr>
          <p:cNvPr id="1589377" name="Group 129"/>
          <p:cNvGrpSpPr>
            <a:grpSpLocks/>
          </p:cNvGrpSpPr>
          <p:nvPr/>
        </p:nvGrpSpPr>
        <p:grpSpPr bwMode="auto">
          <a:xfrm>
            <a:off x="8001000" y="2971800"/>
            <a:ext cx="304800" cy="762000"/>
            <a:chOff x="1920" y="2112"/>
            <a:chExt cx="192" cy="480"/>
          </a:xfrm>
        </p:grpSpPr>
        <p:sp>
          <p:nvSpPr>
            <p:cNvPr id="1589378" name="Line 130"/>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589379" name="Line 131"/>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589380" name="Line 132"/>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589381" name="Line 133"/>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589382" name="Group 134"/>
            <p:cNvGrpSpPr>
              <a:grpSpLocks/>
            </p:cNvGrpSpPr>
            <p:nvPr/>
          </p:nvGrpSpPr>
          <p:grpSpPr bwMode="auto">
            <a:xfrm>
              <a:off x="1920" y="2544"/>
              <a:ext cx="192" cy="48"/>
              <a:chOff x="1536" y="3360"/>
              <a:chExt cx="192" cy="48"/>
            </a:xfrm>
          </p:grpSpPr>
          <p:sp>
            <p:nvSpPr>
              <p:cNvPr id="1589383" name="Line 135"/>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89384" name="Line 136"/>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
        <p:nvSpPr>
          <p:cNvPr id="1589385" name="Line 137"/>
          <p:cNvSpPr>
            <a:spLocks noChangeShapeType="1"/>
          </p:cNvSpPr>
          <p:nvPr/>
        </p:nvSpPr>
        <p:spPr bwMode="auto">
          <a:xfrm>
            <a:off x="7620000" y="1676400"/>
            <a:ext cx="304800" cy="0"/>
          </a:xfrm>
          <a:prstGeom prst="line">
            <a:avLst/>
          </a:prstGeom>
          <a:noFill/>
          <a:ln w="28575">
            <a:solidFill>
              <a:schemeClr val="tx1"/>
            </a:solidFill>
            <a:round/>
            <a:headEnd/>
            <a:tailEnd/>
          </a:ln>
          <a:effectLst/>
        </p:spPr>
        <p:txBody>
          <a:bodyPr/>
          <a:lstStyle/>
          <a:p>
            <a:endParaRPr lang="en-US"/>
          </a:p>
        </p:txBody>
      </p:sp>
      <p:grpSp>
        <p:nvGrpSpPr>
          <p:cNvPr id="1589386" name="Group 138"/>
          <p:cNvGrpSpPr>
            <a:grpSpLocks/>
          </p:cNvGrpSpPr>
          <p:nvPr/>
        </p:nvGrpSpPr>
        <p:grpSpPr bwMode="auto">
          <a:xfrm>
            <a:off x="5715000" y="2209800"/>
            <a:ext cx="609600" cy="762000"/>
            <a:chOff x="1200" y="1440"/>
            <a:chExt cx="384" cy="480"/>
          </a:xfrm>
        </p:grpSpPr>
        <p:sp>
          <p:nvSpPr>
            <p:cNvPr id="1589387" name="Line 139"/>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89388" name="Line 140"/>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89389" name="Line 141"/>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89390" name="Line 142"/>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89391" name="Oval 143"/>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89392" name="Line 144"/>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89393" name="Line 145"/>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89394" name="Line 146"/>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sp>
        <p:nvSpPr>
          <p:cNvPr id="1589395" name="Text Box 147"/>
          <p:cNvSpPr txBox="1">
            <a:spLocks noChangeArrowheads="1"/>
          </p:cNvSpPr>
          <p:nvPr/>
        </p:nvSpPr>
        <p:spPr bwMode="auto">
          <a:xfrm>
            <a:off x="5351463" y="4191000"/>
            <a:ext cx="2954337" cy="701675"/>
          </a:xfrm>
          <a:prstGeom prst="rect">
            <a:avLst/>
          </a:prstGeom>
          <a:noFill/>
          <a:ln w="12700">
            <a:noFill/>
            <a:miter lim="800000"/>
            <a:headEnd/>
            <a:tailEnd/>
          </a:ln>
          <a:effectLst/>
        </p:spPr>
        <p:txBody>
          <a:bodyPr wrap="none">
            <a:spAutoFit/>
          </a:bodyPr>
          <a:lstStyle/>
          <a:p>
            <a:r>
              <a:rPr lang="en-US" sz="2000" b="0">
                <a:solidFill>
                  <a:schemeClr val="accent2"/>
                </a:solidFill>
              </a:rPr>
              <a:t>hold</a:t>
            </a:r>
            <a:r>
              <a:rPr lang="en-US" sz="2000" b="0">
                <a:solidFill>
                  <a:schemeClr val="tx1"/>
                </a:solidFill>
              </a:rPr>
              <a:t> when clk = 1</a:t>
            </a:r>
          </a:p>
          <a:p>
            <a:r>
              <a:rPr lang="en-US" sz="2000" b="0">
                <a:solidFill>
                  <a:srgbClr val="008276"/>
                </a:solidFill>
              </a:rPr>
              <a:t>transparent</a:t>
            </a:r>
            <a:r>
              <a:rPr lang="en-US" sz="2000" b="0">
                <a:solidFill>
                  <a:schemeClr val="tx1"/>
                </a:solidFill>
              </a:rPr>
              <a:t> when clk = 0</a:t>
            </a:r>
            <a:endParaRPr lang="en-US" sz="2000" b="0" baseline="-25000">
              <a:solidFill>
                <a:schemeClr val="tx1"/>
              </a:solidFill>
            </a:endParaRPr>
          </a:p>
        </p:txBody>
      </p:sp>
      <p:sp>
        <p:nvSpPr>
          <p:cNvPr id="1589396" name="Line 148"/>
          <p:cNvSpPr>
            <a:spLocks noChangeShapeType="1"/>
          </p:cNvSpPr>
          <p:nvPr/>
        </p:nvSpPr>
        <p:spPr bwMode="auto">
          <a:xfrm>
            <a:off x="3581400" y="2362200"/>
            <a:ext cx="0" cy="533400"/>
          </a:xfrm>
          <a:prstGeom prst="line">
            <a:avLst/>
          </a:prstGeom>
          <a:noFill/>
          <a:ln w="12700">
            <a:solidFill>
              <a:schemeClr val="tx1"/>
            </a:solidFill>
            <a:round/>
            <a:headEnd/>
            <a:tailEnd/>
          </a:ln>
          <a:effectLst/>
        </p:spPr>
        <p:txBody>
          <a:bodyPr/>
          <a:lstStyle/>
          <a:p>
            <a:endParaRPr lang="en-US"/>
          </a:p>
        </p:txBody>
      </p:sp>
      <p:sp>
        <p:nvSpPr>
          <p:cNvPr id="1589397" name="Line 149"/>
          <p:cNvSpPr>
            <a:spLocks noChangeShapeType="1"/>
          </p:cNvSpPr>
          <p:nvPr/>
        </p:nvSpPr>
        <p:spPr bwMode="auto">
          <a:xfrm>
            <a:off x="2438400" y="2971800"/>
            <a:ext cx="0" cy="304800"/>
          </a:xfrm>
          <a:prstGeom prst="line">
            <a:avLst/>
          </a:prstGeom>
          <a:noFill/>
          <a:ln w="12700">
            <a:solidFill>
              <a:schemeClr val="tx1"/>
            </a:solidFill>
            <a:round/>
            <a:headEnd/>
            <a:tailEnd/>
          </a:ln>
          <a:effectLst/>
        </p:spPr>
        <p:txBody>
          <a:bodyPr/>
          <a:lstStyle/>
          <a:p>
            <a:endParaRPr lang="en-US"/>
          </a:p>
        </p:txBody>
      </p:sp>
      <p:sp>
        <p:nvSpPr>
          <p:cNvPr id="1589398" name="Line 150"/>
          <p:cNvSpPr>
            <a:spLocks noChangeShapeType="1"/>
          </p:cNvSpPr>
          <p:nvPr/>
        </p:nvSpPr>
        <p:spPr bwMode="auto">
          <a:xfrm>
            <a:off x="2133600" y="2971800"/>
            <a:ext cx="304800" cy="0"/>
          </a:xfrm>
          <a:prstGeom prst="line">
            <a:avLst/>
          </a:prstGeom>
          <a:noFill/>
          <a:ln w="12700">
            <a:solidFill>
              <a:schemeClr val="tx1"/>
            </a:solidFill>
            <a:round/>
            <a:headEnd/>
            <a:tailEnd/>
          </a:ln>
          <a:effectLst/>
        </p:spPr>
        <p:txBody>
          <a:bodyPr/>
          <a:lstStyle/>
          <a:p>
            <a:endParaRPr lang="en-US"/>
          </a:p>
        </p:txBody>
      </p:sp>
      <p:sp>
        <p:nvSpPr>
          <p:cNvPr id="1589399" name="Text Box 151"/>
          <p:cNvSpPr txBox="1">
            <a:spLocks noChangeArrowheads="1"/>
          </p:cNvSpPr>
          <p:nvPr/>
        </p:nvSpPr>
        <p:spPr bwMode="auto">
          <a:xfrm>
            <a:off x="2362200" y="2667000"/>
            <a:ext cx="354013" cy="396875"/>
          </a:xfrm>
          <a:prstGeom prst="rect">
            <a:avLst/>
          </a:prstGeom>
          <a:noFill/>
          <a:ln w="12700">
            <a:noFill/>
            <a:miter lim="800000"/>
            <a:headEnd/>
            <a:tailEnd/>
          </a:ln>
          <a:effectLst/>
        </p:spPr>
        <p:txBody>
          <a:bodyPr wrap="none">
            <a:spAutoFit/>
          </a:bodyPr>
          <a:lstStyle/>
          <a:p>
            <a:r>
              <a:rPr lang="en-US" sz="2000" b="0">
                <a:solidFill>
                  <a:schemeClr val="tx1"/>
                </a:solidFill>
              </a:rPr>
              <a:t>A</a:t>
            </a:r>
            <a:endParaRPr lang="en-US" sz="2000" b="0" baseline="-25000">
              <a:solidFill>
                <a:schemeClr val="tx1"/>
              </a:solidFill>
            </a:endParaRPr>
          </a:p>
        </p:txBody>
      </p:sp>
      <p:sp>
        <p:nvSpPr>
          <p:cNvPr id="1589400" name="Line 152"/>
          <p:cNvSpPr>
            <a:spLocks noChangeShapeType="1"/>
          </p:cNvSpPr>
          <p:nvPr/>
        </p:nvSpPr>
        <p:spPr bwMode="auto">
          <a:xfrm>
            <a:off x="7772400" y="2438400"/>
            <a:ext cx="0" cy="533400"/>
          </a:xfrm>
          <a:prstGeom prst="line">
            <a:avLst/>
          </a:prstGeom>
          <a:noFill/>
          <a:ln w="12700">
            <a:solidFill>
              <a:schemeClr val="tx1"/>
            </a:solidFill>
            <a:round/>
            <a:headEnd/>
            <a:tailEnd/>
          </a:ln>
          <a:effectLst/>
        </p:spPr>
        <p:txBody>
          <a:bodyPr/>
          <a:lstStyle/>
          <a:p>
            <a:endParaRPr lang="en-US"/>
          </a:p>
        </p:txBody>
      </p:sp>
      <p:sp>
        <p:nvSpPr>
          <p:cNvPr id="1589401" name="Line 153"/>
          <p:cNvSpPr>
            <a:spLocks noChangeShapeType="1"/>
          </p:cNvSpPr>
          <p:nvPr/>
        </p:nvSpPr>
        <p:spPr bwMode="auto">
          <a:xfrm>
            <a:off x="6324600" y="2362200"/>
            <a:ext cx="304800" cy="0"/>
          </a:xfrm>
          <a:prstGeom prst="line">
            <a:avLst/>
          </a:prstGeom>
          <a:noFill/>
          <a:ln w="12700">
            <a:solidFill>
              <a:schemeClr val="tx1"/>
            </a:solidFill>
            <a:round/>
            <a:headEnd/>
            <a:tailEnd/>
          </a:ln>
          <a:effectLst/>
        </p:spPr>
        <p:txBody>
          <a:bodyPr/>
          <a:lstStyle/>
          <a:p>
            <a:endParaRPr lang="en-US"/>
          </a:p>
        </p:txBody>
      </p:sp>
      <p:sp>
        <p:nvSpPr>
          <p:cNvPr id="1589402" name="Line 154"/>
          <p:cNvSpPr>
            <a:spLocks noChangeShapeType="1"/>
          </p:cNvSpPr>
          <p:nvPr/>
        </p:nvSpPr>
        <p:spPr bwMode="auto">
          <a:xfrm>
            <a:off x="6629400" y="2057400"/>
            <a:ext cx="0" cy="304800"/>
          </a:xfrm>
          <a:prstGeom prst="line">
            <a:avLst/>
          </a:prstGeom>
          <a:noFill/>
          <a:ln w="12700">
            <a:solidFill>
              <a:schemeClr val="tx1"/>
            </a:solidFill>
            <a:round/>
            <a:headEnd/>
            <a:tailEnd/>
          </a:ln>
          <a:effectLst/>
        </p:spPr>
        <p:txBody>
          <a:bodyPr/>
          <a:lstStyle/>
          <a:p>
            <a:endParaRPr lang="en-US"/>
          </a:p>
        </p:txBody>
      </p:sp>
      <p:sp>
        <p:nvSpPr>
          <p:cNvPr id="1589403" name="Text Box 155"/>
          <p:cNvSpPr txBox="1">
            <a:spLocks noChangeArrowheads="1"/>
          </p:cNvSpPr>
          <p:nvPr/>
        </p:nvSpPr>
        <p:spPr bwMode="auto">
          <a:xfrm>
            <a:off x="6553200" y="2133600"/>
            <a:ext cx="354013" cy="396875"/>
          </a:xfrm>
          <a:prstGeom prst="rect">
            <a:avLst/>
          </a:prstGeom>
          <a:noFill/>
          <a:ln w="12700">
            <a:noFill/>
            <a:miter lim="800000"/>
            <a:headEnd/>
            <a:tailEnd/>
          </a:ln>
          <a:effectLst/>
        </p:spPr>
        <p:txBody>
          <a:bodyPr wrap="none">
            <a:spAutoFit/>
          </a:bodyPr>
          <a:lstStyle/>
          <a:p>
            <a:r>
              <a:rPr lang="en-US" sz="2000" b="0">
                <a:solidFill>
                  <a:schemeClr val="tx1"/>
                </a:solidFill>
              </a:rPr>
              <a:t>A</a:t>
            </a:r>
            <a:endParaRPr lang="en-US" sz="2000" b="0" baseline="-25000">
              <a:solidFill>
                <a:schemeClr val="tx1"/>
              </a:solidFill>
            </a:endParaRPr>
          </a:p>
        </p:txBody>
      </p:sp>
      <p:sp>
        <p:nvSpPr>
          <p:cNvPr id="1589404" name="Text Box 156"/>
          <p:cNvSpPr txBox="1">
            <a:spLocks noChangeArrowheads="1"/>
          </p:cNvSpPr>
          <p:nvPr/>
        </p:nvSpPr>
        <p:spPr bwMode="auto">
          <a:xfrm>
            <a:off x="914400" y="5562600"/>
            <a:ext cx="3149600" cy="396875"/>
          </a:xfrm>
          <a:prstGeom prst="rect">
            <a:avLst/>
          </a:prstGeom>
          <a:noFill/>
          <a:ln w="12700">
            <a:noFill/>
            <a:miter lim="800000"/>
            <a:headEnd/>
            <a:tailEnd/>
          </a:ln>
          <a:effectLst/>
        </p:spPr>
        <p:txBody>
          <a:bodyPr wrap="none">
            <a:spAutoFit/>
          </a:bodyPr>
          <a:lstStyle/>
          <a:p>
            <a:r>
              <a:rPr lang="en-US" sz="2000" b="0">
                <a:solidFill>
                  <a:schemeClr val="tx1"/>
                </a:solidFill>
              </a:rPr>
              <a:t>When In = 0, A = V</a:t>
            </a:r>
            <a:r>
              <a:rPr lang="en-US" sz="2000" b="0" baseline="-25000">
                <a:solidFill>
                  <a:schemeClr val="tx1"/>
                </a:solidFill>
              </a:rPr>
              <a:t>DD</a:t>
            </a:r>
            <a:r>
              <a:rPr lang="en-US" sz="2000" b="0">
                <a:solidFill>
                  <a:schemeClr val="tx1"/>
                </a:solidFill>
              </a:rPr>
              <a:t> - V</a:t>
            </a:r>
            <a:r>
              <a:rPr lang="en-US" sz="2000" b="0" baseline="-25000">
                <a:solidFill>
                  <a:schemeClr val="tx1"/>
                </a:solidFill>
              </a:rPr>
              <a:t>Tn</a:t>
            </a:r>
          </a:p>
        </p:txBody>
      </p:sp>
      <p:sp>
        <p:nvSpPr>
          <p:cNvPr id="1589405" name="Text Box 157"/>
          <p:cNvSpPr txBox="1">
            <a:spLocks noChangeArrowheads="1"/>
          </p:cNvSpPr>
          <p:nvPr/>
        </p:nvSpPr>
        <p:spPr bwMode="auto">
          <a:xfrm>
            <a:off x="5257800" y="5562600"/>
            <a:ext cx="2767013" cy="396875"/>
          </a:xfrm>
          <a:prstGeom prst="rect">
            <a:avLst/>
          </a:prstGeom>
          <a:noFill/>
          <a:ln w="12700">
            <a:noFill/>
            <a:miter lim="800000"/>
            <a:headEnd/>
            <a:tailEnd/>
          </a:ln>
          <a:effectLst/>
        </p:spPr>
        <p:txBody>
          <a:bodyPr wrap="none">
            <a:spAutoFit/>
          </a:bodyPr>
          <a:lstStyle/>
          <a:p>
            <a:r>
              <a:rPr lang="en-US" sz="2000" b="0">
                <a:solidFill>
                  <a:schemeClr val="tx1"/>
                </a:solidFill>
              </a:rPr>
              <a:t>When In = 1, A = | V</a:t>
            </a:r>
            <a:r>
              <a:rPr lang="en-US" sz="2000" b="0" baseline="-25000">
                <a:solidFill>
                  <a:schemeClr val="tx1"/>
                </a:solidFill>
              </a:rPr>
              <a:t>Tp </a:t>
            </a:r>
            <a:r>
              <a:rPr lang="en-US" sz="2000" b="0">
                <a:solidFill>
                  <a:schemeClr val="tx1"/>
                </a:solidFill>
              </a:rPr>
              <a: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1298" name="Rectangle 2"/>
          <p:cNvSpPr>
            <a:spLocks noGrp="1" noChangeArrowheads="1"/>
          </p:cNvSpPr>
          <p:nvPr>
            <p:ph type="title"/>
          </p:nvPr>
        </p:nvSpPr>
        <p:spPr/>
        <p:txBody>
          <a:bodyPr/>
          <a:lstStyle/>
          <a:p>
            <a:r>
              <a:rPr lang="en-US"/>
              <a:t>Split-Output TSPC ET FF</a:t>
            </a:r>
          </a:p>
        </p:txBody>
      </p:sp>
      <p:grpSp>
        <p:nvGrpSpPr>
          <p:cNvPr id="1591299" name="Group 3"/>
          <p:cNvGrpSpPr>
            <a:grpSpLocks/>
          </p:cNvGrpSpPr>
          <p:nvPr/>
        </p:nvGrpSpPr>
        <p:grpSpPr bwMode="auto">
          <a:xfrm>
            <a:off x="2590800" y="1828800"/>
            <a:ext cx="609600" cy="762000"/>
            <a:chOff x="1200" y="1440"/>
            <a:chExt cx="384" cy="480"/>
          </a:xfrm>
        </p:grpSpPr>
        <p:sp>
          <p:nvSpPr>
            <p:cNvPr id="1591300" name="Line 4"/>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91301" name="Line 5"/>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91302" name="Line 6"/>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91303" name="Line 7"/>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91304" name="Oval 8"/>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91305" name="Line 9"/>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91306" name="Line 10"/>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91307" name="Line 11"/>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sp>
        <p:nvSpPr>
          <p:cNvPr id="1591308" name="Line 12"/>
          <p:cNvSpPr>
            <a:spLocks noChangeShapeType="1"/>
          </p:cNvSpPr>
          <p:nvPr/>
        </p:nvSpPr>
        <p:spPr bwMode="auto">
          <a:xfrm>
            <a:off x="3048000" y="1828800"/>
            <a:ext cx="304800" cy="0"/>
          </a:xfrm>
          <a:prstGeom prst="line">
            <a:avLst/>
          </a:prstGeom>
          <a:noFill/>
          <a:ln w="28575">
            <a:solidFill>
              <a:schemeClr val="tx1"/>
            </a:solidFill>
            <a:round/>
            <a:headEnd/>
            <a:tailEnd/>
          </a:ln>
          <a:effectLst/>
        </p:spPr>
        <p:txBody>
          <a:bodyPr/>
          <a:lstStyle/>
          <a:p>
            <a:endParaRPr lang="en-US"/>
          </a:p>
        </p:txBody>
      </p:sp>
      <p:grpSp>
        <p:nvGrpSpPr>
          <p:cNvPr id="1591309" name="Group 13"/>
          <p:cNvGrpSpPr>
            <a:grpSpLocks/>
          </p:cNvGrpSpPr>
          <p:nvPr/>
        </p:nvGrpSpPr>
        <p:grpSpPr bwMode="auto">
          <a:xfrm>
            <a:off x="3048000" y="3886200"/>
            <a:ext cx="304800" cy="76200"/>
            <a:chOff x="1536" y="3360"/>
            <a:chExt cx="192" cy="48"/>
          </a:xfrm>
        </p:grpSpPr>
        <p:sp>
          <p:nvSpPr>
            <p:cNvPr id="1591310" name="Line 14"/>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91311" name="Line 15"/>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nvGrpSpPr>
          <p:cNvPr id="1591312" name="Group 16"/>
          <p:cNvGrpSpPr>
            <a:grpSpLocks/>
          </p:cNvGrpSpPr>
          <p:nvPr/>
        </p:nvGrpSpPr>
        <p:grpSpPr bwMode="auto">
          <a:xfrm>
            <a:off x="2590800" y="3124200"/>
            <a:ext cx="609600" cy="762000"/>
            <a:chOff x="1248" y="2688"/>
            <a:chExt cx="384" cy="480"/>
          </a:xfrm>
        </p:grpSpPr>
        <p:sp>
          <p:nvSpPr>
            <p:cNvPr id="1591313" name="Line 17"/>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91314" name="Line 18"/>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91315" name="Line 19"/>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91316" name="Line 20"/>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91317" name="Line 21"/>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91318" name="Line 22"/>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91319" name="Line 23"/>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sp>
        <p:nvSpPr>
          <p:cNvPr id="1591320" name="Line 24"/>
          <p:cNvSpPr>
            <a:spLocks noChangeShapeType="1"/>
          </p:cNvSpPr>
          <p:nvPr/>
        </p:nvSpPr>
        <p:spPr bwMode="auto">
          <a:xfrm>
            <a:off x="2057400" y="2209800"/>
            <a:ext cx="0" cy="1295400"/>
          </a:xfrm>
          <a:prstGeom prst="line">
            <a:avLst/>
          </a:prstGeom>
          <a:noFill/>
          <a:ln w="12700">
            <a:solidFill>
              <a:schemeClr val="tx1"/>
            </a:solidFill>
            <a:round/>
            <a:headEnd/>
            <a:tailEnd/>
          </a:ln>
          <a:effectLst/>
        </p:spPr>
        <p:txBody>
          <a:bodyPr/>
          <a:lstStyle/>
          <a:p>
            <a:endParaRPr lang="en-US"/>
          </a:p>
        </p:txBody>
      </p:sp>
      <p:sp>
        <p:nvSpPr>
          <p:cNvPr id="1591321" name="Line 25"/>
          <p:cNvSpPr>
            <a:spLocks noChangeShapeType="1"/>
          </p:cNvSpPr>
          <p:nvPr/>
        </p:nvSpPr>
        <p:spPr bwMode="auto">
          <a:xfrm>
            <a:off x="2057400" y="3505200"/>
            <a:ext cx="609600" cy="0"/>
          </a:xfrm>
          <a:prstGeom prst="line">
            <a:avLst/>
          </a:prstGeom>
          <a:noFill/>
          <a:ln w="12700">
            <a:solidFill>
              <a:schemeClr val="tx1"/>
            </a:solidFill>
            <a:round/>
            <a:headEnd/>
            <a:tailEnd/>
          </a:ln>
          <a:effectLst/>
        </p:spPr>
        <p:txBody>
          <a:bodyPr/>
          <a:lstStyle/>
          <a:p>
            <a:endParaRPr lang="en-US"/>
          </a:p>
        </p:txBody>
      </p:sp>
      <p:sp>
        <p:nvSpPr>
          <p:cNvPr id="1591322" name="Line 26"/>
          <p:cNvSpPr>
            <a:spLocks noChangeShapeType="1"/>
          </p:cNvSpPr>
          <p:nvPr/>
        </p:nvSpPr>
        <p:spPr bwMode="auto">
          <a:xfrm>
            <a:off x="2057400" y="2209800"/>
            <a:ext cx="609600" cy="0"/>
          </a:xfrm>
          <a:prstGeom prst="line">
            <a:avLst/>
          </a:prstGeom>
          <a:noFill/>
          <a:ln w="12700">
            <a:solidFill>
              <a:schemeClr val="tx1"/>
            </a:solidFill>
            <a:round/>
            <a:headEnd/>
            <a:tailEnd/>
          </a:ln>
          <a:effectLst/>
        </p:spPr>
        <p:txBody>
          <a:bodyPr/>
          <a:lstStyle/>
          <a:p>
            <a:endParaRPr lang="en-US"/>
          </a:p>
        </p:txBody>
      </p:sp>
      <p:sp>
        <p:nvSpPr>
          <p:cNvPr id="1591323" name="Text Box 27"/>
          <p:cNvSpPr txBox="1">
            <a:spLocks noChangeArrowheads="1"/>
          </p:cNvSpPr>
          <p:nvPr/>
        </p:nvSpPr>
        <p:spPr bwMode="auto">
          <a:xfrm>
            <a:off x="2209800" y="2514600"/>
            <a:ext cx="49530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91324" name="Text Box 28"/>
          <p:cNvSpPr txBox="1">
            <a:spLocks noChangeArrowheads="1"/>
          </p:cNvSpPr>
          <p:nvPr/>
        </p:nvSpPr>
        <p:spPr bwMode="auto">
          <a:xfrm>
            <a:off x="1447800" y="2667000"/>
            <a:ext cx="368300" cy="396875"/>
          </a:xfrm>
          <a:prstGeom prst="rect">
            <a:avLst/>
          </a:prstGeom>
          <a:noFill/>
          <a:ln w="12700">
            <a:noFill/>
            <a:miter lim="800000"/>
            <a:headEnd/>
            <a:tailEnd/>
          </a:ln>
          <a:effectLst/>
        </p:spPr>
        <p:txBody>
          <a:bodyPr wrap="none">
            <a:spAutoFit/>
          </a:bodyPr>
          <a:lstStyle/>
          <a:p>
            <a:r>
              <a:rPr lang="en-US" sz="2000" b="0">
                <a:solidFill>
                  <a:schemeClr val="tx1"/>
                </a:solidFill>
              </a:rPr>
              <a:t>D</a:t>
            </a:r>
            <a:endParaRPr lang="en-US" sz="2000" b="0" baseline="-25000">
              <a:solidFill>
                <a:schemeClr val="tx1"/>
              </a:solidFill>
            </a:endParaRPr>
          </a:p>
        </p:txBody>
      </p:sp>
      <p:sp>
        <p:nvSpPr>
          <p:cNvPr id="1591325" name="Line 29"/>
          <p:cNvSpPr>
            <a:spLocks noChangeShapeType="1"/>
          </p:cNvSpPr>
          <p:nvPr/>
        </p:nvSpPr>
        <p:spPr bwMode="auto">
          <a:xfrm>
            <a:off x="1752600" y="2895600"/>
            <a:ext cx="304800" cy="0"/>
          </a:xfrm>
          <a:prstGeom prst="line">
            <a:avLst/>
          </a:prstGeom>
          <a:noFill/>
          <a:ln w="12700">
            <a:solidFill>
              <a:schemeClr val="tx1"/>
            </a:solidFill>
            <a:round/>
            <a:headEnd/>
            <a:tailEnd/>
          </a:ln>
          <a:effectLst/>
        </p:spPr>
        <p:txBody>
          <a:bodyPr/>
          <a:lstStyle/>
          <a:p>
            <a:endParaRPr lang="en-US"/>
          </a:p>
        </p:txBody>
      </p:sp>
      <p:grpSp>
        <p:nvGrpSpPr>
          <p:cNvPr id="1591326" name="Group 30"/>
          <p:cNvGrpSpPr>
            <a:grpSpLocks/>
          </p:cNvGrpSpPr>
          <p:nvPr/>
        </p:nvGrpSpPr>
        <p:grpSpPr bwMode="auto">
          <a:xfrm>
            <a:off x="5562600" y="1828800"/>
            <a:ext cx="609600" cy="762000"/>
            <a:chOff x="1200" y="1440"/>
            <a:chExt cx="384" cy="480"/>
          </a:xfrm>
        </p:grpSpPr>
        <p:sp>
          <p:nvSpPr>
            <p:cNvPr id="1591327" name="Line 31"/>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91328" name="Line 32"/>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91329" name="Line 33"/>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91330" name="Line 34"/>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91331" name="Oval 35"/>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91332" name="Line 36"/>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91333" name="Line 37"/>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91334" name="Line 38"/>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91335" name="Group 39"/>
          <p:cNvGrpSpPr>
            <a:grpSpLocks/>
          </p:cNvGrpSpPr>
          <p:nvPr/>
        </p:nvGrpSpPr>
        <p:grpSpPr bwMode="auto">
          <a:xfrm>
            <a:off x="5562600" y="3124200"/>
            <a:ext cx="609600" cy="762000"/>
            <a:chOff x="1248" y="2688"/>
            <a:chExt cx="384" cy="480"/>
          </a:xfrm>
        </p:grpSpPr>
        <p:sp>
          <p:nvSpPr>
            <p:cNvPr id="1591336" name="Line 40"/>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91337" name="Line 41"/>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91338" name="Line 42"/>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91339" name="Line 43"/>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91340" name="Line 44"/>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91341" name="Line 45"/>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91342" name="Line 46"/>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91343" name="Group 47"/>
          <p:cNvGrpSpPr>
            <a:grpSpLocks/>
          </p:cNvGrpSpPr>
          <p:nvPr/>
        </p:nvGrpSpPr>
        <p:grpSpPr bwMode="auto">
          <a:xfrm>
            <a:off x="6019800" y="3886200"/>
            <a:ext cx="304800" cy="76200"/>
            <a:chOff x="1536" y="3360"/>
            <a:chExt cx="192" cy="48"/>
          </a:xfrm>
        </p:grpSpPr>
        <p:sp>
          <p:nvSpPr>
            <p:cNvPr id="1591344" name="Line 48"/>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91345" name="Line 49"/>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91346" name="Line 50"/>
          <p:cNvSpPr>
            <a:spLocks noChangeShapeType="1"/>
          </p:cNvSpPr>
          <p:nvPr/>
        </p:nvSpPr>
        <p:spPr bwMode="auto">
          <a:xfrm>
            <a:off x="4648200" y="3276600"/>
            <a:ext cx="381000" cy="0"/>
          </a:xfrm>
          <a:prstGeom prst="line">
            <a:avLst/>
          </a:prstGeom>
          <a:noFill/>
          <a:ln w="12700">
            <a:solidFill>
              <a:schemeClr val="tx1"/>
            </a:solidFill>
            <a:round/>
            <a:headEnd/>
            <a:tailEnd/>
          </a:ln>
          <a:effectLst/>
        </p:spPr>
        <p:txBody>
          <a:bodyPr/>
          <a:lstStyle/>
          <a:p>
            <a:endParaRPr lang="en-US"/>
          </a:p>
        </p:txBody>
      </p:sp>
      <p:sp>
        <p:nvSpPr>
          <p:cNvPr id="1591347" name="Line 51"/>
          <p:cNvSpPr>
            <a:spLocks noChangeShapeType="1"/>
          </p:cNvSpPr>
          <p:nvPr/>
        </p:nvSpPr>
        <p:spPr bwMode="auto">
          <a:xfrm>
            <a:off x="5029200" y="3276600"/>
            <a:ext cx="0" cy="228600"/>
          </a:xfrm>
          <a:prstGeom prst="line">
            <a:avLst/>
          </a:prstGeom>
          <a:noFill/>
          <a:ln w="12700">
            <a:solidFill>
              <a:schemeClr val="tx1"/>
            </a:solidFill>
            <a:round/>
            <a:headEnd/>
            <a:tailEnd/>
          </a:ln>
          <a:effectLst/>
        </p:spPr>
        <p:txBody>
          <a:bodyPr/>
          <a:lstStyle/>
          <a:p>
            <a:endParaRPr lang="en-US"/>
          </a:p>
        </p:txBody>
      </p:sp>
      <p:sp>
        <p:nvSpPr>
          <p:cNvPr id="1591348" name="Line 52"/>
          <p:cNvSpPr>
            <a:spLocks noChangeShapeType="1"/>
          </p:cNvSpPr>
          <p:nvPr/>
        </p:nvSpPr>
        <p:spPr bwMode="auto">
          <a:xfrm>
            <a:off x="5029200" y="2209800"/>
            <a:ext cx="609600" cy="0"/>
          </a:xfrm>
          <a:prstGeom prst="line">
            <a:avLst/>
          </a:prstGeom>
          <a:noFill/>
          <a:ln w="12700">
            <a:solidFill>
              <a:schemeClr val="tx1"/>
            </a:solidFill>
            <a:round/>
            <a:headEnd/>
            <a:tailEnd/>
          </a:ln>
          <a:effectLst/>
        </p:spPr>
        <p:txBody>
          <a:bodyPr/>
          <a:lstStyle/>
          <a:p>
            <a:endParaRPr lang="en-US"/>
          </a:p>
        </p:txBody>
      </p:sp>
      <p:sp>
        <p:nvSpPr>
          <p:cNvPr id="1591349" name="Line 53"/>
          <p:cNvSpPr>
            <a:spLocks noChangeShapeType="1"/>
          </p:cNvSpPr>
          <p:nvPr/>
        </p:nvSpPr>
        <p:spPr bwMode="auto">
          <a:xfrm>
            <a:off x="5029200" y="3505200"/>
            <a:ext cx="609600" cy="0"/>
          </a:xfrm>
          <a:prstGeom prst="line">
            <a:avLst/>
          </a:prstGeom>
          <a:noFill/>
          <a:ln w="12700">
            <a:solidFill>
              <a:schemeClr val="tx1"/>
            </a:solidFill>
            <a:round/>
            <a:headEnd/>
            <a:tailEnd/>
          </a:ln>
          <a:effectLst/>
        </p:spPr>
        <p:txBody>
          <a:bodyPr/>
          <a:lstStyle/>
          <a:p>
            <a:endParaRPr lang="en-US"/>
          </a:p>
        </p:txBody>
      </p:sp>
      <p:sp>
        <p:nvSpPr>
          <p:cNvPr id="1591350" name="Line 54"/>
          <p:cNvSpPr>
            <a:spLocks noChangeShapeType="1"/>
          </p:cNvSpPr>
          <p:nvPr/>
        </p:nvSpPr>
        <p:spPr bwMode="auto">
          <a:xfrm>
            <a:off x="6172200" y="3124200"/>
            <a:ext cx="609600" cy="0"/>
          </a:xfrm>
          <a:prstGeom prst="line">
            <a:avLst/>
          </a:prstGeom>
          <a:noFill/>
          <a:ln w="12700">
            <a:solidFill>
              <a:schemeClr val="tx1"/>
            </a:solidFill>
            <a:round/>
            <a:headEnd/>
            <a:tailEnd/>
          </a:ln>
          <a:effectLst/>
        </p:spPr>
        <p:txBody>
          <a:bodyPr/>
          <a:lstStyle/>
          <a:p>
            <a:endParaRPr lang="en-US"/>
          </a:p>
        </p:txBody>
      </p:sp>
      <p:sp>
        <p:nvSpPr>
          <p:cNvPr id="1591351" name="Text Box 55"/>
          <p:cNvSpPr txBox="1">
            <a:spLocks noChangeArrowheads="1"/>
          </p:cNvSpPr>
          <p:nvPr/>
        </p:nvSpPr>
        <p:spPr bwMode="auto">
          <a:xfrm>
            <a:off x="7696200" y="2971800"/>
            <a:ext cx="381000" cy="396875"/>
          </a:xfrm>
          <a:prstGeom prst="rect">
            <a:avLst/>
          </a:prstGeom>
          <a:noFill/>
          <a:ln w="12700">
            <a:noFill/>
            <a:miter lim="800000"/>
            <a:headEnd/>
            <a:tailEnd/>
          </a:ln>
          <a:effectLst/>
        </p:spPr>
        <p:txBody>
          <a:bodyPr wrap="none">
            <a:spAutoFit/>
          </a:bodyPr>
          <a:lstStyle/>
          <a:p>
            <a:r>
              <a:rPr lang="en-US" sz="2000" b="0">
                <a:solidFill>
                  <a:schemeClr val="tx1"/>
                </a:solidFill>
              </a:rPr>
              <a:t>Q</a:t>
            </a:r>
            <a:endParaRPr lang="en-US" sz="2000" b="0" baseline="-25000">
              <a:solidFill>
                <a:schemeClr val="tx1"/>
              </a:solidFill>
            </a:endParaRPr>
          </a:p>
        </p:txBody>
      </p:sp>
      <p:grpSp>
        <p:nvGrpSpPr>
          <p:cNvPr id="1591352" name="Group 56"/>
          <p:cNvGrpSpPr>
            <a:grpSpLocks/>
          </p:cNvGrpSpPr>
          <p:nvPr/>
        </p:nvGrpSpPr>
        <p:grpSpPr bwMode="auto">
          <a:xfrm>
            <a:off x="6400800" y="3124200"/>
            <a:ext cx="304800" cy="762000"/>
            <a:chOff x="1920" y="2112"/>
            <a:chExt cx="192" cy="480"/>
          </a:xfrm>
        </p:grpSpPr>
        <p:sp>
          <p:nvSpPr>
            <p:cNvPr id="1591353" name="Line 57"/>
            <p:cNvSpPr>
              <a:spLocks noChangeShapeType="1"/>
            </p:cNvSpPr>
            <p:nvPr/>
          </p:nvSpPr>
          <p:spPr bwMode="auto">
            <a:xfrm>
              <a:off x="2016" y="2112"/>
              <a:ext cx="0" cy="192"/>
            </a:xfrm>
            <a:prstGeom prst="line">
              <a:avLst/>
            </a:prstGeom>
            <a:noFill/>
            <a:ln w="12700">
              <a:solidFill>
                <a:schemeClr val="tx1"/>
              </a:solidFill>
              <a:round/>
              <a:headEnd/>
              <a:tailEnd/>
            </a:ln>
            <a:effectLst/>
          </p:spPr>
          <p:txBody>
            <a:bodyPr/>
            <a:lstStyle/>
            <a:p>
              <a:endParaRPr lang="en-US"/>
            </a:p>
          </p:txBody>
        </p:sp>
        <p:sp>
          <p:nvSpPr>
            <p:cNvPr id="1591354" name="Line 58"/>
            <p:cNvSpPr>
              <a:spLocks noChangeShapeType="1"/>
            </p:cNvSpPr>
            <p:nvPr/>
          </p:nvSpPr>
          <p:spPr bwMode="auto">
            <a:xfrm>
              <a:off x="1920" y="2304"/>
              <a:ext cx="192" cy="0"/>
            </a:xfrm>
            <a:prstGeom prst="line">
              <a:avLst/>
            </a:prstGeom>
            <a:noFill/>
            <a:ln w="12700">
              <a:solidFill>
                <a:schemeClr val="tx1"/>
              </a:solidFill>
              <a:round/>
              <a:headEnd/>
              <a:tailEnd/>
            </a:ln>
            <a:effectLst/>
          </p:spPr>
          <p:txBody>
            <a:bodyPr/>
            <a:lstStyle/>
            <a:p>
              <a:endParaRPr lang="en-US"/>
            </a:p>
          </p:txBody>
        </p:sp>
        <p:sp>
          <p:nvSpPr>
            <p:cNvPr id="1591355" name="Line 59"/>
            <p:cNvSpPr>
              <a:spLocks noChangeShapeType="1"/>
            </p:cNvSpPr>
            <p:nvPr/>
          </p:nvSpPr>
          <p:spPr bwMode="auto">
            <a:xfrm>
              <a:off x="1920" y="2352"/>
              <a:ext cx="192" cy="0"/>
            </a:xfrm>
            <a:prstGeom prst="line">
              <a:avLst/>
            </a:prstGeom>
            <a:noFill/>
            <a:ln w="12700">
              <a:solidFill>
                <a:schemeClr val="tx1"/>
              </a:solidFill>
              <a:round/>
              <a:headEnd/>
              <a:tailEnd/>
            </a:ln>
            <a:effectLst/>
          </p:spPr>
          <p:txBody>
            <a:bodyPr/>
            <a:lstStyle/>
            <a:p>
              <a:endParaRPr lang="en-US"/>
            </a:p>
          </p:txBody>
        </p:sp>
        <p:sp>
          <p:nvSpPr>
            <p:cNvPr id="1591356" name="Line 60"/>
            <p:cNvSpPr>
              <a:spLocks noChangeShapeType="1"/>
            </p:cNvSpPr>
            <p:nvPr/>
          </p:nvSpPr>
          <p:spPr bwMode="auto">
            <a:xfrm>
              <a:off x="2016" y="2352"/>
              <a:ext cx="0" cy="192"/>
            </a:xfrm>
            <a:prstGeom prst="line">
              <a:avLst/>
            </a:prstGeom>
            <a:noFill/>
            <a:ln w="12700">
              <a:solidFill>
                <a:schemeClr val="tx1"/>
              </a:solidFill>
              <a:round/>
              <a:headEnd/>
              <a:tailEnd/>
            </a:ln>
            <a:effectLst/>
          </p:spPr>
          <p:txBody>
            <a:bodyPr/>
            <a:lstStyle/>
            <a:p>
              <a:endParaRPr lang="en-US"/>
            </a:p>
          </p:txBody>
        </p:sp>
        <p:grpSp>
          <p:nvGrpSpPr>
            <p:cNvPr id="1591357" name="Group 61"/>
            <p:cNvGrpSpPr>
              <a:grpSpLocks/>
            </p:cNvGrpSpPr>
            <p:nvPr/>
          </p:nvGrpSpPr>
          <p:grpSpPr bwMode="auto">
            <a:xfrm>
              <a:off x="1920" y="2544"/>
              <a:ext cx="192" cy="48"/>
              <a:chOff x="1536" y="3360"/>
              <a:chExt cx="192" cy="48"/>
            </a:xfrm>
          </p:grpSpPr>
          <p:sp>
            <p:nvSpPr>
              <p:cNvPr id="1591358" name="Line 62"/>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91359" name="Line 63"/>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grpSp>
      <p:sp>
        <p:nvSpPr>
          <p:cNvPr id="1591360" name="Line 64"/>
          <p:cNvSpPr>
            <a:spLocks noChangeShapeType="1"/>
          </p:cNvSpPr>
          <p:nvPr/>
        </p:nvSpPr>
        <p:spPr bwMode="auto">
          <a:xfrm>
            <a:off x="6019800" y="1828800"/>
            <a:ext cx="304800" cy="0"/>
          </a:xfrm>
          <a:prstGeom prst="line">
            <a:avLst/>
          </a:prstGeom>
          <a:noFill/>
          <a:ln w="28575">
            <a:solidFill>
              <a:schemeClr val="tx1"/>
            </a:solidFill>
            <a:round/>
            <a:headEnd/>
            <a:tailEnd/>
          </a:ln>
          <a:effectLst/>
        </p:spPr>
        <p:txBody>
          <a:bodyPr/>
          <a:lstStyle/>
          <a:p>
            <a:endParaRPr lang="en-US"/>
          </a:p>
        </p:txBody>
      </p:sp>
      <p:grpSp>
        <p:nvGrpSpPr>
          <p:cNvPr id="1591361" name="Group 65"/>
          <p:cNvGrpSpPr>
            <a:grpSpLocks/>
          </p:cNvGrpSpPr>
          <p:nvPr/>
        </p:nvGrpSpPr>
        <p:grpSpPr bwMode="auto">
          <a:xfrm>
            <a:off x="4038600" y="1828800"/>
            <a:ext cx="609600" cy="762000"/>
            <a:chOff x="1200" y="1440"/>
            <a:chExt cx="384" cy="480"/>
          </a:xfrm>
        </p:grpSpPr>
        <p:sp>
          <p:nvSpPr>
            <p:cNvPr id="1591362" name="Line 66"/>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91363" name="Line 67"/>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91364" name="Line 68"/>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91365" name="Line 69"/>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91366" name="Oval 70"/>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91367" name="Line 71"/>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91368" name="Line 72"/>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91369" name="Line 73"/>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91370" name="Group 74"/>
          <p:cNvGrpSpPr>
            <a:grpSpLocks/>
          </p:cNvGrpSpPr>
          <p:nvPr/>
        </p:nvGrpSpPr>
        <p:grpSpPr bwMode="auto">
          <a:xfrm>
            <a:off x="4038600" y="3124200"/>
            <a:ext cx="609600" cy="762000"/>
            <a:chOff x="1248" y="2688"/>
            <a:chExt cx="384" cy="480"/>
          </a:xfrm>
        </p:grpSpPr>
        <p:sp>
          <p:nvSpPr>
            <p:cNvPr id="1591371" name="Line 75"/>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91372" name="Line 76"/>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91373" name="Line 77"/>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91374" name="Line 78"/>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91375" name="Line 79"/>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91376" name="Line 80"/>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91377" name="Line 81"/>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91378" name="Group 82"/>
          <p:cNvGrpSpPr>
            <a:grpSpLocks/>
          </p:cNvGrpSpPr>
          <p:nvPr/>
        </p:nvGrpSpPr>
        <p:grpSpPr bwMode="auto">
          <a:xfrm>
            <a:off x="4495800" y="3886200"/>
            <a:ext cx="304800" cy="76200"/>
            <a:chOff x="1536" y="3360"/>
            <a:chExt cx="192" cy="48"/>
          </a:xfrm>
        </p:grpSpPr>
        <p:sp>
          <p:nvSpPr>
            <p:cNvPr id="1591379" name="Line 83"/>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91380" name="Line 84"/>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91381" name="Line 85"/>
          <p:cNvSpPr>
            <a:spLocks noChangeShapeType="1"/>
          </p:cNvSpPr>
          <p:nvPr/>
        </p:nvSpPr>
        <p:spPr bwMode="auto">
          <a:xfrm>
            <a:off x="3657600" y="2209800"/>
            <a:ext cx="0" cy="228600"/>
          </a:xfrm>
          <a:prstGeom prst="line">
            <a:avLst/>
          </a:prstGeom>
          <a:noFill/>
          <a:ln w="12700">
            <a:solidFill>
              <a:schemeClr val="tx1"/>
            </a:solidFill>
            <a:round/>
            <a:headEnd/>
            <a:tailEnd/>
          </a:ln>
          <a:effectLst/>
        </p:spPr>
        <p:txBody>
          <a:bodyPr/>
          <a:lstStyle/>
          <a:p>
            <a:endParaRPr lang="en-US"/>
          </a:p>
        </p:txBody>
      </p:sp>
      <p:sp>
        <p:nvSpPr>
          <p:cNvPr id="1591382" name="Line 86"/>
          <p:cNvSpPr>
            <a:spLocks noChangeShapeType="1"/>
          </p:cNvSpPr>
          <p:nvPr/>
        </p:nvSpPr>
        <p:spPr bwMode="auto">
          <a:xfrm>
            <a:off x="3657600" y="2209800"/>
            <a:ext cx="457200" cy="0"/>
          </a:xfrm>
          <a:prstGeom prst="line">
            <a:avLst/>
          </a:prstGeom>
          <a:noFill/>
          <a:ln w="12700">
            <a:solidFill>
              <a:schemeClr val="tx1"/>
            </a:solidFill>
            <a:round/>
            <a:headEnd/>
            <a:tailEnd/>
          </a:ln>
          <a:effectLst/>
        </p:spPr>
        <p:txBody>
          <a:bodyPr/>
          <a:lstStyle/>
          <a:p>
            <a:endParaRPr lang="en-US"/>
          </a:p>
        </p:txBody>
      </p:sp>
      <p:sp>
        <p:nvSpPr>
          <p:cNvPr id="1591383" name="Text Box 87"/>
          <p:cNvSpPr txBox="1">
            <a:spLocks noChangeArrowheads="1"/>
          </p:cNvSpPr>
          <p:nvPr/>
        </p:nvSpPr>
        <p:spPr bwMode="auto">
          <a:xfrm>
            <a:off x="3581400" y="2743200"/>
            <a:ext cx="49530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91384" name="Line 88"/>
          <p:cNvSpPr>
            <a:spLocks noChangeShapeType="1"/>
          </p:cNvSpPr>
          <p:nvPr/>
        </p:nvSpPr>
        <p:spPr bwMode="auto">
          <a:xfrm>
            <a:off x="4495800" y="1828800"/>
            <a:ext cx="304800" cy="0"/>
          </a:xfrm>
          <a:prstGeom prst="line">
            <a:avLst/>
          </a:prstGeom>
          <a:noFill/>
          <a:ln w="28575">
            <a:solidFill>
              <a:schemeClr val="tx1"/>
            </a:solidFill>
            <a:round/>
            <a:headEnd/>
            <a:tailEnd/>
          </a:ln>
          <a:effectLst/>
        </p:spPr>
        <p:txBody>
          <a:bodyPr/>
          <a:lstStyle/>
          <a:p>
            <a:endParaRPr lang="en-US"/>
          </a:p>
        </p:txBody>
      </p:sp>
      <p:grpSp>
        <p:nvGrpSpPr>
          <p:cNvPr id="1591385" name="Group 89"/>
          <p:cNvGrpSpPr>
            <a:grpSpLocks/>
          </p:cNvGrpSpPr>
          <p:nvPr/>
        </p:nvGrpSpPr>
        <p:grpSpPr bwMode="auto">
          <a:xfrm>
            <a:off x="6781800" y="2895600"/>
            <a:ext cx="639763" cy="488950"/>
            <a:chOff x="816" y="1920"/>
            <a:chExt cx="432" cy="336"/>
          </a:xfrm>
        </p:grpSpPr>
        <p:sp>
          <p:nvSpPr>
            <p:cNvPr id="1591386" name="AutoShape 90"/>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91387" name="Oval 91"/>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91388" name="Line 92"/>
          <p:cNvSpPr>
            <a:spLocks noChangeShapeType="1"/>
          </p:cNvSpPr>
          <p:nvPr/>
        </p:nvSpPr>
        <p:spPr bwMode="auto">
          <a:xfrm>
            <a:off x="7391400" y="3124200"/>
            <a:ext cx="304800" cy="0"/>
          </a:xfrm>
          <a:prstGeom prst="line">
            <a:avLst/>
          </a:prstGeom>
          <a:noFill/>
          <a:ln w="12700">
            <a:solidFill>
              <a:schemeClr val="tx1"/>
            </a:solidFill>
            <a:round/>
            <a:headEnd/>
            <a:tailEnd/>
          </a:ln>
          <a:effectLst/>
        </p:spPr>
        <p:txBody>
          <a:bodyPr/>
          <a:lstStyle/>
          <a:p>
            <a:endParaRPr lang="en-US"/>
          </a:p>
        </p:txBody>
      </p:sp>
      <p:grpSp>
        <p:nvGrpSpPr>
          <p:cNvPr id="1591389" name="Group 93"/>
          <p:cNvGrpSpPr>
            <a:grpSpLocks/>
          </p:cNvGrpSpPr>
          <p:nvPr/>
        </p:nvGrpSpPr>
        <p:grpSpPr bwMode="auto">
          <a:xfrm>
            <a:off x="2590800" y="2362200"/>
            <a:ext cx="609600" cy="762000"/>
            <a:chOff x="1200" y="1440"/>
            <a:chExt cx="384" cy="480"/>
          </a:xfrm>
        </p:grpSpPr>
        <p:sp>
          <p:nvSpPr>
            <p:cNvPr id="1591390" name="Line 94"/>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91391" name="Line 95"/>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91392" name="Line 96"/>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91393" name="Line 97"/>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91394" name="Oval 98"/>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91395" name="Line 99"/>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91396" name="Line 100"/>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91397" name="Line 101"/>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91398" name="Group 102"/>
          <p:cNvGrpSpPr>
            <a:grpSpLocks/>
          </p:cNvGrpSpPr>
          <p:nvPr/>
        </p:nvGrpSpPr>
        <p:grpSpPr bwMode="auto">
          <a:xfrm>
            <a:off x="4038600" y="2590800"/>
            <a:ext cx="609600" cy="762000"/>
            <a:chOff x="1248" y="2688"/>
            <a:chExt cx="384" cy="480"/>
          </a:xfrm>
        </p:grpSpPr>
        <p:sp>
          <p:nvSpPr>
            <p:cNvPr id="1591399" name="Line 103"/>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91400" name="Line 104"/>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91401" name="Line 105"/>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91402" name="Line 106"/>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91403" name="Line 107"/>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91404" name="Line 108"/>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91405" name="Line 109"/>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sp>
        <p:nvSpPr>
          <p:cNvPr id="1591406" name="Line 110"/>
          <p:cNvSpPr>
            <a:spLocks noChangeShapeType="1"/>
          </p:cNvSpPr>
          <p:nvPr/>
        </p:nvSpPr>
        <p:spPr bwMode="auto">
          <a:xfrm>
            <a:off x="3200400" y="2438400"/>
            <a:ext cx="457200" cy="0"/>
          </a:xfrm>
          <a:prstGeom prst="line">
            <a:avLst/>
          </a:prstGeom>
          <a:noFill/>
          <a:ln w="12700">
            <a:solidFill>
              <a:schemeClr val="tx1"/>
            </a:solidFill>
            <a:round/>
            <a:headEnd/>
            <a:tailEnd/>
          </a:ln>
          <a:effectLst/>
        </p:spPr>
        <p:txBody>
          <a:bodyPr/>
          <a:lstStyle/>
          <a:p>
            <a:endParaRPr lang="en-US"/>
          </a:p>
        </p:txBody>
      </p:sp>
      <p:sp>
        <p:nvSpPr>
          <p:cNvPr id="1591407" name="Line 111"/>
          <p:cNvSpPr>
            <a:spLocks noChangeShapeType="1"/>
          </p:cNvSpPr>
          <p:nvPr/>
        </p:nvSpPr>
        <p:spPr bwMode="auto">
          <a:xfrm>
            <a:off x="3200400" y="3200400"/>
            <a:ext cx="457200" cy="0"/>
          </a:xfrm>
          <a:prstGeom prst="line">
            <a:avLst/>
          </a:prstGeom>
          <a:noFill/>
          <a:ln w="12700">
            <a:solidFill>
              <a:schemeClr val="tx1"/>
            </a:solidFill>
            <a:round/>
            <a:headEnd/>
            <a:tailEnd/>
          </a:ln>
          <a:effectLst/>
        </p:spPr>
        <p:txBody>
          <a:bodyPr/>
          <a:lstStyle/>
          <a:p>
            <a:endParaRPr lang="en-US"/>
          </a:p>
        </p:txBody>
      </p:sp>
      <p:sp>
        <p:nvSpPr>
          <p:cNvPr id="1591408" name="Line 112"/>
          <p:cNvSpPr>
            <a:spLocks noChangeShapeType="1"/>
          </p:cNvSpPr>
          <p:nvPr/>
        </p:nvSpPr>
        <p:spPr bwMode="auto">
          <a:xfrm>
            <a:off x="3657600" y="3505200"/>
            <a:ext cx="533400" cy="0"/>
          </a:xfrm>
          <a:prstGeom prst="line">
            <a:avLst/>
          </a:prstGeom>
          <a:noFill/>
          <a:ln w="12700">
            <a:solidFill>
              <a:schemeClr val="tx1"/>
            </a:solidFill>
            <a:round/>
            <a:headEnd/>
            <a:tailEnd/>
          </a:ln>
          <a:effectLst/>
        </p:spPr>
        <p:txBody>
          <a:bodyPr/>
          <a:lstStyle/>
          <a:p>
            <a:endParaRPr lang="en-US"/>
          </a:p>
        </p:txBody>
      </p:sp>
      <p:sp>
        <p:nvSpPr>
          <p:cNvPr id="1591409" name="Line 113"/>
          <p:cNvSpPr>
            <a:spLocks noChangeShapeType="1"/>
          </p:cNvSpPr>
          <p:nvPr/>
        </p:nvSpPr>
        <p:spPr bwMode="auto">
          <a:xfrm>
            <a:off x="3657600" y="3200400"/>
            <a:ext cx="0" cy="304800"/>
          </a:xfrm>
          <a:prstGeom prst="line">
            <a:avLst/>
          </a:prstGeom>
          <a:noFill/>
          <a:ln w="12700">
            <a:solidFill>
              <a:schemeClr val="tx1"/>
            </a:solidFill>
            <a:round/>
            <a:headEnd/>
            <a:tailEnd/>
          </a:ln>
          <a:effectLst/>
        </p:spPr>
        <p:txBody>
          <a:bodyPr/>
          <a:lstStyle/>
          <a:p>
            <a:endParaRPr lang="en-US"/>
          </a:p>
        </p:txBody>
      </p:sp>
      <p:sp>
        <p:nvSpPr>
          <p:cNvPr id="1591410" name="Line 114"/>
          <p:cNvSpPr>
            <a:spLocks noChangeShapeType="1"/>
          </p:cNvSpPr>
          <p:nvPr/>
        </p:nvSpPr>
        <p:spPr bwMode="auto">
          <a:xfrm>
            <a:off x="4648200" y="2514600"/>
            <a:ext cx="381000" cy="0"/>
          </a:xfrm>
          <a:prstGeom prst="line">
            <a:avLst/>
          </a:prstGeom>
          <a:noFill/>
          <a:ln w="12700">
            <a:solidFill>
              <a:schemeClr val="tx1"/>
            </a:solidFill>
            <a:round/>
            <a:headEnd/>
            <a:tailEnd/>
          </a:ln>
          <a:effectLst/>
        </p:spPr>
        <p:txBody>
          <a:bodyPr/>
          <a:lstStyle/>
          <a:p>
            <a:endParaRPr lang="en-US"/>
          </a:p>
        </p:txBody>
      </p:sp>
      <p:sp>
        <p:nvSpPr>
          <p:cNvPr id="1591411" name="Line 115"/>
          <p:cNvSpPr>
            <a:spLocks noChangeShapeType="1"/>
          </p:cNvSpPr>
          <p:nvPr/>
        </p:nvSpPr>
        <p:spPr bwMode="auto">
          <a:xfrm>
            <a:off x="5029200" y="2209800"/>
            <a:ext cx="0" cy="304800"/>
          </a:xfrm>
          <a:prstGeom prst="line">
            <a:avLst/>
          </a:prstGeom>
          <a:noFill/>
          <a:ln w="12700">
            <a:solidFill>
              <a:schemeClr val="tx1"/>
            </a:solidFill>
            <a:round/>
            <a:headEnd/>
            <a:tailEnd/>
          </a:ln>
          <a:effectLst/>
        </p:spPr>
        <p:txBody>
          <a:bodyPr/>
          <a:lstStyle/>
          <a:p>
            <a:endParaRPr lang="en-US"/>
          </a:p>
        </p:txBody>
      </p:sp>
      <p:sp>
        <p:nvSpPr>
          <p:cNvPr id="1591412" name="Line 116"/>
          <p:cNvSpPr>
            <a:spLocks noChangeShapeType="1"/>
          </p:cNvSpPr>
          <p:nvPr/>
        </p:nvSpPr>
        <p:spPr bwMode="auto">
          <a:xfrm>
            <a:off x="6172200" y="2514600"/>
            <a:ext cx="0" cy="685800"/>
          </a:xfrm>
          <a:prstGeom prst="line">
            <a:avLst/>
          </a:prstGeom>
          <a:noFill/>
          <a:ln w="12700">
            <a:solidFill>
              <a:schemeClr val="tx1"/>
            </a:solidFill>
            <a:round/>
            <a:headEnd/>
            <a:tailEnd/>
          </a:ln>
          <a:effectLst/>
        </p:spPr>
        <p:txBody>
          <a:bodyPr/>
          <a:lstStyle/>
          <a:p>
            <a:endParaRPr lang="en-US"/>
          </a:p>
        </p:txBody>
      </p:sp>
      <p:grpSp>
        <p:nvGrpSpPr>
          <p:cNvPr id="1591413" name="Group 117"/>
          <p:cNvGrpSpPr>
            <a:grpSpLocks/>
          </p:cNvGrpSpPr>
          <p:nvPr/>
        </p:nvGrpSpPr>
        <p:grpSpPr bwMode="auto">
          <a:xfrm>
            <a:off x="2667000" y="5257800"/>
            <a:ext cx="3276600" cy="549275"/>
            <a:chOff x="1824" y="3312"/>
            <a:chExt cx="2064" cy="346"/>
          </a:xfrm>
        </p:grpSpPr>
        <p:sp>
          <p:nvSpPr>
            <p:cNvPr id="1591414" name="Line 118"/>
            <p:cNvSpPr>
              <a:spLocks noChangeShapeType="1"/>
            </p:cNvSpPr>
            <p:nvPr/>
          </p:nvSpPr>
          <p:spPr bwMode="auto">
            <a:xfrm>
              <a:off x="2160" y="3600"/>
              <a:ext cx="384" cy="0"/>
            </a:xfrm>
            <a:prstGeom prst="line">
              <a:avLst/>
            </a:prstGeom>
            <a:noFill/>
            <a:ln w="12700">
              <a:solidFill>
                <a:schemeClr val="tx1"/>
              </a:solidFill>
              <a:round/>
              <a:headEnd/>
              <a:tailEnd/>
            </a:ln>
            <a:effectLst/>
          </p:spPr>
          <p:txBody>
            <a:bodyPr/>
            <a:lstStyle/>
            <a:p>
              <a:endParaRPr lang="en-US"/>
            </a:p>
          </p:txBody>
        </p:sp>
        <p:sp>
          <p:nvSpPr>
            <p:cNvPr id="1591415" name="Line 119"/>
            <p:cNvSpPr>
              <a:spLocks noChangeShapeType="1"/>
            </p:cNvSpPr>
            <p:nvPr/>
          </p:nvSpPr>
          <p:spPr bwMode="auto">
            <a:xfrm flipV="1">
              <a:off x="2544" y="3312"/>
              <a:ext cx="0" cy="288"/>
            </a:xfrm>
            <a:prstGeom prst="line">
              <a:avLst/>
            </a:prstGeom>
            <a:noFill/>
            <a:ln w="12700">
              <a:solidFill>
                <a:schemeClr val="tx1"/>
              </a:solidFill>
              <a:round/>
              <a:headEnd/>
              <a:tailEnd type="triangle" w="med" len="med"/>
            </a:ln>
            <a:effectLst/>
          </p:spPr>
          <p:txBody>
            <a:bodyPr/>
            <a:lstStyle/>
            <a:p>
              <a:endParaRPr lang="en-US"/>
            </a:p>
          </p:txBody>
        </p:sp>
        <p:sp>
          <p:nvSpPr>
            <p:cNvPr id="1591416" name="Line 120"/>
            <p:cNvSpPr>
              <a:spLocks noChangeShapeType="1"/>
            </p:cNvSpPr>
            <p:nvPr/>
          </p:nvSpPr>
          <p:spPr bwMode="auto">
            <a:xfrm flipV="1">
              <a:off x="2832" y="3312"/>
              <a:ext cx="0" cy="288"/>
            </a:xfrm>
            <a:prstGeom prst="line">
              <a:avLst/>
            </a:prstGeom>
            <a:noFill/>
            <a:ln w="12700">
              <a:solidFill>
                <a:schemeClr val="tx1"/>
              </a:solidFill>
              <a:round/>
              <a:headEnd/>
              <a:tailEnd/>
            </a:ln>
            <a:effectLst/>
          </p:spPr>
          <p:txBody>
            <a:bodyPr/>
            <a:lstStyle/>
            <a:p>
              <a:endParaRPr lang="en-US"/>
            </a:p>
          </p:txBody>
        </p:sp>
        <p:sp>
          <p:nvSpPr>
            <p:cNvPr id="1591417" name="Line 121"/>
            <p:cNvSpPr>
              <a:spLocks noChangeShapeType="1"/>
            </p:cNvSpPr>
            <p:nvPr/>
          </p:nvSpPr>
          <p:spPr bwMode="auto">
            <a:xfrm>
              <a:off x="2832" y="3600"/>
              <a:ext cx="384" cy="0"/>
            </a:xfrm>
            <a:prstGeom prst="line">
              <a:avLst/>
            </a:prstGeom>
            <a:noFill/>
            <a:ln w="12700">
              <a:solidFill>
                <a:schemeClr val="tx1"/>
              </a:solidFill>
              <a:round/>
              <a:headEnd/>
              <a:tailEnd/>
            </a:ln>
            <a:effectLst/>
          </p:spPr>
          <p:txBody>
            <a:bodyPr/>
            <a:lstStyle/>
            <a:p>
              <a:endParaRPr lang="en-US"/>
            </a:p>
          </p:txBody>
        </p:sp>
        <p:sp>
          <p:nvSpPr>
            <p:cNvPr id="1591418" name="Line 122"/>
            <p:cNvSpPr>
              <a:spLocks noChangeShapeType="1"/>
            </p:cNvSpPr>
            <p:nvPr/>
          </p:nvSpPr>
          <p:spPr bwMode="auto">
            <a:xfrm flipV="1">
              <a:off x="3216" y="3312"/>
              <a:ext cx="0" cy="288"/>
            </a:xfrm>
            <a:prstGeom prst="line">
              <a:avLst/>
            </a:prstGeom>
            <a:noFill/>
            <a:ln w="12700">
              <a:solidFill>
                <a:schemeClr val="tx1"/>
              </a:solidFill>
              <a:round/>
              <a:headEnd/>
              <a:tailEnd type="triangle" w="med" len="med"/>
            </a:ln>
            <a:effectLst/>
          </p:spPr>
          <p:txBody>
            <a:bodyPr/>
            <a:lstStyle/>
            <a:p>
              <a:endParaRPr lang="en-US"/>
            </a:p>
          </p:txBody>
        </p:sp>
        <p:sp>
          <p:nvSpPr>
            <p:cNvPr id="1591419" name="Line 123"/>
            <p:cNvSpPr>
              <a:spLocks noChangeShapeType="1"/>
            </p:cNvSpPr>
            <p:nvPr/>
          </p:nvSpPr>
          <p:spPr bwMode="auto">
            <a:xfrm flipV="1">
              <a:off x="3504" y="3312"/>
              <a:ext cx="0" cy="288"/>
            </a:xfrm>
            <a:prstGeom prst="line">
              <a:avLst/>
            </a:prstGeom>
            <a:noFill/>
            <a:ln w="12700">
              <a:solidFill>
                <a:schemeClr val="tx1"/>
              </a:solidFill>
              <a:round/>
              <a:headEnd/>
              <a:tailEnd/>
            </a:ln>
            <a:effectLst/>
          </p:spPr>
          <p:txBody>
            <a:bodyPr/>
            <a:lstStyle/>
            <a:p>
              <a:endParaRPr lang="en-US"/>
            </a:p>
          </p:txBody>
        </p:sp>
        <p:sp>
          <p:nvSpPr>
            <p:cNvPr id="1591420" name="Line 124"/>
            <p:cNvSpPr>
              <a:spLocks noChangeShapeType="1"/>
            </p:cNvSpPr>
            <p:nvPr/>
          </p:nvSpPr>
          <p:spPr bwMode="auto">
            <a:xfrm>
              <a:off x="2544" y="3312"/>
              <a:ext cx="288" cy="0"/>
            </a:xfrm>
            <a:prstGeom prst="line">
              <a:avLst/>
            </a:prstGeom>
            <a:noFill/>
            <a:ln w="12700">
              <a:solidFill>
                <a:schemeClr val="tx1"/>
              </a:solidFill>
              <a:round/>
              <a:headEnd/>
              <a:tailEnd/>
            </a:ln>
            <a:effectLst/>
          </p:spPr>
          <p:txBody>
            <a:bodyPr/>
            <a:lstStyle/>
            <a:p>
              <a:endParaRPr lang="en-US"/>
            </a:p>
          </p:txBody>
        </p:sp>
        <p:sp>
          <p:nvSpPr>
            <p:cNvPr id="1591421" name="Line 125"/>
            <p:cNvSpPr>
              <a:spLocks noChangeShapeType="1"/>
            </p:cNvSpPr>
            <p:nvPr/>
          </p:nvSpPr>
          <p:spPr bwMode="auto">
            <a:xfrm>
              <a:off x="3216" y="3312"/>
              <a:ext cx="288" cy="0"/>
            </a:xfrm>
            <a:prstGeom prst="line">
              <a:avLst/>
            </a:prstGeom>
            <a:noFill/>
            <a:ln w="12700">
              <a:solidFill>
                <a:schemeClr val="tx1"/>
              </a:solidFill>
              <a:round/>
              <a:headEnd/>
              <a:tailEnd/>
            </a:ln>
            <a:effectLst/>
          </p:spPr>
          <p:txBody>
            <a:bodyPr/>
            <a:lstStyle/>
            <a:p>
              <a:endParaRPr lang="en-US"/>
            </a:p>
          </p:txBody>
        </p:sp>
        <p:sp>
          <p:nvSpPr>
            <p:cNvPr id="1591422" name="Line 126"/>
            <p:cNvSpPr>
              <a:spLocks noChangeShapeType="1"/>
            </p:cNvSpPr>
            <p:nvPr/>
          </p:nvSpPr>
          <p:spPr bwMode="auto">
            <a:xfrm>
              <a:off x="3504" y="3600"/>
              <a:ext cx="384" cy="0"/>
            </a:xfrm>
            <a:prstGeom prst="line">
              <a:avLst/>
            </a:prstGeom>
            <a:noFill/>
            <a:ln w="12700">
              <a:solidFill>
                <a:schemeClr val="tx1"/>
              </a:solidFill>
              <a:round/>
              <a:headEnd/>
              <a:tailEnd/>
            </a:ln>
            <a:effectLst/>
          </p:spPr>
          <p:txBody>
            <a:bodyPr/>
            <a:lstStyle/>
            <a:p>
              <a:endParaRPr lang="en-US"/>
            </a:p>
          </p:txBody>
        </p:sp>
        <p:sp>
          <p:nvSpPr>
            <p:cNvPr id="1591423" name="Text Box 127"/>
            <p:cNvSpPr txBox="1">
              <a:spLocks noChangeArrowheads="1"/>
            </p:cNvSpPr>
            <p:nvPr/>
          </p:nvSpPr>
          <p:spPr bwMode="auto">
            <a:xfrm>
              <a:off x="1824" y="3408"/>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grpSp>
      <p:sp>
        <p:nvSpPr>
          <p:cNvPr id="1591424" name="Text Box 128"/>
          <p:cNvSpPr txBox="1">
            <a:spLocks noChangeArrowheads="1"/>
          </p:cNvSpPr>
          <p:nvPr/>
        </p:nvSpPr>
        <p:spPr bwMode="auto">
          <a:xfrm>
            <a:off x="4724400" y="2667000"/>
            <a:ext cx="519113" cy="396875"/>
          </a:xfrm>
          <a:prstGeom prst="rect">
            <a:avLst/>
          </a:prstGeom>
          <a:noFill/>
          <a:ln w="12700">
            <a:noFill/>
            <a:miter lim="800000"/>
            <a:headEnd/>
            <a:tailEnd/>
          </a:ln>
          <a:effectLst/>
        </p:spPr>
        <p:txBody>
          <a:bodyPr wrap="none">
            <a:spAutoFit/>
          </a:bodyPr>
          <a:lstStyle/>
          <a:p>
            <a:r>
              <a:rPr lang="en-US" sz="2000" b="0">
                <a:solidFill>
                  <a:schemeClr val="tx1"/>
                </a:solidFill>
              </a:rPr>
              <a:t>Q</a:t>
            </a:r>
            <a:r>
              <a:rPr lang="en-US" sz="2000" b="0" baseline="-25000">
                <a:solidFill>
                  <a:schemeClr val="tx1"/>
                </a:solidFill>
              </a:rPr>
              <a:t>M</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ChangeArrowheads="1"/>
          </p:cNvSpPr>
          <p:nvPr>
            <p:ph type="title"/>
          </p:nvPr>
        </p:nvSpPr>
        <p:spPr/>
        <p:txBody>
          <a:bodyPr/>
          <a:lstStyle/>
          <a:p>
            <a:r>
              <a:rPr lang="en-US"/>
              <a:t>Pulsed FF (AMD-K6)</a:t>
            </a:r>
          </a:p>
        </p:txBody>
      </p:sp>
      <p:sp>
        <p:nvSpPr>
          <p:cNvPr id="1597443" name="Rectangle 3"/>
          <p:cNvSpPr>
            <a:spLocks noChangeArrowheads="1"/>
          </p:cNvSpPr>
          <p:nvPr/>
        </p:nvSpPr>
        <p:spPr bwMode="auto">
          <a:xfrm>
            <a:off x="457200" y="762000"/>
            <a:ext cx="8382000" cy="231616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b="0">
                <a:solidFill>
                  <a:schemeClr val="tx1"/>
                </a:solidFill>
              </a:rPr>
              <a:t>Pulse registers - a short pulse (</a:t>
            </a:r>
            <a:r>
              <a:rPr lang="en-US" sz="2400" b="0"/>
              <a:t>glitch clock</a:t>
            </a:r>
            <a:r>
              <a:rPr lang="en-US" sz="2400" b="0">
                <a:solidFill>
                  <a:schemeClr val="tx1"/>
                </a:solidFill>
              </a:rPr>
              <a:t>) is generated locally from the rising (or falling) edge of the system clock and is used as the clock input to the flipflop</a:t>
            </a:r>
          </a:p>
          <a:p>
            <a:pPr marL="647700" lvl="1" indent="-246063">
              <a:lnSpc>
                <a:spcPct val="85000"/>
              </a:lnSpc>
              <a:spcBef>
                <a:spcPct val="40000"/>
              </a:spcBef>
              <a:buClr>
                <a:schemeClr val="accent1"/>
              </a:buClr>
              <a:buSzPct val="75000"/>
              <a:buFont typeface="Monotype Sorts" pitchFamily="2" charset="2"/>
              <a:buChar char="l"/>
            </a:pPr>
            <a:r>
              <a:rPr lang="en-US" sz="2000" b="0">
                <a:solidFill>
                  <a:schemeClr val="tx1"/>
                </a:solidFill>
              </a:rPr>
              <a:t>race conditions are avoided by keeping the transparent mode time very short (during the pulse only)</a:t>
            </a:r>
          </a:p>
          <a:p>
            <a:pPr marL="647700" lvl="1" indent="-246063">
              <a:lnSpc>
                <a:spcPct val="85000"/>
              </a:lnSpc>
              <a:spcBef>
                <a:spcPct val="40000"/>
              </a:spcBef>
              <a:buClr>
                <a:schemeClr val="accent1"/>
              </a:buClr>
              <a:buSzPct val="75000"/>
              <a:buFont typeface="Monotype Sorts" pitchFamily="2" charset="2"/>
              <a:buChar char="l"/>
            </a:pPr>
            <a:r>
              <a:rPr lang="en-US" sz="2000" b="0">
                <a:solidFill>
                  <a:schemeClr val="tx1"/>
                </a:solidFill>
              </a:rPr>
              <a:t>advantage is reduced clock load; disadvantage is substantial increase in verification complexity</a:t>
            </a:r>
          </a:p>
        </p:txBody>
      </p:sp>
      <p:grpSp>
        <p:nvGrpSpPr>
          <p:cNvPr id="1597444" name="Group 4"/>
          <p:cNvGrpSpPr>
            <a:grpSpLocks/>
          </p:cNvGrpSpPr>
          <p:nvPr/>
        </p:nvGrpSpPr>
        <p:grpSpPr bwMode="auto">
          <a:xfrm>
            <a:off x="914400" y="3581400"/>
            <a:ext cx="7010400" cy="2667000"/>
            <a:chOff x="528" y="2352"/>
            <a:chExt cx="4416" cy="1680"/>
          </a:xfrm>
        </p:grpSpPr>
        <p:sp>
          <p:nvSpPr>
            <p:cNvPr id="1597445" name="Text Box 5"/>
            <p:cNvSpPr txBox="1">
              <a:spLocks noChangeArrowheads="1"/>
            </p:cNvSpPr>
            <p:nvPr/>
          </p:nvSpPr>
          <p:spPr bwMode="auto">
            <a:xfrm>
              <a:off x="528" y="2400"/>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97446" name="Text Box 6"/>
            <p:cNvSpPr txBox="1">
              <a:spLocks noChangeArrowheads="1"/>
            </p:cNvSpPr>
            <p:nvPr/>
          </p:nvSpPr>
          <p:spPr bwMode="auto">
            <a:xfrm>
              <a:off x="528" y="3216"/>
              <a:ext cx="232" cy="250"/>
            </a:xfrm>
            <a:prstGeom prst="rect">
              <a:avLst/>
            </a:prstGeom>
            <a:noFill/>
            <a:ln w="12700">
              <a:noFill/>
              <a:miter lim="800000"/>
              <a:headEnd/>
              <a:tailEnd/>
            </a:ln>
            <a:effectLst/>
          </p:spPr>
          <p:txBody>
            <a:bodyPr wrap="none">
              <a:spAutoFit/>
            </a:bodyPr>
            <a:lstStyle/>
            <a:p>
              <a:r>
                <a:rPr lang="en-US" sz="2000" b="0">
                  <a:solidFill>
                    <a:schemeClr val="tx1"/>
                  </a:solidFill>
                </a:rPr>
                <a:t>D</a:t>
              </a:r>
              <a:endParaRPr lang="en-US" sz="2000" b="0" baseline="-25000">
                <a:solidFill>
                  <a:schemeClr val="tx1"/>
                </a:solidFill>
              </a:endParaRPr>
            </a:p>
          </p:txBody>
        </p:sp>
        <p:grpSp>
          <p:nvGrpSpPr>
            <p:cNvPr id="1597447" name="Group 7"/>
            <p:cNvGrpSpPr>
              <a:grpSpLocks/>
            </p:cNvGrpSpPr>
            <p:nvPr/>
          </p:nvGrpSpPr>
          <p:grpSpPr bwMode="auto">
            <a:xfrm>
              <a:off x="3600" y="2352"/>
              <a:ext cx="384" cy="480"/>
              <a:chOff x="1200" y="1440"/>
              <a:chExt cx="384" cy="480"/>
            </a:xfrm>
          </p:grpSpPr>
          <p:sp>
            <p:nvSpPr>
              <p:cNvPr id="1597448" name="Line 8"/>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97449" name="Line 9"/>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97450" name="Line 10"/>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97451" name="Line 11"/>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97452" name="Oval 12"/>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97453" name="Line 13"/>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97454" name="Line 14"/>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97455" name="Line 15"/>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97456" name="Group 16"/>
            <p:cNvGrpSpPr>
              <a:grpSpLocks/>
            </p:cNvGrpSpPr>
            <p:nvPr/>
          </p:nvGrpSpPr>
          <p:grpSpPr bwMode="auto">
            <a:xfrm>
              <a:off x="3600" y="2736"/>
              <a:ext cx="384" cy="480"/>
              <a:chOff x="1248" y="2688"/>
              <a:chExt cx="384" cy="480"/>
            </a:xfrm>
          </p:grpSpPr>
          <p:sp>
            <p:nvSpPr>
              <p:cNvPr id="1597457" name="Line 17"/>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97458" name="Line 18"/>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97459" name="Line 19"/>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97460" name="Line 20"/>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97461" name="Line 21"/>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97462" name="Line 22"/>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97463" name="Line 23"/>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97464" name="Group 24"/>
            <p:cNvGrpSpPr>
              <a:grpSpLocks/>
            </p:cNvGrpSpPr>
            <p:nvPr/>
          </p:nvGrpSpPr>
          <p:grpSpPr bwMode="auto">
            <a:xfrm>
              <a:off x="3888" y="3984"/>
              <a:ext cx="192" cy="48"/>
              <a:chOff x="1536" y="3360"/>
              <a:chExt cx="192" cy="48"/>
            </a:xfrm>
          </p:grpSpPr>
          <p:sp>
            <p:nvSpPr>
              <p:cNvPr id="1597465" name="Line 25"/>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97466" name="Line 26"/>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97467" name="Text Box 27"/>
            <p:cNvSpPr txBox="1">
              <a:spLocks noChangeArrowheads="1"/>
            </p:cNvSpPr>
            <p:nvPr/>
          </p:nvSpPr>
          <p:spPr bwMode="auto">
            <a:xfrm>
              <a:off x="4080" y="2496"/>
              <a:ext cx="240" cy="250"/>
            </a:xfrm>
            <a:prstGeom prst="rect">
              <a:avLst/>
            </a:prstGeom>
            <a:noFill/>
            <a:ln w="12700">
              <a:noFill/>
              <a:miter lim="800000"/>
              <a:headEnd/>
              <a:tailEnd/>
            </a:ln>
            <a:effectLst/>
          </p:spPr>
          <p:txBody>
            <a:bodyPr wrap="none">
              <a:spAutoFit/>
            </a:bodyPr>
            <a:lstStyle/>
            <a:p>
              <a:r>
                <a:rPr lang="en-US" sz="2000" b="0">
                  <a:solidFill>
                    <a:schemeClr val="tx1"/>
                  </a:solidFill>
                </a:rPr>
                <a:t>Q</a:t>
              </a:r>
              <a:endParaRPr lang="en-US" sz="2000" b="0" baseline="-25000">
                <a:solidFill>
                  <a:schemeClr val="tx1"/>
                </a:solidFill>
              </a:endParaRPr>
            </a:p>
          </p:txBody>
        </p:sp>
        <p:sp>
          <p:nvSpPr>
            <p:cNvPr id="1597468" name="Line 28"/>
            <p:cNvSpPr>
              <a:spLocks noChangeShapeType="1"/>
            </p:cNvSpPr>
            <p:nvPr/>
          </p:nvSpPr>
          <p:spPr bwMode="auto">
            <a:xfrm>
              <a:off x="3888" y="2352"/>
              <a:ext cx="192" cy="0"/>
            </a:xfrm>
            <a:prstGeom prst="line">
              <a:avLst/>
            </a:prstGeom>
            <a:noFill/>
            <a:ln w="28575">
              <a:solidFill>
                <a:schemeClr val="tx1"/>
              </a:solidFill>
              <a:round/>
              <a:headEnd/>
              <a:tailEnd/>
            </a:ln>
            <a:effectLst/>
          </p:spPr>
          <p:txBody>
            <a:bodyPr/>
            <a:lstStyle/>
            <a:p>
              <a:endParaRPr lang="en-US"/>
            </a:p>
          </p:txBody>
        </p:sp>
        <p:grpSp>
          <p:nvGrpSpPr>
            <p:cNvPr id="1597469" name="Group 29"/>
            <p:cNvGrpSpPr>
              <a:grpSpLocks/>
            </p:cNvGrpSpPr>
            <p:nvPr/>
          </p:nvGrpSpPr>
          <p:grpSpPr bwMode="auto">
            <a:xfrm>
              <a:off x="2880" y="3120"/>
              <a:ext cx="384" cy="480"/>
              <a:chOff x="1200" y="1440"/>
              <a:chExt cx="384" cy="480"/>
            </a:xfrm>
          </p:grpSpPr>
          <p:sp>
            <p:nvSpPr>
              <p:cNvPr id="1597470" name="Line 30"/>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97471" name="Line 31"/>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97472" name="Line 32"/>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97473" name="Line 33"/>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97474" name="Oval 34"/>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97475" name="Line 35"/>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97476" name="Line 36"/>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97477" name="Line 37"/>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sp>
          <p:nvSpPr>
            <p:cNvPr id="1597478" name="Line 38"/>
            <p:cNvSpPr>
              <a:spLocks noChangeShapeType="1"/>
            </p:cNvSpPr>
            <p:nvPr/>
          </p:nvSpPr>
          <p:spPr bwMode="auto">
            <a:xfrm>
              <a:off x="3168" y="3600"/>
              <a:ext cx="192" cy="0"/>
            </a:xfrm>
            <a:prstGeom prst="line">
              <a:avLst/>
            </a:prstGeom>
            <a:noFill/>
            <a:ln w="28575">
              <a:solidFill>
                <a:schemeClr val="tx1"/>
              </a:solidFill>
              <a:round/>
              <a:headEnd/>
              <a:tailEnd/>
            </a:ln>
            <a:effectLst/>
          </p:spPr>
          <p:txBody>
            <a:bodyPr/>
            <a:lstStyle/>
            <a:p>
              <a:endParaRPr lang="en-US"/>
            </a:p>
          </p:txBody>
        </p:sp>
        <p:grpSp>
          <p:nvGrpSpPr>
            <p:cNvPr id="1597479" name="Group 39"/>
            <p:cNvGrpSpPr>
              <a:grpSpLocks/>
            </p:cNvGrpSpPr>
            <p:nvPr/>
          </p:nvGrpSpPr>
          <p:grpSpPr bwMode="auto">
            <a:xfrm>
              <a:off x="4464" y="2688"/>
              <a:ext cx="288" cy="192"/>
              <a:chOff x="816" y="1920"/>
              <a:chExt cx="432" cy="336"/>
            </a:xfrm>
          </p:grpSpPr>
          <p:sp>
            <p:nvSpPr>
              <p:cNvPr id="1597480" name="AutoShape 40"/>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97481" name="Oval 41"/>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97482" name="Line 42"/>
            <p:cNvSpPr>
              <a:spLocks noChangeShapeType="1"/>
            </p:cNvSpPr>
            <p:nvPr/>
          </p:nvSpPr>
          <p:spPr bwMode="auto">
            <a:xfrm>
              <a:off x="3984" y="2784"/>
              <a:ext cx="480" cy="0"/>
            </a:xfrm>
            <a:prstGeom prst="line">
              <a:avLst/>
            </a:prstGeom>
            <a:noFill/>
            <a:ln w="12700">
              <a:solidFill>
                <a:schemeClr val="tx1"/>
              </a:solidFill>
              <a:round/>
              <a:headEnd/>
              <a:tailEnd/>
            </a:ln>
            <a:effectLst/>
          </p:spPr>
          <p:txBody>
            <a:bodyPr/>
            <a:lstStyle/>
            <a:p>
              <a:endParaRPr lang="en-US"/>
            </a:p>
          </p:txBody>
        </p:sp>
        <p:grpSp>
          <p:nvGrpSpPr>
            <p:cNvPr id="1597483" name="Group 43"/>
            <p:cNvGrpSpPr>
              <a:grpSpLocks/>
            </p:cNvGrpSpPr>
            <p:nvPr/>
          </p:nvGrpSpPr>
          <p:grpSpPr bwMode="auto">
            <a:xfrm>
              <a:off x="3600" y="3120"/>
              <a:ext cx="384" cy="480"/>
              <a:chOff x="1248" y="2688"/>
              <a:chExt cx="384" cy="480"/>
            </a:xfrm>
          </p:grpSpPr>
          <p:sp>
            <p:nvSpPr>
              <p:cNvPr id="1597484" name="Line 44"/>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97485" name="Line 45"/>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97486" name="Line 46"/>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97487" name="Line 47"/>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97488" name="Line 48"/>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97489" name="Line 49"/>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97490" name="Line 50"/>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97491" name="Group 51"/>
            <p:cNvGrpSpPr>
              <a:grpSpLocks/>
            </p:cNvGrpSpPr>
            <p:nvPr/>
          </p:nvGrpSpPr>
          <p:grpSpPr bwMode="auto">
            <a:xfrm>
              <a:off x="3600" y="3504"/>
              <a:ext cx="384" cy="480"/>
              <a:chOff x="1248" y="2688"/>
              <a:chExt cx="384" cy="480"/>
            </a:xfrm>
          </p:grpSpPr>
          <p:sp>
            <p:nvSpPr>
              <p:cNvPr id="1597492" name="Line 52"/>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97493" name="Line 53"/>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97494" name="Line 54"/>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97495" name="Line 55"/>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97496" name="Line 56"/>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97497" name="Line 57"/>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97498" name="Line 58"/>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sp>
          <p:nvSpPr>
            <p:cNvPr id="1597499" name="Text Box 59"/>
            <p:cNvSpPr txBox="1">
              <a:spLocks noChangeArrowheads="1"/>
            </p:cNvSpPr>
            <p:nvPr/>
          </p:nvSpPr>
          <p:spPr bwMode="auto">
            <a:xfrm>
              <a:off x="2592" y="3648"/>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1</a:t>
              </a:r>
            </a:p>
          </p:txBody>
        </p:sp>
        <p:grpSp>
          <p:nvGrpSpPr>
            <p:cNvPr id="1597500" name="Group 60"/>
            <p:cNvGrpSpPr>
              <a:grpSpLocks/>
            </p:cNvGrpSpPr>
            <p:nvPr/>
          </p:nvGrpSpPr>
          <p:grpSpPr bwMode="auto">
            <a:xfrm>
              <a:off x="1296" y="3648"/>
              <a:ext cx="288" cy="192"/>
              <a:chOff x="816" y="1920"/>
              <a:chExt cx="432" cy="336"/>
            </a:xfrm>
          </p:grpSpPr>
          <p:sp>
            <p:nvSpPr>
              <p:cNvPr id="1597501" name="AutoShape 61"/>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97502" name="Oval 62"/>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grpSp>
          <p:nvGrpSpPr>
            <p:cNvPr id="1597503" name="Group 63"/>
            <p:cNvGrpSpPr>
              <a:grpSpLocks/>
            </p:cNvGrpSpPr>
            <p:nvPr/>
          </p:nvGrpSpPr>
          <p:grpSpPr bwMode="auto">
            <a:xfrm>
              <a:off x="2400" y="2352"/>
              <a:ext cx="384" cy="480"/>
              <a:chOff x="1200" y="1440"/>
              <a:chExt cx="384" cy="480"/>
            </a:xfrm>
          </p:grpSpPr>
          <p:sp>
            <p:nvSpPr>
              <p:cNvPr id="1597504" name="Line 64"/>
              <p:cNvSpPr>
                <a:spLocks noChangeShapeType="1"/>
              </p:cNvSpPr>
              <p:nvPr/>
            </p:nvSpPr>
            <p:spPr bwMode="auto">
              <a:xfrm>
                <a:off x="1584" y="1440"/>
                <a:ext cx="0" cy="144"/>
              </a:xfrm>
              <a:prstGeom prst="line">
                <a:avLst/>
              </a:prstGeom>
              <a:noFill/>
              <a:ln w="12700">
                <a:solidFill>
                  <a:schemeClr val="tx1"/>
                </a:solidFill>
                <a:round/>
                <a:headEnd/>
                <a:tailEnd/>
              </a:ln>
              <a:effectLst/>
            </p:spPr>
            <p:txBody>
              <a:bodyPr/>
              <a:lstStyle/>
              <a:p>
                <a:endParaRPr lang="en-US"/>
              </a:p>
            </p:txBody>
          </p:sp>
          <p:sp>
            <p:nvSpPr>
              <p:cNvPr id="1597505" name="Line 65"/>
              <p:cNvSpPr>
                <a:spLocks noChangeShapeType="1"/>
              </p:cNvSpPr>
              <p:nvPr/>
            </p:nvSpPr>
            <p:spPr bwMode="auto">
              <a:xfrm>
                <a:off x="1440" y="1584"/>
                <a:ext cx="144" cy="0"/>
              </a:xfrm>
              <a:prstGeom prst="line">
                <a:avLst/>
              </a:prstGeom>
              <a:noFill/>
              <a:ln w="12700">
                <a:solidFill>
                  <a:schemeClr val="tx1"/>
                </a:solidFill>
                <a:round/>
                <a:headEnd/>
                <a:tailEnd/>
              </a:ln>
              <a:effectLst/>
            </p:spPr>
            <p:txBody>
              <a:bodyPr/>
              <a:lstStyle/>
              <a:p>
                <a:endParaRPr lang="en-US"/>
              </a:p>
            </p:txBody>
          </p:sp>
          <p:sp>
            <p:nvSpPr>
              <p:cNvPr id="1597506" name="Line 66"/>
              <p:cNvSpPr>
                <a:spLocks noChangeShapeType="1"/>
              </p:cNvSpPr>
              <p:nvPr/>
            </p:nvSpPr>
            <p:spPr bwMode="auto">
              <a:xfrm>
                <a:off x="1440" y="1584"/>
                <a:ext cx="0" cy="192"/>
              </a:xfrm>
              <a:prstGeom prst="line">
                <a:avLst/>
              </a:prstGeom>
              <a:noFill/>
              <a:ln w="12700">
                <a:solidFill>
                  <a:schemeClr val="tx1"/>
                </a:solidFill>
                <a:round/>
                <a:headEnd/>
                <a:tailEnd/>
              </a:ln>
              <a:effectLst/>
            </p:spPr>
            <p:txBody>
              <a:bodyPr/>
              <a:lstStyle/>
              <a:p>
                <a:endParaRPr lang="en-US"/>
              </a:p>
            </p:txBody>
          </p:sp>
          <p:sp>
            <p:nvSpPr>
              <p:cNvPr id="1597507" name="Line 67"/>
              <p:cNvSpPr>
                <a:spLocks noChangeShapeType="1"/>
              </p:cNvSpPr>
              <p:nvPr/>
            </p:nvSpPr>
            <p:spPr bwMode="auto">
              <a:xfrm>
                <a:off x="1392" y="1584"/>
                <a:ext cx="0" cy="192"/>
              </a:xfrm>
              <a:prstGeom prst="line">
                <a:avLst/>
              </a:prstGeom>
              <a:noFill/>
              <a:ln w="12700">
                <a:solidFill>
                  <a:schemeClr val="tx1"/>
                </a:solidFill>
                <a:round/>
                <a:headEnd/>
                <a:tailEnd/>
              </a:ln>
              <a:effectLst/>
            </p:spPr>
            <p:txBody>
              <a:bodyPr/>
              <a:lstStyle/>
              <a:p>
                <a:endParaRPr lang="en-US"/>
              </a:p>
            </p:txBody>
          </p:sp>
          <p:sp>
            <p:nvSpPr>
              <p:cNvPr id="1597508" name="Oval 68"/>
              <p:cNvSpPr>
                <a:spLocks noChangeArrowheads="1"/>
              </p:cNvSpPr>
              <p:nvPr/>
            </p:nvSpPr>
            <p:spPr bwMode="auto">
              <a:xfrm>
                <a:off x="1344" y="1632"/>
                <a:ext cx="48" cy="48"/>
              </a:xfrm>
              <a:prstGeom prst="ellipse">
                <a:avLst/>
              </a:prstGeom>
              <a:noFill/>
              <a:ln w="12700">
                <a:solidFill>
                  <a:schemeClr val="tx1"/>
                </a:solidFill>
                <a:round/>
                <a:headEnd/>
                <a:tailEnd/>
              </a:ln>
              <a:effectLst/>
            </p:spPr>
            <p:txBody>
              <a:bodyPr wrap="none" anchor="ctr"/>
              <a:lstStyle/>
              <a:p>
                <a:endParaRPr lang="en-US"/>
              </a:p>
            </p:txBody>
          </p:sp>
          <p:sp>
            <p:nvSpPr>
              <p:cNvPr id="1597509" name="Line 69"/>
              <p:cNvSpPr>
                <a:spLocks noChangeShapeType="1"/>
              </p:cNvSpPr>
              <p:nvPr/>
            </p:nvSpPr>
            <p:spPr bwMode="auto">
              <a:xfrm>
                <a:off x="1200" y="1680"/>
                <a:ext cx="144" cy="0"/>
              </a:xfrm>
              <a:prstGeom prst="line">
                <a:avLst/>
              </a:prstGeom>
              <a:noFill/>
              <a:ln w="12700">
                <a:solidFill>
                  <a:schemeClr val="tx1"/>
                </a:solidFill>
                <a:round/>
                <a:headEnd/>
                <a:tailEnd/>
              </a:ln>
              <a:effectLst/>
            </p:spPr>
            <p:txBody>
              <a:bodyPr/>
              <a:lstStyle/>
              <a:p>
                <a:endParaRPr lang="en-US"/>
              </a:p>
            </p:txBody>
          </p:sp>
          <p:sp>
            <p:nvSpPr>
              <p:cNvPr id="1597510" name="Line 70"/>
              <p:cNvSpPr>
                <a:spLocks noChangeShapeType="1"/>
              </p:cNvSpPr>
              <p:nvPr/>
            </p:nvSpPr>
            <p:spPr bwMode="auto">
              <a:xfrm>
                <a:off x="1440" y="1776"/>
                <a:ext cx="144" cy="0"/>
              </a:xfrm>
              <a:prstGeom prst="line">
                <a:avLst/>
              </a:prstGeom>
              <a:noFill/>
              <a:ln w="12700">
                <a:solidFill>
                  <a:schemeClr val="tx1"/>
                </a:solidFill>
                <a:round/>
                <a:headEnd/>
                <a:tailEnd/>
              </a:ln>
              <a:effectLst/>
            </p:spPr>
            <p:txBody>
              <a:bodyPr/>
              <a:lstStyle/>
              <a:p>
                <a:endParaRPr lang="en-US"/>
              </a:p>
            </p:txBody>
          </p:sp>
          <p:sp>
            <p:nvSpPr>
              <p:cNvPr id="1597511" name="Line 71"/>
              <p:cNvSpPr>
                <a:spLocks noChangeShapeType="1"/>
              </p:cNvSpPr>
              <p:nvPr/>
            </p:nvSpPr>
            <p:spPr bwMode="auto">
              <a:xfrm>
                <a:off x="1584" y="1776"/>
                <a:ext cx="0" cy="144"/>
              </a:xfrm>
              <a:prstGeom prst="line">
                <a:avLst/>
              </a:prstGeom>
              <a:noFill/>
              <a:ln w="12700">
                <a:solidFill>
                  <a:schemeClr val="tx1"/>
                </a:solidFill>
                <a:round/>
                <a:headEnd/>
                <a:tailEnd/>
              </a:ln>
              <a:effectLst/>
            </p:spPr>
            <p:txBody>
              <a:bodyPr/>
              <a:lstStyle/>
              <a:p>
                <a:endParaRPr lang="en-US"/>
              </a:p>
            </p:txBody>
          </p:sp>
        </p:grpSp>
        <p:grpSp>
          <p:nvGrpSpPr>
            <p:cNvPr id="1597512" name="Group 72"/>
            <p:cNvGrpSpPr>
              <a:grpSpLocks/>
            </p:cNvGrpSpPr>
            <p:nvPr/>
          </p:nvGrpSpPr>
          <p:grpSpPr bwMode="auto">
            <a:xfrm>
              <a:off x="2400" y="2736"/>
              <a:ext cx="384" cy="480"/>
              <a:chOff x="1248" y="2688"/>
              <a:chExt cx="384" cy="480"/>
            </a:xfrm>
          </p:grpSpPr>
          <p:sp>
            <p:nvSpPr>
              <p:cNvPr id="1597513" name="Line 73"/>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97514" name="Line 74"/>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97515" name="Line 75"/>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97516" name="Line 76"/>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97517" name="Line 77"/>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97518" name="Line 78"/>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97519" name="Line 79"/>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97520" name="Group 80"/>
            <p:cNvGrpSpPr>
              <a:grpSpLocks/>
            </p:cNvGrpSpPr>
            <p:nvPr/>
          </p:nvGrpSpPr>
          <p:grpSpPr bwMode="auto">
            <a:xfrm>
              <a:off x="2688" y="3984"/>
              <a:ext cx="192" cy="48"/>
              <a:chOff x="1536" y="3360"/>
              <a:chExt cx="192" cy="48"/>
            </a:xfrm>
          </p:grpSpPr>
          <p:sp>
            <p:nvSpPr>
              <p:cNvPr id="1597521" name="Line 81"/>
              <p:cNvSpPr>
                <a:spLocks noChangeShapeType="1"/>
              </p:cNvSpPr>
              <p:nvPr/>
            </p:nvSpPr>
            <p:spPr bwMode="auto">
              <a:xfrm>
                <a:off x="1536" y="3360"/>
                <a:ext cx="192" cy="0"/>
              </a:xfrm>
              <a:prstGeom prst="line">
                <a:avLst/>
              </a:prstGeom>
              <a:noFill/>
              <a:ln w="28575">
                <a:solidFill>
                  <a:schemeClr val="tx1"/>
                </a:solidFill>
                <a:round/>
                <a:headEnd/>
                <a:tailEnd/>
              </a:ln>
              <a:effectLst/>
            </p:spPr>
            <p:txBody>
              <a:bodyPr/>
              <a:lstStyle/>
              <a:p>
                <a:endParaRPr lang="en-US"/>
              </a:p>
            </p:txBody>
          </p:sp>
          <p:sp>
            <p:nvSpPr>
              <p:cNvPr id="1597522" name="Line 82"/>
              <p:cNvSpPr>
                <a:spLocks noChangeShapeType="1"/>
              </p:cNvSpPr>
              <p:nvPr/>
            </p:nvSpPr>
            <p:spPr bwMode="auto">
              <a:xfrm>
                <a:off x="1584" y="3408"/>
                <a:ext cx="96" cy="0"/>
              </a:xfrm>
              <a:prstGeom prst="line">
                <a:avLst/>
              </a:prstGeom>
              <a:noFill/>
              <a:ln w="12700">
                <a:solidFill>
                  <a:schemeClr val="tx1"/>
                </a:solidFill>
                <a:round/>
                <a:headEnd/>
                <a:tailEnd/>
              </a:ln>
              <a:effectLst/>
            </p:spPr>
            <p:txBody>
              <a:bodyPr/>
              <a:lstStyle/>
              <a:p>
                <a:endParaRPr lang="en-US"/>
              </a:p>
            </p:txBody>
          </p:sp>
        </p:grpSp>
        <p:sp>
          <p:nvSpPr>
            <p:cNvPr id="1597523" name="Line 83"/>
            <p:cNvSpPr>
              <a:spLocks noChangeShapeType="1"/>
            </p:cNvSpPr>
            <p:nvPr/>
          </p:nvSpPr>
          <p:spPr bwMode="auto">
            <a:xfrm>
              <a:off x="2688" y="2352"/>
              <a:ext cx="192" cy="0"/>
            </a:xfrm>
            <a:prstGeom prst="line">
              <a:avLst/>
            </a:prstGeom>
            <a:noFill/>
            <a:ln w="28575">
              <a:solidFill>
                <a:schemeClr val="tx1"/>
              </a:solidFill>
              <a:round/>
              <a:headEnd/>
              <a:tailEnd/>
            </a:ln>
            <a:effectLst/>
          </p:spPr>
          <p:txBody>
            <a:bodyPr/>
            <a:lstStyle/>
            <a:p>
              <a:endParaRPr lang="en-US"/>
            </a:p>
          </p:txBody>
        </p:sp>
        <p:grpSp>
          <p:nvGrpSpPr>
            <p:cNvPr id="1597524" name="Group 84"/>
            <p:cNvGrpSpPr>
              <a:grpSpLocks/>
            </p:cNvGrpSpPr>
            <p:nvPr/>
          </p:nvGrpSpPr>
          <p:grpSpPr bwMode="auto">
            <a:xfrm>
              <a:off x="2400" y="3120"/>
              <a:ext cx="384" cy="480"/>
              <a:chOff x="1248" y="2688"/>
              <a:chExt cx="384" cy="480"/>
            </a:xfrm>
          </p:grpSpPr>
          <p:sp>
            <p:nvSpPr>
              <p:cNvPr id="1597525" name="Line 85"/>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97526" name="Line 86"/>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97527" name="Line 87"/>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97528" name="Line 88"/>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97529" name="Line 89"/>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97530" name="Line 90"/>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97531" name="Line 91"/>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grpSp>
          <p:nvGrpSpPr>
            <p:cNvPr id="1597532" name="Group 92"/>
            <p:cNvGrpSpPr>
              <a:grpSpLocks/>
            </p:cNvGrpSpPr>
            <p:nvPr/>
          </p:nvGrpSpPr>
          <p:grpSpPr bwMode="auto">
            <a:xfrm>
              <a:off x="2400" y="3504"/>
              <a:ext cx="384" cy="480"/>
              <a:chOff x="1248" y="2688"/>
              <a:chExt cx="384" cy="480"/>
            </a:xfrm>
          </p:grpSpPr>
          <p:sp>
            <p:nvSpPr>
              <p:cNvPr id="1597533" name="Line 93"/>
              <p:cNvSpPr>
                <a:spLocks noChangeShapeType="1"/>
              </p:cNvSpPr>
              <p:nvPr/>
            </p:nvSpPr>
            <p:spPr bwMode="auto">
              <a:xfrm>
                <a:off x="1632" y="2688"/>
                <a:ext cx="0" cy="144"/>
              </a:xfrm>
              <a:prstGeom prst="line">
                <a:avLst/>
              </a:prstGeom>
              <a:noFill/>
              <a:ln w="12700">
                <a:solidFill>
                  <a:schemeClr val="tx1"/>
                </a:solidFill>
                <a:round/>
                <a:headEnd/>
                <a:tailEnd/>
              </a:ln>
              <a:effectLst/>
            </p:spPr>
            <p:txBody>
              <a:bodyPr/>
              <a:lstStyle/>
              <a:p>
                <a:endParaRPr lang="en-US"/>
              </a:p>
            </p:txBody>
          </p:sp>
          <p:sp>
            <p:nvSpPr>
              <p:cNvPr id="1597534" name="Line 94"/>
              <p:cNvSpPr>
                <a:spLocks noChangeShapeType="1"/>
              </p:cNvSpPr>
              <p:nvPr/>
            </p:nvSpPr>
            <p:spPr bwMode="auto">
              <a:xfrm>
                <a:off x="1488" y="2832"/>
                <a:ext cx="144" cy="0"/>
              </a:xfrm>
              <a:prstGeom prst="line">
                <a:avLst/>
              </a:prstGeom>
              <a:noFill/>
              <a:ln w="12700">
                <a:solidFill>
                  <a:schemeClr val="tx1"/>
                </a:solidFill>
                <a:round/>
                <a:headEnd/>
                <a:tailEnd/>
              </a:ln>
              <a:effectLst/>
            </p:spPr>
            <p:txBody>
              <a:bodyPr/>
              <a:lstStyle/>
              <a:p>
                <a:endParaRPr lang="en-US"/>
              </a:p>
            </p:txBody>
          </p:sp>
          <p:sp>
            <p:nvSpPr>
              <p:cNvPr id="1597535" name="Line 95"/>
              <p:cNvSpPr>
                <a:spLocks noChangeShapeType="1"/>
              </p:cNvSpPr>
              <p:nvPr/>
            </p:nvSpPr>
            <p:spPr bwMode="auto">
              <a:xfrm>
                <a:off x="1488" y="2832"/>
                <a:ext cx="0" cy="192"/>
              </a:xfrm>
              <a:prstGeom prst="line">
                <a:avLst/>
              </a:prstGeom>
              <a:noFill/>
              <a:ln w="12700">
                <a:solidFill>
                  <a:schemeClr val="tx1"/>
                </a:solidFill>
                <a:round/>
                <a:headEnd/>
                <a:tailEnd/>
              </a:ln>
              <a:effectLst/>
            </p:spPr>
            <p:txBody>
              <a:bodyPr/>
              <a:lstStyle/>
              <a:p>
                <a:endParaRPr lang="en-US"/>
              </a:p>
            </p:txBody>
          </p:sp>
          <p:sp>
            <p:nvSpPr>
              <p:cNvPr id="1597536" name="Line 96"/>
              <p:cNvSpPr>
                <a:spLocks noChangeShapeType="1"/>
              </p:cNvSpPr>
              <p:nvPr/>
            </p:nvSpPr>
            <p:spPr bwMode="auto">
              <a:xfrm>
                <a:off x="1440" y="2832"/>
                <a:ext cx="0" cy="192"/>
              </a:xfrm>
              <a:prstGeom prst="line">
                <a:avLst/>
              </a:prstGeom>
              <a:noFill/>
              <a:ln w="12700">
                <a:solidFill>
                  <a:schemeClr val="tx1"/>
                </a:solidFill>
                <a:round/>
                <a:headEnd/>
                <a:tailEnd/>
              </a:ln>
              <a:effectLst/>
            </p:spPr>
            <p:txBody>
              <a:bodyPr/>
              <a:lstStyle/>
              <a:p>
                <a:endParaRPr lang="en-US"/>
              </a:p>
            </p:txBody>
          </p:sp>
          <p:sp>
            <p:nvSpPr>
              <p:cNvPr id="1597537" name="Line 97"/>
              <p:cNvSpPr>
                <a:spLocks noChangeShapeType="1"/>
              </p:cNvSpPr>
              <p:nvPr/>
            </p:nvSpPr>
            <p:spPr bwMode="auto">
              <a:xfrm>
                <a:off x="1248" y="2928"/>
                <a:ext cx="192" cy="0"/>
              </a:xfrm>
              <a:prstGeom prst="line">
                <a:avLst/>
              </a:prstGeom>
              <a:noFill/>
              <a:ln w="12700">
                <a:solidFill>
                  <a:schemeClr val="tx1"/>
                </a:solidFill>
                <a:round/>
                <a:headEnd/>
                <a:tailEnd/>
              </a:ln>
              <a:effectLst/>
            </p:spPr>
            <p:txBody>
              <a:bodyPr/>
              <a:lstStyle/>
              <a:p>
                <a:endParaRPr lang="en-US"/>
              </a:p>
            </p:txBody>
          </p:sp>
          <p:sp>
            <p:nvSpPr>
              <p:cNvPr id="1597538" name="Line 98"/>
              <p:cNvSpPr>
                <a:spLocks noChangeShapeType="1"/>
              </p:cNvSpPr>
              <p:nvPr/>
            </p:nvSpPr>
            <p:spPr bwMode="auto">
              <a:xfrm>
                <a:off x="1488" y="3024"/>
                <a:ext cx="144" cy="0"/>
              </a:xfrm>
              <a:prstGeom prst="line">
                <a:avLst/>
              </a:prstGeom>
              <a:noFill/>
              <a:ln w="12700">
                <a:solidFill>
                  <a:schemeClr val="tx1"/>
                </a:solidFill>
                <a:round/>
                <a:headEnd/>
                <a:tailEnd/>
              </a:ln>
              <a:effectLst/>
            </p:spPr>
            <p:txBody>
              <a:bodyPr/>
              <a:lstStyle/>
              <a:p>
                <a:endParaRPr lang="en-US"/>
              </a:p>
            </p:txBody>
          </p:sp>
          <p:sp>
            <p:nvSpPr>
              <p:cNvPr id="1597539" name="Line 99"/>
              <p:cNvSpPr>
                <a:spLocks noChangeShapeType="1"/>
              </p:cNvSpPr>
              <p:nvPr/>
            </p:nvSpPr>
            <p:spPr bwMode="auto">
              <a:xfrm>
                <a:off x="1632" y="3024"/>
                <a:ext cx="0" cy="144"/>
              </a:xfrm>
              <a:prstGeom prst="line">
                <a:avLst/>
              </a:prstGeom>
              <a:noFill/>
              <a:ln w="12700">
                <a:solidFill>
                  <a:schemeClr val="tx1"/>
                </a:solidFill>
                <a:round/>
                <a:headEnd/>
                <a:tailEnd/>
              </a:ln>
              <a:effectLst/>
            </p:spPr>
            <p:txBody>
              <a:bodyPr/>
              <a:lstStyle/>
              <a:p>
                <a:endParaRPr lang="en-US"/>
              </a:p>
            </p:txBody>
          </p:sp>
        </p:grpSp>
        <p:sp>
          <p:nvSpPr>
            <p:cNvPr id="1597540" name="Line 100"/>
            <p:cNvSpPr>
              <a:spLocks noChangeShapeType="1"/>
            </p:cNvSpPr>
            <p:nvPr/>
          </p:nvSpPr>
          <p:spPr bwMode="auto">
            <a:xfrm>
              <a:off x="2784" y="2736"/>
              <a:ext cx="672" cy="0"/>
            </a:xfrm>
            <a:prstGeom prst="line">
              <a:avLst/>
            </a:prstGeom>
            <a:noFill/>
            <a:ln w="12700">
              <a:solidFill>
                <a:schemeClr val="tx1"/>
              </a:solidFill>
              <a:round/>
              <a:headEnd/>
              <a:tailEnd/>
            </a:ln>
            <a:effectLst/>
          </p:spPr>
          <p:txBody>
            <a:bodyPr/>
            <a:lstStyle/>
            <a:p>
              <a:endParaRPr lang="en-US"/>
            </a:p>
          </p:txBody>
        </p:sp>
        <p:sp>
          <p:nvSpPr>
            <p:cNvPr id="1597541" name="Line 101"/>
            <p:cNvSpPr>
              <a:spLocks noChangeShapeType="1"/>
            </p:cNvSpPr>
            <p:nvPr/>
          </p:nvSpPr>
          <p:spPr bwMode="auto">
            <a:xfrm>
              <a:off x="3456" y="2592"/>
              <a:ext cx="0" cy="768"/>
            </a:xfrm>
            <a:prstGeom prst="line">
              <a:avLst/>
            </a:prstGeom>
            <a:noFill/>
            <a:ln w="12700">
              <a:solidFill>
                <a:schemeClr val="tx1"/>
              </a:solidFill>
              <a:round/>
              <a:headEnd/>
              <a:tailEnd/>
            </a:ln>
            <a:effectLst/>
          </p:spPr>
          <p:txBody>
            <a:bodyPr/>
            <a:lstStyle/>
            <a:p>
              <a:endParaRPr lang="en-US"/>
            </a:p>
          </p:txBody>
        </p:sp>
        <p:sp>
          <p:nvSpPr>
            <p:cNvPr id="1597542" name="Line 102"/>
            <p:cNvSpPr>
              <a:spLocks noChangeShapeType="1"/>
            </p:cNvSpPr>
            <p:nvPr/>
          </p:nvSpPr>
          <p:spPr bwMode="auto">
            <a:xfrm>
              <a:off x="3456" y="3360"/>
              <a:ext cx="192" cy="0"/>
            </a:xfrm>
            <a:prstGeom prst="line">
              <a:avLst/>
            </a:prstGeom>
            <a:noFill/>
            <a:ln w="12700">
              <a:solidFill>
                <a:schemeClr val="tx1"/>
              </a:solidFill>
              <a:round/>
              <a:headEnd/>
              <a:tailEnd/>
            </a:ln>
            <a:effectLst/>
          </p:spPr>
          <p:txBody>
            <a:bodyPr/>
            <a:lstStyle/>
            <a:p>
              <a:endParaRPr lang="en-US"/>
            </a:p>
          </p:txBody>
        </p:sp>
        <p:sp>
          <p:nvSpPr>
            <p:cNvPr id="1597543" name="Line 103"/>
            <p:cNvSpPr>
              <a:spLocks noChangeShapeType="1"/>
            </p:cNvSpPr>
            <p:nvPr/>
          </p:nvSpPr>
          <p:spPr bwMode="auto">
            <a:xfrm>
              <a:off x="3456" y="2592"/>
              <a:ext cx="192" cy="0"/>
            </a:xfrm>
            <a:prstGeom prst="line">
              <a:avLst/>
            </a:prstGeom>
            <a:noFill/>
            <a:ln w="12700">
              <a:solidFill>
                <a:schemeClr val="tx1"/>
              </a:solidFill>
              <a:round/>
              <a:headEnd/>
              <a:tailEnd/>
            </a:ln>
            <a:effectLst/>
          </p:spPr>
          <p:txBody>
            <a:bodyPr/>
            <a:lstStyle/>
            <a:p>
              <a:endParaRPr lang="en-US"/>
            </a:p>
          </p:txBody>
        </p:sp>
        <p:sp>
          <p:nvSpPr>
            <p:cNvPr id="1597544" name="Line 104"/>
            <p:cNvSpPr>
              <a:spLocks noChangeShapeType="1"/>
            </p:cNvSpPr>
            <p:nvPr/>
          </p:nvSpPr>
          <p:spPr bwMode="auto">
            <a:xfrm>
              <a:off x="3264" y="2736"/>
              <a:ext cx="0" cy="432"/>
            </a:xfrm>
            <a:prstGeom prst="line">
              <a:avLst/>
            </a:prstGeom>
            <a:noFill/>
            <a:ln w="12700">
              <a:solidFill>
                <a:schemeClr val="tx1"/>
              </a:solidFill>
              <a:round/>
              <a:headEnd/>
              <a:tailEnd/>
            </a:ln>
            <a:effectLst/>
          </p:spPr>
          <p:txBody>
            <a:bodyPr/>
            <a:lstStyle/>
            <a:p>
              <a:endParaRPr lang="en-US"/>
            </a:p>
          </p:txBody>
        </p:sp>
        <p:sp>
          <p:nvSpPr>
            <p:cNvPr id="1597545" name="Line 105"/>
            <p:cNvSpPr>
              <a:spLocks noChangeShapeType="1"/>
            </p:cNvSpPr>
            <p:nvPr/>
          </p:nvSpPr>
          <p:spPr bwMode="auto">
            <a:xfrm>
              <a:off x="864" y="3360"/>
              <a:ext cx="2016" cy="0"/>
            </a:xfrm>
            <a:prstGeom prst="line">
              <a:avLst/>
            </a:prstGeom>
            <a:noFill/>
            <a:ln w="12700">
              <a:solidFill>
                <a:schemeClr val="tx1"/>
              </a:solidFill>
              <a:round/>
              <a:headEnd/>
              <a:tailEnd/>
            </a:ln>
            <a:effectLst/>
          </p:spPr>
          <p:txBody>
            <a:bodyPr/>
            <a:lstStyle/>
            <a:p>
              <a:endParaRPr lang="en-US"/>
            </a:p>
          </p:txBody>
        </p:sp>
        <p:sp>
          <p:nvSpPr>
            <p:cNvPr id="1597546" name="Line 106"/>
            <p:cNvSpPr>
              <a:spLocks noChangeShapeType="1"/>
            </p:cNvSpPr>
            <p:nvPr/>
          </p:nvSpPr>
          <p:spPr bwMode="auto">
            <a:xfrm>
              <a:off x="1104" y="2976"/>
              <a:ext cx="2496" cy="0"/>
            </a:xfrm>
            <a:prstGeom prst="line">
              <a:avLst/>
            </a:prstGeom>
            <a:noFill/>
            <a:ln w="12700">
              <a:solidFill>
                <a:schemeClr val="tx1"/>
              </a:solidFill>
              <a:round/>
              <a:headEnd/>
              <a:tailEnd/>
            </a:ln>
            <a:effectLst/>
          </p:spPr>
          <p:txBody>
            <a:bodyPr/>
            <a:lstStyle/>
            <a:p>
              <a:endParaRPr lang="en-US"/>
            </a:p>
          </p:txBody>
        </p:sp>
        <p:sp>
          <p:nvSpPr>
            <p:cNvPr id="1597547" name="Line 107"/>
            <p:cNvSpPr>
              <a:spLocks noChangeShapeType="1"/>
            </p:cNvSpPr>
            <p:nvPr/>
          </p:nvSpPr>
          <p:spPr bwMode="auto">
            <a:xfrm>
              <a:off x="864" y="2592"/>
              <a:ext cx="1536" cy="0"/>
            </a:xfrm>
            <a:prstGeom prst="line">
              <a:avLst/>
            </a:prstGeom>
            <a:noFill/>
            <a:ln w="12700">
              <a:solidFill>
                <a:schemeClr val="tx1"/>
              </a:solidFill>
              <a:round/>
              <a:headEnd/>
              <a:tailEnd/>
            </a:ln>
            <a:effectLst/>
          </p:spPr>
          <p:txBody>
            <a:bodyPr/>
            <a:lstStyle/>
            <a:p>
              <a:endParaRPr lang="en-US"/>
            </a:p>
          </p:txBody>
        </p:sp>
        <p:sp>
          <p:nvSpPr>
            <p:cNvPr id="1597548" name="Line 108"/>
            <p:cNvSpPr>
              <a:spLocks noChangeShapeType="1"/>
            </p:cNvSpPr>
            <p:nvPr/>
          </p:nvSpPr>
          <p:spPr bwMode="auto">
            <a:xfrm>
              <a:off x="1104" y="2592"/>
              <a:ext cx="0" cy="1152"/>
            </a:xfrm>
            <a:prstGeom prst="line">
              <a:avLst/>
            </a:prstGeom>
            <a:noFill/>
            <a:ln w="12700">
              <a:solidFill>
                <a:schemeClr val="tx1"/>
              </a:solidFill>
              <a:round/>
              <a:headEnd/>
              <a:tailEnd/>
            </a:ln>
            <a:effectLst/>
          </p:spPr>
          <p:txBody>
            <a:bodyPr/>
            <a:lstStyle/>
            <a:p>
              <a:endParaRPr lang="en-US"/>
            </a:p>
          </p:txBody>
        </p:sp>
        <p:grpSp>
          <p:nvGrpSpPr>
            <p:cNvPr id="1597549" name="Group 109"/>
            <p:cNvGrpSpPr>
              <a:grpSpLocks/>
            </p:cNvGrpSpPr>
            <p:nvPr/>
          </p:nvGrpSpPr>
          <p:grpSpPr bwMode="auto">
            <a:xfrm>
              <a:off x="1680" y="3648"/>
              <a:ext cx="288" cy="192"/>
              <a:chOff x="816" y="1920"/>
              <a:chExt cx="432" cy="336"/>
            </a:xfrm>
          </p:grpSpPr>
          <p:sp>
            <p:nvSpPr>
              <p:cNvPr id="1597550" name="AutoShape 110"/>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97551" name="Oval 111"/>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grpSp>
          <p:nvGrpSpPr>
            <p:cNvPr id="1597552" name="Group 112"/>
            <p:cNvGrpSpPr>
              <a:grpSpLocks/>
            </p:cNvGrpSpPr>
            <p:nvPr/>
          </p:nvGrpSpPr>
          <p:grpSpPr bwMode="auto">
            <a:xfrm>
              <a:off x="2064" y="3648"/>
              <a:ext cx="288" cy="192"/>
              <a:chOff x="816" y="1920"/>
              <a:chExt cx="432" cy="336"/>
            </a:xfrm>
          </p:grpSpPr>
          <p:sp>
            <p:nvSpPr>
              <p:cNvPr id="1597553" name="AutoShape 113"/>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97554" name="Oval 114"/>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97555" name="Line 115"/>
            <p:cNvSpPr>
              <a:spLocks noChangeShapeType="1"/>
            </p:cNvSpPr>
            <p:nvPr/>
          </p:nvSpPr>
          <p:spPr bwMode="auto">
            <a:xfrm>
              <a:off x="1584" y="3744"/>
              <a:ext cx="96" cy="0"/>
            </a:xfrm>
            <a:prstGeom prst="line">
              <a:avLst/>
            </a:prstGeom>
            <a:noFill/>
            <a:ln w="12700">
              <a:solidFill>
                <a:schemeClr val="tx1"/>
              </a:solidFill>
              <a:round/>
              <a:headEnd/>
              <a:tailEnd/>
            </a:ln>
            <a:effectLst/>
          </p:spPr>
          <p:txBody>
            <a:bodyPr/>
            <a:lstStyle/>
            <a:p>
              <a:endParaRPr lang="en-US"/>
            </a:p>
          </p:txBody>
        </p:sp>
        <p:sp>
          <p:nvSpPr>
            <p:cNvPr id="1597556" name="Line 116"/>
            <p:cNvSpPr>
              <a:spLocks noChangeShapeType="1"/>
            </p:cNvSpPr>
            <p:nvPr/>
          </p:nvSpPr>
          <p:spPr bwMode="auto">
            <a:xfrm>
              <a:off x="1968" y="3744"/>
              <a:ext cx="96" cy="0"/>
            </a:xfrm>
            <a:prstGeom prst="line">
              <a:avLst/>
            </a:prstGeom>
            <a:noFill/>
            <a:ln w="12700">
              <a:solidFill>
                <a:schemeClr val="tx1"/>
              </a:solidFill>
              <a:round/>
              <a:headEnd/>
              <a:tailEnd/>
            </a:ln>
            <a:effectLst/>
          </p:spPr>
          <p:txBody>
            <a:bodyPr/>
            <a:lstStyle/>
            <a:p>
              <a:endParaRPr lang="en-US"/>
            </a:p>
          </p:txBody>
        </p:sp>
        <p:grpSp>
          <p:nvGrpSpPr>
            <p:cNvPr id="1597557" name="Group 117"/>
            <p:cNvGrpSpPr>
              <a:grpSpLocks/>
            </p:cNvGrpSpPr>
            <p:nvPr/>
          </p:nvGrpSpPr>
          <p:grpSpPr bwMode="auto">
            <a:xfrm flipH="1">
              <a:off x="4464" y="3024"/>
              <a:ext cx="288" cy="192"/>
              <a:chOff x="816" y="1920"/>
              <a:chExt cx="432" cy="336"/>
            </a:xfrm>
          </p:grpSpPr>
          <p:sp>
            <p:nvSpPr>
              <p:cNvPr id="1597558" name="AutoShape 118"/>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97559" name="Oval 119"/>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97560" name="Line 120"/>
            <p:cNvSpPr>
              <a:spLocks noChangeShapeType="1"/>
            </p:cNvSpPr>
            <p:nvPr/>
          </p:nvSpPr>
          <p:spPr bwMode="auto">
            <a:xfrm>
              <a:off x="4752" y="2784"/>
              <a:ext cx="192" cy="0"/>
            </a:xfrm>
            <a:prstGeom prst="line">
              <a:avLst/>
            </a:prstGeom>
            <a:noFill/>
            <a:ln w="12700">
              <a:solidFill>
                <a:schemeClr val="tx1"/>
              </a:solidFill>
              <a:round/>
              <a:headEnd/>
              <a:tailEnd/>
            </a:ln>
            <a:effectLst/>
          </p:spPr>
          <p:txBody>
            <a:bodyPr/>
            <a:lstStyle/>
            <a:p>
              <a:endParaRPr lang="en-US"/>
            </a:p>
          </p:txBody>
        </p:sp>
        <p:sp>
          <p:nvSpPr>
            <p:cNvPr id="1597561" name="Line 121"/>
            <p:cNvSpPr>
              <a:spLocks noChangeShapeType="1"/>
            </p:cNvSpPr>
            <p:nvPr/>
          </p:nvSpPr>
          <p:spPr bwMode="auto">
            <a:xfrm>
              <a:off x="4752" y="3120"/>
              <a:ext cx="192" cy="0"/>
            </a:xfrm>
            <a:prstGeom prst="line">
              <a:avLst/>
            </a:prstGeom>
            <a:noFill/>
            <a:ln w="12700">
              <a:solidFill>
                <a:schemeClr val="tx1"/>
              </a:solidFill>
              <a:round/>
              <a:headEnd/>
              <a:tailEnd/>
            </a:ln>
            <a:effectLst/>
          </p:spPr>
          <p:txBody>
            <a:bodyPr/>
            <a:lstStyle/>
            <a:p>
              <a:endParaRPr lang="en-US"/>
            </a:p>
          </p:txBody>
        </p:sp>
        <p:sp>
          <p:nvSpPr>
            <p:cNvPr id="1597562" name="Line 122"/>
            <p:cNvSpPr>
              <a:spLocks noChangeShapeType="1"/>
            </p:cNvSpPr>
            <p:nvPr/>
          </p:nvSpPr>
          <p:spPr bwMode="auto">
            <a:xfrm>
              <a:off x="4272" y="3120"/>
              <a:ext cx="192" cy="0"/>
            </a:xfrm>
            <a:prstGeom prst="line">
              <a:avLst/>
            </a:prstGeom>
            <a:noFill/>
            <a:ln w="12700">
              <a:solidFill>
                <a:schemeClr val="tx1"/>
              </a:solidFill>
              <a:round/>
              <a:headEnd/>
              <a:tailEnd/>
            </a:ln>
            <a:effectLst/>
          </p:spPr>
          <p:txBody>
            <a:bodyPr/>
            <a:lstStyle/>
            <a:p>
              <a:endParaRPr lang="en-US"/>
            </a:p>
          </p:txBody>
        </p:sp>
        <p:sp>
          <p:nvSpPr>
            <p:cNvPr id="1597563" name="Line 123"/>
            <p:cNvSpPr>
              <a:spLocks noChangeShapeType="1"/>
            </p:cNvSpPr>
            <p:nvPr/>
          </p:nvSpPr>
          <p:spPr bwMode="auto">
            <a:xfrm>
              <a:off x="4272" y="2784"/>
              <a:ext cx="0" cy="336"/>
            </a:xfrm>
            <a:prstGeom prst="line">
              <a:avLst/>
            </a:prstGeom>
            <a:noFill/>
            <a:ln w="12700">
              <a:solidFill>
                <a:schemeClr val="tx1"/>
              </a:solidFill>
              <a:round/>
              <a:headEnd/>
              <a:tailEnd/>
            </a:ln>
            <a:effectLst/>
          </p:spPr>
          <p:txBody>
            <a:bodyPr/>
            <a:lstStyle/>
            <a:p>
              <a:endParaRPr lang="en-US"/>
            </a:p>
          </p:txBody>
        </p:sp>
        <p:sp>
          <p:nvSpPr>
            <p:cNvPr id="1597564" name="Line 124"/>
            <p:cNvSpPr>
              <a:spLocks noChangeShapeType="1"/>
            </p:cNvSpPr>
            <p:nvPr/>
          </p:nvSpPr>
          <p:spPr bwMode="auto">
            <a:xfrm>
              <a:off x="4944" y="2784"/>
              <a:ext cx="0" cy="336"/>
            </a:xfrm>
            <a:prstGeom prst="line">
              <a:avLst/>
            </a:prstGeom>
            <a:noFill/>
            <a:ln w="12700">
              <a:solidFill>
                <a:schemeClr val="tx1"/>
              </a:solidFill>
              <a:round/>
              <a:headEnd/>
              <a:tailEnd/>
            </a:ln>
            <a:effectLst/>
          </p:spPr>
          <p:txBody>
            <a:bodyPr/>
            <a:lstStyle/>
            <a:p>
              <a:endParaRPr lang="en-US"/>
            </a:p>
          </p:txBody>
        </p:sp>
        <p:sp>
          <p:nvSpPr>
            <p:cNvPr id="1597565" name="Line 125"/>
            <p:cNvSpPr>
              <a:spLocks noChangeShapeType="1"/>
            </p:cNvSpPr>
            <p:nvPr/>
          </p:nvSpPr>
          <p:spPr bwMode="auto">
            <a:xfrm>
              <a:off x="1104" y="3744"/>
              <a:ext cx="192" cy="0"/>
            </a:xfrm>
            <a:prstGeom prst="line">
              <a:avLst/>
            </a:prstGeom>
            <a:noFill/>
            <a:ln w="12700">
              <a:solidFill>
                <a:schemeClr val="tx1"/>
              </a:solidFill>
              <a:round/>
              <a:headEnd/>
              <a:tailEnd/>
            </a:ln>
            <a:effectLst/>
          </p:spPr>
          <p:txBody>
            <a:bodyPr/>
            <a:lstStyle/>
            <a:p>
              <a:endParaRPr lang="en-US"/>
            </a:p>
          </p:txBody>
        </p:sp>
        <p:sp>
          <p:nvSpPr>
            <p:cNvPr id="1597566" name="Line 126"/>
            <p:cNvSpPr>
              <a:spLocks noChangeShapeType="1"/>
            </p:cNvSpPr>
            <p:nvPr/>
          </p:nvSpPr>
          <p:spPr bwMode="auto">
            <a:xfrm>
              <a:off x="2352" y="3744"/>
              <a:ext cx="1296" cy="0"/>
            </a:xfrm>
            <a:prstGeom prst="line">
              <a:avLst/>
            </a:prstGeom>
            <a:noFill/>
            <a:ln w="12700">
              <a:solidFill>
                <a:schemeClr val="tx1"/>
              </a:solidFill>
              <a:round/>
              <a:headEnd/>
              <a:tailEnd/>
            </a:ln>
            <a:effectLst/>
          </p:spPr>
          <p:txBody>
            <a:bodyPr/>
            <a:lstStyle/>
            <a:p>
              <a:endParaRPr lang="en-US"/>
            </a:p>
          </p:txBody>
        </p:sp>
        <p:sp>
          <p:nvSpPr>
            <p:cNvPr id="1597567" name="Text Box 127"/>
            <p:cNvSpPr txBox="1">
              <a:spLocks noChangeArrowheads="1"/>
            </p:cNvSpPr>
            <p:nvPr/>
          </p:nvSpPr>
          <p:spPr bwMode="auto">
            <a:xfrm>
              <a:off x="2592" y="3264"/>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2</a:t>
              </a:r>
            </a:p>
          </p:txBody>
        </p:sp>
        <p:sp>
          <p:nvSpPr>
            <p:cNvPr id="1597568" name="Text Box 128"/>
            <p:cNvSpPr txBox="1">
              <a:spLocks noChangeArrowheads="1"/>
            </p:cNvSpPr>
            <p:nvPr/>
          </p:nvSpPr>
          <p:spPr bwMode="auto">
            <a:xfrm>
              <a:off x="2592" y="2880"/>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3</a:t>
              </a:r>
            </a:p>
          </p:txBody>
        </p:sp>
        <p:sp>
          <p:nvSpPr>
            <p:cNvPr id="1597569" name="Text Box 129"/>
            <p:cNvSpPr txBox="1">
              <a:spLocks noChangeArrowheads="1"/>
            </p:cNvSpPr>
            <p:nvPr/>
          </p:nvSpPr>
          <p:spPr bwMode="auto">
            <a:xfrm>
              <a:off x="3792" y="3648"/>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4</a:t>
              </a:r>
            </a:p>
          </p:txBody>
        </p:sp>
        <p:sp>
          <p:nvSpPr>
            <p:cNvPr id="1597570" name="Text Box 130"/>
            <p:cNvSpPr txBox="1">
              <a:spLocks noChangeArrowheads="1"/>
            </p:cNvSpPr>
            <p:nvPr/>
          </p:nvSpPr>
          <p:spPr bwMode="auto">
            <a:xfrm>
              <a:off x="3792" y="3264"/>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5</a:t>
              </a:r>
            </a:p>
          </p:txBody>
        </p:sp>
        <p:sp>
          <p:nvSpPr>
            <p:cNvPr id="1597571" name="Text Box 131"/>
            <p:cNvSpPr txBox="1">
              <a:spLocks noChangeArrowheads="1"/>
            </p:cNvSpPr>
            <p:nvPr/>
          </p:nvSpPr>
          <p:spPr bwMode="auto">
            <a:xfrm>
              <a:off x="3792" y="2880"/>
              <a:ext cx="289" cy="231"/>
            </a:xfrm>
            <a:prstGeom prst="rect">
              <a:avLst/>
            </a:prstGeom>
            <a:noFill/>
            <a:ln w="12700">
              <a:noFill/>
              <a:miter lim="800000"/>
              <a:headEnd/>
              <a:tailEnd/>
            </a:ln>
            <a:effectLst/>
          </p:spPr>
          <p:txBody>
            <a:bodyPr wrap="none">
              <a:spAutoFit/>
            </a:bodyPr>
            <a:lstStyle/>
            <a:p>
              <a:r>
                <a:rPr lang="en-US" sz="1800" b="0">
                  <a:solidFill>
                    <a:schemeClr val="tx1"/>
                  </a:solidFill>
                </a:rPr>
                <a:t>M</a:t>
              </a:r>
              <a:r>
                <a:rPr lang="en-US" sz="1800" b="0" baseline="-25000">
                  <a:solidFill>
                    <a:schemeClr val="tx1"/>
                  </a:solidFill>
                </a:rPr>
                <a:t>6</a:t>
              </a:r>
            </a:p>
          </p:txBody>
        </p:sp>
        <p:sp>
          <p:nvSpPr>
            <p:cNvPr id="1597572" name="Text Box 132"/>
            <p:cNvSpPr txBox="1">
              <a:spLocks noChangeArrowheads="1"/>
            </p:cNvSpPr>
            <p:nvPr/>
          </p:nvSpPr>
          <p:spPr bwMode="auto">
            <a:xfrm>
              <a:off x="2592" y="2448"/>
              <a:ext cx="265" cy="231"/>
            </a:xfrm>
            <a:prstGeom prst="rect">
              <a:avLst/>
            </a:prstGeom>
            <a:noFill/>
            <a:ln w="12700">
              <a:noFill/>
              <a:miter lim="800000"/>
              <a:headEnd/>
              <a:tailEnd/>
            </a:ln>
            <a:effectLst/>
          </p:spPr>
          <p:txBody>
            <a:bodyPr wrap="none">
              <a:spAutoFit/>
            </a:bodyPr>
            <a:lstStyle/>
            <a:p>
              <a:r>
                <a:rPr lang="en-US" sz="1800" b="0">
                  <a:solidFill>
                    <a:schemeClr val="tx1"/>
                  </a:solidFill>
                </a:rPr>
                <a:t>P</a:t>
              </a:r>
              <a:r>
                <a:rPr lang="en-US" sz="1800" b="0" baseline="-25000">
                  <a:solidFill>
                    <a:schemeClr val="tx1"/>
                  </a:solidFill>
                </a:rPr>
                <a:t>1</a:t>
              </a:r>
            </a:p>
          </p:txBody>
        </p:sp>
        <p:sp>
          <p:nvSpPr>
            <p:cNvPr id="1597573" name="Text Box 133"/>
            <p:cNvSpPr txBox="1">
              <a:spLocks noChangeArrowheads="1"/>
            </p:cNvSpPr>
            <p:nvPr/>
          </p:nvSpPr>
          <p:spPr bwMode="auto">
            <a:xfrm>
              <a:off x="3072" y="3264"/>
              <a:ext cx="265" cy="231"/>
            </a:xfrm>
            <a:prstGeom prst="rect">
              <a:avLst/>
            </a:prstGeom>
            <a:noFill/>
            <a:ln w="12700">
              <a:noFill/>
              <a:miter lim="800000"/>
              <a:headEnd/>
              <a:tailEnd/>
            </a:ln>
            <a:effectLst/>
          </p:spPr>
          <p:txBody>
            <a:bodyPr wrap="none">
              <a:spAutoFit/>
            </a:bodyPr>
            <a:lstStyle/>
            <a:p>
              <a:r>
                <a:rPr lang="en-US" sz="1800" b="0">
                  <a:solidFill>
                    <a:schemeClr val="tx1"/>
                  </a:solidFill>
                </a:rPr>
                <a:t>P</a:t>
              </a:r>
              <a:r>
                <a:rPr lang="en-US" sz="1800" b="0" baseline="-25000">
                  <a:solidFill>
                    <a:schemeClr val="tx1"/>
                  </a:solidFill>
                </a:rPr>
                <a:t>2</a:t>
              </a:r>
            </a:p>
          </p:txBody>
        </p:sp>
        <p:sp>
          <p:nvSpPr>
            <p:cNvPr id="1597574" name="Text Box 134"/>
            <p:cNvSpPr txBox="1">
              <a:spLocks noChangeArrowheads="1"/>
            </p:cNvSpPr>
            <p:nvPr/>
          </p:nvSpPr>
          <p:spPr bwMode="auto">
            <a:xfrm>
              <a:off x="3792" y="2448"/>
              <a:ext cx="265" cy="231"/>
            </a:xfrm>
            <a:prstGeom prst="rect">
              <a:avLst/>
            </a:prstGeom>
            <a:noFill/>
            <a:ln w="12700">
              <a:noFill/>
              <a:miter lim="800000"/>
              <a:headEnd/>
              <a:tailEnd/>
            </a:ln>
            <a:effectLst/>
          </p:spPr>
          <p:txBody>
            <a:bodyPr wrap="none">
              <a:spAutoFit/>
            </a:bodyPr>
            <a:lstStyle/>
            <a:p>
              <a:r>
                <a:rPr lang="en-US" sz="1800" b="0">
                  <a:solidFill>
                    <a:schemeClr val="tx1"/>
                  </a:solidFill>
                </a:rPr>
                <a:t>P</a:t>
              </a:r>
              <a:r>
                <a:rPr lang="en-US" sz="1800" b="0" baseline="-25000">
                  <a:solidFill>
                    <a:schemeClr val="tx1"/>
                  </a:solidFill>
                </a:rPr>
                <a:t>3</a:t>
              </a:r>
            </a:p>
          </p:txBody>
        </p:sp>
        <p:sp>
          <p:nvSpPr>
            <p:cNvPr id="1597575" name="Text Box 135"/>
            <p:cNvSpPr txBox="1">
              <a:spLocks noChangeArrowheads="1"/>
            </p:cNvSpPr>
            <p:nvPr/>
          </p:nvSpPr>
          <p:spPr bwMode="auto">
            <a:xfrm>
              <a:off x="2928" y="2544"/>
              <a:ext cx="223" cy="250"/>
            </a:xfrm>
            <a:prstGeom prst="rect">
              <a:avLst/>
            </a:prstGeom>
            <a:noFill/>
            <a:ln w="12700">
              <a:noFill/>
              <a:miter lim="800000"/>
              <a:headEnd/>
              <a:tailEnd/>
            </a:ln>
            <a:effectLst/>
          </p:spPr>
          <p:txBody>
            <a:bodyPr wrap="none">
              <a:spAutoFit/>
            </a:bodyPr>
            <a:lstStyle/>
            <a:p>
              <a:r>
                <a:rPr lang="en-US" sz="2000" b="0">
                  <a:solidFill>
                    <a:schemeClr val="tx1"/>
                  </a:solidFill>
                </a:rPr>
                <a:t>X</a:t>
              </a:r>
              <a:endParaRPr lang="en-US" sz="2000" b="0" baseline="-25000">
                <a:solidFill>
                  <a:schemeClr val="tx1"/>
                </a:solidFill>
              </a:endParaRPr>
            </a:p>
          </p:txBody>
        </p:sp>
        <p:sp>
          <p:nvSpPr>
            <p:cNvPr id="1597576" name="Text Box 136"/>
            <p:cNvSpPr txBox="1">
              <a:spLocks noChangeArrowheads="1"/>
            </p:cNvSpPr>
            <p:nvPr/>
          </p:nvSpPr>
          <p:spPr bwMode="auto">
            <a:xfrm>
              <a:off x="3024" y="3696"/>
              <a:ext cx="445" cy="250"/>
            </a:xfrm>
            <a:prstGeom prst="rect">
              <a:avLst/>
            </a:prstGeom>
            <a:noFill/>
            <a:ln w="12700">
              <a:noFill/>
              <a:miter lim="800000"/>
              <a:headEnd/>
              <a:tailEnd/>
            </a:ln>
            <a:effectLst/>
          </p:spPr>
          <p:txBody>
            <a:bodyPr wrap="none">
              <a:spAutoFit/>
            </a:bodyPr>
            <a:lstStyle/>
            <a:p>
              <a:r>
                <a:rPr lang="en-US" sz="2000" b="0">
                  <a:solidFill>
                    <a:schemeClr val="tx1"/>
                  </a:solidFill>
                </a:rPr>
                <a:t>!clkd</a:t>
              </a:r>
              <a:endParaRPr lang="en-US" sz="2000" b="0" baseline="-25000">
                <a:solidFill>
                  <a:schemeClr val="tx1"/>
                </a:solidFill>
              </a:endParaRPr>
            </a:p>
          </p:txBody>
        </p:sp>
      </p:grpSp>
      <p:grpSp>
        <p:nvGrpSpPr>
          <p:cNvPr id="1597577" name="Group 137"/>
          <p:cNvGrpSpPr>
            <a:grpSpLocks/>
          </p:cNvGrpSpPr>
          <p:nvPr/>
        </p:nvGrpSpPr>
        <p:grpSpPr bwMode="auto">
          <a:xfrm>
            <a:off x="1920875" y="3646488"/>
            <a:ext cx="5018088" cy="2220912"/>
            <a:chOff x="1210" y="2297"/>
            <a:chExt cx="3161" cy="1399"/>
          </a:xfrm>
        </p:grpSpPr>
        <p:sp>
          <p:nvSpPr>
            <p:cNvPr id="1597578" name="Text Box 138"/>
            <p:cNvSpPr txBox="1">
              <a:spLocks noChangeArrowheads="1"/>
            </p:cNvSpPr>
            <p:nvPr/>
          </p:nvSpPr>
          <p:spPr bwMode="auto">
            <a:xfrm>
              <a:off x="1210" y="2297"/>
              <a:ext cx="196" cy="231"/>
            </a:xfrm>
            <a:prstGeom prst="rect">
              <a:avLst/>
            </a:prstGeom>
            <a:noFill/>
            <a:ln w="12700">
              <a:noFill/>
              <a:miter lim="800000"/>
              <a:headEnd/>
              <a:tailEnd/>
            </a:ln>
            <a:effectLst/>
          </p:spPr>
          <p:txBody>
            <a:bodyPr wrap="none">
              <a:spAutoFit/>
            </a:bodyPr>
            <a:lstStyle/>
            <a:p>
              <a:r>
                <a:rPr lang="en-US" sz="1800"/>
                <a:t>0</a:t>
              </a:r>
            </a:p>
          </p:txBody>
        </p:sp>
        <p:sp>
          <p:nvSpPr>
            <p:cNvPr id="1597579" name="Text Box 139"/>
            <p:cNvSpPr txBox="1">
              <a:spLocks noChangeArrowheads="1"/>
            </p:cNvSpPr>
            <p:nvPr/>
          </p:nvSpPr>
          <p:spPr bwMode="auto">
            <a:xfrm>
              <a:off x="2794" y="2352"/>
              <a:ext cx="284" cy="192"/>
            </a:xfrm>
            <a:prstGeom prst="rect">
              <a:avLst/>
            </a:prstGeom>
            <a:noFill/>
            <a:ln w="12700">
              <a:noFill/>
              <a:miter lim="800000"/>
              <a:headEnd/>
              <a:tailEnd/>
            </a:ln>
            <a:effectLst/>
          </p:spPr>
          <p:txBody>
            <a:bodyPr wrap="none">
              <a:spAutoFit/>
            </a:bodyPr>
            <a:lstStyle/>
            <a:p>
              <a:r>
                <a:rPr lang="en-US" sz="1400"/>
                <a:t>ON</a:t>
              </a:r>
              <a:endParaRPr lang="en-US" sz="1800"/>
            </a:p>
          </p:txBody>
        </p:sp>
        <p:sp>
          <p:nvSpPr>
            <p:cNvPr id="1597580" name="Text Box 140"/>
            <p:cNvSpPr txBox="1">
              <a:spLocks noChangeArrowheads="1"/>
            </p:cNvSpPr>
            <p:nvPr/>
          </p:nvSpPr>
          <p:spPr bwMode="auto">
            <a:xfrm>
              <a:off x="3168" y="2455"/>
              <a:ext cx="327" cy="192"/>
            </a:xfrm>
            <a:prstGeom prst="rect">
              <a:avLst/>
            </a:prstGeom>
            <a:noFill/>
            <a:ln w="12700">
              <a:noFill/>
              <a:miter lim="800000"/>
              <a:headEnd/>
              <a:tailEnd/>
            </a:ln>
            <a:effectLst/>
          </p:spPr>
          <p:txBody>
            <a:bodyPr wrap="none">
              <a:spAutoFit/>
            </a:bodyPr>
            <a:lstStyle/>
            <a:p>
              <a:r>
                <a:rPr lang="en-US" sz="1400"/>
                <a:t>Vdd</a:t>
              </a:r>
            </a:p>
          </p:txBody>
        </p:sp>
        <p:sp>
          <p:nvSpPr>
            <p:cNvPr id="1597581" name="Text Box 141"/>
            <p:cNvSpPr txBox="1">
              <a:spLocks noChangeArrowheads="1"/>
            </p:cNvSpPr>
            <p:nvPr/>
          </p:nvSpPr>
          <p:spPr bwMode="auto">
            <a:xfrm>
              <a:off x="2822" y="2791"/>
              <a:ext cx="339" cy="192"/>
            </a:xfrm>
            <a:prstGeom prst="rect">
              <a:avLst/>
            </a:prstGeom>
            <a:noFill/>
            <a:ln w="12700">
              <a:noFill/>
              <a:miter lim="800000"/>
              <a:headEnd/>
              <a:tailEnd/>
            </a:ln>
            <a:effectLst/>
          </p:spPr>
          <p:txBody>
            <a:bodyPr wrap="none">
              <a:spAutoFit/>
            </a:bodyPr>
            <a:lstStyle/>
            <a:p>
              <a:r>
                <a:rPr lang="en-US" sz="1400"/>
                <a:t>OFF</a:t>
              </a:r>
            </a:p>
          </p:txBody>
        </p:sp>
        <p:sp>
          <p:nvSpPr>
            <p:cNvPr id="1597582" name="Text Box 142"/>
            <p:cNvSpPr txBox="1">
              <a:spLocks noChangeArrowheads="1"/>
            </p:cNvSpPr>
            <p:nvPr/>
          </p:nvSpPr>
          <p:spPr bwMode="auto">
            <a:xfrm>
              <a:off x="4032" y="2784"/>
              <a:ext cx="339" cy="192"/>
            </a:xfrm>
            <a:prstGeom prst="rect">
              <a:avLst/>
            </a:prstGeom>
            <a:noFill/>
            <a:ln w="12700">
              <a:noFill/>
              <a:miter lim="800000"/>
              <a:headEnd/>
              <a:tailEnd/>
            </a:ln>
            <a:effectLst/>
          </p:spPr>
          <p:txBody>
            <a:bodyPr wrap="none">
              <a:spAutoFit/>
            </a:bodyPr>
            <a:lstStyle/>
            <a:p>
              <a:r>
                <a:rPr lang="en-US" sz="1400"/>
                <a:t>OFF</a:t>
              </a:r>
            </a:p>
          </p:txBody>
        </p:sp>
        <p:sp>
          <p:nvSpPr>
            <p:cNvPr id="1597583" name="Text Box 143"/>
            <p:cNvSpPr txBox="1">
              <a:spLocks noChangeArrowheads="1"/>
            </p:cNvSpPr>
            <p:nvPr/>
          </p:nvSpPr>
          <p:spPr bwMode="auto">
            <a:xfrm>
              <a:off x="2448" y="3456"/>
              <a:ext cx="178" cy="192"/>
            </a:xfrm>
            <a:prstGeom prst="rect">
              <a:avLst/>
            </a:prstGeom>
            <a:noFill/>
            <a:ln w="12700">
              <a:noFill/>
              <a:miter lim="800000"/>
              <a:headEnd/>
              <a:tailEnd/>
            </a:ln>
            <a:effectLst/>
          </p:spPr>
          <p:txBody>
            <a:bodyPr wrap="none">
              <a:spAutoFit/>
            </a:bodyPr>
            <a:lstStyle/>
            <a:p>
              <a:r>
                <a:rPr lang="en-US" sz="1400"/>
                <a:t>1</a:t>
              </a:r>
            </a:p>
          </p:txBody>
        </p:sp>
        <p:sp>
          <p:nvSpPr>
            <p:cNvPr id="1597584" name="Text Box 144"/>
            <p:cNvSpPr txBox="1">
              <a:spLocks noChangeArrowheads="1"/>
            </p:cNvSpPr>
            <p:nvPr/>
          </p:nvSpPr>
          <p:spPr bwMode="auto">
            <a:xfrm>
              <a:off x="1632" y="3408"/>
              <a:ext cx="178" cy="192"/>
            </a:xfrm>
            <a:prstGeom prst="rect">
              <a:avLst/>
            </a:prstGeom>
            <a:noFill/>
            <a:ln w="12700">
              <a:noFill/>
              <a:miter lim="800000"/>
              <a:headEnd/>
              <a:tailEnd/>
            </a:ln>
            <a:effectLst/>
          </p:spPr>
          <p:txBody>
            <a:bodyPr wrap="none">
              <a:spAutoFit/>
            </a:bodyPr>
            <a:lstStyle/>
            <a:p>
              <a:r>
                <a:rPr lang="en-US" sz="1400"/>
                <a:t>1</a:t>
              </a:r>
            </a:p>
          </p:txBody>
        </p:sp>
        <p:sp>
          <p:nvSpPr>
            <p:cNvPr id="1597585" name="Text Box 145"/>
            <p:cNvSpPr txBox="1">
              <a:spLocks noChangeArrowheads="1"/>
            </p:cNvSpPr>
            <p:nvPr/>
          </p:nvSpPr>
          <p:spPr bwMode="auto">
            <a:xfrm>
              <a:off x="1968" y="3408"/>
              <a:ext cx="178" cy="192"/>
            </a:xfrm>
            <a:prstGeom prst="rect">
              <a:avLst/>
            </a:prstGeom>
            <a:noFill/>
            <a:ln w="12700">
              <a:noFill/>
              <a:miter lim="800000"/>
              <a:headEnd/>
              <a:tailEnd/>
            </a:ln>
            <a:effectLst/>
          </p:spPr>
          <p:txBody>
            <a:bodyPr wrap="none">
              <a:spAutoFit/>
            </a:bodyPr>
            <a:lstStyle/>
            <a:p>
              <a:r>
                <a:rPr lang="en-US" sz="1400"/>
                <a:t>0</a:t>
              </a:r>
            </a:p>
          </p:txBody>
        </p:sp>
        <p:sp>
          <p:nvSpPr>
            <p:cNvPr id="1597586" name="Text Box 146"/>
            <p:cNvSpPr txBox="1">
              <a:spLocks noChangeArrowheads="1"/>
            </p:cNvSpPr>
            <p:nvPr/>
          </p:nvSpPr>
          <p:spPr bwMode="auto">
            <a:xfrm>
              <a:off x="2832" y="3504"/>
              <a:ext cx="284" cy="192"/>
            </a:xfrm>
            <a:prstGeom prst="rect">
              <a:avLst/>
            </a:prstGeom>
            <a:noFill/>
            <a:ln w="12700">
              <a:noFill/>
              <a:miter lim="800000"/>
              <a:headEnd/>
              <a:tailEnd/>
            </a:ln>
            <a:effectLst/>
          </p:spPr>
          <p:txBody>
            <a:bodyPr wrap="none">
              <a:spAutoFit/>
            </a:bodyPr>
            <a:lstStyle/>
            <a:p>
              <a:r>
                <a:rPr lang="en-US" sz="1400"/>
                <a:t>ON</a:t>
              </a:r>
            </a:p>
          </p:txBody>
        </p:sp>
      </p:grpSp>
      <p:grpSp>
        <p:nvGrpSpPr>
          <p:cNvPr id="1597587" name="Group 147"/>
          <p:cNvGrpSpPr>
            <a:grpSpLocks/>
          </p:cNvGrpSpPr>
          <p:nvPr/>
        </p:nvGrpSpPr>
        <p:grpSpPr bwMode="auto">
          <a:xfrm>
            <a:off x="2743200" y="3287713"/>
            <a:ext cx="4908550" cy="2273300"/>
            <a:chOff x="1728" y="2071"/>
            <a:chExt cx="3092" cy="1429"/>
          </a:xfrm>
        </p:grpSpPr>
        <p:sp>
          <p:nvSpPr>
            <p:cNvPr id="1597588" name="Text Box 148"/>
            <p:cNvSpPr txBox="1">
              <a:spLocks noChangeArrowheads="1"/>
            </p:cNvSpPr>
            <p:nvPr/>
          </p:nvSpPr>
          <p:spPr bwMode="auto">
            <a:xfrm>
              <a:off x="1728" y="3079"/>
              <a:ext cx="271" cy="191"/>
            </a:xfrm>
            <a:prstGeom prst="rect">
              <a:avLst/>
            </a:prstGeom>
            <a:noFill/>
            <a:ln w="12700">
              <a:noFill/>
              <a:miter lim="800000"/>
              <a:headEnd/>
              <a:tailEnd/>
            </a:ln>
            <a:effectLst/>
          </p:spPr>
          <p:txBody>
            <a:bodyPr wrap="none">
              <a:spAutoFit/>
            </a:bodyPr>
            <a:lstStyle/>
            <a:p>
              <a:r>
                <a:rPr lang="en-US" sz="1400">
                  <a:solidFill>
                    <a:schemeClr val="hlink"/>
                  </a:solidFill>
                </a:rPr>
                <a:t>1/</a:t>
              </a:r>
              <a:r>
                <a:rPr lang="en-US" sz="1400">
                  <a:solidFill>
                    <a:srgbClr val="CC3399"/>
                  </a:solidFill>
                </a:rPr>
                <a:t>0</a:t>
              </a:r>
              <a:endParaRPr lang="en-US" sz="1400">
                <a:solidFill>
                  <a:schemeClr val="hlink"/>
                </a:solidFill>
              </a:endParaRPr>
            </a:p>
          </p:txBody>
        </p:sp>
        <p:sp>
          <p:nvSpPr>
            <p:cNvPr id="1597589" name="Text Box 149"/>
            <p:cNvSpPr txBox="1">
              <a:spLocks noChangeArrowheads="1"/>
            </p:cNvSpPr>
            <p:nvPr/>
          </p:nvSpPr>
          <p:spPr bwMode="auto">
            <a:xfrm>
              <a:off x="2832" y="3175"/>
              <a:ext cx="339" cy="325"/>
            </a:xfrm>
            <a:prstGeom prst="rect">
              <a:avLst/>
            </a:prstGeom>
            <a:noFill/>
            <a:ln w="12700">
              <a:noFill/>
              <a:miter lim="800000"/>
              <a:headEnd/>
              <a:tailEnd/>
            </a:ln>
            <a:effectLst/>
          </p:spPr>
          <p:txBody>
            <a:bodyPr wrap="none">
              <a:spAutoFit/>
            </a:bodyPr>
            <a:lstStyle/>
            <a:p>
              <a:r>
                <a:rPr lang="en-US" sz="1400">
                  <a:solidFill>
                    <a:schemeClr val="hlink"/>
                  </a:solidFill>
                </a:rPr>
                <a:t>ON/</a:t>
              </a:r>
            </a:p>
            <a:p>
              <a:r>
                <a:rPr lang="en-US" sz="1400">
                  <a:solidFill>
                    <a:srgbClr val="8901F3"/>
                  </a:solidFill>
                </a:rPr>
                <a:t>OFF</a:t>
              </a:r>
              <a:endParaRPr lang="en-US" sz="1400">
                <a:solidFill>
                  <a:schemeClr val="hlink"/>
                </a:solidFill>
              </a:endParaRPr>
            </a:p>
          </p:txBody>
        </p:sp>
        <p:sp>
          <p:nvSpPr>
            <p:cNvPr id="1597590" name="Line 150"/>
            <p:cNvSpPr>
              <a:spLocks noChangeShapeType="1"/>
            </p:cNvSpPr>
            <p:nvPr/>
          </p:nvSpPr>
          <p:spPr bwMode="auto">
            <a:xfrm flipV="1">
              <a:off x="3370" y="2304"/>
              <a:ext cx="144" cy="192"/>
            </a:xfrm>
            <a:prstGeom prst="line">
              <a:avLst/>
            </a:prstGeom>
            <a:noFill/>
            <a:ln w="12700">
              <a:solidFill>
                <a:schemeClr val="tx1"/>
              </a:solidFill>
              <a:round/>
              <a:headEnd/>
              <a:tailEnd type="triangle" w="med" len="med"/>
            </a:ln>
            <a:effectLst/>
          </p:spPr>
          <p:txBody>
            <a:bodyPr wrap="none" anchor="ctr"/>
            <a:lstStyle/>
            <a:p>
              <a:endParaRPr lang="en-US"/>
            </a:p>
          </p:txBody>
        </p:sp>
        <p:sp>
          <p:nvSpPr>
            <p:cNvPr id="1597591" name="Text Box 151"/>
            <p:cNvSpPr txBox="1">
              <a:spLocks noChangeArrowheads="1"/>
            </p:cNvSpPr>
            <p:nvPr/>
          </p:nvSpPr>
          <p:spPr bwMode="auto">
            <a:xfrm>
              <a:off x="3456" y="2071"/>
              <a:ext cx="420" cy="192"/>
            </a:xfrm>
            <a:prstGeom prst="rect">
              <a:avLst/>
            </a:prstGeom>
            <a:noFill/>
            <a:ln w="12700">
              <a:noFill/>
              <a:miter lim="800000"/>
              <a:headEnd/>
              <a:tailEnd/>
            </a:ln>
            <a:effectLst/>
          </p:spPr>
          <p:txBody>
            <a:bodyPr wrap="none">
              <a:spAutoFit/>
            </a:bodyPr>
            <a:lstStyle/>
            <a:p>
              <a:r>
                <a:rPr lang="en-US" sz="1400">
                  <a:solidFill>
                    <a:schemeClr val="hlink"/>
                  </a:solidFill>
                </a:rPr>
                <a:t>0/</a:t>
              </a:r>
              <a:r>
                <a:rPr lang="en-US" sz="1400">
                  <a:solidFill>
                    <a:srgbClr val="CC3399"/>
                  </a:solidFill>
                </a:rPr>
                <a:t>Vdd</a:t>
              </a:r>
              <a:endParaRPr lang="en-US" sz="1400">
                <a:solidFill>
                  <a:schemeClr val="hlink"/>
                </a:solidFill>
              </a:endParaRPr>
            </a:p>
          </p:txBody>
        </p:sp>
        <p:sp>
          <p:nvSpPr>
            <p:cNvPr id="1597592" name="Text Box 152"/>
            <p:cNvSpPr txBox="1">
              <a:spLocks noChangeArrowheads="1"/>
            </p:cNvSpPr>
            <p:nvPr/>
          </p:nvSpPr>
          <p:spPr bwMode="auto">
            <a:xfrm>
              <a:off x="4282" y="2112"/>
              <a:ext cx="538" cy="192"/>
            </a:xfrm>
            <a:prstGeom prst="rect">
              <a:avLst/>
            </a:prstGeom>
            <a:noFill/>
            <a:ln w="12700">
              <a:noFill/>
              <a:miter lim="800000"/>
              <a:headEnd/>
              <a:tailEnd/>
            </a:ln>
            <a:effectLst/>
          </p:spPr>
          <p:txBody>
            <a:bodyPr wrap="none">
              <a:spAutoFit/>
            </a:bodyPr>
            <a:lstStyle/>
            <a:p>
              <a:r>
                <a:rPr lang="en-US" sz="1400">
                  <a:solidFill>
                    <a:schemeClr val="hlink"/>
                  </a:solidFill>
                </a:rPr>
                <a:t>ON/</a:t>
              </a:r>
              <a:r>
                <a:rPr lang="en-US" sz="1400">
                  <a:solidFill>
                    <a:srgbClr val="CC3399"/>
                  </a:solidFill>
                </a:rPr>
                <a:t>OFF</a:t>
              </a:r>
              <a:endParaRPr lang="en-US" sz="1400">
                <a:solidFill>
                  <a:schemeClr val="hlink"/>
                </a:solidFill>
              </a:endParaRPr>
            </a:p>
          </p:txBody>
        </p:sp>
        <p:sp>
          <p:nvSpPr>
            <p:cNvPr id="1597593" name="Line 153"/>
            <p:cNvSpPr>
              <a:spLocks noChangeShapeType="1"/>
            </p:cNvSpPr>
            <p:nvPr/>
          </p:nvSpPr>
          <p:spPr bwMode="auto">
            <a:xfrm flipH="1">
              <a:off x="4042" y="2304"/>
              <a:ext cx="144" cy="144"/>
            </a:xfrm>
            <a:prstGeom prst="line">
              <a:avLst/>
            </a:prstGeom>
            <a:noFill/>
            <a:ln w="12700">
              <a:solidFill>
                <a:schemeClr val="tx1"/>
              </a:solidFill>
              <a:round/>
              <a:headEnd/>
              <a:tailEnd type="triangle" w="med" len="med"/>
            </a:ln>
            <a:effectLst/>
          </p:spPr>
          <p:txBody>
            <a:bodyPr wrap="none" anchor="ctr"/>
            <a:lstStyle/>
            <a:p>
              <a:endParaRPr lang="en-US"/>
            </a:p>
          </p:txBody>
        </p:sp>
        <p:sp>
          <p:nvSpPr>
            <p:cNvPr id="1597594" name="Text Box 154"/>
            <p:cNvSpPr txBox="1">
              <a:spLocks noChangeArrowheads="1"/>
            </p:cNvSpPr>
            <p:nvPr/>
          </p:nvSpPr>
          <p:spPr bwMode="auto">
            <a:xfrm>
              <a:off x="4320" y="2400"/>
              <a:ext cx="271" cy="192"/>
            </a:xfrm>
            <a:prstGeom prst="rect">
              <a:avLst/>
            </a:prstGeom>
            <a:noFill/>
            <a:ln w="12700">
              <a:noFill/>
              <a:miter lim="800000"/>
              <a:headEnd/>
              <a:tailEnd/>
            </a:ln>
            <a:effectLst/>
          </p:spPr>
          <p:txBody>
            <a:bodyPr wrap="none">
              <a:spAutoFit/>
            </a:bodyPr>
            <a:lstStyle/>
            <a:p>
              <a:r>
                <a:rPr lang="en-US" sz="1400">
                  <a:solidFill>
                    <a:schemeClr val="hlink"/>
                  </a:solidFill>
                </a:rPr>
                <a:t>1</a:t>
              </a:r>
              <a:r>
                <a:rPr lang="en-US" sz="1400">
                  <a:solidFill>
                    <a:srgbClr val="CC3399"/>
                  </a:solidFill>
                </a:rPr>
                <a:t>/0</a:t>
              </a:r>
              <a:endParaRPr lang="en-US" sz="1400"/>
            </a:p>
          </p:txBody>
        </p:sp>
      </p:grpSp>
      <p:grpSp>
        <p:nvGrpSpPr>
          <p:cNvPr id="1597595" name="Group 155"/>
          <p:cNvGrpSpPr>
            <a:grpSpLocks/>
          </p:cNvGrpSpPr>
          <p:nvPr/>
        </p:nvGrpSpPr>
        <p:grpSpPr bwMode="auto">
          <a:xfrm>
            <a:off x="1752600" y="5638800"/>
            <a:ext cx="3417888" cy="773113"/>
            <a:chOff x="1104" y="3552"/>
            <a:chExt cx="2153" cy="487"/>
          </a:xfrm>
        </p:grpSpPr>
        <p:sp>
          <p:nvSpPr>
            <p:cNvPr id="1597596" name="Text Box 156"/>
            <p:cNvSpPr txBox="1">
              <a:spLocks noChangeArrowheads="1"/>
            </p:cNvSpPr>
            <p:nvPr/>
          </p:nvSpPr>
          <p:spPr bwMode="auto">
            <a:xfrm>
              <a:off x="2400" y="3792"/>
              <a:ext cx="178" cy="192"/>
            </a:xfrm>
            <a:prstGeom prst="rect">
              <a:avLst/>
            </a:prstGeom>
            <a:noFill/>
            <a:ln w="12700">
              <a:noFill/>
              <a:miter lim="800000"/>
              <a:headEnd/>
              <a:tailEnd/>
            </a:ln>
            <a:effectLst/>
          </p:spPr>
          <p:txBody>
            <a:bodyPr wrap="none">
              <a:spAutoFit/>
            </a:bodyPr>
            <a:lstStyle/>
            <a:p>
              <a:r>
                <a:rPr lang="en-US" sz="1400">
                  <a:solidFill>
                    <a:schemeClr val="accent2"/>
                  </a:solidFill>
                </a:rPr>
                <a:t>0</a:t>
              </a:r>
            </a:p>
          </p:txBody>
        </p:sp>
        <p:sp>
          <p:nvSpPr>
            <p:cNvPr id="1597597" name="Text Box 157"/>
            <p:cNvSpPr txBox="1">
              <a:spLocks noChangeArrowheads="1"/>
            </p:cNvSpPr>
            <p:nvPr/>
          </p:nvSpPr>
          <p:spPr bwMode="auto">
            <a:xfrm>
              <a:off x="2918" y="3847"/>
              <a:ext cx="339" cy="192"/>
            </a:xfrm>
            <a:prstGeom prst="rect">
              <a:avLst/>
            </a:prstGeom>
            <a:noFill/>
            <a:ln w="12700">
              <a:noFill/>
              <a:miter lim="800000"/>
              <a:headEnd/>
              <a:tailEnd/>
            </a:ln>
            <a:effectLst/>
          </p:spPr>
          <p:txBody>
            <a:bodyPr wrap="none">
              <a:spAutoFit/>
            </a:bodyPr>
            <a:lstStyle/>
            <a:p>
              <a:r>
                <a:rPr lang="en-US" sz="1400"/>
                <a:t>OFF</a:t>
              </a:r>
            </a:p>
          </p:txBody>
        </p:sp>
        <p:sp>
          <p:nvSpPr>
            <p:cNvPr id="1597598" name="Freeform 158"/>
            <p:cNvSpPr>
              <a:spLocks/>
            </p:cNvSpPr>
            <p:nvPr/>
          </p:nvSpPr>
          <p:spPr bwMode="auto">
            <a:xfrm>
              <a:off x="1104" y="3552"/>
              <a:ext cx="1296" cy="392"/>
            </a:xfrm>
            <a:custGeom>
              <a:avLst/>
              <a:gdLst/>
              <a:ahLst/>
              <a:cxnLst>
                <a:cxn ang="0">
                  <a:pos x="144" y="0"/>
                </a:cxn>
                <a:cxn ang="0">
                  <a:pos x="192" y="336"/>
                </a:cxn>
                <a:cxn ang="0">
                  <a:pos x="1296" y="336"/>
                </a:cxn>
              </a:cxnLst>
              <a:rect l="0" t="0" r="r" b="b"/>
              <a:pathLst>
                <a:path w="1296" h="392">
                  <a:moveTo>
                    <a:pt x="144" y="0"/>
                  </a:moveTo>
                  <a:cubicBezTo>
                    <a:pt x="72" y="140"/>
                    <a:pt x="0" y="280"/>
                    <a:pt x="192" y="336"/>
                  </a:cubicBezTo>
                  <a:cubicBezTo>
                    <a:pt x="384" y="392"/>
                    <a:pt x="840" y="364"/>
                    <a:pt x="1296" y="336"/>
                  </a:cubicBezTo>
                </a:path>
              </a:pathLst>
            </a:custGeom>
            <a:noFill/>
            <a:ln w="12700" cap="flat" cmpd="sng">
              <a:solidFill>
                <a:schemeClr val="tx1"/>
              </a:solidFill>
              <a:prstDash val="solid"/>
              <a:round/>
              <a:headEnd type="none" w="med" len="med"/>
              <a:tailEnd type="arrow" w="med" len="med"/>
            </a:ln>
            <a:effectLst/>
          </p:spPr>
          <p:txBody>
            <a:bodyPr wrap="none" anchor="ctr"/>
            <a:lstStyle/>
            <a:p>
              <a:endParaRPr lang="en-US"/>
            </a:p>
          </p:txBody>
        </p:sp>
      </p:grpSp>
      <p:grpSp>
        <p:nvGrpSpPr>
          <p:cNvPr id="1597599" name="Group 159"/>
          <p:cNvGrpSpPr>
            <a:grpSpLocks/>
          </p:cNvGrpSpPr>
          <p:nvPr/>
        </p:nvGrpSpPr>
        <p:grpSpPr bwMode="auto">
          <a:xfrm>
            <a:off x="1905000" y="3429000"/>
            <a:ext cx="4930775" cy="2743200"/>
            <a:chOff x="1200" y="2160"/>
            <a:chExt cx="3106" cy="1728"/>
          </a:xfrm>
        </p:grpSpPr>
        <p:sp>
          <p:nvSpPr>
            <p:cNvPr id="1597600" name="Text Box 160"/>
            <p:cNvSpPr txBox="1">
              <a:spLocks noChangeArrowheads="1"/>
            </p:cNvSpPr>
            <p:nvPr/>
          </p:nvSpPr>
          <p:spPr bwMode="auto">
            <a:xfrm>
              <a:off x="1200" y="3360"/>
              <a:ext cx="178" cy="192"/>
            </a:xfrm>
            <a:prstGeom prst="rect">
              <a:avLst/>
            </a:prstGeom>
            <a:noFill/>
            <a:ln w="12700">
              <a:noFill/>
              <a:miter lim="800000"/>
              <a:headEnd/>
              <a:tailEnd/>
            </a:ln>
            <a:effectLst/>
          </p:spPr>
          <p:txBody>
            <a:bodyPr wrap="none">
              <a:spAutoFit/>
            </a:bodyPr>
            <a:lstStyle/>
            <a:p>
              <a:r>
                <a:rPr lang="en-US" sz="1400">
                  <a:solidFill>
                    <a:schemeClr val="accent2"/>
                  </a:solidFill>
                </a:rPr>
                <a:t>1</a:t>
              </a:r>
            </a:p>
          </p:txBody>
        </p:sp>
        <p:grpSp>
          <p:nvGrpSpPr>
            <p:cNvPr id="1597601" name="Group 161"/>
            <p:cNvGrpSpPr>
              <a:grpSpLocks/>
            </p:cNvGrpSpPr>
            <p:nvPr/>
          </p:nvGrpSpPr>
          <p:grpSpPr bwMode="auto">
            <a:xfrm>
              <a:off x="1402" y="2160"/>
              <a:ext cx="2904" cy="1728"/>
              <a:chOff x="1402" y="2160"/>
              <a:chExt cx="2904" cy="1728"/>
            </a:xfrm>
          </p:grpSpPr>
          <p:sp>
            <p:nvSpPr>
              <p:cNvPr id="1597602" name="Text Box 162"/>
              <p:cNvSpPr txBox="1">
                <a:spLocks noChangeArrowheads="1"/>
              </p:cNvSpPr>
              <p:nvPr/>
            </p:nvSpPr>
            <p:spPr bwMode="auto">
              <a:xfrm>
                <a:off x="1718" y="2304"/>
                <a:ext cx="178" cy="192"/>
              </a:xfrm>
              <a:prstGeom prst="rect">
                <a:avLst/>
              </a:prstGeom>
              <a:noFill/>
              <a:ln w="12700">
                <a:noFill/>
                <a:miter lim="800000"/>
                <a:headEnd/>
                <a:tailEnd/>
              </a:ln>
              <a:effectLst/>
            </p:spPr>
            <p:txBody>
              <a:bodyPr wrap="none">
                <a:spAutoFit/>
              </a:bodyPr>
              <a:lstStyle/>
              <a:p>
                <a:r>
                  <a:rPr lang="en-US" sz="1400">
                    <a:solidFill>
                      <a:schemeClr val="accent2"/>
                    </a:solidFill>
                  </a:rPr>
                  <a:t>1</a:t>
                </a:r>
              </a:p>
            </p:txBody>
          </p:sp>
          <p:sp>
            <p:nvSpPr>
              <p:cNvPr id="1597603" name="Line 163"/>
              <p:cNvSpPr>
                <a:spLocks noChangeShapeType="1"/>
              </p:cNvSpPr>
              <p:nvPr/>
            </p:nvSpPr>
            <p:spPr bwMode="auto">
              <a:xfrm>
                <a:off x="1402" y="2393"/>
                <a:ext cx="240" cy="1"/>
              </a:xfrm>
              <a:prstGeom prst="line">
                <a:avLst/>
              </a:prstGeom>
              <a:noFill/>
              <a:ln w="12700">
                <a:solidFill>
                  <a:schemeClr val="tx1"/>
                </a:solidFill>
                <a:round/>
                <a:headEnd/>
                <a:tailEnd type="triangle" w="med" len="med"/>
              </a:ln>
              <a:effectLst/>
            </p:spPr>
            <p:txBody>
              <a:bodyPr wrap="none" anchor="ctr"/>
              <a:lstStyle/>
              <a:p>
                <a:endParaRPr lang="en-US"/>
              </a:p>
            </p:txBody>
          </p:sp>
          <p:sp>
            <p:nvSpPr>
              <p:cNvPr id="1597604" name="Line 164"/>
              <p:cNvSpPr>
                <a:spLocks noChangeShapeType="1"/>
              </p:cNvSpPr>
              <p:nvPr/>
            </p:nvSpPr>
            <p:spPr bwMode="auto">
              <a:xfrm flipV="1">
                <a:off x="3034" y="2304"/>
                <a:ext cx="144" cy="144"/>
              </a:xfrm>
              <a:prstGeom prst="line">
                <a:avLst/>
              </a:prstGeom>
              <a:noFill/>
              <a:ln w="12700">
                <a:solidFill>
                  <a:schemeClr val="tx1"/>
                </a:solidFill>
                <a:round/>
                <a:headEnd/>
                <a:tailEnd type="triangle" w="med" len="med"/>
              </a:ln>
              <a:effectLst/>
            </p:spPr>
            <p:txBody>
              <a:bodyPr wrap="none" anchor="ctr"/>
              <a:lstStyle/>
              <a:p>
                <a:endParaRPr lang="en-US"/>
              </a:p>
            </p:txBody>
          </p:sp>
          <p:sp>
            <p:nvSpPr>
              <p:cNvPr id="1597605" name="Text Box 165"/>
              <p:cNvSpPr txBox="1">
                <a:spLocks noChangeArrowheads="1"/>
              </p:cNvSpPr>
              <p:nvPr/>
            </p:nvSpPr>
            <p:spPr bwMode="auto">
              <a:xfrm>
                <a:off x="3120" y="2160"/>
                <a:ext cx="339" cy="192"/>
              </a:xfrm>
              <a:prstGeom prst="rect">
                <a:avLst/>
              </a:prstGeom>
              <a:noFill/>
              <a:ln w="12700">
                <a:noFill/>
                <a:miter lim="800000"/>
                <a:headEnd/>
                <a:tailEnd/>
              </a:ln>
              <a:effectLst/>
            </p:spPr>
            <p:txBody>
              <a:bodyPr wrap="none">
                <a:spAutoFit/>
              </a:bodyPr>
              <a:lstStyle/>
              <a:p>
                <a:r>
                  <a:rPr lang="en-US" sz="1400">
                    <a:solidFill>
                      <a:schemeClr val="accent2"/>
                    </a:solidFill>
                  </a:rPr>
                  <a:t>OFF</a:t>
                </a:r>
              </a:p>
            </p:txBody>
          </p:sp>
          <p:sp>
            <p:nvSpPr>
              <p:cNvPr id="1597606" name="Text Box 166"/>
              <p:cNvSpPr txBox="1">
                <a:spLocks noChangeArrowheads="1"/>
              </p:cNvSpPr>
              <p:nvPr/>
            </p:nvSpPr>
            <p:spPr bwMode="auto">
              <a:xfrm>
                <a:off x="2880" y="2928"/>
                <a:ext cx="284" cy="192"/>
              </a:xfrm>
              <a:prstGeom prst="rect">
                <a:avLst/>
              </a:prstGeom>
              <a:noFill/>
              <a:ln w="12700">
                <a:noFill/>
                <a:miter lim="800000"/>
                <a:headEnd/>
                <a:tailEnd/>
              </a:ln>
              <a:effectLst/>
            </p:spPr>
            <p:txBody>
              <a:bodyPr wrap="none">
                <a:spAutoFit/>
              </a:bodyPr>
              <a:lstStyle/>
              <a:p>
                <a:r>
                  <a:rPr lang="en-US" sz="1400">
                    <a:solidFill>
                      <a:schemeClr val="accent2"/>
                    </a:solidFill>
                  </a:rPr>
                  <a:t>ON</a:t>
                </a:r>
              </a:p>
            </p:txBody>
          </p:sp>
          <p:sp>
            <p:nvSpPr>
              <p:cNvPr id="1597607" name="Text Box 167"/>
              <p:cNvSpPr txBox="1">
                <a:spLocks noChangeArrowheads="1"/>
              </p:cNvSpPr>
              <p:nvPr/>
            </p:nvSpPr>
            <p:spPr bwMode="auto">
              <a:xfrm>
                <a:off x="4022" y="2983"/>
                <a:ext cx="284" cy="192"/>
              </a:xfrm>
              <a:prstGeom prst="rect">
                <a:avLst/>
              </a:prstGeom>
              <a:noFill/>
              <a:ln w="12700">
                <a:noFill/>
                <a:miter lim="800000"/>
                <a:headEnd/>
                <a:tailEnd/>
              </a:ln>
              <a:effectLst/>
            </p:spPr>
            <p:txBody>
              <a:bodyPr wrap="none">
                <a:spAutoFit/>
              </a:bodyPr>
              <a:lstStyle/>
              <a:p>
                <a:r>
                  <a:rPr lang="en-US" sz="1400">
                    <a:solidFill>
                      <a:schemeClr val="accent2"/>
                    </a:solidFill>
                  </a:rPr>
                  <a:t>ON</a:t>
                </a:r>
              </a:p>
            </p:txBody>
          </p:sp>
          <p:sp>
            <p:nvSpPr>
              <p:cNvPr id="1597608" name="Text Box 168"/>
              <p:cNvSpPr txBox="1">
                <a:spLocks noChangeArrowheads="1"/>
              </p:cNvSpPr>
              <p:nvPr/>
            </p:nvSpPr>
            <p:spPr bwMode="auto">
              <a:xfrm>
                <a:off x="2832" y="3696"/>
                <a:ext cx="284" cy="192"/>
              </a:xfrm>
              <a:prstGeom prst="rect">
                <a:avLst/>
              </a:prstGeom>
              <a:noFill/>
              <a:ln w="12700">
                <a:noFill/>
                <a:miter lim="800000"/>
                <a:headEnd/>
                <a:tailEnd/>
              </a:ln>
              <a:effectLst/>
            </p:spPr>
            <p:txBody>
              <a:bodyPr wrap="none">
                <a:spAutoFit/>
              </a:bodyPr>
              <a:lstStyle/>
              <a:p>
                <a:r>
                  <a:rPr lang="en-US" sz="1400">
                    <a:solidFill>
                      <a:schemeClr val="accent2"/>
                    </a:solidFill>
                  </a:rPr>
                  <a:t>ON</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974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5975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5975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5975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597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9490" name="Rectangle 2"/>
          <p:cNvSpPr>
            <a:spLocks noGrp="1" noChangeArrowheads="1"/>
          </p:cNvSpPr>
          <p:nvPr>
            <p:ph type="title"/>
          </p:nvPr>
        </p:nvSpPr>
        <p:spPr>
          <a:xfrm>
            <a:off x="533400" y="304800"/>
            <a:ext cx="8077200" cy="422275"/>
          </a:xfrm>
        </p:spPr>
        <p:txBody>
          <a:bodyPr/>
          <a:lstStyle/>
          <a:p>
            <a:r>
              <a:rPr lang="en-US"/>
              <a:t>Sense Amp FF (StrongArm SA100)</a:t>
            </a:r>
          </a:p>
        </p:txBody>
      </p:sp>
      <p:grpSp>
        <p:nvGrpSpPr>
          <p:cNvPr id="1599491" name="Group 3"/>
          <p:cNvGrpSpPr>
            <a:grpSpLocks/>
          </p:cNvGrpSpPr>
          <p:nvPr/>
        </p:nvGrpSpPr>
        <p:grpSpPr bwMode="auto">
          <a:xfrm>
            <a:off x="1066800" y="2667000"/>
            <a:ext cx="6708775" cy="3673475"/>
            <a:chOff x="720" y="624"/>
            <a:chExt cx="4226" cy="2314"/>
          </a:xfrm>
        </p:grpSpPr>
        <p:sp>
          <p:nvSpPr>
            <p:cNvPr id="1599492" name="Line 4"/>
            <p:cNvSpPr>
              <a:spLocks noChangeShapeType="1"/>
            </p:cNvSpPr>
            <p:nvPr/>
          </p:nvSpPr>
          <p:spPr bwMode="auto">
            <a:xfrm>
              <a:off x="936" y="775"/>
              <a:ext cx="1200" cy="0"/>
            </a:xfrm>
            <a:prstGeom prst="line">
              <a:avLst/>
            </a:prstGeom>
            <a:noFill/>
            <a:ln w="12700">
              <a:solidFill>
                <a:schemeClr val="tx1"/>
              </a:solidFill>
              <a:round/>
              <a:headEnd/>
              <a:tailEnd/>
            </a:ln>
            <a:effectLst/>
          </p:spPr>
          <p:txBody>
            <a:bodyPr wrap="none" anchor="ctr"/>
            <a:lstStyle/>
            <a:p>
              <a:endParaRPr lang="en-US"/>
            </a:p>
          </p:txBody>
        </p:sp>
        <p:sp>
          <p:nvSpPr>
            <p:cNvPr id="1599493" name="Line 5"/>
            <p:cNvSpPr>
              <a:spLocks noChangeShapeType="1"/>
            </p:cNvSpPr>
            <p:nvPr/>
          </p:nvSpPr>
          <p:spPr bwMode="auto">
            <a:xfrm>
              <a:off x="2054" y="888"/>
              <a:ext cx="165" cy="0"/>
            </a:xfrm>
            <a:prstGeom prst="line">
              <a:avLst/>
            </a:prstGeom>
            <a:noFill/>
            <a:ln w="12700">
              <a:solidFill>
                <a:schemeClr val="tx1"/>
              </a:solidFill>
              <a:round/>
              <a:headEnd/>
              <a:tailEnd/>
            </a:ln>
            <a:effectLst/>
          </p:spPr>
          <p:txBody>
            <a:bodyPr wrap="none" anchor="ctr"/>
            <a:lstStyle/>
            <a:p>
              <a:endParaRPr lang="en-US"/>
            </a:p>
          </p:txBody>
        </p:sp>
        <p:grpSp>
          <p:nvGrpSpPr>
            <p:cNvPr id="1599494" name="Group 6"/>
            <p:cNvGrpSpPr>
              <a:grpSpLocks/>
            </p:cNvGrpSpPr>
            <p:nvPr/>
          </p:nvGrpSpPr>
          <p:grpSpPr bwMode="auto">
            <a:xfrm>
              <a:off x="2674" y="2244"/>
              <a:ext cx="580" cy="113"/>
              <a:chOff x="1296" y="1776"/>
              <a:chExt cx="672" cy="144"/>
            </a:xfrm>
          </p:grpSpPr>
          <p:sp>
            <p:nvSpPr>
              <p:cNvPr id="1599495" name="Line 7"/>
              <p:cNvSpPr>
                <a:spLocks noChangeShapeType="1"/>
              </p:cNvSpPr>
              <p:nvPr/>
            </p:nvSpPr>
            <p:spPr bwMode="auto">
              <a:xfrm>
                <a:off x="1296" y="1920"/>
                <a:ext cx="144" cy="0"/>
              </a:xfrm>
              <a:prstGeom prst="line">
                <a:avLst/>
              </a:prstGeom>
              <a:noFill/>
              <a:ln w="12700">
                <a:solidFill>
                  <a:schemeClr val="tx1"/>
                </a:solidFill>
                <a:round/>
                <a:headEnd/>
                <a:tailEnd/>
              </a:ln>
              <a:effectLst/>
            </p:spPr>
            <p:txBody>
              <a:bodyPr wrap="none" anchor="ctr"/>
              <a:lstStyle/>
              <a:p>
                <a:endParaRPr lang="en-US"/>
              </a:p>
            </p:txBody>
          </p:sp>
          <p:sp>
            <p:nvSpPr>
              <p:cNvPr id="1599496" name="Line 8"/>
              <p:cNvSpPr>
                <a:spLocks noChangeShapeType="1"/>
              </p:cNvSpPr>
              <p:nvPr/>
            </p:nvSpPr>
            <p:spPr bwMode="auto">
              <a:xfrm flipV="1">
                <a:off x="1440" y="1776"/>
                <a:ext cx="0" cy="144"/>
              </a:xfrm>
              <a:prstGeom prst="line">
                <a:avLst/>
              </a:prstGeom>
              <a:noFill/>
              <a:ln w="12700">
                <a:solidFill>
                  <a:schemeClr val="tx1"/>
                </a:solidFill>
                <a:round/>
                <a:headEnd/>
                <a:tailEnd/>
              </a:ln>
              <a:effectLst/>
            </p:spPr>
            <p:txBody>
              <a:bodyPr wrap="none" anchor="ctr"/>
              <a:lstStyle/>
              <a:p>
                <a:endParaRPr lang="en-US"/>
              </a:p>
            </p:txBody>
          </p:sp>
          <p:sp>
            <p:nvSpPr>
              <p:cNvPr id="1599497" name="Line 9"/>
              <p:cNvSpPr>
                <a:spLocks noChangeShapeType="1"/>
              </p:cNvSpPr>
              <p:nvPr/>
            </p:nvSpPr>
            <p:spPr bwMode="auto">
              <a:xfrm>
                <a:off x="1440" y="1776"/>
                <a:ext cx="192" cy="0"/>
              </a:xfrm>
              <a:prstGeom prst="line">
                <a:avLst/>
              </a:prstGeom>
              <a:noFill/>
              <a:ln w="12700">
                <a:solidFill>
                  <a:schemeClr val="tx1"/>
                </a:solidFill>
                <a:round/>
                <a:headEnd/>
                <a:tailEnd/>
              </a:ln>
              <a:effectLst/>
            </p:spPr>
            <p:txBody>
              <a:bodyPr wrap="none" anchor="ctr"/>
              <a:lstStyle/>
              <a:p>
                <a:endParaRPr lang="en-US"/>
              </a:p>
            </p:txBody>
          </p:sp>
          <p:sp>
            <p:nvSpPr>
              <p:cNvPr id="1599498" name="Line 10"/>
              <p:cNvSpPr>
                <a:spLocks noChangeShapeType="1"/>
              </p:cNvSpPr>
              <p:nvPr/>
            </p:nvSpPr>
            <p:spPr bwMode="auto">
              <a:xfrm>
                <a:off x="1632" y="1776"/>
                <a:ext cx="0" cy="144"/>
              </a:xfrm>
              <a:prstGeom prst="line">
                <a:avLst/>
              </a:prstGeom>
              <a:noFill/>
              <a:ln w="12700">
                <a:solidFill>
                  <a:schemeClr val="tx1"/>
                </a:solidFill>
                <a:round/>
                <a:headEnd/>
                <a:tailEnd/>
              </a:ln>
              <a:effectLst/>
            </p:spPr>
            <p:txBody>
              <a:bodyPr wrap="none" anchor="ctr"/>
              <a:lstStyle/>
              <a:p>
                <a:endParaRPr lang="en-US"/>
              </a:p>
            </p:txBody>
          </p:sp>
          <p:sp>
            <p:nvSpPr>
              <p:cNvPr id="1599499" name="Line 11"/>
              <p:cNvSpPr>
                <a:spLocks noChangeShapeType="1"/>
              </p:cNvSpPr>
              <p:nvPr/>
            </p:nvSpPr>
            <p:spPr bwMode="auto">
              <a:xfrm>
                <a:off x="1632" y="192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1599500" name="Group 12"/>
            <p:cNvGrpSpPr>
              <a:grpSpLocks/>
            </p:cNvGrpSpPr>
            <p:nvPr/>
          </p:nvGrpSpPr>
          <p:grpSpPr bwMode="auto">
            <a:xfrm>
              <a:off x="3254" y="2244"/>
              <a:ext cx="580" cy="113"/>
              <a:chOff x="1296" y="1776"/>
              <a:chExt cx="672" cy="144"/>
            </a:xfrm>
          </p:grpSpPr>
          <p:sp>
            <p:nvSpPr>
              <p:cNvPr id="1599501" name="Line 13"/>
              <p:cNvSpPr>
                <a:spLocks noChangeShapeType="1"/>
              </p:cNvSpPr>
              <p:nvPr/>
            </p:nvSpPr>
            <p:spPr bwMode="auto">
              <a:xfrm>
                <a:off x="1296" y="1920"/>
                <a:ext cx="144" cy="0"/>
              </a:xfrm>
              <a:prstGeom prst="line">
                <a:avLst/>
              </a:prstGeom>
              <a:noFill/>
              <a:ln w="12700">
                <a:solidFill>
                  <a:schemeClr val="tx1"/>
                </a:solidFill>
                <a:round/>
                <a:headEnd/>
                <a:tailEnd/>
              </a:ln>
              <a:effectLst/>
            </p:spPr>
            <p:txBody>
              <a:bodyPr wrap="none" anchor="ctr"/>
              <a:lstStyle/>
              <a:p>
                <a:endParaRPr lang="en-US"/>
              </a:p>
            </p:txBody>
          </p:sp>
          <p:sp>
            <p:nvSpPr>
              <p:cNvPr id="1599502" name="Line 14"/>
              <p:cNvSpPr>
                <a:spLocks noChangeShapeType="1"/>
              </p:cNvSpPr>
              <p:nvPr/>
            </p:nvSpPr>
            <p:spPr bwMode="auto">
              <a:xfrm flipV="1">
                <a:off x="1440" y="1776"/>
                <a:ext cx="0" cy="144"/>
              </a:xfrm>
              <a:prstGeom prst="line">
                <a:avLst/>
              </a:prstGeom>
              <a:noFill/>
              <a:ln w="12700">
                <a:solidFill>
                  <a:schemeClr val="tx1"/>
                </a:solidFill>
                <a:round/>
                <a:headEnd/>
                <a:tailEnd/>
              </a:ln>
              <a:effectLst/>
            </p:spPr>
            <p:txBody>
              <a:bodyPr wrap="none" anchor="ctr"/>
              <a:lstStyle/>
              <a:p>
                <a:endParaRPr lang="en-US"/>
              </a:p>
            </p:txBody>
          </p:sp>
          <p:sp>
            <p:nvSpPr>
              <p:cNvPr id="1599503" name="Line 15"/>
              <p:cNvSpPr>
                <a:spLocks noChangeShapeType="1"/>
              </p:cNvSpPr>
              <p:nvPr/>
            </p:nvSpPr>
            <p:spPr bwMode="auto">
              <a:xfrm>
                <a:off x="1440" y="1776"/>
                <a:ext cx="192" cy="0"/>
              </a:xfrm>
              <a:prstGeom prst="line">
                <a:avLst/>
              </a:prstGeom>
              <a:noFill/>
              <a:ln w="12700">
                <a:solidFill>
                  <a:schemeClr val="tx1"/>
                </a:solidFill>
                <a:round/>
                <a:headEnd/>
                <a:tailEnd/>
              </a:ln>
              <a:effectLst/>
            </p:spPr>
            <p:txBody>
              <a:bodyPr wrap="none" anchor="ctr"/>
              <a:lstStyle/>
              <a:p>
                <a:endParaRPr lang="en-US"/>
              </a:p>
            </p:txBody>
          </p:sp>
          <p:sp>
            <p:nvSpPr>
              <p:cNvPr id="1599504" name="Line 16"/>
              <p:cNvSpPr>
                <a:spLocks noChangeShapeType="1"/>
              </p:cNvSpPr>
              <p:nvPr/>
            </p:nvSpPr>
            <p:spPr bwMode="auto">
              <a:xfrm>
                <a:off x="1632" y="1776"/>
                <a:ext cx="0" cy="144"/>
              </a:xfrm>
              <a:prstGeom prst="line">
                <a:avLst/>
              </a:prstGeom>
              <a:noFill/>
              <a:ln w="12700">
                <a:solidFill>
                  <a:schemeClr val="tx1"/>
                </a:solidFill>
                <a:round/>
                <a:headEnd/>
                <a:tailEnd/>
              </a:ln>
              <a:effectLst/>
            </p:spPr>
            <p:txBody>
              <a:bodyPr wrap="none" anchor="ctr"/>
              <a:lstStyle/>
              <a:p>
                <a:endParaRPr lang="en-US"/>
              </a:p>
            </p:txBody>
          </p:sp>
          <p:sp>
            <p:nvSpPr>
              <p:cNvPr id="1599505" name="Line 17"/>
              <p:cNvSpPr>
                <a:spLocks noChangeShapeType="1"/>
              </p:cNvSpPr>
              <p:nvPr/>
            </p:nvSpPr>
            <p:spPr bwMode="auto">
              <a:xfrm>
                <a:off x="1632" y="192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1599506" name="Group 18"/>
            <p:cNvGrpSpPr>
              <a:grpSpLocks/>
            </p:cNvGrpSpPr>
            <p:nvPr/>
          </p:nvGrpSpPr>
          <p:grpSpPr bwMode="auto">
            <a:xfrm>
              <a:off x="3213" y="775"/>
              <a:ext cx="580" cy="113"/>
              <a:chOff x="1296" y="1776"/>
              <a:chExt cx="672" cy="144"/>
            </a:xfrm>
          </p:grpSpPr>
          <p:sp>
            <p:nvSpPr>
              <p:cNvPr id="1599507" name="Line 19"/>
              <p:cNvSpPr>
                <a:spLocks noChangeShapeType="1"/>
              </p:cNvSpPr>
              <p:nvPr/>
            </p:nvSpPr>
            <p:spPr bwMode="auto">
              <a:xfrm>
                <a:off x="1296" y="1920"/>
                <a:ext cx="144" cy="0"/>
              </a:xfrm>
              <a:prstGeom prst="line">
                <a:avLst/>
              </a:prstGeom>
              <a:noFill/>
              <a:ln w="12700">
                <a:solidFill>
                  <a:schemeClr val="tx1"/>
                </a:solidFill>
                <a:round/>
                <a:headEnd/>
                <a:tailEnd/>
              </a:ln>
              <a:effectLst/>
            </p:spPr>
            <p:txBody>
              <a:bodyPr wrap="none" anchor="ctr"/>
              <a:lstStyle/>
              <a:p>
                <a:endParaRPr lang="en-US"/>
              </a:p>
            </p:txBody>
          </p:sp>
          <p:sp>
            <p:nvSpPr>
              <p:cNvPr id="1599508" name="Line 20"/>
              <p:cNvSpPr>
                <a:spLocks noChangeShapeType="1"/>
              </p:cNvSpPr>
              <p:nvPr/>
            </p:nvSpPr>
            <p:spPr bwMode="auto">
              <a:xfrm flipV="1">
                <a:off x="1440" y="1776"/>
                <a:ext cx="0" cy="144"/>
              </a:xfrm>
              <a:prstGeom prst="line">
                <a:avLst/>
              </a:prstGeom>
              <a:noFill/>
              <a:ln w="12700">
                <a:solidFill>
                  <a:schemeClr val="tx1"/>
                </a:solidFill>
                <a:round/>
                <a:headEnd/>
                <a:tailEnd/>
              </a:ln>
              <a:effectLst/>
            </p:spPr>
            <p:txBody>
              <a:bodyPr wrap="none" anchor="ctr"/>
              <a:lstStyle/>
              <a:p>
                <a:endParaRPr lang="en-US"/>
              </a:p>
            </p:txBody>
          </p:sp>
          <p:sp>
            <p:nvSpPr>
              <p:cNvPr id="1599509" name="Line 21"/>
              <p:cNvSpPr>
                <a:spLocks noChangeShapeType="1"/>
              </p:cNvSpPr>
              <p:nvPr/>
            </p:nvSpPr>
            <p:spPr bwMode="auto">
              <a:xfrm>
                <a:off x="1440" y="1776"/>
                <a:ext cx="192" cy="0"/>
              </a:xfrm>
              <a:prstGeom prst="line">
                <a:avLst/>
              </a:prstGeom>
              <a:noFill/>
              <a:ln w="12700">
                <a:solidFill>
                  <a:schemeClr val="tx1"/>
                </a:solidFill>
                <a:round/>
                <a:headEnd/>
                <a:tailEnd/>
              </a:ln>
              <a:effectLst/>
            </p:spPr>
            <p:txBody>
              <a:bodyPr wrap="none" anchor="ctr"/>
              <a:lstStyle/>
              <a:p>
                <a:endParaRPr lang="en-US"/>
              </a:p>
            </p:txBody>
          </p:sp>
          <p:sp>
            <p:nvSpPr>
              <p:cNvPr id="1599510" name="Line 22"/>
              <p:cNvSpPr>
                <a:spLocks noChangeShapeType="1"/>
              </p:cNvSpPr>
              <p:nvPr/>
            </p:nvSpPr>
            <p:spPr bwMode="auto">
              <a:xfrm>
                <a:off x="1632" y="1776"/>
                <a:ext cx="0" cy="144"/>
              </a:xfrm>
              <a:prstGeom prst="line">
                <a:avLst/>
              </a:prstGeom>
              <a:noFill/>
              <a:ln w="12700">
                <a:solidFill>
                  <a:schemeClr val="tx1"/>
                </a:solidFill>
                <a:round/>
                <a:headEnd/>
                <a:tailEnd/>
              </a:ln>
              <a:effectLst/>
            </p:spPr>
            <p:txBody>
              <a:bodyPr wrap="none" anchor="ctr"/>
              <a:lstStyle/>
              <a:p>
                <a:endParaRPr lang="en-US"/>
              </a:p>
            </p:txBody>
          </p:sp>
          <p:sp>
            <p:nvSpPr>
              <p:cNvPr id="1599511" name="Line 23"/>
              <p:cNvSpPr>
                <a:spLocks noChangeShapeType="1"/>
              </p:cNvSpPr>
              <p:nvPr/>
            </p:nvSpPr>
            <p:spPr bwMode="auto">
              <a:xfrm>
                <a:off x="1632" y="192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1599512" name="Group 24"/>
            <p:cNvGrpSpPr>
              <a:grpSpLocks/>
            </p:cNvGrpSpPr>
            <p:nvPr/>
          </p:nvGrpSpPr>
          <p:grpSpPr bwMode="auto">
            <a:xfrm>
              <a:off x="1929" y="925"/>
              <a:ext cx="580" cy="114"/>
              <a:chOff x="1296" y="1776"/>
              <a:chExt cx="672" cy="144"/>
            </a:xfrm>
          </p:grpSpPr>
          <p:sp>
            <p:nvSpPr>
              <p:cNvPr id="1599513" name="Line 25"/>
              <p:cNvSpPr>
                <a:spLocks noChangeShapeType="1"/>
              </p:cNvSpPr>
              <p:nvPr/>
            </p:nvSpPr>
            <p:spPr bwMode="auto">
              <a:xfrm>
                <a:off x="1296" y="1920"/>
                <a:ext cx="144" cy="0"/>
              </a:xfrm>
              <a:prstGeom prst="line">
                <a:avLst/>
              </a:prstGeom>
              <a:noFill/>
              <a:ln w="12700">
                <a:solidFill>
                  <a:schemeClr val="tx1"/>
                </a:solidFill>
                <a:round/>
                <a:headEnd/>
                <a:tailEnd/>
              </a:ln>
              <a:effectLst/>
            </p:spPr>
            <p:txBody>
              <a:bodyPr wrap="none" anchor="ctr"/>
              <a:lstStyle/>
              <a:p>
                <a:endParaRPr lang="en-US"/>
              </a:p>
            </p:txBody>
          </p:sp>
          <p:sp>
            <p:nvSpPr>
              <p:cNvPr id="1599514" name="Line 26"/>
              <p:cNvSpPr>
                <a:spLocks noChangeShapeType="1"/>
              </p:cNvSpPr>
              <p:nvPr/>
            </p:nvSpPr>
            <p:spPr bwMode="auto">
              <a:xfrm flipV="1">
                <a:off x="1440" y="1776"/>
                <a:ext cx="0" cy="144"/>
              </a:xfrm>
              <a:prstGeom prst="line">
                <a:avLst/>
              </a:prstGeom>
              <a:noFill/>
              <a:ln w="12700">
                <a:solidFill>
                  <a:schemeClr val="tx1"/>
                </a:solidFill>
                <a:round/>
                <a:headEnd/>
                <a:tailEnd/>
              </a:ln>
              <a:effectLst/>
            </p:spPr>
            <p:txBody>
              <a:bodyPr wrap="none" anchor="ctr"/>
              <a:lstStyle/>
              <a:p>
                <a:endParaRPr lang="en-US"/>
              </a:p>
            </p:txBody>
          </p:sp>
          <p:sp>
            <p:nvSpPr>
              <p:cNvPr id="1599515" name="Line 27"/>
              <p:cNvSpPr>
                <a:spLocks noChangeShapeType="1"/>
              </p:cNvSpPr>
              <p:nvPr/>
            </p:nvSpPr>
            <p:spPr bwMode="auto">
              <a:xfrm>
                <a:off x="1440" y="1776"/>
                <a:ext cx="192" cy="0"/>
              </a:xfrm>
              <a:prstGeom prst="line">
                <a:avLst/>
              </a:prstGeom>
              <a:noFill/>
              <a:ln w="12700">
                <a:solidFill>
                  <a:schemeClr val="tx1"/>
                </a:solidFill>
                <a:round/>
                <a:headEnd/>
                <a:tailEnd/>
              </a:ln>
              <a:effectLst/>
            </p:spPr>
            <p:txBody>
              <a:bodyPr wrap="none" anchor="ctr"/>
              <a:lstStyle/>
              <a:p>
                <a:endParaRPr lang="en-US"/>
              </a:p>
            </p:txBody>
          </p:sp>
          <p:sp>
            <p:nvSpPr>
              <p:cNvPr id="1599516" name="Line 28"/>
              <p:cNvSpPr>
                <a:spLocks noChangeShapeType="1"/>
              </p:cNvSpPr>
              <p:nvPr/>
            </p:nvSpPr>
            <p:spPr bwMode="auto">
              <a:xfrm>
                <a:off x="1632" y="1776"/>
                <a:ext cx="0" cy="144"/>
              </a:xfrm>
              <a:prstGeom prst="line">
                <a:avLst/>
              </a:prstGeom>
              <a:noFill/>
              <a:ln w="12700">
                <a:solidFill>
                  <a:schemeClr val="tx1"/>
                </a:solidFill>
                <a:round/>
                <a:headEnd/>
                <a:tailEnd/>
              </a:ln>
              <a:effectLst/>
            </p:spPr>
            <p:txBody>
              <a:bodyPr wrap="none" anchor="ctr"/>
              <a:lstStyle/>
              <a:p>
                <a:endParaRPr lang="en-US"/>
              </a:p>
            </p:txBody>
          </p:sp>
          <p:sp>
            <p:nvSpPr>
              <p:cNvPr id="1599517" name="Line 29"/>
              <p:cNvSpPr>
                <a:spLocks noChangeShapeType="1"/>
              </p:cNvSpPr>
              <p:nvPr/>
            </p:nvSpPr>
            <p:spPr bwMode="auto">
              <a:xfrm>
                <a:off x="1632" y="192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1599518" name="Group 30"/>
            <p:cNvGrpSpPr>
              <a:grpSpLocks/>
            </p:cNvGrpSpPr>
            <p:nvPr/>
          </p:nvGrpSpPr>
          <p:grpSpPr bwMode="auto">
            <a:xfrm flipV="1">
              <a:off x="1929" y="2357"/>
              <a:ext cx="580" cy="114"/>
              <a:chOff x="1296" y="1776"/>
              <a:chExt cx="672" cy="144"/>
            </a:xfrm>
          </p:grpSpPr>
          <p:sp>
            <p:nvSpPr>
              <p:cNvPr id="1599519" name="Line 31"/>
              <p:cNvSpPr>
                <a:spLocks noChangeShapeType="1"/>
              </p:cNvSpPr>
              <p:nvPr/>
            </p:nvSpPr>
            <p:spPr bwMode="auto">
              <a:xfrm>
                <a:off x="1296" y="1920"/>
                <a:ext cx="144" cy="0"/>
              </a:xfrm>
              <a:prstGeom prst="line">
                <a:avLst/>
              </a:prstGeom>
              <a:noFill/>
              <a:ln w="12700">
                <a:solidFill>
                  <a:schemeClr val="tx1"/>
                </a:solidFill>
                <a:round/>
                <a:headEnd/>
                <a:tailEnd/>
              </a:ln>
              <a:effectLst/>
            </p:spPr>
            <p:txBody>
              <a:bodyPr wrap="none" anchor="ctr"/>
              <a:lstStyle/>
              <a:p>
                <a:endParaRPr lang="en-US"/>
              </a:p>
            </p:txBody>
          </p:sp>
          <p:sp>
            <p:nvSpPr>
              <p:cNvPr id="1599520" name="Line 32"/>
              <p:cNvSpPr>
                <a:spLocks noChangeShapeType="1"/>
              </p:cNvSpPr>
              <p:nvPr/>
            </p:nvSpPr>
            <p:spPr bwMode="auto">
              <a:xfrm flipV="1">
                <a:off x="1440" y="1776"/>
                <a:ext cx="0" cy="144"/>
              </a:xfrm>
              <a:prstGeom prst="line">
                <a:avLst/>
              </a:prstGeom>
              <a:noFill/>
              <a:ln w="12700">
                <a:solidFill>
                  <a:schemeClr val="tx1"/>
                </a:solidFill>
                <a:round/>
                <a:headEnd/>
                <a:tailEnd/>
              </a:ln>
              <a:effectLst/>
            </p:spPr>
            <p:txBody>
              <a:bodyPr wrap="none" anchor="ctr"/>
              <a:lstStyle/>
              <a:p>
                <a:endParaRPr lang="en-US"/>
              </a:p>
            </p:txBody>
          </p:sp>
          <p:sp>
            <p:nvSpPr>
              <p:cNvPr id="1599521" name="Line 33"/>
              <p:cNvSpPr>
                <a:spLocks noChangeShapeType="1"/>
              </p:cNvSpPr>
              <p:nvPr/>
            </p:nvSpPr>
            <p:spPr bwMode="auto">
              <a:xfrm>
                <a:off x="1440" y="1776"/>
                <a:ext cx="192" cy="0"/>
              </a:xfrm>
              <a:prstGeom prst="line">
                <a:avLst/>
              </a:prstGeom>
              <a:noFill/>
              <a:ln w="12700">
                <a:solidFill>
                  <a:schemeClr val="tx1"/>
                </a:solidFill>
                <a:round/>
                <a:headEnd/>
                <a:tailEnd/>
              </a:ln>
              <a:effectLst/>
            </p:spPr>
            <p:txBody>
              <a:bodyPr wrap="none" anchor="ctr"/>
              <a:lstStyle/>
              <a:p>
                <a:endParaRPr lang="en-US"/>
              </a:p>
            </p:txBody>
          </p:sp>
          <p:sp>
            <p:nvSpPr>
              <p:cNvPr id="1599522" name="Line 34"/>
              <p:cNvSpPr>
                <a:spLocks noChangeShapeType="1"/>
              </p:cNvSpPr>
              <p:nvPr/>
            </p:nvSpPr>
            <p:spPr bwMode="auto">
              <a:xfrm>
                <a:off x="1632" y="1776"/>
                <a:ext cx="0" cy="144"/>
              </a:xfrm>
              <a:prstGeom prst="line">
                <a:avLst/>
              </a:prstGeom>
              <a:noFill/>
              <a:ln w="12700">
                <a:solidFill>
                  <a:schemeClr val="tx1"/>
                </a:solidFill>
                <a:round/>
                <a:headEnd/>
                <a:tailEnd/>
              </a:ln>
              <a:effectLst/>
            </p:spPr>
            <p:txBody>
              <a:bodyPr wrap="none" anchor="ctr"/>
              <a:lstStyle/>
              <a:p>
                <a:endParaRPr lang="en-US"/>
              </a:p>
            </p:txBody>
          </p:sp>
          <p:sp>
            <p:nvSpPr>
              <p:cNvPr id="1599523" name="Line 35"/>
              <p:cNvSpPr>
                <a:spLocks noChangeShapeType="1"/>
              </p:cNvSpPr>
              <p:nvPr/>
            </p:nvSpPr>
            <p:spPr bwMode="auto">
              <a:xfrm>
                <a:off x="1632" y="192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1599524" name="Group 36"/>
            <p:cNvGrpSpPr>
              <a:grpSpLocks/>
            </p:cNvGrpSpPr>
            <p:nvPr/>
          </p:nvGrpSpPr>
          <p:grpSpPr bwMode="auto">
            <a:xfrm flipV="1">
              <a:off x="2674" y="1039"/>
              <a:ext cx="580" cy="113"/>
              <a:chOff x="1296" y="1776"/>
              <a:chExt cx="672" cy="144"/>
            </a:xfrm>
          </p:grpSpPr>
          <p:sp>
            <p:nvSpPr>
              <p:cNvPr id="1599525" name="Line 37"/>
              <p:cNvSpPr>
                <a:spLocks noChangeShapeType="1"/>
              </p:cNvSpPr>
              <p:nvPr/>
            </p:nvSpPr>
            <p:spPr bwMode="auto">
              <a:xfrm>
                <a:off x="1296" y="1920"/>
                <a:ext cx="144" cy="0"/>
              </a:xfrm>
              <a:prstGeom prst="line">
                <a:avLst/>
              </a:prstGeom>
              <a:noFill/>
              <a:ln w="12700">
                <a:solidFill>
                  <a:schemeClr val="tx1"/>
                </a:solidFill>
                <a:round/>
                <a:headEnd/>
                <a:tailEnd/>
              </a:ln>
              <a:effectLst/>
            </p:spPr>
            <p:txBody>
              <a:bodyPr wrap="none" anchor="ctr"/>
              <a:lstStyle/>
              <a:p>
                <a:endParaRPr lang="en-US"/>
              </a:p>
            </p:txBody>
          </p:sp>
          <p:sp>
            <p:nvSpPr>
              <p:cNvPr id="1599526" name="Line 38"/>
              <p:cNvSpPr>
                <a:spLocks noChangeShapeType="1"/>
              </p:cNvSpPr>
              <p:nvPr/>
            </p:nvSpPr>
            <p:spPr bwMode="auto">
              <a:xfrm flipV="1">
                <a:off x="1440" y="1776"/>
                <a:ext cx="0" cy="144"/>
              </a:xfrm>
              <a:prstGeom prst="line">
                <a:avLst/>
              </a:prstGeom>
              <a:noFill/>
              <a:ln w="12700">
                <a:solidFill>
                  <a:schemeClr val="tx1"/>
                </a:solidFill>
                <a:round/>
                <a:headEnd/>
                <a:tailEnd/>
              </a:ln>
              <a:effectLst/>
            </p:spPr>
            <p:txBody>
              <a:bodyPr wrap="none" anchor="ctr"/>
              <a:lstStyle/>
              <a:p>
                <a:endParaRPr lang="en-US"/>
              </a:p>
            </p:txBody>
          </p:sp>
          <p:sp>
            <p:nvSpPr>
              <p:cNvPr id="1599527" name="Line 39"/>
              <p:cNvSpPr>
                <a:spLocks noChangeShapeType="1"/>
              </p:cNvSpPr>
              <p:nvPr/>
            </p:nvSpPr>
            <p:spPr bwMode="auto">
              <a:xfrm>
                <a:off x="1440" y="1776"/>
                <a:ext cx="192" cy="0"/>
              </a:xfrm>
              <a:prstGeom prst="line">
                <a:avLst/>
              </a:prstGeom>
              <a:noFill/>
              <a:ln w="12700">
                <a:solidFill>
                  <a:schemeClr val="tx1"/>
                </a:solidFill>
                <a:round/>
                <a:headEnd/>
                <a:tailEnd/>
              </a:ln>
              <a:effectLst/>
            </p:spPr>
            <p:txBody>
              <a:bodyPr wrap="none" anchor="ctr"/>
              <a:lstStyle/>
              <a:p>
                <a:endParaRPr lang="en-US"/>
              </a:p>
            </p:txBody>
          </p:sp>
          <p:sp>
            <p:nvSpPr>
              <p:cNvPr id="1599528" name="Line 40"/>
              <p:cNvSpPr>
                <a:spLocks noChangeShapeType="1"/>
              </p:cNvSpPr>
              <p:nvPr/>
            </p:nvSpPr>
            <p:spPr bwMode="auto">
              <a:xfrm>
                <a:off x="1632" y="1776"/>
                <a:ext cx="0" cy="144"/>
              </a:xfrm>
              <a:prstGeom prst="line">
                <a:avLst/>
              </a:prstGeom>
              <a:noFill/>
              <a:ln w="12700">
                <a:solidFill>
                  <a:schemeClr val="tx1"/>
                </a:solidFill>
                <a:round/>
                <a:headEnd/>
                <a:tailEnd/>
              </a:ln>
              <a:effectLst/>
            </p:spPr>
            <p:txBody>
              <a:bodyPr wrap="none" anchor="ctr"/>
              <a:lstStyle/>
              <a:p>
                <a:endParaRPr lang="en-US"/>
              </a:p>
            </p:txBody>
          </p:sp>
          <p:sp>
            <p:nvSpPr>
              <p:cNvPr id="1599529" name="Line 41"/>
              <p:cNvSpPr>
                <a:spLocks noChangeShapeType="1"/>
              </p:cNvSpPr>
              <p:nvPr/>
            </p:nvSpPr>
            <p:spPr bwMode="auto">
              <a:xfrm>
                <a:off x="1632" y="192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1599530" name="Group 42"/>
            <p:cNvGrpSpPr>
              <a:grpSpLocks/>
            </p:cNvGrpSpPr>
            <p:nvPr/>
          </p:nvGrpSpPr>
          <p:grpSpPr bwMode="auto">
            <a:xfrm flipV="1">
              <a:off x="3213" y="1039"/>
              <a:ext cx="580" cy="113"/>
              <a:chOff x="1296" y="1776"/>
              <a:chExt cx="672" cy="144"/>
            </a:xfrm>
          </p:grpSpPr>
          <p:sp>
            <p:nvSpPr>
              <p:cNvPr id="1599531" name="Line 43"/>
              <p:cNvSpPr>
                <a:spLocks noChangeShapeType="1"/>
              </p:cNvSpPr>
              <p:nvPr/>
            </p:nvSpPr>
            <p:spPr bwMode="auto">
              <a:xfrm>
                <a:off x="1296" y="1920"/>
                <a:ext cx="144" cy="0"/>
              </a:xfrm>
              <a:prstGeom prst="line">
                <a:avLst/>
              </a:prstGeom>
              <a:noFill/>
              <a:ln w="12700">
                <a:solidFill>
                  <a:schemeClr val="tx1"/>
                </a:solidFill>
                <a:round/>
                <a:headEnd/>
                <a:tailEnd/>
              </a:ln>
              <a:effectLst/>
            </p:spPr>
            <p:txBody>
              <a:bodyPr wrap="none" anchor="ctr"/>
              <a:lstStyle/>
              <a:p>
                <a:endParaRPr lang="en-US"/>
              </a:p>
            </p:txBody>
          </p:sp>
          <p:sp>
            <p:nvSpPr>
              <p:cNvPr id="1599532" name="Line 44"/>
              <p:cNvSpPr>
                <a:spLocks noChangeShapeType="1"/>
              </p:cNvSpPr>
              <p:nvPr/>
            </p:nvSpPr>
            <p:spPr bwMode="auto">
              <a:xfrm flipV="1">
                <a:off x="1440" y="1776"/>
                <a:ext cx="0" cy="144"/>
              </a:xfrm>
              <a:prstGeom prst="line">
                <a:avLst/>
              </a:prstGeom>
              <a:noFill/>
              <a:ln w="12700">
                <a:solidFill>
                  <a:schemeClr val="tx1"/>
                </a:solidFill>
                <a:round/>
                <a:headEnd/>
                <a:tailEnd/>
              </a:ln>
              <a:effectLst/>
            </p:spPr>
            <p:txBody>
              <a:bodyPr wrap="none" anchor="ctr"/>
              <a:lstStyle/>
              <a:p>
                <a:endParaRPr lang="en-US"/>
              </a:p>
            </p:txBody>
          </p:sp>
          <p:sp>
            <p:nvSpPr>
              <p:cNvPr id="1599533" name="Line 45"/>
              <p:cNvSpPr>
                <a:spLocks noChangeShapeType="1"/>
              </p:cNvSpPr>
              <p:nvPr/>
            </p:nvSpPr>
            <p:spPr bwMode="auto">
              <a:xfrm>
                <a:off x="1440" y="1776"/>
                <a:ext cx="192" cy="0"/>
              </a:xfrm>
              <a:prstGeom prst="line">
                <a:avLst/>
              </a:prstGeom>
              <a:noFill/>
              <a:ln w="12700">
                <a:solidFill>
                  <a:schemeClr val="tx1"/>
                </a:solidFill>
                <a:round/>
                <a:headEnd/>
                <a:tailEnd/>
              </a:ln>
              <a:effectLst/>
            </p:spPr>
            <p:txBody>
              <a:bodyPr wrap="none" anchor="ctr"/>
              <a:lstStyle/>
              <a:p>
                <a:endParaRPr lang="en-US"/>
              </a:p>
            </p:txBody>
          </p:sp>
          <p:sp>
            <p:nvSpPr>
              <p:cNvPr id="1599534" name="Line 46"/>
              <p:cNvSpPr>
                <a:spLocks noChangeShapeType="1"/>
              </p:cNvSpPr>
              <p:nvPr/>
            </p:nvSpPr>
            <p:spPr bwMode="auto">
              <a:xfrm>
                <a:off x="1632" y="1776"/>
                <a:ext cx="0" cy="144"/>
              </a:xfrm>
              <a:prstGeom prst="line">
                <a:avLst/>
              </a:prstGeom>
              <a:noFill/>
              <a:ln w="12700">
                <a:solidFill>
                  <a:schemeClr val="tx1"/>
                </a:solidFill>
                <a:round/>
                <a:headEnd/>
                <a:tailEnd/>
              </a:ln>
              <a:effectLst/>
            </p:spPr>
            <p:txBody>
              <a:bodyPr wrap="none" anchor="ctr"/>
              <a:lstStyle/>
              <a:p>
                <a:endParaRPr lang="en-US"/>
              </a:p>
            </p:txBody>
          </p:sp>
          <p:sp>
            <p:nvSpPr>
              <p:cNvPr id="1599535" name="Line 47"/>
              <p:cNvSpPr>
                <a:spLocks noChangeShapeType="1"/>
              </p:cNvSpPr>
              <p:nvPr/>
            </p:nvSpPr>
            <p:spPr bwMode="auto">
              <a:xfrm>
                <a:off x="1632" y="192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1599536" name="Group 48"/>
            <p:cNvGrpSpPr>
              <a:grpSpLocks/>
            </p:cNvGrpSpPr>
            <p:nvPr/>
          </p:nvGrpSpPr>
          <p:grpSpPr bwMode="auto">
            <a:xfrm flipV="1">
              <a:off x="3254" y="2508"/>
              <a:ext cx="580" cy="113"/>
              <a:chOff x="1296" y="1776"/>
              <a:chExt cx="672" cy="144"/>
            </a:xfrm>
          </p:grpSpPr>
          <p:sp>
            <p:nvSpPr>
              <p:cNvPr id="1599537" name="Line 49"/>
              <p:cNvSpPr>
                <a:spLocks noChangeShapeType="1"/>
              </p:cNvSpPr>
              <p:nvPr/>
            </p:nvSpPr>
            <p:spPr bwMode="auto">
              <a:xfrm>
                <a:off x="1296" y="1920"/>
                <a:ext cx="144" cy="0"/>
              </a:xfrm>
              <a:prstGeom prst="line">
                <a:avLst/>
              </a:prstGeom>
              <a:noFill/>
              <a:ln w="12700">
                <a:solidFill>
                  <a:schemeClr val="tx1"/>
                </a:solidFill>
                <a:round/>
                <a:headEnd/>
                <a:tailEnd/>
              </a:ln>
              <a:effectLst/>
            </p:spPr>
            <p:txBody>
              <a:bodyPr wrap="none" anchor="ctr"/>
              <a:lstStyle/>
              <a:p>
                <a:endParaRPr lang="en-US"/>
              </a:p>
            </p:txBody>
          </p:sp>
          <p:sp>
            <p:nvSpPr>
              <p:cNvPr id="1599538" name="Line 50"/>
              <p:cNvSpPr>
                <a:spLocks noChangeShapeType="1"/>
              </p:cNvSpPr>
              <p:nvPr/>
            </p:nvSpPr>
            <p:spPr bwMode="auto">
              <a:xfrm flipV="1">
                <a:off x="1440" y="1776"/>
                <a:ext cx="0" cy="144"/>
              </a:xfrm>
              <a:prstGeom prst="line">
                <a:avLst/>
              </a:prstGeom>
              <a:noFill/>
              <a:ln w="12700">
                <a:solidFill>
                  <a:schemeClr val="tx1"/>
                </a:solidFill>
                <a:round/>
                <a:headEnd/>
                <a:tailEnd/>
              </a:ln>
              <a:effectLst/>
            </p:spPr>
            <p:txBody>
              <a:bodyPr wrap="none" anchor="ctr"/>
              <a:lstStyle/>
              <a:p>
                <a:endParaRPr lang="en-US"/>
              </a:p>
            </p:txBody>
          </p:sp>
          <p:sp>
            <p:nvSpPr>
              <p:cNvPr id="1599539" name="Line 51"/>
              <p:cNvSpPr>
                <a:spLocks noChangeShapeType="1"/>
              </p:cNvSpPr>
              <p:nvPr/>
            </p:nvSpPr>
            <p:spPr bwMode="auto">
              <a:xfrm>
                <a:off x="1440" y="1776"/>
                <a:ext cx="192" cy="0"/>
              </a:xfrm>
              <a:prstGeom prst="line">
                <a:avLst/>
              </a:prstGeom>
              <a:noFill/>
              <a:ln w="12700">
                <a:solidFill>
                  <a:schemeClr val="tx1"/>
                </a:solidFill>
                <a:round/>
                <a:headEnd/>
                <a:tailEnd/>
              </a:ln>
              <a:effectLst/>
            </p:spPr>
            <p:txBody>
              <a:bodyPr wrap="none" anchor="ctr"/>
              <a:lstStyle/>
              <a:p>
                <a:endParaRPr lang="en-US"/>
              </a:p>
            </p:txBody>
          </p:sp>
          <p:sp>
            <p:nvSpPr>
              <p:cNvPr id="1599540" name="Line 52"/>
              <p:cNvSpPr>
                <a:spLocks noChangeShapeType="1"/>
              </p:cNvSpPr>
              <p:nvPr/>
            </p:nvSpPr>
            <p:spPr bwMode="auto">
              <a:xfrm>
                <a:off x="1632" y="1776"/>
                <a:ext cx="0" cy="144"/>
              </a:xfrm>
              <a:prstGeom prst="line">
                <a:avLst/>
              </a:prstGeom>
              <a:noFill/>
              <a:ln w="12700">
                <a:solidFill>
                  <a:schemeClr val="tx1"/>
                </a:solidFill>
                <a:round/>
                <a:headEnd/>
                <a:tailEnd/>
              </a:ln>
              <a:effectLst/>
            </p:spPr>
            <p:txBody>
              <a:bodyPr wrap="none" anchor="ctr"/>
              <a:lstStyle/>
              <a:p>
                <a:endParaRPr lang="en-US"/>
              </a:p>
            </p:txBody>
          </p:sp>
          <p:sp>
            <p:nvSpPr>
              <p:cNvPr id="1599541" name="Line 53"/>
              <p:cNvSpPr>
                <a:spLocks noChangeShapeType="1"/>
              </p:cNvSpPr>
              <p:nvPr/>
            </p:nvSpPr>
            <p:spPr bwMode="auto">
              <a:xfrm>
                <a:off x="1632" y="192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1599542" name="Group 54"/>
            <p:cNvGrpSpPr>
              <a:grpSpLocks/>
            </p:cNvGrpSpPr>
            <p:nvPr/>
          </p:nvGrpSpPr>
          <p:grpSpPr bwMode="auto">
            <a:xfrm rot="5400000" flipV="1">
              <a:off x="2142" y="1693"/>
              <a:ext cx="528" cy="124"/>
              <a:chOff x="1296" y="1776"/>
              <a:chExt cx="672" cy="144"/>
            </a:xfrm>
          </p:grpSpPr>
          <p:sp>
            <p:nvSpPr>
              <p:cNvPr id="1599543" name="Line 55"/>
              <p:cNvSpPr>
                <a:spLocks noChangeShapeType="1"/>
              </p:cNvSpPr>
              <p:nvPr/>
            </p:nvSpPr>
            <p:spPr bwMode="auto">
              <a:xfrm>
                <a:off x="1296" y="1920"/>
                <a:ext cx="144" cy="0"/>
              </a:xfrm>
              <a:prstGeom prst="line">
                <a:avLst/>
              </a:prstGeom>
              <a:noFill/>
              <a:ln w="12700">
                <a:solidFill>
                  <a:schemeClr val="tx1"/>
                </a:solidFill>
                <a:round/>
                <a:headEnd/>
                <a:tailEnd/>
              </a:ln>
              <a:effectLst/>
            </p:spPr>
            <p:txBody>
              <a:bodyPr wrap="none" anchor="ctr"/>
              <a:lstStyle/>
              <a:p>
                <a:endParaRPr lang="en-US"/>
              </a:p>
            </p:txBody>
          </p:sp>
          <p:sp>
            <p:nvSpPr>
              <p:cNvPr id="1599544" name="Line 56"/>
              <p:cNvSpPr>
                <a:spLocks noChangeShapeType="1"/>
              </p:cNvSpPr>
              <p:nvPr/>
            </p:nvSpPr>
            <p:spPr bwMode="auto">
              <a:xfrm flipV="1">
                <a:off x="1440" y="1776"/>
                <a:ext cx="0" cy="144"/>
              </a:xfrm>
              <a:prstGeom prst="line">
                <a:avLst/>
              </a:prstGeom>
              <a:noFill/>
              <a:ln w="12700">
                <a:solidFill>
                  <a:schemeClr val="tx1"/>
                </a:solidFill>
                <a:round/>
                <a:headEnd/>
                <a:tailEnd/>
              </a:ln>
              <a:effectLst/>
            </p:spPr>
            <p:txBody>
              <a:bodyPr wrap="none" anchor="ctr"/>
              <a:lstStyle/>
              <a:p>
                <a:endParaRPr lang="en-US"/>
              </a:p>
            </p:txBody>
          </p:sp>
          <p:sp>
            <p:nvSpPr>
              <p:cNvPr id="1599545" name="Line 57"/>
              <p:cNvSpPr>
                <a:spLocks noChangeShapeType="1"/>
              </p:cNvSpPr>
              <p:nvPr/>
            </p:nvSpPr>
            <p:spPr bwMode="auto">
              <a:xfrm>
                <a:off x="1440" y="1776"/>
                <a:ext cx="192" cy="0"/>
              </a:xfrm>
              <a:prstGeom prst="line">
                <a:avLst/>
              </a:prstGeom>
              <a:noFill/>
              <a:ln w="12700">
                <a:solidFill>
                  <a:schemeClr val="tx1"/>
                </a:solidFill>
                <a:round/>
                <a:headEnd/>
                <a:tailEnd/>
              </a:ln>
              <a:effectLst/>
            </p:spPr>
            <p:txBody>
              <a:bodyPr wrap="none" anchor="ctr"/>
              <a:lstStyle/>
              <a:p>
                <a:endParaRPr lang="en-US"/>
              </a:p>
            </p:txBody>
          </p:sp>
          <p:sp>
            <p:nvSpPr>
              <p:cNvPr id="1599546" name="Line 58"/>
              <p:cNvSpPr>
                <a:spLocks noChangeShapeType="1"/>
              </p:cNvSpPr>
              <p:nvPr/>
            </p:nvSpPr>
            <p:spPr bwMode="auto">
              <a:xfrm>
                <a:off x="1632" y="1776"/>
                <a:ext cx="0" cy="144"/>
              </a:xfrm>
              <a:prstGeom prst="line">
                <a:avLst/>
              </a:prstGeom>
              <a:noFill/>
              <a:ln w="12700">
                <a:solidFill>
                  <a:schemeClr val="tx1"/>
                </a:solidFill>
                <a:round/>
                <a:headEnd/>
                <a:tailEnd/>
              </a:ln>
              <a:effectLst/>
            </p:spPr>
            <p:txBody>
              <a:bodyPr wrap="none" anchor="ctr"/>
              <a:lstStyle/>
              <a:p>
                <a:endParaRPr lang="en-US"/>
              </a:p>
            </p:txBody>
          </p:sp>
          <p:sp>
            <p:nvSpPr>
              <p:cNvPr id="1599547" name="Line 59"/>
              <p:cNvSpPr>
                <a:spLocks noChangeShapeType="1"/>
              </p:cNvSpPr>
              <p:nvPr/>
            </p:nvSpPr>
            <p:spPr bwMode="auto">
              <a:xfrm>
                <a:off x="1632" y="192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1599548" name="Group 60"/>
            <p:cNvGrpSpPr>
              <a:grpSpLocks/>
            </p:cNvGrpSpPr>
            <p:nvPr/>
          </p:nvGrpSpPr>
          <p:grpSpPr bwMode="auto">
            <a:xfrm flipV="1">
              <a:off x="1350" y="1604"/>
              <a:ext cx="579" cy="113"/>
              <a:chOff x="1296" y="1776"/>
              <a:chExt cx="672" cy="144"/>
            </a:xfrm>
          </p:grpSpPr>
          <p:sp>
            <p:nvSpPr>
              <p:cNvPr id="1599549" name="Line 61"/>
              <p:cNvSpPr>
                <a:spLocks noChangeShapeType="1"/>
              </p:cNvSpPr>
              <p:nvPr/>
            </p:nvSpPr>
            <p:spPr bwMode="auto">
              <a:xfrm>
                <a:off x="1296" y="1920"/>
                <a:ext cx="144" cy="0"/>
              </a:xfrm>
              <a:prstGeom prst="line">
                <a:avLst/>
              </a:prstGeom>
              <a:noFill/>
              <a:ln w="12700">
                <a:solidFill>
                  <a:schemeClr val="tx1"/>
                </a:solidFill>
                <a:round/>
                <a:headEnd/>
                <a:tailEnd/>
              </a:ln>
              <a:effectLst/>
            </p:spPr>
            <p:txBody>
              <a:bodyPr wrap="none" anchor="ctr"/>
              <a:lstStyle/>
              <a:p>
                <a:endParaRPr lang="en-US"/>
              </a:p>
            </p:txBody>
          </p:sp>
          <p:sp>
            <p:nvSpPr>
              <p:cNvPr id="1599550" name="Line 62"/>
              <p:cNvSpPr>
                <a:spLocks noChangeShapeType="1"/>
              </p:cNvSpPr>
              <p:nvPr/>
            </p:nvSpPr>
            <p:spPr bwMode="auto">
              <a:xfrm flipV="1">
                <a:off x="1440" y="1776"/>
                <a:ext cx="0" cy="144"/>
              </a:xfrm>
              <a:prstGeom prst="line">
                <a:avLst/>
              </a:prstGeom>
              <a:noFill/>
              <a:ln w="12700">
                <a:solidFill>
                  <a:schemeClr val="tx1"/>
                </a:solidFill>
                <a:round/>
                <a:headEnd/>
                <a:tailEnd/>
              </a:ln>
              <a:effectLst/>
            </p:spPr>
            <p:txBody>
              <a:bodyPr wrap="none" anchor="ctr"/>
              <a:lstStyle/>
              <a:p>
                <a:endParaRPr lang="en-US"/>
              </a:p>
            </p:txBody>
          </p:sp>
          <p:sp>
            <p:nvSpPr>
              <p:cNvPr id="1599551" name="Line 63"/>
              <p:cNvSpPr>
                <a:spLocks noChangeShapeType="1"/>
              </p:cNvSpPr>
              <p:nvPr/>
            </p:nvSpPr>
            <p:spPr bwMode="auto">
              <a:xfrm>
                <a:off x="1440" y="1776"/>
                <a:ext cx="192" cy="0"/>
              </a:xfrm>
              <a:prstGeom prst="line">
                <a:avLst/>
              </a:prstGeom>
              <a:noFill/>
              <a:ln w="12700">
                <a:solidFill>
                  <a:schemeClr val="tx1"/>
                </a:solidFill>
                <a:round/>
                <a:headEnd/>
                <a:tailEnd/>
              </a:ln>
              <a:effectLst/>
            </p:spPr>
            <p:txBody>
              <a:bodyPr wrap="none" anchor="ctr"/>
              <a:lstStyle/>
              <a:p>
                <a:endParaRPr lang="en-US"/>
              </a:p>
            </p:txBody>
          </p:sp>
          <p:sp>
            <p:nvSpPr>
              <p:cNvPr id="1599552" name="Line 64"/>
              <p:cNvSpPr>
                <a:spLocks noChangeShapeType="1"/>
              </p:cNvSpPr>
              <p:nvPr/>
            </p:nvSpPr>
            <p:spPr bwMode="auto">
              <a:xfrm>
                <a:off x="1632" y="1776"/>
                <a:ext cx="0" cy="144"/>
              </a:xfrm>
              <a:prstGeom prst="line">
                <a:avLst/>
              </a:prstGeom>
              <a:noFill/>
              <a:ln w="12700">
                <a:solidFill>
                  <a:schemeClr val="tx1"/>
                </a:solidFill>
                <a:round/>
                <a:headEnd/>
                <a:tailEnd/>
              </a:ln>
              <a:effectLst/>
            </p:spPr>
            <p:txBody>
              <a:bodyPr wrap="none" anchor="ctr"/>
              <a:lstStyle/>
              <a:p>
                <a:endParaRPr lang="en-US"/>
              </a:p>
            </p:txBody>
          </p:sp>
          <p:sp>
            <p:nvSpPr>
              <p:cNvPr id="1599553" name="Line 65"/>
              <p:cNvSpPr>
                <a:spLocks noChangeShapeType="1"/>
              </p:cNvSpPr>
              <p:nvPr/>
            </p:nvSpPr>
            <p:spPr bwMode="auto">
              <a:xfrm>
                <a:off x="1632" y="1920"/>
                <a:ext cx="336" cy="0"/>
              </a:xfrm>
              <a:prstGeom prst="line">
                <a:avLst/>
              </a:prstGeom>
              <a:noFill/>
              <a:ln w="12700">
                <a:solidFill>
                  <a:schemeClr val="tx1"/>
                </a:solidFill>
                <a:round/>
                <a:headEnd/>
                <a:tailEnd/>
              </a:ln>
              <a:effectLst/>
            </p:spPr>
            <p:txBody>
              <a:bodyPr wrap="none" anchor="ctr"/>
              <a:lstStyle/>
              <a:p>
                <a:endParaRPr lang="en-US"/>
              </a:p>
            </p:txBody>
          </p:sp>
        </p:grpSp>
        <p:sp>
          <p:nvSpPr>
            <p:cNvPr id="1599554" name="Line 66"/>
            <p:cNvSpPr>
              <a:spLocks noChangeShapeType="1"/>
            </p:cNvSpPr>
            <p:nvPr/>
          </p:nvSpPr>
          <p:spPr bwMode="auto">
            <a:xfrm>
              <a:off x="3337" y="737"/>
              <a:ext cx="166" cy="0"/>
            </a:xfrm>
            <a:prstGeom prst="line">
              <a:avLst/>
            </a:prstGeom>
            <a:noFill/>
            <a:ln w="12700">
              <a:solidFill>
                <a:schemeClr val="tx1"/>
              </a:solidFill>
              <a:round/>
              <a:headEnd/>
              <a:tailEnd/>
            </a:ln>
            <a:effectLst/>
          </p:spPr>
          <p:txBody>
            <a:bodyPr wrap="none" anchor="ctr"/>
            <a:lstStyle/>
            <a:p>
              <a:endParaRPr lang="en-US"/>
            </a:p>
          </p:txBody>
        </p:sp>
        <p:sp>
          <p:nvSpPr>
            <p:cNvPr id="1599555" name="Line 67"/>
            <p:cNvSpPr>
              <a:spLocks noChangeShapeType="1"/>
            </p:cNvSpPr>
            <p:nvPr/>
          </p:nvSpPr>
          <p:spPr bwMode="auto">
            <a:xfrm>
              <a:off x="2799" y="1189"/>
              <a:ext cx="166" cy="0"/>
            </a:xfrm>
            <a:prstGeom prst="line">
              <a:avLst/>
            </a:prstGeom>
            <a:noFill/>
            <a:ln w="12700">
              <a:solidFill>
                <a:schemeClr val="tx1"/>
              </a:solidFill>
              <a:round/>
              <a:headEnd/>
              <a:tailEnd/>
            </a:ln>
            <a:effectLst/>
          </p:spPr>
          <p:txBody>
            <a:bodyPr wrap="none" anchor="ctr"/>
            <a:lstStyle/>
            <a:p>
              <a:endParaRPr lang="en-US"/>
            </a:p>
          </p:txBody>
        </p:sp>
        <p:sp>
          <p:nvSpPr>
            <p:cNvPr id="1599556" name="Line 68"/>
            <p:cNvSpPr>
              <a:spLocks noChangeShapeType="1"/>
            </p:cNvSpPr>
            <p:nvPr/>
          </p:nvSpPr>
          <p:spPr bwMode="auto">
            <a:xfrm>
              <a:off x="3337" y="1189"/>
              <a:ext cx="166" cy="0"/>
            </a:xfrm>
            <a:prstGeom prst="line">
              <a:avLst/>
            </a:prstGeom>
            <a:noFill/>
            <a:ln w="12700">
              <a:solidFill>
                <a:schemeClr val="tx1"/>
              </a:solidFill>
              <a:round/>
              <a:headEnd/>
              <a:tailEnd/>
            </a:ln>
            <a:effectLst/>
          </p:spPr>
          <p:txBody>
            <a:bodyPr wrap="none" anchor="ctr"/>
            <a:lstStyle/>
            <a:p>
              <a:endParaRPr lang="en-US"/>
            </a:p>
          </p:txBody>
        </p:sp>
        <p:sp>
          <p:nvSpPr>
            <p:cNvPr id="1599557" name="Line 69"/>
            <p:cNvSpPr>
              <a:spLocks noChangeShapeType="1"/>
            </p:cNvSpPr>
            <p:nvPr/>
          </p:nvSpPr>
          <p:spPr bwMode="auto">
            <a:xfrm>
              <a:off x="1474" y="1755"/>
              <a:ext cx="166" cy="0"/>
            </a:xfrm>
            <a:prstGeom prst="line">
              <a:avLst/>
            </a:prstGeom>
            <a:noFill/>
            <a:ln w="12700">
              <a:solidFill>
                <a:schemeClr val="tx1"/>
              </a:solidFill>
              <a:round/>
              <a:headEnd/>
              <a:tailEnd/>
            </a:ln>
            <a:effectLst/>
          </p:spPr>
          <p:txBody>
            <a:bodyPr wrap="none" anchor="ctr"/>
            <a:lstStyle/>
            <a:p>
              <a:endParaRPr lang="en-US"/>
            </a:p>
          </p:txBody>
        </p:sp>
        <p:sp>
          <p:nvSpPr>
            <p:cNvPr id="1599558" name="Line 70"/>
            <p:cNvSpPr>
              <a:spLocks noChangeShapeType="1"/>
            </p:cNvSpPr>
            <p:nvPr/>
          </p:nvSpPr>
          <p:spPr bwMode="auto">
            <a:xfrm>
              <a:off x="2799" y="2207"/>
              <a:ext cx="166" cy="0"/>
            </a:xfrm>
            <a:prstGeom prst="line">
              <a:avLst/>
            </a:prstGeom>
            <a:noFill/>
            <a:ln w="12700">
              <a:solidFill>
                <a:schemeClr val="tx1"/>
              </a:solidFill>
              <a:round/>
              <a:headEnd/>
              <a:tailEnd/>
            </a:ln>
            <a:effectLst/>
          </p:spPr>
          <p:txBody>
            <a:bodyPr wrap="none" anchor="ctr"/>
            <a:lstStyle/>
            <a:p>
              <a:endParaRPr lang="en-US"/>
            </a:p>
          </p:txBody>
        </p:sp>
        <p:sp>
          <p:nvSpPr>
            <p:cNvPr id="1599559" name="Line 71"/>
            <p:cNvSpPr>
              <a:spLocks noChangeShapeType="1"/>
            </p:cNvSpPr>
            <p:nvPr/>
          </p:nvSpPr>
          <p:spPr bwMode="auto">
            <a:xfrm>
              <a:off x="3378" y="2207"/>
              <a:ext cx="166" cy="0"/>
            </a:xfrm>
            <a:prstGeom prst="line">
              <a:avLst/>
            </a:prstGeom>
            <a:noFill/>
            <a:ln w="12700">
              <a:solidFill>
                <a:schemeClr val="tx1"/>
              </a:solidFill>
              <a:round/>
              <a:headEnd/>
              <a:tailEnd/>
            </a:ln>
            <a:effectLst/>
          </p:spPr>
          <p:txBody>
            <a:bodyPr wrap="none" anchor="ctr"/>
            <a:lstStyle/>
            <a:p>
              <a:endParaRPr lang="en-US"/>
            </a:p>
          </p:txBody>
        </p:sp>
        <p:sp>
          <p:nvSpPr>
            <p:cNvPr id="1599560" name="Line 72"/>
            <p:cNvSpPr>
              <a:spLocks noChangeShapeType="1"/>
            </p:cNvSpPr>
            <p:nvPr/>
          </p:nvSpPr>
          <p:spPr bwMode="auto">
            <a:xfrm>
              <a:off x="3378" y="2659"/>
              <a:ext cx="166" cy="0"/>
            </a:xfrm>
            <a:prstGeom prst="line">
              <a:avLst/>
            </a:prstGeom>
            <a:noFill/>
            <a:ln w="12700">
              <a:solidFill>
                <a:schemeClr val="tx1"/>
              </a:solidFill>
              <a:round/>
              <a:headEnd/>
              <a:tailEnd/>
            </a:ln>
            <a:effectLst/>
          </p:spPr>
          <p:txBody>
            <a:bodyPr wrap="none" anchor="ctr"/>
            <a:lstStyle/>
            <a:p>
              <a:endParaRPr lang="en-US"/>
            </a:p>
          </p:txBody>
        </p:sp>
        <p:sp>
          <p:nvSpPr>
            <p:cNvPr id="1599561" name="Line 73"/>
            <p:cNvSpPr>
              <a:spLocks noChangeShapeType="1"/>
            </p:cNvSpPr>
            <p:nvPr/>
          </p:nvSpPr>
          <p:spPr bwMode="auto">
            <a:xfrm>
              <a:off x="2054" y="2508"/>
              <a:ext cx="165" cy="0"/>
            </a:xfrm>
            <a:prstGeom prst="line">
              <a:avLst/>
            </a:prstGeom>
            <a:noFill/>
            <a:ln w="12700">
              <a:solidFill>
                <a:schemeClr val="tx1"/>
              </a:solidFill>
              <a:round/>
              <a:headEnd/>
              <a:tailEnd/>
            </a:ln>
            <a:effectLst/>
          </p:spPr>
          <p:txBody>
            <a:bodyPr wrap="none" anchor="ctr"/>
            <a:lstStyle/>
            <a:p>
              <a:endParaRPr lang="en-US"/>
            </a:p>
          </p:txBody>
        </p:sp>
        <p:sp>
          <p:nvSpPr>
            <p:cNvPr id="1599562" name="AutoShape 74"/>
            <p:cNvSpPr>
              <a:spLocks noChangeArrowheads="1"/>
            </p:cNvSpPr>
            <p:nvPr/>
          </p:nvSpPr>
          <p:spPr bwMode="auto">
            <a:xfrm>
              <a:off x="4124" y="1303"/>
              <a:ext cx="331" cy="301"/>
            </a:xfrm>
            <a:prstGeom prst="flowChartDelay">
              <a:avLst/>
            </a:prstGeom>
            <a:solidFill>
              <a:schemeClr val="bg1"/>
            </a:solidFill>
            <a:ln w="12700">
              <a:solidFill>
                <a:schemeClr val="tx1"/>
              </a:solidFill>
              <a:miter lim="800000"/>
              <a:headEnd/>
              <a:tailEnd/>
            </a:ln>
            <a:effectLst/>
          </p:spPr>
          <p:txBody>
            <a:bodyPr wrap="none" anchor="ctr"/>
            <a:lstStyle/>
            <a:p>
              <a:endParaRPr lang="en-US"/>
            </a:p>
          </p:txBody>
        </p:sp>
        <p:sp>
          <p:nvSpPr>
            <p:cNvPr id="1599563" name="AutoShape 75"/>
            <p:cNvSpPr>
              <a:spLocks noChangeArrowheads="1"/>
            </p:cNvSpPr>
            <p:nvPr/>
          </p:nvSpPr>
          <p:spPr bwMode="auto">
            <a:xfrm>
              <a:off x="4124" y="1792"/>
              <a:ext cx="331" cy="301"/>
            </a:xfrm>
            <a:prstGeom prst="flowChartDelay">
              <a:avLst/>
            </a:prstGeom>
            <a:solidFill>
              <a:schemeClr val="bg1"/>
            </a:solidFill>
            <a:ln w="12700">
              <a:solidFill>
                <a:schemeClr val="tx1"/>
              </a:solidFill>
              <a:miter lim="800000"/>
              <a:headEnd/>
              <a:tailEnd/>
            </a:ln>
            <a:effectLst/>
          </p:spPr>
          <p:txBody>
            <a:bodyPr wrap="none" anchor="ctr"/>
            <a:lstStyle/>
            <a:p>
              <a:endParaRPr lang="en-US"/>
            </a:p>
          </p:txBody>
        </p:sp>
        <p:sp>
          <p:nvSpPr>
            <p:cNvPr id="1599564" name="Oval 76"/>
            <p:cNvSpPr>
              <a:spLocks noChangeArrowheads="1"/>
            </p:cNvSpPr>
            <p:nvPr/>
          </p:nvSpPr>
          <p:spPr bwMode="auto">
            <a:xfrm>
              <a:off x="4455" y="1416"/>
              <a:ext cx="83" cy="75"/>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599565" name="Oval 77"/>
            <p:cNvSpPr>
              <a:spLocks noChangeArrowheads="1"/>
            </p:cNvSpPr>
            <p:nvPr/>
          </p:nvSpPr>
          <p:spPr bwMode="auto">
            <a:xfrm>
              <a:off x="4455" y="1905"/>
              <a:ext cx="83" cy="76"/>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599566" name="Line 78"/>
            <p:cNvSpPr>
              <a:spLocks noChangeShapeType="1"/>
            </p:cNvSpPr>
            <p:nvPr/>
          </p:nvSpPr>
          <p:spPr bwMode="auto">
            <a:xfrm>
              <a:off x="4538" y="1453"/>
              <a:ext cx="165" cy="0"/>
            </a:xfrm>
            <a:prstGeom prst="line">
              <a:avLst/>
            </a:prstGeom>
            <a:noFill/>
            <a:ln w="12700">
              <a:solidFill>
                <a:schemeClr val="tx1"/>
              </a:solidFill>
              <a:round/>
              <a:headEnd/>
              <a:tailEnd/>
            </a:ln>
            <a:effectLst/>
          </p:spPr>
          <p:txBody>
            <a:bodyPr wrap="none" anchor="ctr"/>
            <a:lstStyle/>
            <a:p>
              <a:endParaRPr lang="en-US"/>
            </a:p>
          </p:txBody>
        </p:sp>
        <p:sp>
          <p:nvSpPr>
            <p:cNvPr id="1599567" name="Line 79"/>
            <p:cNvSpPr>
              <a:spLocks noChangeShapeType="1"/>
            </p:cNvSpPr>
            <p:nvPr/>
          </p:nvSpPr>
          <p:spPr bwMode="auto">
            <a:xfrm>
              <a:off x="4538" y="1943"/>
              <a:ext cx="165" cy="0"/>
            </a:xfrm>
            <a:prstGeom prst="line">
              <a:avLst/>
            </a:prstGeom>
            <a:noFill/>
            <a:ln w="12700">
              <a:solidFill>
                <a:schemeClr val="tx1"/>
              </a:solidFill>
              <a:round/>
              <a:headEnd/>
              <a:tailEnd/>
            </a:ln>
            <a:effectLst/>
          </p:spPr>
          <p:txBody>
            <a:bodyPr wrap="none" anchor="ctr"/>
            <a:lstStyle/>
            <a:p>
              <a:endParaRPr lang="en-US"/>
            </a:p>
          </p:txBody>
        </p:sp>
        <p:sp>
          <p:nvSpPr>
            <p:cNvPr id="1599568" name="Line 80"/>
            <p:cNvSpPr>
              <a:spLocks noChangeShapeType="1"/>
            </p:cNvSpPr>
            <p:nvPr/>
          </p:nvSpPr>
          <p:spPr bwMode="auto">
            <a:xfrm>
              <a:off x="4620" y="1453"/>
              <a:ext cx="0" cy="188"/>
            </a:xfrm>
            <a:prstGeom prst="line">
              <a:avLst/>
            </a:prstGeom>
            <a:noFill/>
            <a:ln w="12700">
              <a:solidFill>
                <a:schemeClr val="tx1"/>
              </a:solidFill>
              <a:round/>
              <a:headEnd/>
              <a:tailEnd/>
            </a:ln>
            <a:effectLst/>
          </p:spPr>
          <p:txBody>
            <a:bodyPr wrap="none" anchor="ctr"/>
            <a:lstStyle/>
            <a:p>
              <a:endParaRPr lang="en-US"/>
            </a:p>
          </p:txBody>
        </p:sp>
        <p:sp>
          <p:nvSpPr>
            <p:cNvPr id="1599569" name="Line 81"/>
            <p:cNvSpPr>
              <a:spLocks noChangeShapeType="1"/>
            </p:cNvSpPr>
            <p:nvPr/>
          </p:nvSpPr>
          <p:spPr bwMode="auto">
            <a:xfrm flipH="1">
              <a:off x="3958" y="1641"/>
              <a:ext cx="662" cy="151"/>
            </a:xfrm>
            <a:prstGeom prst="line">
              <a:avLst/>
            </a:prstGeom>
            <a:noFill/>
            <a:ln w="12700">
              <a:solidFill>
                <a:schemeClr val="tx1"/>
              </a:solidFill>
              <a:round/>
              <a:headEnd/>
              <a:tailEnd/>
            </a:ln>
            <a:effectLst/>
          </p:spPr>
          <p:txBody>
            <a:bodyPr wrap="none" anchor="ctr"/>
            <a:lstStyle/>
            <a:p>
              <a:endParaRPr lang="en-US"/>
            </a:p>
          </p:txBody>
        </p:sp>
        <p:sp>
          <p:nvSpPr>
            <p:cNvPr id="1599570" name="Line 82"/>
            <p:cNvSpPr>
              <a:spLocks noChangeShapeType="1"/>
            </p:cNvSpPr>
            <p:nvPr/>
          </p:nvSpPr>
          <p:spPr bwMode="auto">
            <a:xfrm>
              <a:off x="3958" y="1792"/>
              <a:ext cx="0" cy="113"/>
            </a:xfrm>
            <a:prstGeom prst="line">
              <a:avLst/>
            </a:prstGeom>
            <a:noFill/>
            <a:ln w="12700">
              <a:solidFill>
                <a:schemeClr val="tx1"/>
              </a:solidFill>
              <a:round/>
              <a:headEnd/>
              <a:tailEnd/>
            </a:ln>
            <a:effectLst/>
          </p:spPr>
          <p:txBody>
            <a:bodyPr wrap="none" anchor="ctr"/>
            <a:lstStyle/>
            <a:p>
              <a:endParaRPr lang="en-US"/>
            </a:p>
          </p:txBody>
        </p:sp>
        <p:sp>
          <p:nvSpPr>
            <p:cNvPr id="1599571" name="Line 83"/>
            <p:cNvSpPr>
              <a:spLocks noChangeShapeType="1"/>
            </p:cNvSpPr>
            <p:nvPr/>
          </p:nvSpPr>
          <p:spPr bwMode="auto">
            <a:xfrm>
              <a:off x="3958" y="1905"/>
              <a:ext cx="166" cy="0"/>
            </a:xfrm>
            <a:prstGeom prst="line">
              <a:avLst/>
            </a:prstGeom>
            <a:noFill/>
            <a:ln w="12700">
              <a:solidFill>
                <a:schemeClr val="tx1"/>
              </a:solidFill>
              <a:round/>
              <a:headEnd/>
              <a:tailEnd/>
            </a:ln>
            <a:effectLst/>
          </p:spPr>
          <p:txBody>
            <a:bodyPr wrap="none" anchor="ctr"/>
            <a:lstStyle/>
            <a:p>
              <a:endParaRPr lang="en-US"/>
            </a:p>
          </p:txBody>
        </p:sp>
        <p:sp>
          <p:nvSpPr>
            <p:cNvPr id="1599572" name="Line 84"/>
            <p:cNvSpPr>
              <a:spLocks noChangeShapeType="1"/>
            </p:cNvSpPr>
            <p:nvPr/>
          </p:nvSpPr>
          <p:spPr bwMode="auto">
            <a:xfrm flipH="1" flipV="1">
              <a:off x="4620" y="1792"/>
              <a:ext cx="0" cy="151"/>
            </a:xfrm>
            <a:prstGeom prst="line">
              <a:avLst/>
            </a:prstGeom>
            <a:noFill/>
            <a:ln w="12700">
              <a:solidFill>
                <a:schemeClr val="tx1"/>
              </a:solidFill>
              <a:round/>
              <a:headEnd/>
              <a:tailEnd/>
            </a:ln>
            <a:effectLst/>
          </p:spPr>
          <p:txBody>
            <a:bodyPr wrap="none" anchor="ctr"/>
            <a:lstStyle/>
            <a:p>
              <a:endParaRPr lang="en-US"/>
            </a:p>
          </p:txBody>
        </p:sp>
        <p:sp>
          <p:nvSpPr>
            <p:cNvPr id="1599573" name="Line 85"/>
            <p:cNvSpPr>
              <a:spLocks noChangeShapeType="1"/>
            </p:cNvSpPr>
            <p:nvPr/>
          </p:nvSpPr>
          <p:spPr bwMode="auto">
            <a:xfrm flipH="1" flipV="1">
              <a:off x="3958" y="1641"/>
              <a:ext cx="662" cy="151"/>
            </a:xfrm>
            <a:prstGeom prst="line">
              <a:avLst/>
            </a:prstGeom>
            <a:noFill/>
            <a:ln w="12700">
              <a:solidFill>
                <a:schemeClr val="tx1"/>
              </a:solidFill>
              <a:round/>
              <a:headEnd/>
              <a:tailEnd/>
            </a:ln>
            <a:effectLst/>
          </p:spPr>
          <p:txBody>
            <a:bodyPr wrap="none" anchor="ctr"/>
            <a:lstStyle/>
            <a:p>
              <a:endParaRPr lang="en-US"/>
            </a:p>
          </p:txBody>
        </p:sp>
        <p:sp>
          <p:nvSpPr>
            <p:cNvPr id="1599574" name="Line 86"/>
            <p:cNvSpPr>
              <a:spLocks noChangeShapeType="1"/>
            </p:cNvSpPr>
            <p:nvPr/>
          </p:nvSpPr>
          <p:spPr bwMode="auto">
            <a:xfrm flipV="1">
              <a:off x="3958" y="1528"/>
              <a:ext cx="0" cy="113"/>
            </a:xfrm>
            <a:prstGeom prst="line">
              <a:avLst/>
            </a:prstGeom>
            <a:noFill/>
            <a:ln w="12700">
              <a:solidFill>
                <a:schemeClr val="tx1"/>
              </a:solidFill>
              <a:round/>
              <a:headEnd/>
              <a:tailEnd/>
            </a:ln>
            <a:effectLst/>
          </p:spPr>
          <p:txBody>
            <a:bodyPr wrap="none" anchor="ctr"/>
            <a:lstStyle/>
            <a:p>
              <a:endParaRPr lang="en-US"/>
            </a:p>
          </p:txBody>
        </p:sp>
        <p:sp>
          <p:nvSpPr>
            <p:cNvPr id="1599575" name="Line 87"/>
            <p:cNvSpPr>
              <a:spLocks noChangeShapeType="1"/>
            </p:cNvSpPr>
            <p:nvPr/>
          </p:nvSpPr>
          <p:spPr bwMode="auto">
            <a:xfrm>
              <a:off x="3958" y="1528"/>
              <a:ext cx="166" cy="0"/>
            </a:xfrm>
            <a:prstGeom prst="line">
              <a:avLst/>
            </a:prstGeom>
            <a:noFill/>
            <a:ln w="12700">
              <a:solidFill>
                <a:schemeClr val="tx1"/>
              </a:solidFill>
              <a:round/>
              <a:headEnd/>
              <a:tailEnd/>
            </a:ln>
            <a:effectLst/>
          </p:spPr>
          <p:txBody>
            <a:bodyPr wrap="none" anchor="ctr"/>
            <a:lstStyle/>
            <a:p>
              <a:endParaRPr lang="en-US"/>
            </a:p>
          </p:txBody>
        </p:sp>
        <p:sp>
          <p:nvSpPr>
            <p:cNvPr id="1599576" name="Line 88"/>
            <p:cNvSpPr>
              <a:spLocks noChangeShapeType="1"/>
            </p:cNvSpPr>
            <p:nvPr/>
          </p:nvSpPr>
          <p:spPr bwMode="auto">
            <a:xfrm>
              <a:off x="2882" y="1981"/>
              <a:ext cx="1242" cy="0"/>
            </a:xfrm>
            <a:prstGeom prst="line">
              <a:avLst/>
            </a:prstGeom>
            <a:noFill/>
            <a:ln w="12700">
              <a:solidFill>
                <a:schemeClr val="tx1"/>
              </a:solidFill>
              <a:round/>
              <a:headEnd/>
              <a:tailEnd/>
            </a:ln>
            <a:effectLst/>
          </p:spPr>
          <p:txBody>
            <a:bodyPr wrap="none" anchor="ctr"/>
            <a:lstStyle/>
            <a:p>
              <a:endParaRPr lang="en-US"/>
            </a:p>
          </p:txBody>
        </p:sp>
        <p:sp>
          <p:nvSpPr>
            <p:cNvPr id="1599577" name="Line 89"/>
            <p:cNvSpPr>
              <a:spLocks noChangeShapeType="1"/>
            </p:cNvSpPr>
            <p:nvPr/>
          </p:nvSpPr>
          <p:spPr bwMode="auto">
            <a:xfrm>
              <a:off x="3834" y="2357"/>
              <a:ext cx="0" cy="151"/>
            </a:xfrm>
            <a:prstGeom prst="line">
              <a:avLst/>
            </a:prstGeom>
            <a:noFill/>
            <a:ln w="12700">
              <a:solidFill>
                <a:schemeClr val="tx1"/>
              </a:solidFill>
              <a:round/>
              <a:headEnd/>
              <a:tailEnd/>
            </a:ln>
            <a:effectLst/>
          </p:spPr>
          <p:txBody>
            <a:bodyPr wrap="none" anchor="ctr"/>
            <a:lstStyle/>
            <a:p>
              <a:endParaRPr lang="en-US"/>
            </a:p>
          </p:txBody>
        </p:sp>
        <p:sp>
          <p:nvSpPr>
            <p:cNvPr id="1599578" name="Line 90"/>
            <p:cNvSpPr>
              <a:spLocks noChangeShapeType="1"/>
            </p:cNvSpPr>
            <p:nvPr/>
          </p:nvSpPr>
          <p:spPr bwMode="auto">
            <a:xfrm>
              <a:off x="3461" y="1981"/>
              <a:ext cx="0" cy="188"/>
            </a:xfrm>
            <a:prstGeom prst="line">
              <a:avLst/>
            </a:prstGeom>
            <a:noFill/>
            <a:ln w="12700">
              <a:solidFill>
                <a:schemeClr val="tx1"/>
              </a:solidFill>
              <a:round/>
              <a:headEnd/>
              <a:tailEnd/>
            </a:ln>
            <a:effectLst/>
          </p:spPr>
          <p:txBody>
            <a:bodyPr wrap="none" anchor="ctr"/>
            <a:lstStyle/>
            <a:p>
              <a:endParaRPr lang="en-US"/>
            </a:p>
          </p:txBody>
        </p:sp>
        <p:sp>
          <p:nvSpPr>
            <p:cNvPr id="1599579" name="Line 91"/>
            <p:cNvSpPr>
              <a:spLocks noChangeShapeType="1"/>
            </p:cNvSpPr>
            <p:nvPr/>
          </p:nvSpPr>
          <p:spPr bwMode="auto">
            <a:xfrm>
              <a:off x="2882" y="1981"/>
              <a:ext cx="0" cy="226"/>
            </a:xfrm>
            <a:prstGeom prst="line">
              <a:avLst/>
            </a:prstGeom>
            <a:noFill/>
            <a:ln w="12700">
              <a:solidFill>
                <a:schemeClr val="tx1"/>
              </a:solidFill>
              <a:round/>
              <a:headEnd/>
              <a:tailEnd/>
            </a:ln>
            <a:effectLst/>
          </p:spPr>
          <p:txBody>
            <a:bodyPr wrap="none" anchor="ctr"/>
            <a:lstStyle/>
            <a:p>
              <a:endParaRPr lang="en-US"/>
            </a:p>
          </p:txBody>
        </p:sp>
        <p:sp>
          <p:nvSpPr>
            <p:cNvPr id="1599580" name="Line 92"/>
            <p:cNvSpPr>
              <a:spLocks noChangeShapeType="1"/>
            </p:cNvSpPr>
            <p:nvPr/>
          </p:nvSpPr>
          <p:spPr bwMode="auto">
            <a:xfrm flipV="1">
              <a:off x="3254" y="2357"/>
              <a:ext cx="0" cy="151"/>
            </a:xfrm>
            <a:prstGeom prst="line">
              <a:avLst/>
            </a:prstGeom>
            <a:noFill/>
            <a:ln w="12700">
              <a:solidFill>
                <a:schemeClr val="tx1"/>
              </a:solidFill>
              <a:round/>
              <a:headEnd/>
              <a:tailEnd/>
            </a:ln>
            <a:effectLst/>
          </p:spPr>
          <p:txBody>
            <a:bodyPr wrap="none" anchor="ctr"/>
            <a:lstStyle/>
            <a:p>
              <a:endParaRPr lang="en-US"/>
            </a:p>
          </p:txBody>
        </p:sp>
        <p:sp>
          <p:nvSpPr>
            <p:cNvPr id="1599581" name="Line 93"/>
            <p:cNvSpPr>
              <a:spLocks noChangeShapeType="1"/>
            </p:cNvSpPr>
            <p:nvPr/>
          </p:nvSpPr>
          <p:spPr bwMode="auto">
            <a:xfrm>
              <a:off x="2882" y="1377"/>
              <a:ext cx="1242" cy="0"/>
            </a:xfrm>
            <a:prstGeom prst="line">
              <a:avLst/>
            </a:prstGeom>
            <a:noFill/>
            <a:ln w="12700">
              <a:solidFill>
                <a:schemeClr val="tx1"/>
              </a:solidFill>
              <a:round/>
              <a:headEnd/>
              <a:tailEnd/>
            </a:ln>
            <a:effectLst/>
          </p:spPr>
          <p:txBody>
            <a:bodyPr wrap="none" anchor="ctr"/>
            <a:lstStyle/>
            <a:p>
              <a:endParaRPr lang="en-US"/>
            </a:p>
          </p:txBody>
        </p:sp>
        <p:sp>
          <p:nvSpPr>
            <p:cNvPr id="1599582" name="Line 94"/>
            <p:cNvSpPr>
              <a:spLocks noChangeShapeType="1"/>
            </p:cNvSpPr>
            <p:nvPr/>
          </p:nvSpPr>
          <p:spPr bwMode="auto">
            <a:xfrm>
              <a:off x="2882" y="1189"/>
              <a:ext cx="0" cy="188"/>
            </a:xfrm>
            <a:prstGeom prst="line">
              <a:avLst/>
            </a:prstGeom>
            <a:noFill/>
            <a:ln w="12700">
              <a:solidFill>
                <a:schemeClr val="tx1"/>
              </a:solidFill>
              <a:round/>
              <a:headEnd/>
              <a:tailEnd/>
            </a:ln>
            <a:effectLst/>
          </p:spPr>
          <p:txBody>
            <a:bodyPr wrap="none" anchor="ctr"/>
            <a:lstStyle/>
            <a:p>
              <a:endParaRPr lang="en-US"/>
            </a:p>
          </p:txBody>
        </p:sp>
        <p:sp>
          <p:nvSpPr>
            <p:cNvPr id="1599583" name="Line 95"/>
            <p:cNvSpPr>
              <a:spLocks noChangeShapeType="1"/>
            </p:cNvSpPr>
            <p:nvPr/>
          </p:nvSpPr>
          <p:spPr bwMode="auto">
            <a:xfrm>
              <a:off x="3420" y="1227"/>
              <a:ext cx="0" cy="150"/>
            </a:xfrm>
            <a:prstGeom prst="line">
              <a:avLst/>
            </a:prstGeom>
            <a:noFill/>
            <a:ln w="12700">
              <a:solidFill>
                <a:schemeClr val="tx1"/>
              </a:solidFill>
              <a:round/>
              <a:headEnd/>
              <a:tailEnd/>
            </a:ln>
            <a:effectLst/>
          </p:spPr>
          <p:txBody>
            <a:bodyPr wrap="none" anchor="ctr"/>
            <a:lstStyle/>
            <a:p>
              <a:endParaRPr lang="en-US"/>
            </a:p>
          </p:txBody>
        </p:sp>
        <p:sp>
          <p:nvSpPr>
            <p:cNvPr id="1599584" name="Line 96"/>
            <p:cNvSpPr>
              <a:spLocks noChangeShapeType="1"/>
            </p:cNvSpPr>
            <p:nvPr/>
          </p:nvSpPr>
          <p:spPr bwMode="auto">
            <a:xfrm>
              <a:off x="3793" y="888"/>
              <a:ext cx="0" cy="151"/>
            </a:xfrm>
            <a:prstGeom prst="line">
              <a:avLst/>
            </a:prstGeom>
            <a:noFill/>
            <a:ln w="12700">
              <a:solidFill>
                <a:schemeClr val="tx1"/>
              </a:solidFill>
              <a:round/>
              <a:headEnd/>
              <a:tailEnd/>
            </a:ln>
            <a:effectLst/>
          </p:spPr>
          <p:txBody>
            <a:bodyPr wrap="none" anchor="ctr"/>
            <a:lstStyle/>
            <a:p>
              <a:endParaRPr lang="en-US"/>
            </a:p>
          </p:txBody>
        </p:sp>
        <p:sp>
          <p:nvSpPr>
            <p:cNvPr id="1599585" name="Line 97"/>
            <p:cNvSpPr>
              <a:spLocks noChangeShapeType="1"/>
            </p:cNvSpPr>
            <p:nvPr/>
          </p:nvSpPr>
          <p:spPr bwMode="auto">
            <a:xfrm flipH="1">
              <a:off x="3213" y="888"/>
              <a:ext cx="0" cy="151"/>
            </a:xfrm>
            <a:prstGeom prst="line">
              <a:avLst/>
            </a:prstGeom>
            <a:noFill/>
            <a:ln w="12700">
              <a:solidFill>
                <a:schemeClr val="tx1"/>
              </a:solidFill>
              <a:round/>
              <a:headEnd/>
              <a:tailEnd/>
            </a:ln>
            <a:effectLst/>
          </p:spPr>
          <p:txBody>
            <a:bodyPr wrap="none" anchor="ctr"/>
            <a:lstStyle/>
            <a:p>
              <a:endParaRPr lang="en-US"/>
            </a:p>
          </p:txBody>
        </p:sp>
        <p:sp>
          <p:nvSpPr>
            <p:cNvPr id="1599586" name="Line 98"/>
            <p:cNvSpPr>
              <a:spLocks noChangeShapeType="1"/>
            </p:cNvSpPr>
            <p:nvPr/>
          </p:nvSpPr>
          <p:spPr bwMode="auto">
            <a:xfrm>
              <a:off x="2468" y="2357"/>
              <a:ext cx="289" cy="0"/>
            </a:xfrm>
            <a:prstGeom prst="line">
              <a:avLst/>
            </a:prstGeom>
            <a:noFill/>
            <a:ln w="12700">
              <a:solidFill>
                <a:schemeClr val="tx1"/>
              </a:solidFill>
              <a:round/>
              <a:headEnd/>
              <a:tailEnd/>
            </a:ln>
            <a:effectLst/>
          </p:spPr>
          <p:txBody>
            <a:bodyPr wrap="none" anchor="ctr"/>
            <a:lstStyle/>
            <a:p>
              <a:endParaRPr lang="en-US"/>
            </a:p>
          </p:txBody>
        </p:sp>
        <p:sp>
          <p:nvSpPr>
            <p:cNvPr id="1599587" name="Line 99"/>
            <p:cNvSpPr>
              <a:spLocks noChangeShapeType="1"/>
            </p:cNvSpPr>
            <p:nvPr/>
          </p:nvSpPr>
          <p:spPr bwMode="auto">
            <a:xfrm>
              <a:off x="1929" y="1039"/>
              <a:ext cx="0" cy="1318"/>
            </a:xfrm>
            <a:prstGeom prst="line">
              <a:avLst/>
            </a:prstGeom>
            <a:noFill/>
            <a:ln w="12700">
              <a:solidFill>
                <a:schemeClr val="tx1"/>
              </a:solidFill>
              <a:round/>
              <a:headEnd/>
              <a:tailEnd/>
            </a:ln>
            <a:effectLst/>
          </p:spPr>
          <p:txBody>
            <a:bodyPr wrap="none" anchor="ctr"/>
            <a:lstStyle/>
            <a:p>
              <a:endParaRPr lang="en-US"/>
            </a:p>
          </p:txBody>
        </p:sp>
        <p:sp>
          <p:nvSpPr>
            <p:cNvPr id="1599588" name="Line 100"/>
            <p:cNvSpPr>
              <a:spLocks noChangeShapeType="1"/>
            </p:cNvSpPr>
            <p:nvPr/>
          </p:nvSpPr>
          <p:spPr bwMode="auto">
            <a:xfrm>
              <a:off x="2427" y="1039"/>
              <a:ext cx="247" cy="0"/>
            </a:xfrm>
            <a:prstGeom prst="line">
              <a:avLst/>
            </a:prstGeom>
            <a:noFill/>
            <a:ln w="12700">
              <a:solidFill>
                <a:schemeClr val="tx1"/>
              </a:solidFill>
              <a:round/>
              <a:headEnd/>
              <a:tailEnd/>
            </a:ln>
            <a:effectLst/>
          </p:spPr>
          <p:txBody>
            <a:bodyPr wrap="none" anchor="ctr"/>
            <a:lstStyle/>
            <a:p>
              <a:endParaRPr lang="en-US"/>
            </a:p>
          </p:txBody>
        </p:sp>
        <p:sp>
          <p:nvSpPr>
            <p:cNvPr id="1599589" name="Line 101"/>
            <p:cNvSpPr>
              <a:spLocks noChangeShapeType="1"/>
            </p:cNvSpPr>
            <p:nvPr/>
          </p:nvSpPr>
          <p:spPr bwMode="auto">
            <a:xfrm flipV="1">
              <a:off x="2468" y="1039"/>
              <a:ext cx="0" cy="489"/>
            </a:xfrm>
            <a:prstGeom prst="line">
              <a:avLst/>
            </a:prstGeom>
            <a:noFill/>
            <a:ln w="12700">
              <a:solidFill>
                <a:schemeClr val="tx1"/>
              </a:solidFill>
              <a:round/>
              <a:headEnd/>
              <a:tailEnd/>
            </a:ln>
            <a:effectLst/>
          </p:spPr>
          <p:txBody>
            <a:bodyPr wrap="none" anchor="ctr"/>
            <a:lstStyle/>
            <a:p>
              <a:endParaRPr lang="en-US"/>
            </a:p>
          </p:txBody>
        </p:sp>
        <p:sp>
          <p:nvSpPr>
            <p:cNvPr id="1599590" name="Line 102"/>
            <p:cNvSpPr>
              <a:spLocks noChangeShapeType="1"/>
            </p:cNvSpPr>
            <p:nvPr/>
          </p:nvSpPr>
          <p:spPr bwMode="auto">
            <a:xfrm>
              <a:off x="2468" y="1905"/>
              <a:ext cx="0" cy="452"/>
            </a:xfrm>
            <a:prstGeom prst="line">
              <a:avLst/>
            </a:prstGeom>
            <a:noFill/>
            <a:ln w="12700">
              <a:solidFill>
                <a:schemeClr val="tx1"/>
              </a:solidFill>
              <a:round/>
              <a:headEnd/>
              <a:tailEnd/>
            </a:ln>
            <a:effectLst/>
          </p:spPr>
          <p:txBody>
            <a:bodyPr wrap="none" anchor="ctr"/>
            <a:lstStyle/>
            <a:p>
              <a:endParaRPr lang="en-US"/>
            </a:p>
          </p:txBody>
        </p:sp>
        <p:sp>
          <p:nvSpPr>
            <p:cNvPr id="1599591" name="Line 103"/>
            <p:cNvSpPr>
              <a:spLocks noChangeShapeType="1"/>
            </p:cNvSpPr>
            <p:nvPr/>
          </p:nvSpPr>
          <p:spPr bwMode="auto">
            <a:xfrm>
              <a:off x="1101" y="2772"/>
              <a:ext cx="2360" cy="0"/>
            </a:xfrm>
            <a:prstGeom prst="line">
              <a:avLst/>
            </a:prstGeom>
            <a:noFill/>
            <a:ln w="12700">
              <a:solidFill>
                <a:schemeClr val="tx1"/>
              </a:solidFill>
              <a:round/>
              <a:headEnd/>
              <a:tailEnd/>
            </a:ln>
            <a:effectLst/>
          </p:spPr>
          <p:txBody>
            <a:bodyPr wrap="none" anchor="ctr"/>
            <a:lstStyle/>
            <a:p>
              <a:endParaRPr lang="en-US"/>
            </a:p>
          </p:txBody>
        </p:sp>
        <p:sp>
          <p:nvSpPr>
            <p:cNvPr id="1599592" name="Line 104"/>
            <p:cNvSpPr>
              <a:spLocks noChangeShapeType="1"/>
            </p:cNvSpPr>
            <p:nvPr/>
          </p:nvSpPr>
          <p:spPr bwMode="auto">
            <a:xfrm flipV="1">
              <a:off x="3461" y="2697"/>
              <a:ext cx="0" cy="75"/>
            </a:xfrm>
            <a:prstGeom prst="line">
              <a:avLst/>
            </a:prstGeom>
            <a:noFill/>
            <a:ln w="12700">
              <a:solidFill>
                <a:schemeClr val="tx1"/>
              </a:solidFill>
              <a:round/>
              <a:headEnd/>
              <a:tailEnd/>
            </a:ln>
            <a:effectLst/>
          </p:spPr>
          <p:txBody>
            <a:bodyPr wrap="none" anchor="ctr"/>
            <a:lstStyle/>
            <a:p>
              <a:endParaRPr lang="en-US"/>
            </a:p>
          </p:txBody>
        </p:sp>
        <p:sp>
          <p:nvSpPr>
            <p:cNvPr id="1599593" name="Line 105"/>
            <p:cNvSpPr>
              <a:spLocks noChangeShapeType="1"/>
            </p:cNvSpPr>
            <p:nvPr/>
          </p:nvSpPr>
          <p:spPr bwMode="auto">
            <a:xfrm flipV="1">
              <a:off x="1557" y="624"/>
              <a:ext cx="0" cy="2148"/>
            </a:xfrm>
            <a:prstGeom prst="line">
              <a:avLst/>
            </a:prstGeom>
            <a:noFill/>
            <a:ln w="12700">
              <a:solidFill>
                <a:schemeClr val="tx1"/>
              </a:solidFill>
              <a:round/>
              <a:headEnd/>
              <a:tailEnd/>
            </a:ln>
            <a:effectLst/>
          </p:spPr>
          <p:txBody>
            <a:bodyPr wrap="none" anchor="ctr"/>
            <a:lstStyle/>
            <a:p>
              <a:endParaRPr lang="en-US"/>
            </a:p>
          </p:txBody>
        </p:sp>
        <p:sp>
          <p:nvSpPr>
            <p:cNvPr id="1599594" name="Line 106"/>
            <p:cNvSpPr>
              <a:spLocks noChangeShapeType="1"/>
            </p:cNvSpPr>
            <p:nvPr/>
          </p:nvSpPr>
          <p:spPr bwMode="auto">
            <a:xfrm>
              <a:off x="1557" y="624"/>
              <a:ext cx="1863" cy="0"/>
            </a:xfrm>
            <a:prstGeom prst="line">
              <a:avLst/>
            </a:prstGeom>
            <a:noFill/>
            <a:ln w="12700">
              <a:solidFill>
                <a:schemeClr val="tx1"/>
              </a:solidFill>
              <a:round/>
              <a:headEnd/>
              <a:tailEnd/>
            </a:ln>
            <a:effectLst/>
          </p:spPr>
          <p:txBody>
            <a:bodyPr wrap="none" anchor="ctr"/>
            <a:lstStyle/>
            <a:p>
              <a:endParaRPr lang="en-US"/>
            </a:p>
          </p:txBody>
        </p:sp>
        <p:sp>
          <p:nvSpPr>
            <p:cNvPr id="1599595" name="Line 107"/>
            <p:cNvSpPr>
              <a:spLocks noChangeShapeType="1"/>
            </p:cNvSpPr>
            <p:nvPr/>
          </p:nvSpPr>
          <p:spPr bwMode="auto">
            <a:xfrm>
              <a:off x="3420" y="624"/>
              <a:ext cx="0" cy="76"/>
            </a:xfrm>
            <a:prstGeom prst="line">
              <a:avLst/>
            </a:prstGeom>
            <a:noFill/>
            <a:ln w="12700">
              <a:solidFill>
                <a:schemeClr val="tx1"/>
              </a:solidFill>
              <a:round/>
              <a:headEnd/>
              <a:tailEnd/>
            </a:ln>
            <a:effectLst/>
          </p:spPr>
          <p:txBody>
            <a:bodyPr wrap="none" anchor="ctr"/>
            <a:lstStyle/>
            <a:p>
              <a:endParaRPr lang="en-US"/>
            </a:p>
          </p:txBody>
        </p:sp>
        <p:sp>
          <p:nvSpPr>
            <p:cNvPr id="1599596" name="Line 108"/>
            <p:cNvSpPr>
              <a:spLocks noChangeShapeType="1"/>
            </p:cNvSpPr>
            <p:nvPr/>
          </p:nvSpPr>
          <p:spPr bwMode="auto">
            <a:xfrm>
              <a:off x="2136" y="775"/>
              <a:ext cx="0" cy="113"/>
            </a:xfrm>
            <a:prstGeom prst="line">
              <a:avLst/>
            </a:prstGeom>
            <a:noFill/>
            <a:ln w="12700">
              <a:solidFill>
                <a:schemeClr val="tx1"/>
              </a:solidFill>
              <a:round/>
              <a:headEnd/>
              <a:tailEnd/>
            </a:ln>
            <a:effectLst/>
          </p:spPr>
          <p:txBody>
            <a:bodyPr wrap="none" anchor="ctr"/>
            <a:lstStyle/>
            <a:p>
              <a:endParaRPr lang="en-US"/>
            </a:p>
          </p:txBody>
        </p:sp>
        <p:sp>
          <p:nvSpPr>
            <p:cNvPr id="1599597" name="Line 109"/>
            <p:cNvSpPr>
              <a:spLocks noChangeShapeType="1"/>
            </p:cNvSpPr>
            <p:nvPr/>
          </p:nvSpPr>
          <p:spPr bwMode="auto">
            <a:xfrm>
              <a:off x="2302" y="1604"/>
              <a:ext cx="0" cy="151"/>
            </a:xfrm>
            <a:prstGeom prst="line">
              <a:avLst/>
            </a:prstGeom>
            <a:noFill/>
            <a:ln w="12700">
              <a:solidFill>
                <a:schemeClr val="tx1"/>
              </a:solidFill>
              <a:round/>
              <a:headEnd/>
              <a:tailEnd/>
            </a:ln>
            <a:effectLst/>
          </p:spPr>
          <p:txBody>
            <a:bodyPr wrap="none" anchor="ctr"/>
            <a:lstStyle/>
            <a:p>
              <a:endParaRPr lang="en-US"/>
            </a:p>
          </p:txBody>
        </p:sp>
        <p:sp>
          <p:nvSpPr>
            <p:cNvPr id="1599598" name="Line 110"/>
            <p:cNvSpPr>
              <a:spLocks noChangeShapeType="1"/>
            </p:cNvSpPr>
            <p:nvPr/>
          </p:nvSpPr>
          <p:spPr bwMode="auto">
            <a:xfrm>
              <a:off x="2178" y="1679"/>
              <a:ext cx="124" cy="0"/>
            </a:xfrm>
            <a:prstGeom prst="line">
              <a:avLst/>
            </a:prstGeom>
            <a:noFill/>
            <a:ln w="12700">
              <a:solidFill>
                <a:schemeClr val="tx1"/>
              </a:solidFill>
              <a:round/>
              <a:headEnd/>
              <a:tailEnd/>
            </a:ln>
            <a:effectLst/>
          </p:spPr>
          <p:txBody>
            <a:bodyPr wrap="none" anchor="ctr"/>
            <a:lstStyle/>
            <a:p>
              <a:endParaRPr lang="en-US"/>
            </a:p>
          </p:txBody>
        </p:sp>
        <p:sp>
          <p:nvSpPr>
            <p:cNvPr id="1599599" name="Oval 111"/>
            <p:cNvSpPr>
              <a:spLocks noChangeArrowheads="1"/>
            </p:cNvSpPr>
            <p:nvPr/>
          </p:nvSpPr>
          <p:spPr bwMode="auto">
            <a:xfrm>
              <a:off x="3420" y="2659"/>
              <a:ext cx="41" cy="38"/>
            </a:xfrm>
            <a:prstGeom prst="ellipse">
              <a:avLst/>
            </a:prstGeom>
            <a:noFill/>
            <a:ln w="12700">
              <a:solidFill>
                <a:schemeClr val="tx1"/>
              </a:solidFill>
              <a:round/>
              <a:headEnd/>
              <a:tailEnd/>
            </a:ln>
            <a:effectLst/>
          </p:spPr>
          <p:txBody>
            <a:bodyPr wrap="none" anchor="ctr"/>
            <a:lstStyle/>
            <a:p>
              <a:endParaRPr lang="en-US"/>
            </a:p>
          </p:txBody>
        </p:sp>
        <p:sp>
          <p:nvSpPr>
            <p:cNvPr id="1599600" name="Oval 112"/>
            <p:cNvSpPr>
              <a:spLocks noChangeArrowheads="1"/>
            </p:cNvSpPr>
            <p:nvPr/>
          </p:nvSpPr>
          <p:spPr bwMode="auto">
            <a:xfrm>
              <a:off x="3461" y="2169"/>
              <a:ext cx="42" cy="38"/>
            </a:xfrm>
            <a:prstGeom prst="ellipse">
              <a:avLst/>
            </a:prstGeom>
            <a:noFill/>
            <a:ln w="12700">
              <a:solidFill>
                <a:schemeClr val="tx1"/>
              </a:solidFill>
              <a:round/>
              <a:headEnd/>
              <a:tailEnd/>
            </a:ln>
            <a:effectLst/>
          </p:spPr>
          <p:txBody>
            <a:bodyPr wrap="none" anchor="ctr"/>
            <a:lstStyle/>
            <a:p>
              <a:endParaRPr lang="en-US"/>
            </a:p>
          </p:txBody>
        </p:sp>
        <p:sp>
          <p:nvSpPr>
            <p:cNvPr id="1599601" name="Oval 113"/>
            <p:cNvSpPr>
              <a:spLocks noChangeArrowheads="1"/>
            </p:cNvSpPr>
            <p:nvPr/>
          </p:nvSpPr>
          <p:spPr bwMode="auto">
            <a:xfrm>
              <a:off x="3378" y="1189"/>
              <a:ext cx="42" cy="38"/>
            </a:xfrm>
            <a:prstGeom prst="ellipse">
              <a:avLst/>
            </a:prstGeom>
            <a:noFill/>
            <a:ln w="12700">
              <a:solidFill>
                <a:schemeClr val="tx1"/>
              </a:solidFill>
              <a:round/>
              <a:headEnd/>
              <a:tailEnd/>
            </a:ln>
            <a:effectLst/>
          </p:spPr>
          <p:txBody>
            <a:bodyPr wrap="none" anchor="ctr"/>
            <a:lstStyle/>
            <a:p>
              <a:endParaRPr lang="en-US"/>
            </a:p>
          </p:txBody>
        </p:sp>
        <p:sp>
          <p:nvSpPr>
            <p:cNvPr id="1599602" name="Oval 114"/>
            <p:cNvSpPr>
              <a:spLocks noChangeArrowheads="1"/>
            </p:cNvSpPr>
            <p:nvPr/>
          </p:nvSpPr>
          <p:spPr bwMode="auto">
            <a:xfrm>
              <a:off x="3378" y="700"/>
              <a:ext cx="42" cy="37"/>
            </a:xfrm>
            <a:prstGeom prst="ellipse">
              <a:avLst/>
            </a:prstGeom>
            <a:noFill/>
            <a:ln w="12700">
              <a:solidFill>
                <a:schemeClr val="tx1"/>
              </a:solidFill>
              <a:round/>
              <a:headEnd/>
              <a:tailEnd/>
            </a:ln>
            <a:effectLst/>
          </p:spPr>
          <p:txBody>
            <a:bodyPr wrap="none" anchor="ctr"/>
            <a:lstStyle/>
            <a:p>
              <a:endParaRPr lang="en-US"/>
            </a:p>
          </p:txBody>
        </p:sp>
        <p:sp>
          <p:nvSpPr>
            <p:cNvPr id="1599603" name="Line 115"/>
            <p:cNvSpPr>
              <a:spLocks noChangeShapeType="1"/>
            </p:cNvSpPr>
            <p:nvPr/>
          </p:nvSpPr>
          <p:spPr bwMode="auto">
            <a:xfrm>
              <a:off x="1060" y="2621"/>
              <a:ext cx="1076" cy="0"/>
            </a:xfrm>
            <a:prstGeom prst="line">
              <a:avLst/>
            </a:prstGeom>
            <a:noFill/>
            <a:ln w="12700">
              <a:solidFill>
                <a:schemeClr val="tx1"/>
              </a:solidFill>
              <a:round/>
              <a:headEnd/>
              <a:tailEnd/>
            </a:ln>
            <a:effectLst/>
          </p:spPr>
          <p:txBody>
            <a:bodyPr wrap="none" anchor="ctr"/>
            <a:lstStyle/>
            <a:p>
              <a:endParaRPr lang="en-US"/>
            </a:p>
          </p:txBody>
        </p:sp>
        <p:sp>
          <p:nvSpPr>
            <p:cNvPr id="1599604" name="Line 116"/>
            <p:cNvSpPr>
              <a:spLocks noChangeShapeType="1"/>
            </p:cNvSpPr>
            <p:nvPr/>
          </p:nvSpPr>
          <p:spPr bwMode="auto">
            <a:xfrm flipV="1">
              <a:off x="2136" y="2508"/>
              <a:ext cx="0" cy="113"/>
            </a:xfrm>
            <a:prstGeom prst="line">
              <a:avLst/>
            </a:prstGeom>
            <a:noFill/>
            <a:ln w="12700">
              <a:solidFill>
                <a:schemeClr val="tx1"/>
              </a:solidFill>
              <a:round/>
              <a:headEnd/>
              <a:tailEnd/>
            </a:ln>
            <a:effectLst/>
          </p:spPr>
          <p:txBody>
            <a:bodyPr wrap="none" anchor="ctr"/>
            <a:lstStyle/>
            <a:p>
              <a:endParaRPr lang="en-US"/>
            </a:p>
          </p:txBody>
        </p:sp>
        <p:sp>
          <p:nvSpPr>
            <p:cNvPr id="1599605" name="Text Box 117"/>
            <p:cNvSpPr txBox="1">
              <a:spLocks noChangeArrowheads="1"/>
            </p:cNvSpPr>
            <p:nvPr/>
          </p:nvSpPr>
          <p:spPr bwMode="auto">
            <a:xfrm>
              <a:off x="770" y="2688"/>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a:solidFill>
                  <a:srgbClr val="0000B6"/>
                </a:solidFill>
                <a:latin typeface="Book Antiqua" pitchFamily="18" charset="0"/>
              </a:endParaRPr>
            </a:p>
          </p:txBody>
        </p:sp>
        <p:sp>
          <p:nvSpPr>
            <p:cNvPr id="1599606" name="Text Box 118"/>
            <p:cNvSpPr txBox="1">
              <a:spLocks noChangeArrowheads="1"/>
            </p:cNvSpPr>
            <p:nvPr/>
          </p:nvSpPr>
          <p:spPr bwMode="auto">
            <a:xfrm>
              <a:off x="720" y="669"/>
              <a:ext cx="232" cy="250"/>
            </a:xfrm>
            <a:prstGeom prst="rect">
              <a:avLst/>
            </a:prstGeom>
            <a:noFill/>
            <a:ln w="12700">
              <a:noFill/>
              <a:miter lim="800000"/>
              <a:headEnd/>
              <a:tailEnd/>
            </a:ln>
            <a:effectLst/>
          </p:spPr>
          <p:txBody>
            <a:bodyPr wrap="none">
              <a:spAutoFit/>
            </a:bodyPr>
            <a:lstStyle/>
            <a:p>
              <a:r>
                <a:rPr lang="en-US" sz="2000" b="0">
                  <a:solidFill>
                    <a:schemeClr val="tx1"/>
                  </a:solidFill>
                </a:rPr>
                <a:t>D</a:t>
              </a:r>
              <a:endParaRPr lang="en-US" sz="2000" b="0">
                <a:solidFill>
                  <a:srgbClr val="0000B6"/>
                </a:solidFill>
                <a:latin typeface="Book Antiqua" pitchFamily="18" charset="0"/>
              </a:endParaRPr>
            </a:p>
          </p:txBody>
        </p:sp>
        <p:sp>
          <p:nvSpPr>
            <p:cNvPr id="1599607" name="Line 119"/>
            <p:cNvSpPr>
              <a:spLocks noChangeShapeType="1"/>
            </p:cNvSpPr>
            <p:nvPr/>
          </p:nvSpPr>
          <p:spPr bwMode="auto">
            <a:xfrm>
              <a:off x="1060" y="775"/>
              <a:ext cx="0" cy="942"/>
            </a:xfrm>
            <a:prstGeom prst="line">
              <a:avLst/>
            </a:prstGeom>
            <a:noFill/>
            <a:ln w="12700">
              <a:solidFill>
                <a:schemeClr val="tx1"/>
              </a:solidFill>
              <a:round/>
              <a:headEnd/>
              <a:tailEnd/>
            </a:ln>
            <a:effectLst/>
          </p:spPr>
          <p:txBody>
            <a:bodyPr wrap="none" anchor="ctr"/>
            <a:lstStyle/>
            <a:p>
              <a:endParaRPr lang="en-US"/>
            </a:p>
          </p:txBody>
        </p:sp>
        <p:sp>
          <p:nvSpPr>
            <p:cNvPr id="1599608" name="AutoShape 120"/>
            <p:cNvSpPr>
              <a:spLocks noChangeArrowheads="1"/>
            </p:cNvSpPr>
            <p:nvPr/>
          </p:nvSpPr>
          <p:spPr bwMode="auto">
            <a:xfrm rot="10800000" flipH="1">
              <a:off x="936" y="1717"/>
              <a:ext cx="248" cy="188"/>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99609" name="Oval 121"/>
            <p:cNvSpPr>
              <a:spLocks noChangeArrowheads="1"/>
            </p:cNvSpPr>
            <p:nvPr/>
          </p:nvSpPr>
          <p:spPr bwMode="auto">
            <a:xfrm>
              <a:off x="1019" y="1905"/>
              <a:ext cx="82" cy="76"/>
            </a:xfrm>
            <a:prstGeom prst="ellipse">
              <a:avLst/>
            </a:prstGeom>
            <a:noFill/>
            <a:ln w="12700">
              <a:solidFill>
                <a:schemeClr val="tx1"/>
              </a:solidFill>
              <a:round/>
              <a:headEnd/>
              <a:tailEnd/>
            </a:ln>
            <a:effectLst/>
          </p:spPr>
          <p:txBody>
            <a:bodyPr wrap="none" anchor="ctr"/>
            <a:lstStyle/>
            <a:p>
              <a:endParaRPr lang="en-US"/>
            </a:p>
          </p:txBody>
        </p:sp>
        <p:sp>
          <p:nvSpPr>
            <p:cNvPr id="1599610" name="Line 122"/>
            <p:cNvSpPr>
              <a:spLocks noChangeShapeType="1"/>
            </p:cNvSpPr>
            <p:nvPr/>
          </p:nvSpPr>
          <p:spPr bwMode="auto">
            <a:xfrm>
              <a:off x="1060" y="1981"/>
              <a:ext cx="0" cy="640"/>
            </a:xfrm>
            <a:prstGeom prst="line">
              <a:avLst/>
            </a:prstGeom>
            <a:noFill/>
            <a:ln w="12700">
              <a:solidFill>
                <a:schemeClr val="tx1"/>
              </a:solidFill>
              <a:round/>
              <a:headEnd/>
              <a:tailEnd/>
            </a:ln>
            <a:effectLst/>
          </p:spPr>
          <p:txBody>
            <a:bodyPr wrap="none" anchor="ctr"/>
            <a:lstStyle/>
            <a:p>
              <a:endParaRPr lang="en-US"/>
            </a:p>
          </p:txBody>
        </p:sp>
        <p:sp>
          <p:nvSpPr>
            <p:cNvPr id="1599611" name="Text Box 123"/>
            <p:cNvSpPr txBox="1">
              <a:spLocks noChangeArrowheads="1"/>
            </p:cNvSpPr>
            <p:nvPr/>
          </p:nvSpPr>
          <p:spPr bwMode="auto">
            <a:xfrm>
              <a:off x="4662" y="1340"/>
              <a:ext cx="240" cy="250"/>
            </a:xfrm>
            <a:prstGeom prst="rect">
              <a:avLst/>
            </a:prstGeom>
            <a:noFill/>
            <a:ln w="12700">
              <a:noFill/>
              <a:miter lim="800000"/>
              <a:headEnd/>
              <a:tailEnd/>
            </a:ln>
            <a:effectLst/>
          </p:spPr>
          <p:txBody>
            <a:bodyPr wrap="none">
              <a:spAutoFit/>
            </a:bodyPr>
            <a:lstStyle/>
            <a:p>
              <a:r>
                <a:rPr lang="en-US" sz="2000" b="0">
                  <a:solidFill>
                    <a:schemeClr val="tx1"/>
                  </a:solidFill>
                </a:rPr>
                <a:t>Q</a:t>
              </a:r>
              <a:endParaRPr lang="en-US" sz="2000" b="0">
                <a:solidFill>
                  <a:srgbClr val="0000B6"/>
                </a:solidFill>
                <a:latin typeface="Book Antiqua" pitchFamily="18" charset="0"/>
              </a:endParaRPr>
            </a:p>
          </p:txBody>
        </p:sp>
        <p:sp>
          <p:nvSpPr>
            <p:cNvPr id="1599612" name="Text Box 124"/>
            <p:cNvSpPr txBox="1">
              <a:spLocks noChangeArrowheads="1"/>
            </p:cNvSpPr>
            <p:nvPr/>
          </p:nvSpPr>
          <p:spPr bwMode="auto">
            <a:xfrm>
              <a:off x="4662" y="1829"/>
              <a:ext cx="284" cy="250"/>
            </a:xfrm>
            <a:prstGeom prst="rect">
              <a:avLst/>
            </a:prstGeom>
            <a:noFill/>
            <a:ln w="12700">
              <a:noFill/>
              <a:miter lim="800000"/>
              <a:headEnd/>
              <a:tailEnd/>
            </a:ln>
            <a:effectLst/>
          </p:spPr>
          <p:txBody>
            <a:bodyPr wrap="none">
              <a:spAutoFit/>
            </a:bodyPr>
            <a:lstStyle/>
            <a:p>
              <a:r>
                <a:rPr lang="en-US" sz="2000" b="0">
                  <a:solidFill>
                    <a:schemeClr val="tx1"/>
                  </a:solidFill>
                </a:rPr>
                <a:t>!Q</a:t>
              </a:r>
              <a:endParaRPr lang="en-US" sz="2000" b="0">
                <a:solidFill>
                  <a:srgbClr val="0000B6"/>
                </a:solidFill>
                <a:latin typeface="Book Antiqua" pitchFamily="18" charset="0"/>
              </a:endParaRPr>
            </a:p>
          </p:txBody>
        </p:sp>
        <p:sp>
          <p:nvSpPr>
            <p:cNvPr id="1599613" name="Text Box 125"/>
            <p:cNvSpPr txBox="1">
              <a:spLocks noChangeArrowheads="1"/>
            </p:cNvSpPr>
            <p:nvPr/>
          </p:nvSpPr>
          <p:spPr bwMode="auto">
            <a:xfrm>
              <a:off x="1439" y="1545"/>
              <a:ext cx="290" cy="231"/>
            </a:xfrm>
            <a:prstGeom prst="rect">
              <a:avLst/>
            </a:prstGeom>
            <a:noFill/>
            <a:ln w="12700">
              <a:noFill/>
              <a:miter lim="800000"/>
              <a:headEnd/>
              <a:tailEnd/>
            </a:ln>
            <a:effectLst/>
          </p:spPr>
          <p:txBody>
            <a:bodyPr>
              <a:spAutoFit/>
            </a:bodyPr>
            <a:lstStyle/>
            <a:p>
              <a:r>
                <a:rPr lang="en-US" sz="1800" b="0">
                  <a:solidFill>
                    <a:schemeClr val="tx1"/>
                  </a:solidFill>
                </a:rPr>
                <a:t>M</a:t>
              </a:r>
              <a:r>
                <a:rPr lang="en-US" sz="1800" b="0" baseline="-25000">
                  <a:solidFill>
                    <a:schemeClr val="tx1"/>
                  </a:solidFill>
                </a:rPr>
                <a:t>1</a:t>
              </a:r>
            </a:p>
          </p:txBody>
        </p:sp>
        <p:sp>
          <p:nvSpPr>
            <p:cNvPr id="1599614" name="Text Box 126"/>
            <p:cNvSpPr txBox="1">
              <a:spLocks noChangeArrowheads="1"/>
            </p:cNvSpPr>
            <p:nvPr/>
          </p:nvSpPr>
          <p:spPr bwMode="auto">
            <a:xfrm>
              <a:off x="2012" y="888"/>
              <a:ext cx="290" cy="231"/>
            </a:xfrm>
            <a:prstGeom prst="rect">
              <a:avLst/>
            </a:prstGeom>
            <a:noFill/>
            <a:ln w="12700">
              <a:noFill/>
              <a:miter lim="800000"/>
              <a:headEnd/>
              <a:tailEnd/>
            </a:ln>
            <a:effectLst/>
          </p:spPr>
          <p:txBody>
            <a:bodyPr>
              <a:spAutoFit/>
            </a:bodyPr>
            <a:lstStyle/>
            <a:p>
              <a:r>
                <a:rPr lang="en-US" sz="1800" b="0">
                  <a:solidFill>
                    <a:schemeClr val="tx1"/>
                  </a:solidFill>
                </a:rPr>
                <a:t>M</a:t>
              </a:r>
              <a:r>
                <a:rPr lang="en-US" sz="1800" b="0" baseline="-25000">
                  <a:solidFill>
                    <a:schemeClr val="tx1"/>
                  </a:solidFill>
                </a:rPr>
                <a:t>2</a:t>
              </a:r>
            </a:p>
          </p:txBody>
        </p:sp>
        <p:sp>
          <p:nvSpPr>
            <p:cNvPr id="1599615" name="Text Box 127"/>
            <p:cNvSpPr txBox="1">
              <a:spLocks noChangeArrowheads="1"/>
            </p:cNvSpPr>
            <p:nvPr/>
          </p:nvSpPr>
          <p:spPr bwMode="auto">
            <a:xfrm>
              <a:off x="2012" y="2319"/>
              <a:ext cx="290" cy="231"/>
            </a:xfrm>
            <a:prstGeom prst="rect">
              <a:avLst/>
            </a:prstGeom>
            <a:noFill/>
            <a:ln w="12700">
              <a:noFill/>
              <a:miter lim="800000"/>
              <a:headEnd/>
              <a:tailEnd/>
            </a:ln>
            <a:effectLst/>
          </p:spPr>
          <p:txBody>
            <a:bodyPr>
              <a:spAutoFit/>
            </a:bodyPr>
            <a:lstStyle/>
            <a:p>
              <a:r>
                <a:rPr lang="en-US" sz="1800" b="0">
                  <a:solidFill>
                    <a:schemeClr val="tx1"/>
                  </a:solidFill>
                </a:rPr>
                <a:t>M</a:t>
              </a:r>
              <a:r>
                <a:rPr lang="en-US" sz="1800" b="0" baseline="-25000">
                  <a:solidFill>
                    <a:schemeClr val="tx1"/>
                  </a:solidFill>
                </a:rPr>
                <a:t>3</a:t>
              </a:r>
            </a:p>
          </p:txBody>
        </p:sp>
        <p:sp>
          <p:nvSpPr>
            <p:cNvPr id="1599616" name="Text Box 128"/>
            <p:cNvSpPr txBox="1">
              <a:spLocks noChangeArrowheads="1"/>
            </p:cNvSpPr>
            <p:nvPr/>
          </p:nvSpPr>
          <p:spPr bwMode="auto">
            <a:xfrm>
              <a:off x="2757" y="1001"/>
              <a:ext cx="291" cy="231"/>
            </a:xfrm>
            <a:prstGeom prst="rect">
              <a:avLst/>
            </a:prstGeom>
            <a:noFill/>
            <a:ln w="12700">
              <a:noFill/>
              <a:miter lim="800000"/>
              <a:headEnd/>
              <a:tailEnd/>
            </a:ln>
            <a:effectLst/>
          </p:spPr>
          <p:txBody>
            <a:bodyPr>
              <a:spAutoFit/>
            </a:bodyPr>
            <a:lstStyle/>
            <a:p>
              <a:r>
                <a:rPr lang="en-US" sz="1800" b="0">
                  <a:solidFill>
                    <a:schemeClr val="tx1"/>
                  </a:solidFill>
                </a:rPr>
                <a:t>M</a:t>
              </a:r>
              <a:r>
                <a:rPr lang="en-US" sz="1800" b="0" baseline="-25000">
                  <a:solidFill>
                    <a:schemeClr val="tx1"/>
                  </a:solidFill>
                </a:rPr>
                <a:t>5</a:t>
              </a:r>
            </a:p>
          </p:txBody>
        </p:sp>
        <p:sp>
          <p:nvSpPr>
            <p:cNvPr id="1599617" name="Text Box 129"/>
            <p:cNvSpPr txBox="1">
              <a:spLocks noChangeArrowheads="1"/>
            </p:cNvSpPr>
            <p:nvPr/>
          </p:nvSpPr>
          <p:spPr bwMode="auto">
            <a:xfrm>
              <a:off x="2757" y="2207"/>
              <a:ext cx="291" cy="231"/>
            </a:xfrm>
            <a:prstGeom prst="rect">
              <a:avLst/>
            </a:prstGeom>
            <a:noFill/>
            <a:ln w="12700">
              <a:noFill/>
              <a:miter lim="800000"/>
              <a:headEnd/>
              <a:tailEnd/>
            </a:ln>
            <a:effectLst/>
          </p:spPr>
          <p:txBody>
            <a:bodyPr>
              <a:spAutoFit/>
            </a:bodyPr>
            <a:lstStyle/>
            <a:p>
              <a:r>
                <a:rPr lang="en-US" sz="1800" b="0">
                  <a:solidFill>
                    <a:schemeClr val="tx1"/>
                  </a:solidFill>
                </a:rPr>
                <a:t>M</a:t>
              </a:r>
              <a:r>
                <a:rPr lang="en-US" sz="1800" b="0" baseline="-25000">
                  <a:solidFill>
                    <a:schemeClr val="tx1"/>
                  </a:solidFill>
                </a:rPr>
                <a:t>6</a:t>
              </a:r>
            </a:p>
          </p:txBody>
        </p:sp>
        <p:sp>
          <p:nvSpPr>
            <p:cNvPr id="1599618" name="Text Box 130"/>
            <p:cNvSpPr txBox="1">
              <a:spLocks noChangeArrowheads="1"/>
            </p:cNvSpPr>
            <p:nvPr/>
          </p:nvSpPr>
          <p:spPr bwMode="auto">
            <a:xfrm>
              <a:off x="2302" y="1566"/>
              <a:ext cx="290" cy="231"/>
            </a:xfrm>
            <a:prstGeom prst="rect">
              <a:avLst/>
            </a:prstGeom>
            <a:noFill/>
            <a:ln w="12700">
              <a:noFill/>
              <a:miter lim="800000"/>
              <a:headEnd/>
              <a:tailEnd/>
            </a:ln>
            <a:effectLst/>
          </p:spPr>
          <p:txBody>
            <a:bodyPr>
              <a:spAutoFit/>
            </a:bodyPr>
            <a:lstStyle/>
            <a:p>
              <a:r>
                <a:rPr lang="en-US" sz="1800" b="0">
                  <a:solidFill>
                    <a:schemeClr val="tx1"/>
                  </a:solidFill>
                </a:rPr>
                <a:t>M</a:t>
              </a:r>
              <a:r>
                <a:rPr lang="en-US" sz="1800" b="0" baseline="-25000">
                  <a:solidFill>
                    <a:schemeClr val="tx1"/>
                  </a:solidFill>
                </a:rPr>
                <a:t>4</a:t>
              </a:r>
            </a:p>
          </p:txBody>
        </p:sp>
        <p:sp>
          <p:nvSpPr>
            <p:cNvPr id="1599619" name="Text Box 131"/>
            <p:cNvSpPr txBox="1">
              <a:spLocks noChangeArrowheads="1"/>
            </p:cNvSpPr>
            <p:nvPr/>
          </p:nvSpPr>
          <p:spPr bwMode="auto">
            <a:xfrm>
              <a:off x="3295" y="737"/>
              <a:ext cx="291" cy="231"/>
            </a:xfrm>
            <a:prstGeom prst="rect">
              <a:avLst/>
            </a:prstGeom>
            <a:noFill/>
            <a:ln w="12700">
              <a:noFill/>
              <a:miter lim="800000"/>
              <a:headEnd/>
              <a:tailEnd/>
            </a:ln>
            <a:effectLst/>
          </p:spPr>
          <p:txBody>
            <a:bodyPr>
              <a:spAutoFit/>
            </a:bodyPr>
            <a:lstStyle/>
            <a:p>
              <a:r>
                <a:rPr lang="en-US" sz="1800" b="0">
                  <a:solidFill>
                    <a:schemeClr val="tx1"/>
                  </a:solidFill>
                </a:rPr>
                <a:t>M</a:t>
              </a:r>
              <a:r>
                <a:rPr lang="en-US" sz="1800" b="0" baseline="-25000">
                  <a:solidFill>
                    <a:schemeClr val="tx1"/>
                  </a:solidFill>
                </a:rPr>
                <a:t>9</a:t>
              </a:r>
            </a:p>
          </p:txBody>
        </p:sp>
        <p:sp>
          <p:nvSpPr>
            <p:cNvPr id="1599620" name="Text Box 132"/>
            <p:cNvSpPr txBox="1">
              <a:spLocks noChangeArrowheads="1"/>
            </p:cNvSpPr>
            <p:nvPr/>
          </p:nvSpPr>
          <p:spPr bwMode="auto">
            <a:xfrm>
              <a:off x="3295" y="1001"/>
              <a:ext cx="291" cy="231"/>
            </a:xfrm>
            <a:prstGeom prst="rect">
              <a:avLst/>
            </a:prstGeom>
            <a:noFill/>
            <a:ln w="12700">
              <a:noFill/>
              <a:miter lim="800000"/>
              <a:headEnd/>
              <a:tailEnd/>
            </a:ln>
            <a:effectLst/>
          </p:spPr>
          <p:txBody>
            <a:bodyPr>
              <a:spAutoFit/>
            </a:bodyPr>
            <a:lstStyle/>
            <a:p>
              <a:r>
                <a:rPr lang="en-US" sz="1800" b="0">
                  <a:solidFill>
                    <a:schemeClr val="tx1"/>
                  </a:solidFill>
                </a:rPr>
                <a:t>M</a:t>
              </a:r>
              <a:r>
                <a:rPr lang="en-US" sz="1800" b="0" baseline="-25000">
                  <a:solidFill>
                    <a:schemeClr val="tx1"/>
                  </a:solidFill>
                </a:rPr>
                <a:t>7</a:t>
              </a:r>
            </a:p>
          </p:txBody>
        </p:sp>
        <p:sp>
          <p:nvSpPr>
            <p:cNvPr id="1599621" name="Text Box 133"/>
            <p:cNvSpPr txBox="1">
              <a:spLocks noChangeArrowheads="1"/>
            </p:cNvSpPr>
            <p:nvPr/>
          </p:nvSpPr>
          <p:spPr bwMode="auto">
            <a:xfrm>
              <a:off x="3337" y="2207"/>
              <a:ext cx="290" cy="231"/>
            </a:xfrm>
            <a:prstGeom prst="rect">
              <a:avLst/>
            </a:prstGeom>
            <a:noFill/>
            <a:ln w="12700">
              <a:noFill/>
              <a:miter lim="800000"/>
              <a:headEnd/>
              <a:tailEnd/>
            </a:ln>
            <a:effectLst/>
          </p:spPr>
          <p:txBody>
            <a:bodyPr>
              <a:spAutoFit/>
            </a:bodyPr>
            <a:lstStyle/>
            <a:p>
              <a:r>
                <a:rPr lang="en-US" sz="1800" b="0">
                  <a:solidFill>
                    <a:schemeClr val="tx1"/>
                  </a:solidFill>
                </a:rPr>
                <a:t>M</a:t>
              </a:r>
              <a:r>
                <a:rPr lang="en-US" sz="1800" b="0" baseline="-25000">
                  <a:solidFill>
                    <a:schemeClr val="tx1"/>
                  </a:solidFill>
                </a:rPr>
                <a:t>8</a:t>
              </a:r>
            </a:p>
          </p:txBody>
        </p:sp>
        <p:sp>
          <p:nvSpPr>
            <p:cNvPr id="1599622" name="Text Box 134"/>
            <p:cNvSpPr txBox="1">
              <a:spLocks noChangeArrowheads="1"/>
            </p:cNvSpPr>
            <p:nvPr/>
          </p:nvSpPr>
          <p:spPr bwMode="auto">
            <a:xfrm>
              <a:off x="3295" y="2470"/>
              <a:ext cx="445" cy="230"/>
            </a:xfrm>
            <a:prstGeom prst="rect">
              <a:avLst/>
            </a:prstGeom>
            <a:noFill/>
            <a:ln w="12700">
              <a:noFill/>
              <a:miter lim="800000"/>
              <a:headEnd/>
              <a:tailEnd/>
            </a:ln>
            <a:effectLst/>
          </p:spPr>
          <p:txBody>
            <a:bodyPr>
              <a:spAutoFit/>
            </a:bodyPr>
            <a:lstStyle/>
            <a:p>
              <a:r>
                <a:rPr lang="en-US" sz="1800" b="0">
                  <a:solidFill>
                    <a:schemeClr val="tx1"/>
                  </a:solidFill>
                </a:rPr>
                <a:t>M</a:t>
              </a:r>
              <a:r>
                <a:rPr lang="en-US" sz="1800" b="0" baseline="-25000">
                  <a:solidFill>
                    <a:schemeClr val="tx1"/>
                  </a:solidFill>
                </a:rPr>
                <a:t>10</a:t>
              </a:r>
            </a:p>
          </p:txBody>
        </p:sp>
        <p:sp>
          <p:nvSpPr>
            <p:cNvPr id="1599623" name="Line 135"/>
            <p:cNvSpPr>
              <a:spLocks noChangeShapeType="1"/>
            </p:cNvSpPr>
            <p:nvPr/>
          </p:nvSpPr>
          <p:spPr bwMode="auto">
            <a:xfrm>
              <a:off x="1343" y="1545"/>
              <a:ext cx="1" cy="183"/>
            </a:xfrm>
            <a:prstGeom prst="line">
              <a:avLst/>
            </a:prstGeom>
            <a:noFill/>
            <a:ln w="28575">
              <a:solidFill>
                <a:schemeClr val="tx1"/>
              </a:solidFill>
              <a:round/>
              <a:headEnd/>
              <a:tailEnd/>
            </a:ln>
            <a:effectLst/>
          </p:spPr>
          <p:txBody>
            <a:bodyPr/>
            <a:lstStyle/>
            <a:p>
              <a:endParaRPr lang="en-US"/>
            </a:p>
          </p:txBody>
        </p:sp>
        <p:sp>
          <p:nvSpPr>
            <p:cNvPr id="1599624" name="Line 136"/>
            <p:cNvSpPr>
              <a:spLocks noChangeShapeType="1"/>
            </p:cNvSpPr>
            <p:nvPr/>
          </p:nvSpPr>
          <p:spPr bwMode="auto">
            <a:xfrm>
              <a:off x="3888" y="864"/>
              <a:ext cx="0" cy="187"/>
            </a:xfrm>
            <a:prstGeom prst="line">
              <a:avLst/>
            </a:prstGeom>
            <a:noFill/>
            <a:ln w="28575">
              <a:solidFill>
                <a:schemeClr val="tx1"/>
              </a:solidFill>
              <a:round/>
              <a:headEnd/>
              <a:tailEnd/>
            </a:ln>
            <a:effectLst/>
          </p:spPr>
          <p:txBody>
            <a:bodyPr/>
            <a:lstStyle/>
            <a:p>
              <a:endParaRPr lang="en-US"/>
            </a:p>
          </p:txBody>
        </p:sp>
        <p:sp>
          <p:nvSpPr>
            <p:cNvPr id="1599625" name="Line 137"/>
            <p:cNvSpPr>
              <a:spLocks noChangeShapeType="1"/>
            </p:cNvSpPr>
            <p:nvPr/>
          </p:nvSpPr>
          <p:spPr bwMode="auto">
            <a:xfrm>
              <a:off x="3936" y="2352"/>
              <a:ext cx="0" cy="187"/>
            </a:xfrm>
            <a:prstGeom prst="line">
              <a:avLst/>
            </a:prstGeom>
            <a:noFill/>
            <a:ln w="28575">
              <a:solidFill>
                <a:schemeClr val="tx1"/>
              </a:solidFill>
              <a:round/>
              <a:headEnd/>
              <a:tailEnd/>
            </a:ln>
            <a:effectLst/>
          </p:spPr>
          <p:txBody>
            <a:bodyPr/>
            <a:lstStyle/>
            <a:p>
              <a:endParaRPr lang="en-US"/>
            </a:p>
          </p:txBody>
        </p:sp>
        <p:sp>
          <p:nvSpPr>
            <p:cNvPr id="1599626" name="Line 138"/>
            <p:cNvSpPr>
              <a:spLocks noChangeShapeType="1"/>
            </p:cNvSpPr>
            <p:nvPr/>
          </p:nvSpPr>
          <p:spPr bwMode="auto">
            <a:xfrm>
              <a:off x="3840" y="2448"/>
              <a:ext cx="96" cy="0"/>
            </a:xfrm>
            <a:prstGeom prst="line">
              <a:avLst/>
            </a:prstGeom>
            <a:noFill/>
            <a:ln w="12700">
              <a:solidFill>
                <a:schemeClr val="tx1"/>
              </a:solidFill>
              <a:round/>
              <a:headEnd/>
              <a:tailEnd/>
            </a:ln>
            <a:effectLst/>
          </p:spPr>
          <p:txBody>
            <a:bodyPr/>
            <a:lstStyle/>
            <a:p>
              <a:endParaRPr lang="en-US"/>
            </a:p>
          </p:txBody>
        </p:sp>
        <p:sp>
          <p:nvSpPr>
            <p:cNvPr id="1599627" name="Line 139"/>
            <p:cNvSpPr>
              <a:spLocks noChangeShapeType="1"/>
            </p:cNvSpPr>
            <p:nvPr/>
          </p:nvSpPr>
          <p:spPr bwMode="auto">
            <a:xfrm>
              <a:off x="3792" y="960"/>
              <a:ext cx="96" cy="0"/>
            </a:xfrm>
            <a:prstGeom prst="line">
              <a:avLst/>
            </a:prstGeom>
            <a:noFill/>
            <a:ln w="12700">
              <a:solidFill>
                <a:schemeClr val="tx1"/>
              </a:solidFill>
              <a:round/>
              <a:headEnd/>
              <a:tailEnd/>
            </a:ln>
            <a:effectLst/>
          </p:spPr>
          <p:txBody>
            <a:bodyPr/>
            <a:lstStyle/>
            <a:p>
              <a:endParaRPr lang="en-US"/>
            </a:p>
          </p:txBody>
        </p:sp>
        <p:sp>
          <p:nvSpPr>
            <p:cNvPr id="1599628" name="Line 140"/>
            <p:cNvSpPr>
              <a:spLocks noChangeShapeType="1"/>
            </p:cNvSpPr>
            <p:nvPr/>
          </p:nvSpPr>
          <p:spPr bwMode="auto">
            <a:xfrm>
              <a:off x="1296" y="1584"/>
              <a:ext cx="0" cy="96"/>
            </a:xfrm>
            <a:prstGeom prst="line">
              <a:avLst/>
            </a:prstGeom>
            <a:noFill/>
            <a:ln w="12700">
              <a:solidFill>
                <a:schemeClr val="tx1"/>
              </a:solidFill>
              <a:round/>
              <a:headEnd/>
              <a:tailEnd/>
            </a:ln>
            <a:effectLst/>
          </p:spPr>
          <p:txBody>
            <a:bodyPr/>
            <a:lstStyle/>
            <a:p>
              <a:endParaRPr lang="en-US"/>
            </a:p>
          </p:txBody>
        </p:sp>
        <p:sp>
          <p:nvSpPr>
            <p:cNvPr id="1599629" name="Line 141"/>
            <p:cNvSpPr>
              <a:spLocks noChangeShapeType="1"/>
            </p:cNvSpPr>
            <p:nvPr/>
          </p:nvSpPr>
          <p:spPr bwMode="auto">
            <a:xfrm>
              <a:off x="2160" y="1584"/>
              <a:ext cx="0" cy="187"/>
            </a:xfrm>
            <a:prstGeom prst="line">
              <a:avLst/>
            </a:prstGeom>
            <a:noFill/>
            <a:ln w="28575">
              <a:solidFill>
                <a:schemeClr val="tx1"/>
              </a:solidFill>
              <a:round/>
              <a:headEnd/>
              <a:tailEnd/>
            </a:ln>
            <a:effectLst/>
          </p:spPr>
          <p:txBody>
            <a:bodyPr/>
            <a:lstStyle/>
            <a:p>
              <a:endParaRPr lang="en-US"/>
            </a:p>
          </p:txBody>
        </p:sp>
        <p:sp>
          <p:nvSpPr>
            <p:cNvPr id="1599630" name="Line 142"/>
            <p:cNvSpPr>
              <a:spLocks noChangeShapeType="1"/>
            </p:cNvSpPr>
            <p:nvPr/>
          </p:nvSpPr>
          <p:spPr bwMode="auto">
            <a:xfrm>
              <a:off x="3072" y="1056"/>
              <a:ext cx="0" cy="912"/>
            </a:xfrm>
            <a:prstGeom prst="line">
              <a:avLst/>
            </a:prstGeom>
            <a:noFill/>
            <a:ln w="12700">
              <a:solidFill>
                <a:schemeClr val="tx1"/>
              </a:solidFill>
              <a:round/>
              <a:headEnd/>
              <a:tailEnd/>
            </a:ln>
            <a:effectLst/>
          </p:spPr>
          <p:txBody>
            <a:bodyPr/>
            <a:lstStyle/>
            <a:p>
              <a:endParaRPr lang="en-US"/>
            </a:p>
          </p:txBody>
        </p:sp>
        <p:sp>
          <p:nvSpPr>
            <p:cNvPr id="1599631" name="Line 143"/>
            <p:cNvSpPr>
              <a:spLocks noChangeShapeType="1"/>
            </p:cNvSpPr>
            <p:nvPr/>
          </p:nvSpPr>
          <p:spPr bwMode="auto">
            <a:xfrm>
              <a:off x="3264" y="1392"/>
              <a:ext cx="0" cy="960"/>
            </a:xfrm>
            <a:prstGeom prst="line">
              <a:avLst/>
            </a:prstGeom>
            <a:noFill/>
            <a:ln w="12700">
              <a:solidFill>
                <a:schemeClr val="tx1"/>
              </a:solidFill>
              <a:round/>
              <a:headEnd/>
              <a:tailEnd/>
            </a:ln>
            <a:effectLst/>
          </p:spPr>
          <p:txBody>
            <a:bodyPr/>
            <a:lstStyle/>
            <a:p>
              <a:endParaRPr lang="en-US"/>
            </a:p>
          </p:txBody>
        </p:sp>
      </p:grpSp>
      <p:sp>
        <p:nvSpPr>
          <p:cNvPr id="1599632" name="Rectangle 144"/>
          <p:cNvSpPr>
            <a:spLocks noChangeArrowheads="1"/>
          </p:cNvSpPr>
          <p:nvPr/>
        </p:nvSpPr>
        <p:spPr bwMode="auto">
          <a:xfrm>
            <a:off x="457200" y="685800"/>
            <a:ext cx="8382000" cy="1347788"/>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b="0">
                <a:solidFill>
                  <a:schemeClr val="tx1"/>
                </a:solidFill>
              </a:rPr>
              <a:t>Sense amplifier (circuits that accept small swing input signals and amplify them to full rail-to-rail signals) flipflops</a:t>
            </a:r>
          </a:p>
          <a:p>
            <a:pPr marL="741363" lvl="1" indent="-246063">
              <a:lnSpc>
                <a:spcPct val="85000"/>
              </a:lnSpc>
              <a:spcBef>
                <a:spcPct val="40000"/>
              </a:spcBef>
              <a:buClr>
                <a:schemeClr val="accent1"/>
              </a:buClr>
              <a:buSzPct val="75000"/>
              <a:buFont typeface="Monotype Sorts" pitchFamily="2" charset="2"/>
              <a:buChar char="l"/>
            </a:pPr>
            <a:r>
              <a:rPr lang="en-US" sz="2000" b="0">
                <a:solidFill>
                  <a:schemeClr val="tx1"/>
                </a:solidFill>
              </a:rPr>
              <a:t>advantages are reduced clock load and that it can be used as a receiver for reduced swing differential buses</a:t>
            </a:r>
          </a:p>
        </p:txBody>
      </p:sp>
      <p:sp>
        <p:nvSpPr>
          <p:cNvPr id="1599633" name="Text Box 145"/>
          <p:cNvSpPr txBox="1">
            <a:spLocks noChangeArrowheads="1"/>
          </p:cNvSpPr>
          <p:nvPr/>
        </p:nvSpPr>
        <p:spPr bwMode="auto">
          <a:xfrm>
            <a:off x="5394325" y="5954713"/>
            <a:ext cx="282575" cy="304800"/>
          </a:xfrm>
          <a:prstGeom prst="rect">
            <a:avLst/>
          </a:prstGeom>
          <a:noFill/>
          <a:ln w="12700">
            <a:noFill/>
            <a:miter lim="800000"/>
            <a:headEnd/>
            <a:tailEnd/>
          </a:ln>
          <a:effectLst/>
        </p:spPr>
        <p:txBody>
          <a:bodyPr wrap="none">
            <a:spAutoFit/>
          </a:bodyPr>
          <a:lstStyle/>
          <a:p>
            <a:r>
              <a:rPr lang="en-US" sz="1400"/>
              <a:t>0</a:t>
            </a:r>
          </a:p>
        </p:txBody>
      </p:sp>
      <p:sp>
        <p:nvSpPr>
          <p:cNvPr id="1599634" name="Text Box 146"/>
          <p:cNvSpPr txBox="1">
            <a:spLocks noChangeArrowheads="1"/>
          </p:cNvSpPr>
          <p:nvPr/>
        </p:nvSpPr>
        <p:spPr bwMode="auto">
          <a:xfrm>
            <a:off x="5394325" y="2449513"/>
            <a:ext cx="282575" cy="304800"/>
          </a:xfrm>
          <a:prstGeom prst="rect">
            <a:avLst/>
          </a:prstGeom>
          <a:noFill/>
          <a:ln w="12700">
            <a:noFill/>
            <a:miter lim="800000"/>
            <a:headEnd/>
            <a:tailEnd/>
          </a:ln>
          <a:effectLst/>
        </p:spPr>
        <p:txBody>
          <a:bodyPr wrap="none">
            <a:spAutoFit/>
          </a:bodyPr>
          <a:lstStyle/>
          <a:p>
            <a:r>
              <a:rPr lang="en-US" sz="1400"/>
              <a:t>0</a:t>
            </a:r>
          </a:p>
        </p:txBody>
      </p:sp>
      <p:sp>
        <p:nvSpPr>
          <p:cNvPr id="1599635" name="Text Box 147"/>
          <p:cNvSpPr txBox="1">
            <a:spLocks noChangeArrowheads="1"/>
          </p:cNvSpPr>
          <p:nvPr/>
        </p:nvSpPr>
        <p:spPr bwMode="auto">
          <a:xfrm>
            <a:off x="4419600" y="2971800"/>
            <a:ext cx="282575" cy="304800"/>
          </a:xfrm>
          <a:prstGeom prst="rect">
            <a:avLst/>
          </a:prstGeom>
          <a:noFill/>
          <a:ln w="12700">
            <a:noFill/>
            <a:miter lim="800000"/>
            <a:headEnd/>
            <a:tailEnd/>
          </a:ln>
          <a:effectLst/>
        </p:spPr>
        <p:txBody>
          <a:bodyPr wrap="none">
            <a:spAutoFit/>
          </a:bodyPr>
          <a:lstStyle/>
          <a:p>
            <a:r>
              <a:rPr lang="en-US" sz="1400"/>
              <a:t>1</a:t>
            </a:r>
          </a:p>
        </p:txBody>
      </p:sp>
      <p:sp>
        <p:nvSpPr>
          <p:cNvPr id="1599636" name="Text Box 148"/>
          <p:cNvSpPr txBox="1">
            <a:spLocks noChangeArrowheads="1"/>
          </p:cNvSpPr>
          <p:nvPr/>
        </p:nvSpPr>
        <p:spPr bwMode="auto">
          <a:xfrm>
            <a:off x="4784725" y="5421313"/>
            <a:ext cx="282575" cy="304800"/>
          </a:xfrm>
          <a:prstGeom prst="rect">
            <a:avLst/>
          </a:prstGeom>
          <a:noFill/>
          <a:ln w="12700">
            <a:noFill/>
            <a:miter lim="800000"/>
            <a:headEnd/>
            <a:tailEnd/>
          </a:ln>
          <a:effectLst/>
        </p:spPr>
        <p:txBody>
          <a:bodyPr wrap="none">
            <a:spAutoFit/>
          </a:bodyPr>
          <a:lstStyle/>
          <a:p>
            <a:r>
              <a:rPr lang="en-US" sz="1400"/>
              <a:t>1</a:t>
            </a:r>
          </a:p>
        </p:txBody>
      </p:sp>
      <p:sp>
        <p:nvSpPr>
          <p:cNvPr id="1599637" name="Text Box 149"/>
          <p:cNvSpPr txBox="1">
            <a:spLocks noChangeArrowheads="1"/>
          </p:cNvSpPr>
          <p:nvPr/>
        </p:nvSpPr>
        <p:spPr bwMode="auto">
          <a:xfrm>
            <a:off x="5699125" y="2449513"/>
            <a:ext cx="282575" cy="304800"/>
          </a:xfrm>
          <a:prstGeom prst="rect">
            <a:avLst/>
          </a:prstGeom>
          <a:noFill/>
          <a:ln w="12700">
            <a:noFill/>
            <a:miter lim="800000"/>
            <a:headEnd/>
            <a:tailEnd/>
          </a:ln>
          <a:effectLst/>
        </p:spPr>
        <p:txBody>
          <a:bodyPr wrap="none">
            <a:spAutoFit/>
          </a:bodyPr>
          <a:lstStyle/>
          <a:p>
            <a:r>
              <a:rPr lang="en-US" sz="1400">
                <a:solidFill>
                  <a:schemeClr val="hlink"/>
                </a:solidFill>
              </a:rPr>
              <a:t>1</a:t>
            </a:r>
          </a:p>
        </p:txBody>
      </p:sp>
      <p:sp>
        <p:nvSpPr>
          <p:cNvPr id="1599638" name="Text Box 150"/>
          <p:cNvSpPr txBox="1">
            <a:spLocks noChangeArrowheads="1"/>
          </p:cNvSpPr>
          <p:nvPr/>
        </p:nvSpPr>
        <p:spPr bwMode="auto">
          <a:xfrm>
            <a:off x="5622925" y="5954713"/>
            <a:ext cx="282575" cy="304800"/>
          </a:xfrm>
          <a:prstGeom prst="rect">
            <a:avLst/>
          </a:prstGeom>
          <a:noFill/>
          <a:ln w="12700">
            <a:noFill/>
            <a:miter lim="800000"/>
            <a:headEnd/>
            <a:tailEnd/>
          </a:ln>
          <a:effectLst/>
        </p:spPr>
        <p:txBody>
          <a:bodyPr wrap="none">
            <a:spAutoFit/>
          </a:bodyPr>
          <a:lstStyle/>
          <a:p>
            <a:r>
              <a:rPr lang="en-US" sz="1400">
                <a:solidFill>
                  <a:schemeClr val="hlink"/>
                </a:solidFill>
              </a:rPr>
              <a:t>1</a:t>
            </a:r>
          </a:p>
        </p:txBody>
      </p:sp>
      <p:sp>
        <p:nvSpPr>
          <p:cNvPr id="1599639" name="Text Box 151"/>
          <p:cNvSpPr txBox="1">
            <a:spLocks noChangeArrowheads="1"/>
          </p:cNvSpPr>
          <p:nvPr/>
        </p:nvSpPr>
        <p:spPr bwMode="auto">
          <a:xfrm>
            <a:off x="3413125" y="2754313"/>
            <a:ext cx="282575" cy="304800"/>
          </a:xfrm>
          <a:prstGeom prst="rect">
            <a:avLst/>
          </a:prstGeom>
          <a:noFill/>
          <a:ln w="12700">
            <a:noFill/>
            <a:miter lim="800000"/>
            <a:headEnd/>
            <a:tailEnd/>
          </a:ln>
          <a:effectLst/>
        </p:spPr>
        <p:txBody>
          <a:bodyPr wrap="none">
            <a:spAutoFit/>
          </a:bodyPr>
          <a:lstStyle/>
          <a:p>
            <a:r>
              <a:rPr lang="en-US" sz="1400">
                <a:solidFill>
                  <a:schemeClr val="hlink"/>
                </a:solidFill>
              </a:rPr>
              <a:t>1</a:t>
            </a:r>
          </a:p>
        </p:txBody>
      </p:sp>
      <p:sp>
        <p:nvSpPr>
          <p:cNvPr id="1599640" name="Text Box 152"/>
          <p:cNvSpPr txBox="1">
            <a:spLocks noChangeArrowheads="1"/>
          </p:cNvSpPr>
          <p:nvPr/>
        </p:nvSpPr>
        <p:spPr bwMode="auto">
          <a:xfrm>
            <a:off x="3413125" y="5573713"/>
            <a:ext cx="282575" cy="304800"/>
          </a:xfrm>
          <a:prstGeom prst="rect">
            <a:avLst/>
          </a:prstGeom>
          <a:noFill/>
          <a:ln w="12700">
            <a:noFill/>
            <a:miter lim="800000"/>
            <a:headEnd/>
            <a:tailEnd/>
          </a:ln>
          <a:effectLst/>
        </p:spPr>
        <p:txBody>
          <a:bodyPr wrap="none">
            <a:spAutoFit/>
          </a:bodyPr>
          <a:lstStyle/>
          <a:p>
            <a:r>
              <a:rPr lang="en-US" sz="1400">
                <a:solidFill>
                  <a:schemeClr val="hlink"/>
                </a:solidFill>
              </a:rPr>
              <a:t>0</a:t>
            </a:r>
          </a:p>
        </p:txBody>
      </p:sp>
      <p:sp>
        <p:nvSpPr>
          <p:cNvPr id="1599641" name="Text Box 153"/>
          <p:cNvSpPr txBox="1">
            <a:spLocks noChangeArrowheads="1"/>
          </p:cNvSpPr>
          <p:nvPr/>
        </p:nvSpPr>
        <p:spPr bwMode="auto">
          <a:xfrm>
            <a:off x="2422525" y="4583113"/>
            <a:ext cx="282575" cy="304800"/>
          </a:xfrm>
          <a:prstGeom prst="rect">
            <a:avLst/>
          </a:prstGeom>
          <a:noFill/>
          <a:ln w="12700">
            <a:noFill/>
            <a:miter lim="800000"/>
            <a:headEnd/>
            <a:tailEnd/>
          </a:ln>
          <a:effectLst/>
        </p:spPr>
        <p:txBody>
          <a:bodyPr wrap="none">
            <a:spAutoFit/>
          </a:bodyPr>
          <a:lstStyle/>
          <a:p>
            <a:r>
              <a:rPr lang="en-US" sz="1400">
                <a:solidFill>
                  <a:schemeClr val="hlink"/>
                </a:solidFill>
              </a:rPr>
              <a:t>1</a:t>
            </a:r>
          </a:p>
        </p:txBody>
      </p:sp>
      <p:sp>
        <p:nvSpPr>
          <p:cNvPr id="1599642" name="Text Box 154"/>
          <p:cNvSpPr txBox="1">
            <a:spLocks noChangeArrowheads="1"/>
          </p:cNvSpPr>
          <p:nvPr/>
        </p:nvSpPr>
        <p:spPr bwMode="auto">
          <a:xfrm>
            <a:off x="4784725" y="2982913"/>
            <a:ext cx="282575" cy="304800"/>
          </a:xfrm>
          <a:prstGeom prst="rect">
            <a:avLst/>
          </a:prstGeom>
          <a:noFill/>
          <a:ln w="12700">
            <a:noFill/>
            <a:miter lim="800000"/>
            <a:headEnd/>
            <a:tailEnd/>
          </a:ln>
          <a:effectLst/>
        </p:spPr>
        <p:txBody>
          <a:bodyPr wrap="none">
            <a:spAutoFit/>
          </a:bodyPr>
          <a:lstStyle/>
          <a:p>
            <a:r>
              <a:rPr lang="en-US" sz="1400">
                <a:solidFill>
                  <a:schemeClr val="hlink"/>
                </a:solidFill>
              </a:rPr>
              <a:t>0</a:t>
            </a:r>
          </a:p>
        </p:txBody>
      </p:sp>
      <p:sp>
        <p:nvSpPr>
          <p:cNvPr id="1599643" name="Line 155"/>
          <p:cNvSpPr>
            <a:spLocks noChangeShapeType="1"/>
          </p:cNvSpPr>
          <p:nvPr/>
        </p:nvSpPr>
        <p:spPr bwMode="auto">
          <a:xfrm>
            <a:off x="4648200" y="3124200"/>
            <a:ext cx="1524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599644" name="Line 156"/>
          <p:cNvSpPr>
            <a:spLocks noChangeShapeType="1"/>
          </p:cNvSpPr>
          <p:nvPr/>
        </p:nvSpPr>
        <p:spPr bwMode="auto">
          <a:xfrm flipH="1">
            <a:off x="4648200" y="5562600"/>
            <a:ext cx="1524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599645" name="Text Box 157"/>
          <p:cNvSpPr txBox="1">
            <a:spLocks noChangeArrowheads="1"/>
          </p:cNvSpPr>
          <p:nvPr/>
        </p:nvSpPr>
        <p:spPr bwMode="auto">
          <a:xfrm>
            <a:off x="4403725" y="5421313"/>
            <a:ext cx="282575" cy="304800"/>
          </a:xfrm>
          <a:prstGeom prst="rect">
            <a:avLst/>
          </a:prstGeom>
          <a:noFill/>
          <a:ln w="12700">
            <a:noFill/>
            <a:miter lim="800000"/>
            <a:headEnd/>
            <a:tailEnd/>
          </a:ln>
          <a:effectLst/>
        </p:spPr>
        <p:txBody>
          <a:bodyPr wrap="none">
            <a:spAutoFit/>
          </a:bodyPr>
          <a:lstStyle/>
          <a:p>
            <a:r>
              <a:rPr lang="en-US" sz="1400">
                <a:solidFill>
                  <a:schemeClr val="hlink"/>
                </a:solidFill>
              </a:rPr>
              <a:t>1</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1538" name="Rectangle 2"/>
          <p:cNvSpPr>
            <a:spLocks noGrp="1" noChangeArrowheads="1"/>
          </p:cNvSpPr>
          <p:nvPr>
            <p:ph type="title"/>
          </p:nvPr>
        </p:nvSpPr>
        <p:spPr/>
        <p:txBody>
          <a:bodyPr/>
          <a:lstStyle/>
          <a:p>
            <a:r>
              <a:rPr lang="en-US"/>
              <a:t>Flipflop Comparison Chart</a:t>
            </a:r>
          </a:p>
        </p:txBody>
      </p:sp>
      <p:graphicFrame>
        <p:nvGraphicFramePr>
          <p:cNvPr id="1601640" name="Group 104"/>
          <p:cNvGraphicFramePr>
            <a:graphicFrameLocks noGrp="1"/>
          </p:cNvGraphicFramePr>
          <p:nvPr>
            <p:ph type="tbl" idx="1"/>
          </p:nvPr>
        </p:nvGraphicFramePr>
        <p:xfrm>
          <a:off x="457200" y="1143000"/>
          <a:ext cx="8305800" cy="4648200"/>
        </p:xfrm>
        <a:graphic>
          <a:graphicData uri="http://schemas.openxmlformats.org/drawingml/2006/table">
            <a:tbl>
              <a:tblPr/>
              <a:tblGrid>
                <a:gridCol w="1447800"/>
                <a:gridCol w="1447800"/>
                <a:gridCol w="1371600"/>
                <a:gridCol w="609600"/>
                <a:gridCol w="1219200"/>
                <a:gridCol w="762000"/>
                <a:gridCol w="1447800"/>
              </a:tblGrid>
              <a:tr h="53340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#clk 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t</a:t>
                      </a:r>
                      <a:r>
                        <a:rPr kumimoji="0" lang="en-US" sz="2000" b="1" i="0" u="none" strike="noStrike" cap="none" normalizeH="0" baseline="-25000" smtClean="0">
                          <a:ln>
                            <a:noFill/>
                          </a:ln>
                          <a:solidFill>
                            <a:schemeClr val="tx1"/>
                          </a:solidFill>
                          <a:effectLst/>
                          <a:latin typeface="Arial" charset="0"/>
                        </a:rPr>
                        <a:t>set-up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t</a:t>
                      </a:r>
                      <a:r>
                        <a:rPr kumimoji="0" lang="en-US" sz="2000" b="1" i="0" u="none" strike="noStrike" cap="none" normalizeH="0" baseline="-25000" smtClean="0">
                          <a:ln>
                            <a:noFill/>
                          </a:ln>
                          <a:solidFill>
                            <a:schemeClr val="tx1"/>
                          </a:solidFill>
                          <a:effectLst/>
                          <a:latin typeface="Arial" charset="0"/>
                        </a:rPr>
                        <a:t>hold</a:t>
                      </a: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t</a:t>
                      </a:r>
                      <a:r>
                        <a:rPr kumimoji="0" lang="en-US" sz="2000" b="1" i="0" u="none" strike="noStrike" cap="none" normalizeH="0" baseline="-25000" smtClean="0">
                          <a:ln>
                            <a:noFill/>
                          </a:ln>
                          <a:solidFill>
                            <a:schemeClr val="tx1"/>
                          </a:solidFill>
                          <a:effectLst/>
                          <a:latin typeface="Arial" charset="0"/>
                        </a:rPr>
                        <a:t>pFF</a:t>
                      </a: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Mux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Static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8 </a:t>
                      </a:r>
                      <a:r>
                        <a:rPr kumimoji="0" lang="en-US" sz="1600" b="0" i="0" u="none" strike="noStrike" cap="none" normalizeH="0" baseline="0" smtClean="0">
                          <a:ln>
                            <a:noFill/>
                          </a:ln>
                          <a:solidFill>
                            <a:schemeClr val="tx1"/>
                          </a:solidFill>
                          <a:effectLst/>
                          <a:latin typeface="Arial" charset="0"/>
                        </a:rPr>
                        <a:t>(clk-!clk)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3t</a:t>
                      </a:r>
                      <a:r>
                        <a:rPr kumimoji="0" lang="en-US" sz="2000" b="0" i="0" u="none" strike="noStrike" cap="none" normalizeH="0" baseline="-25000" smtClean="0">
                          <a:ln>
                            <a:noFill/>
                          </a:ln>
                          <a:solidFill>
                            <a:schemeClr val="tx1"/>
                          </a:solidFill>
                          <a:effectLst/>
                          <a:latin typeface="Arial" charset="0"/>
                        </a:rPr>
                        <a:t>pinv</a:t>
                      </a:r>
                      <a:r>
                        <a:rPr kumimoji="0" lang="en-US" sz="2000" b="0" i="0" u="none" strike="noStrike" cap="none" normalizeH="0" baseline="0" smtClean="0">
                          <a:ln>
                            <a:noFill/>
                          </a:ln>
                          <a:solidFill>
                            <a:schemeClr val="tx1"/>
                          </a:solidFill>
                          <a:effectLst/>
                          <a:latin typeface="Arial" charset="0"/>
                        </a:rPr>
                        <a:t>+t</a:t>
                      </a:r>
                      <a:r>
                        <a:rPr kumimoji="0" lang="en-US" sz="2000" b="0" i="0" u="none" strike="noStrike" cap="none" normalizeH="0" baseline="-25000" smtClean="0">
                          <a:ln>
                            <a:noFill/>
                          </a:ln>
                          <a:solidFill>
                            <a:schemeClr val="tx1"/>
                          </a:solidFill>
                          <a:effectLst/>
                          <a:latin typeface="Arial" charset="0"/>
                        </a:rPr>
                        <a:t>ptx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a:t>
                      </a:r>
                      <a:r>
                        <a:rPr kumimoji="0" lang="en-US" sz="2000" b="0" i="0" u="none" strike="noStrike" cap="none" normalizeH="0" baseline="-25000" smtClean="0">
                          <a:ln>
                            <a:noFill/>
                          </a:ln>
                          <a:solidFill>
                            <a:schemeClr val="tx1"/>
                          </a:solidFill>
                          <a:effectLst/>
                          <a:latin typeface="Arial" charset="0"/>
                        </a:rPr>
                        <a:t>pinv</a:t>
                      </a:r>
                      <a:r>
                        <a:rPr kumimoji="0" lang="en-US" sz="2000" b="0" i="0" u="none" strike="noStrike" cap="none" normalizeH="0" baseline="0" smtClean="0">
                          <a:ln>
                            <a:noFill/>
                          </a:ln>
                          <a:solidFill>
                            <a:schemeClr val="tx1"/>
                          </a:solidFill>
                          <a:effectLst/>
                          <a:latin typeface="Arial" charset="0"/>
                        </a:rPr>
                        <a:t>+t</a:t>
                      </a:r>
                      <a:r>
                        <a:rPr kumimoji="0" lang="en-US" sz="2000" b="0" i="0" u="none" strike="noStrike" cap="none" normalizeH="0" baseline="-25000" smtClean="0">
                          <a:ln>
                            <a:noFill/>
                          </a:ln>
                          <a:solidFill>
                            <a:schemeClr val="tx1"/>
                          </a:solidFill>
                          <a:effectLst/>
                          <a:latin typeface="Arial" charset="0"/>
                        </a:rPr>
                        <a:t>ptx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PowerPC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Static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8 </a:t>
                      </a:r>
                      <a:r>
                        <a:rPr kumimoji="0" lang="en-US" sz="1600" b="0" i="0" u="none" strike="noStrike" cap="none" normalizeH="0" baseline="0" smtClean="0">
                          <a:ln>
                            <a:noFill/>
                          </a:ln>
                          <a:solidFill>
                            <a:schemeClr val="tx1"/>
                          </a:solidFill>
                          <a:effectLst/>
                          <a:latin typeface="Arial" charset="0"/>
                        </a:rPr>
                        <a:t>(clk-!clk)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2-phase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Ps-Static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8 </a:t>
                      </a:r>
                      <a:r>
                        <a:rPr kumimoji="0" lang="en-US" sz="1600" b="0" i="0" u="none" strike="noStrike" cap="none" normalizeH="0" baseline="0" smtClean="0">
                          <a:ln>
                            <a:noFill/>
                          </a:ln>
                          <a:solidFill>
                            <a:schemeClr val="tx1"/>
                          </a:solidFill>
                          <a:effectLst/>
                          <a:latin typeface="Arial" charset="0"/>
                        </a:rPr>
                        <a:t>(clk1-clk2)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T-gate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Dynamic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4 </a:t>
                      </a:r>
                      <a:r>
                        <a:rPr kumimoji="0" lang="en-US" sz="1600" b="0" i="0" u="none" strike="noStrike" cap="none" normalizeH="0" baseline="0" smtClean="0">
                          <a:ln>
                            <a:noFill/>
                          </a:ln>
                          <a:solidFill>
                            <a:schemeClr val="tx1"/>
                          </a:solidFill>
                          <a:effectLst/>
                          <a:latin typeface="Arial" charset="0"/>
                        </a:rPr>
                        <a:t>(clk-!clk)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t</a:t>
                      </a:r>
                      <a:r>
                        <a:rPr kumimoji="0" lang="en-US" sz="2000" b="0" i="0" u="none" strike="noStrike" cap="none" normalizeH="0" baseline="-25000" smtClean="0">
                          <a:ln>
                            <a:noFill/>
                          </a:ln>
                          <a:solidFill>
                            <a:schemeClr val="tx1"/>
                          </a:solidFill>
                          <a:effectLst/>
                          <a:latin typeface="Arial" charset="0"/>
                          <a:cs typeface="Arial" charset="0"/>
                        </a:rPr>
                        <a:t>ptx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t</a:t>
                      </a:r>
                      <a:r>
                        <a:rPr kumimoji="0" lang="en-US" sz="2000" b="0" i="0" u="none" strike="noStrike" cap="none" normalizeH="0" baseline="-25000" smtClean="0">
                          <a:ln>
                            <a:noFill/>
                          </a:ln>
                          <a:solidFill>
                            <a:schemeClr val="tx1"/>
                          </a:solidFill>
                          <a:effectLst/>
                          <a:latin typeface="Arial" charset="0"/>
                          <a:cs typeface="Arial" charset="0"/>
                        </a:rPr>
                        <a:t>o1-1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2t</a:t>
                      </a:r>
                      <a:r>
                        <a:rPr kumimoji="0" lang="en-US" sz="2000" b="0" i="0" u="none" strike="noStrike" cap="none" normalizeH="0" baseline="-25000" smtClean="0">
                          <a:ln>
                            <a:noFill/>
                          </a:ln>
                          <a:solidFill>
                            <a:schemeClr val="tx1"/>
                          </a:solidFill>
                          <a:effectLst/>
                          <a:latin typeface="Arial" charset="0"/>
                          <a:cs typeface="Arial" charset="0"/>
                        </a:rPr>
                        <a:t>pinv</a:t>
                      </a:r>
                      <a:r>
                        <a:rPr kumimoji="0" lang="en-US" sz="2000" b="0" i="0" u="none" strike="noStrike" cap="none" normalizeH="0" baseline="0" smtClean="0">
                          <a:ln>
                            <a:noFill/>
                          </a:ln>
                          <a:solidFill>
                            <a:schemeClr val="tx1"/>
                          </a:solidFill>
                          <a:effectLst/>
                          <a:latin typeface="Arial" charset="0"/>
                          <a:cs typeface="Arial" charset="0"/>
                        </a:rPr>
                        <a:t>+t</a:t>
                      </a:r>
                      <a:r>
                        <a:rPr kumimoji="0" lang="en-US" sz="2000" b="0" i="0" u="none" strike="noStrike" cap="none" normalizeH="0" baseline="-25000" smtClean="0">
                          <a:ln>
                            <a:noFill/>
                          </a:ln>
                          <a:solidFill>
                            <a:schemeClr val="tx1"/>
                          </a:solidFill>
                          <a:effectLst/>
                          <a:latin typeface="Arial" charset="0"/>
                          <a:cs typeface="Arial" charset="0"/>
                        </a:rPr>
                        <a:t>ptx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C</a:t>
                      </a:r>
                      <a:r>
                        <a:rPr kumimoji="0" lang="en-US" sz="2000" b="0" i="0" u="none" strike="noStrike" cap="none" normalizeH="0" baseline="30000" smtClean="0">
                          <a:ln>
                            <a:noFill/>
                          </a:ln>
                          <a:solidFill>
                            <a:schemeClr val="tx1"/>
                          </a:solidFill>
                          <a:effectLst/>
                          <a:latin typeface="Arial" charset="0"/>
                        </a:rPr>
                        <a:t>2</a:t>
                      </a:r>
                      <a:r>
                        <a:rPr kumimoji="0" lang="en-US" sz="2000" b="0" i="0" u="none" strike="noStrike" cap="none" normalizeH="0" baseline="0" smtClean="0">
                          <a:ln>
                            <a:noFill/>
                          </a:ln>
                          <a:solidFill>
                            <a:schemeClr val="tx1"/>
                          </a:solidFill>
                          <a:effectLst/>
                          <a:latin typeface="Arial" charset="0"/>
                        </a:rPr>
                        <a:t>MOS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Dynamic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4 </a:t>
                      </a:r>
                      <a:r>
                        <a:rPr kumimoji="0" lang="en-US" sz="1600" b="0" i="0" u="none" strike="noStrike" cap="none" normalizeH="0" baseline="0" smtClean="0">
                          <a:ln>
                            <a:noFill/>
                          </a:ln>
                          <a:solidFill>
                            <a:schemeClr val="tx1"/>
                          </a:solidFill>
                          <a:effectLst/>
                          <a:latin typeface="Arial" charset="0"/>
                        </a:rPr>
                        <a:t>(clk-!clk)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TSPC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Dynamic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4 </a:t>
                      </a:r>
                      <a:r>
                        <a:rPr kumimoji="0" lang="en-US" sz="1600" b="0" i="0" u="none" strike="noStrike" cap="none" normalizeH="0" baseline="0" smtClean="0">
                          <a:ln>
                            <a:noFill/>
                          </a:ln>
                          <a:solidFill>
                            <a:schemeClr val="tx1"/>
                          </a:solidFill>
                          <a:effectLst/>
                          <a:latin typeface="Arial" charset="0"/>
                        </a:rPr>
                        <a:t>(clk)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a:t>
                      </a:r>
                      <a:r>
                        <a:rPr kumimoji="0" lang="en-US" sz="2000" b="0" i="0" u="none" strike="noStrike" cap="none" normalizeH="0" baseline="-25000" smtClean="0">
                          <a:ln>
                            <a:noFill/>
                          </a:ln>
                          <a:solidFill>
                            <a:schemeClr val="tx1"/>
                          </a:solidFill>
                          <a:effectLst/>
                          <a:latin typeface="Arial" charset="0"/>
                        </a:rPr>
                        <a:t>pinv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t</a:t>
                      </a:r>
                      <a:r>
                        <a:rPr kumimoji="0" lang="en-US" sz="2000" b="0" i="0" u="none" strike="noStrike" cap="none" normalizeH="0" baseline="-25000" smtClean="0">
                          <a:ln>
                            <a:noFill/>
                          </a:ln>
                          <a:solidFill>
                            <a:schemeClr val="tx1"/>
                          </a:solidFill>
                          <a:effectLst/>
                          <a:latin typeface="Arial" charset="0"/>
                          <a:cs typeface="Arial" charset="0"/>
                        </a:rPr>
                        <a:t>pinv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3t</a:t>
                      </a:r>
                      <a:r>
                        <a:rPr kumimoji="0" lang="en-US" sz="2000" b="0" i="0" u="none" strike="noStrike" cap="none" normalizeH="0" baseline="-25000" smtClean="0">
                          <a:ln>
                            <a:noFill/>
                          </a:ln>
                          <a:solidFill>
                            <a:schemeClr val="tx1"/>
                          </a:solidFill>
                          <a:effectLst/>
                          <a:latin typeface="Arial" charset="0"/>
                          <a:cs typeface="Arial" charset="0"/>
                        </a:rPr>
                        <a:t>pinv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S-O TSPC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Dynamic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 </a:t>
                      </a:r>
                      <a:r>
                        <a:rPr kumimoji="0" lang="en-US" sz="1600" b="0" i="0" u="none" strike="noStrike" cap="none" normalizeH="0" baseline="0" smtClean="0">
                          <a:ln>
                            <a:noFill/>
                          </a:ln>
                          <a:solidFill>
                            <a:schemeClr val="tx1"/>
                          </a:solidFill>
                          <a:effectLst/>
                          <a:latin typeface="Arial" charset="0"/>
                        </a:rPr>
                        <a:t>(clk)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AMD K6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Dynamic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5</a:t>
                      </a:r>
                      <a:r>
                        <a:rPr kumimoji="0" lang="en-US" sz="1600" b="0" i="0" u="none" strike="noStrike" cap="none" normalizeH="0" baseline="0" smtClean="0">
                          <a:ln>
                            <a:noFill/>
                          </a:ln>
                          <a:solidFill>
                            <a:schemeClr val="tx1"/>
                          </a:solidFill>
                          <a:effectLst/>
                          <a:latin typeface="Arial" charset="0"/>
                        </a:rPr>
                        <a:t> (clk)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SA 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SenseAmp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3</a:t>
                      </a:r>
                      <a:r>
                        <a:rPr kumimoji="0" lang="en-US" sz="1600" b="0" i="0" u="none" strike="noStrike" cap="none" normalizeH="0" baseline="0" smtClean="0">
                          <a:ln>
                            <a:noFill/>
                          </a:ln>
                          <a:solidFill>
                            <a:schemeClr val="tx1"/>
                          </a:solidFill>
                          <a:effectLst/>
                          <a:latin typeface="Arial" charset="0"/>
                        </a:rPr>
                        <a:t> (clk)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3826" name="Rectangle 2"/>
          <p:cNvSpPr>
            <a:spLocks noGrp="1" noChangeArrowheads="1"/>
          </p:cNvSpPr>
          <p:nvPr>
            <p:ph type="title"/>
          </p:nvPr>
        </p:nvSpPr>
        <p:spPr/>
        <p:txBody>
          <a:bodyPr/>
          <a:lstStyle/>
          <a:p>
            <a:r>
              <a:rPr lang="en-US"/>
              <a:t>Review:  System Timing Constraints</a:t>
            </a:r>
          </a:p>
        </p:txBody>
      </p:sp>
      <p:sp>
        <p:nvSpPr>
          <p:cNvPr id="1613827" name="Rectangle 3"/>
          <p:cNvSpPr>
            <a:spLocks noChangeArrowheads="1"/>
          </p:cNvSpPr>
          <p:nvPr/>
        </p:nvSpPr>
        <p:spPr bwMode="auto">
          <a:xfrm>
            <a:off x="3048000" y="1371600"/>
            <a:ext cx="2971800" cy="1295400"/>
          </a:xfrm>
          <a:prstGeom prst="rect">
            <a:avLst/>
          </a:prstGeom>
          <a:noFill/>
          <a:ln w="12700">
            <a:solidFill>
              <a:schemeClr val="tx1"/>
            </a:solidFill>
            <a:miter lim="800000"/>
            <a:headEnd/>
            <a:tailEnd/>
          </a:ln>
          <a:effectLst/>
        </p:spPr>
        <p:txBody>
          <a:bodyPr wrap="none" anchor="ctr"/>
          <a:lstStyle/>
          <a:p>
            <a:endParaRPr lang="en-US"/>
          </a:p>
        </p:txBody>
      </p:sp>
      <p:sp>
        <p:nvSpPr>
          <p:cNvPr id="1613828" name="Text Box 4"/>
          <p:cNvSpPr txBox="1">
            <a:spLocks noChangeArrowheads="1"/>
          </p:cNvSpPr>
          <p:nvPr/>
        </p:nvSpPr>
        <p:spPr bwMode="auto">
          <a:xfrm>
            <a:off x="3352800" y="1676400"/>
            <a:ext cx="2136775" cy="822325"/>
          </a:xfrm>
          <a:prstGeom prst="rect">
            <a:avLst/>
          </a:prstGeom>
          <a:noFill/>
          <a:ln w="12700">
            <a:noFill/>
            <a:miter lim="800000"/>
            <a:headEnd/>
            <a:tailEnd/>
          </a:ln>
          <a:effectLst/>
        </p:spPr>
        <p:txBody>
          <a:bodyPr wrap="none">
            <a:spAutoFit/>
          </a:bodyPr>
          <a:lstStyle/>
          <a:p>
            <a:pPr algn="ctr"/>
            <a:r>
              <a:rPr lang="en-US" sz="2400" b="0">
                <a:solidFill>
                  <a:schemeClr val="tx1"/>
                </a:solidFill>
              </a:rPr>
              <a:t>Combinational</a:t>
            </a:r>
          </a:p>
          <a:p>
            <a:pPr algn="ctr"/>
            <a:r>
              <a:rPr lang="en-US" sz="2400" b="0">
                <a:solidFill>
                  <a:schemeClr val="tx1"/>
                </a:solidFill>
              </a:rPr>
              <a:t>Logic</a:t>
            </a:r>
          </a:p>
        </p:txBody>
      </p:sp>
      <p:sp>
        <p:nvSpPr>
          <p:cNvPr id="1613829" name="Line 5"/>
          <p:cNvSpPr>
            <a:spLocks noChangeShapeType="1"/>
          </p:cNvSpPr>
          <p:nvPr/>
        </p:nvSpPr>
        <p:spPr bwMode="auto">
          <a:xfrm>
            <a:off x="2286000" y="16764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613830" name="Line 6"/>
          <p:cNvSpPr>
            <a:spLocks noChangeShapeType="1"/>
          </p:cNvSpPr>
          <p:nvPr/>
        </p:nvSpPr>
        <p:spPr bwMode="auto">
          <a:xfrm>
            <a:off x="6019800" y="16764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613831" name="Text Box 7"/>
          <p:cNvSpPr txBox="1">
            <a:spLocks noChangeArrowheads="1"/>
          </p:cNvSpPr>
          <p:nvPr/>
        </p:nvSpPr>
        <p:spPr bwMode="auto">
          <a:xfrm>
            <a:off x="4071938" y="4419600"/>
            <a:ext cx="879475" cy="457200"/>
          </a:xfrm>
          <a:prstGeom prst="rect">
            <a:avLst/>
          </a:prstGeom>
          <a:noFill/>
          <a:ln w="12700">
            <a:noFill/>
            <a:miter lim="800000"/>
            <a:headEnd/>
            <a:tailEnd/>
          </a:ln>
          <a:effectLst/>
        </p:spPr>
        <p:txBody>
          <a:bodyPr wrap="none">
            <a:spAutoFit/>
          </a:bodyPr>
          <a:lstStyle/>
          <a:p>
            <a:pPr algn="ctr"/>
            <a:r>
              <a:rPr lang="en-US" sz="2400" b="0">
                <a:solidFill>
                  <a:schemeClr val="tx1"/>
                </a:solidFill>
              </a:rPr>
              <a:t>clock</a:t>
            </a:r>
          </a:p>
        </p:txBody>
      </p:sp>
      <p:sp>
        <p:nvSpPr>
          <p:cNvPr id="1613832" name="Text Box 8"/>
          <p:cNvSpPr txBox="1">
            <a:spLocks noChangeArrowheads="1"/>
          </p:cNvSpPr>
          <p:nvPr/>
        </p:nvSpPr>
        <p:spPr bwMode="auto">
          <a:xfrm>
            <a:off x="6740525" y="1371600"/>
            <a:ext cx="1250950" cy="457200"/>
          </a:xfrm>
          <a:prstGeom prst="rect">
            <a:avLst/>
          </a:prstGeom>
          <a:noFill/>
          <a:ln w="12700">
            <a:noFill/>
            <a:miter lim="800000"/>
            <a:headEnd/>
            <a:tailEnd/>
          </a:ln>
          <a:effectLst/>
        </p:spPr>
        <p:txBody>
          <a:bodyPr wrap="none">
            <a:spAutoFit/>
          </a:bodyPr>
          <a:lstStyle/>
          <a:p>
            <a:pPr algn="ctr"/>
            <a:r>
              <a:rPr lang="en-US" sz="2400" b="0">
                <a:solidFill>
                  <a:schemeClr val="tx1"/>
                </a:solidFill>
              </a:rPr>
              <a:t>Outputs</a:t>
            </a:r>
          </a:p>
        </p:txBody>
      </p:sp>
      <p:sp>
        <p:nvSpPr>
          <p:cNvPr id="1613833" name="Rectangle 9"/>
          <p:cNvSpPr>
            <a:spLocks noChangeArrowheads="1"/>
          </p:cNvSpPr>
          <p:nvPr/>
        </p:nvSpPr>
        <p:spPr bwMode="auto">
          <a:xfrm>
            <a:off x="4191000" y="2971800"/>
            <a:ext cx="609600" cy="1219200"/>
          </a:xfrm>
          <a:prstGeom prst="rect">
            <a:avLst/>
          </a:prstGeom>
          <a:noFill/>
          <a:ln w="12700">
            <a:solidFill>
              <a:schemeClr val="tx1"/>
            </a:solidFill>
            <a:miter lim="800000"/>
            <a:headEnd/>
            <a:tailEnd/>
          </a:ln>
          <a:effectLst/>
        </p:spPr>
        <p:txBody>
          <a:bodyPr wrap="none" anchor="ctr"/>
          <a:lstStyle/>
          <a:p>
            <a:endParaRPr lang="en-US"/>
          </a:p>
        </p:txBody>
      </p:sp>
      <p:sp>
        <p:nvSpPr>
          <p:cNvPr id="1613834" name="Text Box 10"/>
          <p:cNvSpPr txBox="1">
            <a:spLocks noChangeArrowheads="1"/>
          </p:cNvSpPr>
          <p:nvPr/>
        </p:nvSpPr>
        <p:spPr bwMode="auto">
          <a:xfrm rot="-5462553">
            <a:off x="3937000" y="3225800"/>
            <a:ext cx="1149350" cy="641350"/>
          </a:xfrm>
          <a:prstGeom prst="rect">
            <a:avLst/>
          </a:prstGeom>
          <a:noFill/>
          <a:ln w="12700">
            <a:noFill/>
            <a:miter lim="800000"/>
            <a:headEnd/>
            <a:tailEnd/>
          </a:ln>
          <a:effectLst/>
        </p:spPr>
        <p:txBody>
          <a:bodyPr wrap="none">
            <a:spAutoFit/>
          </a:bodyPr>
          <a:lstStyle/>
          <a:p>
            <a:pPr algn="ctr"/>
            <a:r>
              <a:rPr lang="en-US" sz="1800" b="0">
                <a:solidFill>
                  <a:schemeClr val="tx1"/>
                </a:solidFill>
              </a:rPr>
              <a:t>State</a:t>
            </a:r>
          </a:p>
          <a:p>
            <a:pPr algn="ctr"/>
            <a:r>
              <a:rPr lang="en-US" sz="1800" b="0">
                <a:solidFill>
                  <a:schemeClr val="tx1"/>
                </a:solidFill>
              </a:rPr>
              <a:t>Registers</a:t>
            </a:r>
          </a:p>
        </p:txBody>
      </p:sp>
      <p:sp>
        <p:nvSpPr>
          <p:cNvPr id="1613835" name="Line 11"/>
          <p:cNvSpPr>
            <a:spLocks noChangeShapeType="1"/>
          </p:cNvSpPr>
          <p:nvPr/>
        </p:nvSpPr>
        <p:spPr bwMode="auto">
          <a:xfrm>
            <a:off x="4800600" y="3581400"/>
            <a:ext cx="1752600" cy="0"/>
          </a:xfrm>
          <a:prstGeom prst="line">
            <a:avLst/>
          </a:prstGeom>
          <a:noFill/>
          <a:ln w="28575">
            <a:solidFill>
              <a:schemeClr val="tx1"/>
            </a:solidFill>
            <a:round/>
            <a:headEnd type="triangle" w="med" len="med"/>
            <a:tailEnd/>
          </a:ln>
          <a:effectLst/>
        </p:spPr>
        <p:txBody>
          <a:bodyPr/>
          <a:lstStyle/>
          <a:p>
            <a:endParaRPr lang="en-US"/>
          </a:p>
        </p:txBody>
      </p:sp>
      <p:sp>
        <p:nvSpPr>
          <p:cNvPr id="1613836" name="Line 12"/>
          <p:cNvSpPr>
            <a:spLocks noChangeShapeType="1"/>
          </p:cNvSpPr>
          <p:nvPr/>
        </p:nvSpPr>
        <p:spPr bwMode="auto">
          <a:xfrm>
            <a:off x="6019800" y="2438400"/>
            <a:ext cx="533400" cy="0"/>
          </a:xfrm>
          <a:prstGeom prst="line">
            <a:avLst/>
          </a:prstGeom>
          <a:noFill/>
          <a:ln w="28575">
            <a:solidFill>
              <a:schemeClr val="tx1"/>
            </a:solidFill>
            <a:round/>
            <a:headEnd/>
            <a:tailEnd/>
          </a:ln>
          <a:effectLst/>
        </p:spPr>
        <p:txBody>
          <a:bodyPr/>
          <a:lstStyle/>
          <a:p>
            <a:endParaRPr lang="en-US"/>
          </a:p>
        </p:txBody>
      </p:sp>
      <p:sp>
        <p:nvSpPr>
          <p:cNvPr id="1613837" name="Line 13"/>
          <p:cNvSpPr>
            <a:spLocks noChangeShapeType="1"/>
          </p:cNvSpPr>
          <p:nvPr/>
        </p:nvSpPr>
        <p:spPr bwMode="auto">
          <a:xfrm>
            <a:off x="6553200" y="2438400"/>
            <a:ext cx="0" cy="1143000"/>
          </a:xfrm>
          <a:prstGeom prst="line">
            <a:avLst/>
          </a:prstGeom>
          <a:noFill/>
          <a:ln w="28575">
            <a:solidFill>
              <a:schemeClr val="tx1"/>
            </a:solidFill>
            <a:round/>
            <a:headEnd/>
            <a:tailEnd/>
          </a:ln>
          <a:effectLst/>
        </p:spPr>
        <p:txBody>
          <a:bodyPr/>
          <a:lstStyle/>
          <a:p>
            <a:endParaRPr lang="en-US"/>
          </a:p>
        </p:txBody>
      </p:sp>
      <p:sp>
        <p:nvSpPr>
          <p:cNvPr id="1613838" name="Line 14"/>
          <p:cNvSpPr>
            <a:spLocks noChangeShapeType="1"/>
          </p:cNvSpPr>
          <p:nvPr/>
        </p:nvSpPr>
        <p:spPr bwMode="auto">
          <a:xfrm>
            <a:off x="2514600" y="3581400"/>
            <a:ext cx="1676400" cy="0"/>
          </a:xfrm>
          <a:prstGeom prst="line">
            <a:avLst/>
          </a:prstGeom>
          <a:noFill/>
          <a:ln w="28575">
            <a:solidFill>
              <a:schemeClr val="tx1"/>
            </a:solidFill>
            <a:round/>
            <a:headEnd/>
            <a:tailEnd/>
          </a:ln>
          <a:effectLst/>
        </p:spPr>
        <p:txBody>
          <a:bodyPr/>
          <a:lstStyle/>
          <a:p>
            <a:endParaRPr lang="en-US"/>
          </a:p>
        </p:txBody>
      </p:sp>
      <p:sp>
        <p:nvSpPr>
          <p:cNvPr id="1613839" name="Line 15"/>
          <p:cNvSpPr>
            <a:spLocks noChangeShapeType="1"/>
          </p:cNvSpPr>
          <p:nvPr/>
        </p:nvSpPr>
        <p:spPr bwMode="auto">
          <a:xfrm>
            <a:off x="2514600" y="2438400"/>
            <a:ext cx="0" cy="1143000"/>
          </a:xfrm>
          <a:prstGeom prst="line">
            <a:avLst/>
          </a:prstGeom>
          <a:noFill/>
          <a:ln w="28575">
            <a:solidFill>
              <a:schemeClr val="tx1"/>
            </a:solidFill>
            <a:round/>
            <a:headEnd/>
            <a:tailEnd/>
          </a:ln>
          <a:effectLst/>
        </p:spPr>
        <p:txBody>
          <a:bodyPr/>
          <a:lstStyle/>
          <a:p>
            <a:endParaRPr lang="en-US"/>
          </a:p>
        </p:txBody>
      </p:sp>
      <p:sp>
        <p:nvSpPr>
          <p:cNvPr id="1613840" name="Line 16"/>
          <p:cNvSpPr>
            <a:spLocks noChangeShapeType="1"/>
          </p:cNvSpPr>
          <p:nvPr/>
        </p:nvSpPr>
        <p:spPr bwMode="auto">
          <a:xfrm>
            <a:off x="2514600" y="2438400"/>
            <a:ext cx="533400" cy="0"/>
          </a:xfrm>
          <a:prstGeom prst="line">
            <a:avLst/>
          </a:prstGeom>
          <a:noFill/>
          <a:ln w="28575">
            <a:solidFill>
              <a:schemeClr val="tx1"/>
            </a:solidFill>
            <a:round/>
            <a:headEnd/>
            <a:tailEnd type="triangle" w="med" len="med"/>
          </a:ln>
          <a:effectLst/>
        </p:spPr>
        <p:txBody>
          <a:bodyPr/>
          <a:lstStyle/>
          <a:p>
            <a:endParaRPr lang="en-US"/>
          </a:p>
        </p:txBody>
      </p:sp>
      <p:sp>
        <p:nvSpPr>
          <p:cNvPr id="1613841" name="Line 17"/>
          <p:cNvSpPr>
            <a:spLocks noChangeShapeType="1"/>
          </p:cNvSpPr>
          <p:nvPr/>
        </p:nvSpPr>
        <p:spPr bwMode="auto">
          <a:xfrm flipV="1">
            <a:off x="4495800" y="4191000"/>
            <a:ext cx="0" cy="304800"/>
          </a:xfrm>
          <a:prstGeom prst="line">
            <a:avLst/>
          </a:prstGeom>
          <a:noFill/>
          <a:ln w="12700">
            <a:solidFill>
              <a:schemeClr val="tx1"/>
            </a:solidFill>
            <a:round/>
            <a:headEnd/>
            <a:tailEnd type="triangle" w="med" len="med"/>
          </a:ln>
          <a:effectLst/>
        </p:spPr>
        <p:txBody>
          <a:bodyPr/>
          <a:lstStyle/>
          <a:p>
            <a:endParaRPr lang="en-US"/>
          </a:p>
        </p:txBody>
      </p:sp>
      <p:sp>
        <p:nvSpPr>
          <p:cNvPr id="1613842" name="Line 18"/>
          <p:cNvSpPr>
            <a:spLocks noChangeShapeType="1"/>
          </p:cNvSpPr>
          <p:nvPr/>
        </p:nvSpPr>
        <p:spPr bwMode="auto">
          <a:xfrm flipH="1">
            <a:off x="4343400" y="4038600"/>
            <a:ext cx="152400" cy="152400"/>
          </a:xfrm>
          <a:prstGeom prst="line">
            <a:avLst/>
          </a:prstGeom>
          <a:noFill/>
          <a:ln w="12700">
            <a:solidFill>
              <a:schemeClr val="tx1"/>
            </a:solidFill>
            <a:round/>
            <a:headEnd/>
            <a:tailEnd/>
          </a:ln>
          <a:effectLst/>
        </p:spPr>
        <p:txBody>
          <a:bodyPr/>
          <a:lstStyle/>
          <a:p>
            <a:endParaRPr lang="en-US"/>
          </a:p>
        </p:txBody>
      </p:sp>
      <p:sp>
        <p:nvSpPr>
          <p:cNvPr id="1613843" name="Line 19"/>
          <p:cNvSpPr>
            <a:spLocks noChangeShapeType="1"/>
          </p:cNvSpPr>
          <p:nvPr/>
        </p:nvSpPr>
        <p:spPr bwMode="auto">
          <a:xfrm>
            <a:off x="4495800" y="4038600"/>
            <a:ext cx="152400" cy="152400"/>
          </a:xfrm>
          <a:prstGeom prst="line">
            <a:avLst/>
          </a:prstGeom>
          <a:noFill/>
          <a:ln w="12700">
            <a:solidFill>
              <a:schemeClr val="tx1"/>
            </a:solidFill>
            <a:round/>
            <a:headEnd/>
            <a:tailEnd/>
          </a:ln>
          <a:effectLst/>
        </p:spPr>
        <p:txBody>
          <a:bodyPr/>
          <a:lstStyle/>
          <a:p>
            <a:endParaRPr lang="en-US"/>
          </a:p>
        </p:txBody>
      </p:sp>
      <p:sp>
        <p:nvSpPr>
          <p:cNvPr id="1613844" name="Text Box 20"/>
          <p:cNvSpPr txBox="1">
            <a:spLocks noChangeArrowheads="1"/>
          </p:cNvSpPr>
          <p:nvPr/>
        </p:nvSpPr>
        <p:spPr bwMode="auto">
          <a:xfrm>
            <a:off x="6732588" y="2743200"/>
            <a:ext cx="895350" cy="822325"/>
          </a:xfrm>
          <a:prstGeom prst="rect">
            <a:avLst/>
          </a:prstGeom>
          <a:noFill/>
          <a:ln w="12700">
            <a:noFill/>
            <a:miter lim="800000"/>
            <a:headEnd/>
            <a:tailEnd/>
          </a:ln>
          <a:effectLst/>
        </p:spPr>
        <p:txBody>
          <a:bodyPr wrap="none">
            <a:spAutoFit/>
          </a:bodyPr>
          <a:lstStyle/>
          <a:p>
            <a:pPr algn="ctr"/>
            <a:r>
              <a:rPr lang="en-US" sz="2400" b="0">
                <a:solidFill>
                  <a:schemeClr val="tx1"/>
                </a:solidFill>
              </a:rPr>
              <a:t>Next</a:t>
            </a:r>
          </a:p>
          <a:p>
            <a:pPr algn="ctr"/>
            <a:r>
              <a:rPr lang="en-US" sz="2400" b="0">
                <a:solidFill>
                  <a:schemeClr val="tx1"/>
                </a:solidFill>
              </a:rPr>
              <a:t>State</a:t>
            </a:r>
          </a:p>
        </p:txBody>
      </p:sp>
      <p:sp>
        <p:nvSpPr>
          <p:cNvPr id="1613845" name="Text Box 21"/>
          <p:cNvSpPr txBox="1">
            <a:spLocks noChangeArrowheads="1"/>
          </p:cNvSpPr>
          <p:nvPr/>
        </p:nvSpPr>
        <p:spPr bwMode="auto">
          <a:xfrm>
            <a:off x="1373188" y="2743200"/>
            <a:ext cx="1201737" cy="822325"/>
          </a:xfrm>
          <a:prstGeom prst="rect">
            <a:avLst/>
          </a:prstGeom>
          <a:noFill/>
          <a:ln w="12700">
            <a:noFill/>
            <a:miter lim="800000"/>
            <a:headEnd/>
            <a:tailEnd/>
          </a:ln>
          <a:effectLst/>
        </p:spPr>
        <p:txBody>
          <a:bodyPr wrap="none">
            <a:spAutoFit/>
          </a:bodyPr>
          <a:lstStyle/>
          <a:p>
            <a:pPr algn="ctr"/>
            <a:r>
              <a:rPr lang="en-US" sz="2400" b="0">
                <a:solidFill>
                  <a:schemeClr val="tx1"/>
                </a:solidFill>
              </a:rPr>
              <a:t>Current</a:t>
            </a:r>
          </a:p>
          <a:p>
            <a:pPr algn="ctr"/>
            <a:r>
              <a:rPr lang="en-US" sz="2400" b="0">
                <a:solidFill>
                  <a:schemeClr val="tx1"/>
                </a:solidFill>
              </a:rPr>
              <a:t>State</a:t>
            </a:r>
          </a:p>
        </p:txBody>
      </p:sp>
      <p:sp>
        <p:nvSpPr>
          <p:cNvPr id="1613846" name="Text Box 22"/>
          <p:cNvSpPr txBox="1">
            <a:spLocks noChangeArrowheads="1"/>
          </p:cNvSpPr>
          <p:nvPr/>
        </p:nvSpPr>
        <p:spPr bwMode="auto">
          <a:xfrm>
            <a:off x="1185863" y="1371600"/>
            <a:ext cx="1014412" cy="457200"/>
          </a:xfrm>
          <a:prstGeom prst="rect">
            <a:avLst/>
          </a:prstGeom>
          <a:noFill/>
          <a:ln w="12700">
            <a:noFill/>
            <a:miter lim="800000"/>
            <a:headEnd/>
            <a:tailEnd/>
          </a:ln>
          <a:effectLst/>
        </p:spPr>
        <p:txBody>
          <a:bodyPr wrap="none">
            <a:spAutoFit/>
          </a:bodyPr>
          <a:lstStyle/>
          <a:p>
            <a:pPr algn="ctr"/>
            <a:r>
              <a:rPr lang="en-US" sz="2400" b="0">
                <a:solidFill>
                  <a:schemeClr val="tx1"/>
                </a:solidFill>
              </a:rPr>
              <a:t>Inputs</a:t>
            </a:r>
          </a:p>
        </p:txBody>
      </p:sp>
      <p:sp>
        <p:nvSpPr>
          <p:cNvPr id="1613847" name="Text Box 23"/>
          <p:cNvSpPr txBox="1">
            <a:spLocks noChangeArrowheads="1"/>
          </p:cNvSpPr>
          <p:nvPr/>
        </p:nvSpPr>
        <p:spPr bwMode="auto">
          <a:xfrm>
            <a:off x="5410200" y="5410200"/>
            <a:ext cx="2674938" cy="457200"/>
          </a:xfrm>
          <a:prstGeom prst="rect">
            <a:avLst/>
          </a:prstGeom>
          <a:noFill/>
          <a:ln w="12700">
            <a:noFill/>
            <a:miter lim="800000"/>
            <a:headEnd/>
            <a:tailEnd/>
          </a:ln>
          <a:effectLst/>
        </p:spPr>
        <p:txBody>
          <a:bodyPr wrap="none">
            <a:spAutoFit/>
          </a:bodyPr>
          <a:lstStyle/>
          <a:p>
            <a:r>
              <a:rPr lang="en-US" sz="2400" b="0">
                <a:solidFill>
                  <a:schemeClr val="tx1"/>
                </a:solidFill>
              </a:rPr>
              <a:t>T </a:t>
            </a:r>
            <a:r>
              <a:rPr lang="en-US" sz="2400" b="0">
                <a:solidFill>
                  <a:schemeClr val="tx1"/>
                </a:solidFill>
                <a:sym typeface="Symbol" pitchFamily="18" charset="2"/>
              </a:rPr>
              <a:t></a:t>
            </a:r>
            <a:r>
              <a:rPr lang="en-US" sz="2400" b="0">
                <a:solidFill>
                  <a:schemeClr val="tx1"/>
                </a:solidFill>
              </a:rPr>
              <a:t> t</a:t>
            </a:r>
            <a:r>
              <a:rPr lang="en-US" sz="2400" b="0" baseline="-25000">
                <a:solidFill>
                  <a:schemeClr val="tx1"/>
                </a:solidFill>
              </a:rPr>
              <a:t>c-q</a:t>
            </a:r>
            <a:r>
              <a:rPr lang="en-US" sz="2400" b="0">
                <a:solidFill>
                  <a:schemeClr val="tx1"/>
                </a:solidFill>
              </a:rPr>
              <a:t> + t</a:t>
            </a:r>
            <a:r>
              <a:rPr lang="en-US" sz="2400" b="0" baseline="-25000">
                <a:solidFill>
                  <a:schemeClr val="tx1"/>
                </a:solidFill>
              </a:rPr>
              <a:t>plogic</a:t>
            </a:r>
            <a:r>
              <a:rPr lang="en-US" sz="2400" b="0">
                <a:solidFill>
                  <a:schemeClr val="tx1"/>
                </a:solidFill>
              </a:rPr>
              <a:t> + t</a:t>
            </a:r>
            <a:r>
              <a:rPr lang="en-US" sz="2400" b="0" baseline="-25000">
                <a:solidFill>
                  <a:schemeClr val="tx1"/>
                </a:solidFill>
              </a:rPr>
              <a:t>su</a:t>
            </a:r>
          </a:p>
        </p:txBody>
      </p:sp>
      <p:sp>
        <p:nvSpPr>
          <p:cNvPr id="1613848" name="Text Box 24"/>
          <p:cNvSpPr txBox="1">
            <a:spLocks noChangeArrowheads="1"/>
          </p:cNvSpPr>
          <p:nvPr/>
        </p:nvSpPr>
        <p:spPr bwMode="auto">
          <a:xfrm>
            <a:off x="762000" y="5410200"/>
            <a:ext cx="2638425" cy="457200"/>
          </a:xfrm>
          <a:prstGeom prst="rect">
            <a:avLst/>
          </a:prstGeom>
          <a:noFill/>
          <a:ln w="12700">
            <a:noFill/>
            <a:miter lim="800000"/>
            <a:headEnd/>
            <a:tailEnd/>
          </a:ln>
          <a:effectLst/>
        </p:spPr>
        <p:txBody>
          <a:bodyPr wrap="none">
            <a:spAutoFit/>
          </a:bodyPr>
          <a:lstStyle/>
          <a:p>
            <a:r>
              <a:rPr lang="en-US" sz="2400" b="0">
                <a:solidFill>
                  <a:schemeClr val="tx1"/>
                </a:solidFill>
              </a:rPr>
              <a:t>t</a:t>
            </a:r>
            <a:r>
              <a:rPr lang="en-US" sz="2400" b="0" baseline="-25000">
                <a:solidFill>
                  <a:schemeClr val="tx1"/>
                </a:solidFill>
              </a:rPr>
              <a:t>cdreg</a:t>
            </a:r>
            <a:r>
              <a:rPr lang="en-US" sz="2400" b="0">
                <a:solidFill>
                  <a:schemeClr val="tx1"/>
                </a:solidFill>
              </a:rPr>
              <a:t> + t</a:t>
            </a:r>
            <a:r>
              <a:rPr lang="en-US" sz="2400" b="0" baseline="-25000">
                <a:solidFill>
                  <a:schemeClr val="tx1"/>
                </a:solidFill>
              </a:rPr>
              <a:t>cdlogic</a:t>
            </a:r>
            <a:r>
              <a:rPr lang="en-US" sz="2400" b="0">
                <a:solidFill>
                  <a:schemeClr val="tx1"/>
                </a:solidFill>
              </a:rPr>
              <a:t> </a:t>
            </a:r>
            <a:r>
              <a:rPr lang="en-US" sz="2400" b="0">
                <a:solidFill>
                  <a:schemeClr val="tx1"/>
                </a:solidFill>
                <a:sym typeface="Symbol" pitchFamily="18" charset="2"/>
              </a:rPr>
              <a:t></a:t>
            </a:r>
            <a:r>
              <a:rPr lang="en-US" sz="2400" b="0">
                <a:solidFill>
                  <a:schemeClr val="tx1"/>
                </a:solidFill>
              </a:rPr>
              <a:t> t</a:t>
            </a:r>
            <a:r>
              <a:rPr lang="en-US" sz="2400" b="0" baseline="-25000">
                <a:solidFill>
                  <a:schemeClr val="tx1"/>
                </a:solidFill>
              </a:rPr>
              <a:t>hold</a:t>
            </a:r>
          </a:p>
        </p:txBody>
      </p:sp>
      <p:sp>
        <p:nvSpPr>
          <p:cNvPr id="1613849" name="Line 25"/>
          <p:cNvSpPr>
            <a:spLocks noChangeShapeType="1"/>
          </p:cNvSpPr>
          <p:nvPr/>
        </p:nvSpPr>
        <p:spPr bwMode="auto">
          <a:xfrm>
            <a:off x="5410200" y="4800600"/>
            <a:ext cx="381000" cy="0"/>
          </a:xfrm>
          <a:prstGeom prst="line">
            <a:avLst/>
          </a:prstGeom>
          <a:noFill/>
          <a:ln w="12700">
            <a:solidFill>
              <a:schemeClr val="tx1"/>
            </a:solidFill>
            <a:round/>
            <a:headEnd/>
            <a:tailEnd/>
          </a:ln>
          <a:effectLst/>
        </p:spPr>
        <p:txBody>
          <a:bodyPr/>
          <a:lstStyle/>
          <a:p>
            <a:endParaRPr lang="en-US"/>
          </a:p>
        </p:txBody>
      </p:sp>
      <p:sp>
        <p:nvSpPr>
          <p:cNvPr id="1613850" name="Line 26"/>
          <p:cNvSpPr>
            <a:spLocks noChangeShapeType="1"/>
          </p:cNvSpPr>
          <p:nvPr/>
        </p:nvSpPr>
        <p:spPr bwMode="auto">
          <a:xfrm flipH="1">
            <a:off x="5791200" y="4572000"/>
            <a:ext cx="0" cy="228600"/>
          </a:xfrm>
          <a:prstGeom prst="line">
            <a:avLst/>
          </a:prstGeom>
          <a:noFill/>
          <a:ln w="12700">
            <a:solidFill>
              <a:schemeClr val="tx1"/>
            </a:solidFill>
            <a:round/>
            <a:headEnd type="triangle" w="med" len="med"/>
            <a:tailEnd/>
          </a:ln>
          <a:effectLst/>
        </p:spPr>
        <p:txBody>
          <a:bodyPr/>
          <a:lstStyle/>
          <a:p>
            <a:endParaRPr lang="en-US"/>
          </a:p>
        </p:txBody>
      </p:sp>
      <p:sp>
        <p:nvSpPr>
          <p:cNvPr id="1613851" name="Line 27"/>
          <p:cNvSpPr>
            <a:spLocks noChangeShapeType="1"/>
          </p:cNvSpPr>
          <p:nvPr/>
        </p:nvSpPr>
        <p:spPr bwMode="auto">
          <a:xfrm>
            <a:off x="5791200" y="4572000"/>
            <a:ext cx="381000" cy="0"/>
          </a:xfrm>
          <a:prstGeom prst="line">
            <a:avLst/>
          </a:prstGeom>
          <a:noFill/>
          <a:ln w="12700">
            <a:solidFill>
              <a:schemeClr val="tx1"/>
            </a:solidFill>
            <a:round/>
            <a:headEnd/>
            <a:tailEnd/>
          </a:ln>
          <a:effectLst/>
        </p:spPr>
        <p:txBody>
          <a:bodyPr/>
          <a:lstStyle/>
          <a:p>
            <a:endParaRPr lang="en-US"/>
          </a:p>
        </p:txBody>
      </p:sp>
      <p:sp>
        <p:nvSpPr>
          <p:cNvPr id="1613852" name="Line 28"/>
          <p:cNvSpPr>
            <a:spLocks noChangeShapeType="1"/>
          </p:cNvSpPr>
          <p:nvPr/>
        </p:nvSpPr>
        <p:spPr bwMode="auto">
          <a:xfrm flipH="1">
            <a:off x="6172200" y="4572000"/>
            <a:ext cx="0" cy="228600"/>
          </a:xfrm>
          <a:prstGeom prst="line">
            <a:avLst/>
          </a:prstGeom>
          <a:noFill/>
          <a:ln w="12700">
            <a:solidFill>
              <a:schemeClr val="tx1"/>
            </a:solidFill>
            <a:round/>
            <a:headEnd/>
            <a:tailEnd/>
          </a:ln>
          <a:effectLst/>
        </p:spPr>
        <p:txBody>
          <a:bodyPr/>
          <a:lstStyle/>
          <a:p>
            <a:endParaRPr lang="en-US"/>
          </a:p>
        </p:txBody>
      </p:sp>
      <p:sp>
        <p:nvSpPr>
          <p:cNvPr id="1613853" name="Line 29"/>
          <p:cNvSpPr>
            <a:spLocks noChangeShapeType="1"/>
          </p:cNvSpPr>
          <p:nvPr/>
        </p:nvSpPr>
        <p:spPr bwMode="auto">
          <a:xfrm>
            <a:off x="6172200" y="4800600"/>
            <a:ext cx="381000" cy="0"/>
          </a:xfrm>
          <a:prstGeom prst="line">
            <a:avLst/>
          </a:prstGeom>
          <a:noFill/>
          <a:ln w="12700">
            <a:solidFill>
              <a:schemeClr val="tx1"/>
            </a:solidFill>
            <a:round/>
            <a:headEnd/>
            <a:tailEnd/>
          </a:ln>
          <a:effectLst/>
        </p:spPr>
        <p:txBody>
          <a:bodyPr/>
          <a:lstStyle/>
          <a:p>
            <a:endParaRPr lang="en-US"/>
          </a:p>
        </p:txBody>
      </p:sp>
      <p:sp>
        <p:nvSpPr>
          <p:cNvPr id="1613854" name="Line 30"/>
          <p:cNvSpPr>
            <a:spLocks noChangeShapeType="1"/>
          </p:cNvSpPr>
          <p:nvPr/>
        </p:nvSpPr>
        <p:spPr bwMode="auto">
          <a:xfrm flipH="1">
            <a:off x="6553200" y="4572000"/>
            <a:ext cx="0" cy="228600"/>
          </a:xfrm>
          <a:prstGeom prst="line">
            <a:avLst/>
          </a:prstGeom>
          <a:noFill/>
          <a:ln w="12700">
            <a:solidFill>
              <a:schemeClr val="tx1"/>
            </a:solidFill>
            <a:round/>
            <a:headEnd type="triangle" w="med" len="med"/>
            <a:tailEnd/>
          </a:ln>
          <a:effectLst/>
        </p:spPr>
        <p:txBody>
          <a:bodyPr/>
          <a:lstStyle/>
          <a:p>
            <a:endParaRPr lang="en-US"/>
          </a:p>
        </p:txBody>
      </p:sp>
      <p:sp>
        <p:nvSpPr>
          <p:cNvPr id="1613855" name="Line 31"/>
          <p:cNvSpPr>
            <a:spLocks noChangeShapeType="1"/>
          </p:cNvSpPr>
          <p:nvPr/>
        </p:nvSpPr>
        <p:spPr bwMode="auto">
          <a:xfrm>
            <a:off x="6553200" y="4572000"/>
            <a:ext cx="381000" cy="0"/>
          </a:xfrm>
          <a:prstGeom prst="line">
            <a:avLst/>
          </a:prstGeom>
          <a:noFill/>
          <a:ln w="12700">
            <a:solidFill>
              <a:schemeClr val="tx1"/>
            </a:solidFill>
            <a:round/>
            <a:headEnd/>
            <a:tailEnd/>
          </a:ln>
          <a:effectLst/>
        </p:spPr>
        <p:txBody>
          <a:bodyPr/>
          <a:lstStyle/>
          <a:p>
            <a:endParaRPr lang="en-US"/>
          </a:p>
        </p:txBody>
      </p:sp>
      <p:sp>
        <p:nvSpPr>
          <p:cNvPr id="1613856" name="Line 32"/>
          <p:cNvSpPr>
            <a:spLocks noChangeShapeType="1"/>
          </p:cNvSpPr>
          <p:nvPr/>
        </p:nvSpPr>
        <p:spPr bwMode="auto">
          <a:xfrm>
            <a:off x="5791200" y="4419600"/>
            <a:ext cx="7620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13857" name="Text Box 33"/>
          <p:cNvSpPr txBox="1">
            <a:spLocks noChangeArrowheads="1"/>
          </p:cNvSpPr>
          <p:nvPr/>
        </p:nvSpPr>
        <p:spPr bwMode="auto">
          <a:xfrm>
            <a:off x="5715000" y="3962400"/>
            <a:ext cx="2286000" cy="457200"/>
          </a:xfrm>
          <a:prstGeom prst="rect">
            <a:avLst/>
          </a:prstGeom>
          <a:noFill/>
          <a:ln w="12700">
            <a:noFill/>
            <a:miter lim="800000"/>
            <a:headEnd/>
            <a:tailEnd/>
          </a:ln>
          <a:effectLst/>
        </p:spPr>
        <p:txBody>
          <a:bodyPr wrap="none">
            <a:spAutoFit/>
          </a:bodyPr>
          <a:lstStyle/>
          <a:p>
            <a:pPr algn="ctr"/>
            <a:r>
              <a:rPr lang="en-US" sz="2400" b="0">
                <a:solidFill>
                  <a:schemeClr val="tx1"/>
                </a:solidFill>
              </a:rPr>
              <a:t>T (clock period)</a:t>
            </a:r>
          </a:p>
        </p:txBody>
      </p:sp>
      <p:sp>
        <p:nvSpPr>
          <p:cNvPr id="1613858" name="Line 34"/>
          <p:cNvSpPr>
            <a:spLocks noChangeShapeType="1"/>
          </p:cNvSpPr>
          <p:nvPr/>
        </p:nvSpPr>
        <p:spPr bwMode="auto">
          <a:xfrm flipH="1">
            <a:off x="6934200" y="4572000"/>
            <a:ext cx="0" cy="228600"/>
          </a:xfrm>
          <a:prstGeom prst="line">
            <a:avLst/>
          </a:prstGeom>
          <a:noFill/>
          <a:ln w="12700">
            <a:solidFill>
              <a:schemeClr val="tx1"/>
            </a:solidFill>
            <a:round/>
            <a:headEnd/>
            <a:tailEnd/>
          </a:ln>
          <a:effectLst/>
        </p:spPr>
        <p:txBody>
          <a:bodyPr/>
          <a:lstStyle/>
          <a:p>
            <a:endParaRPr lang="en-US"/>
          </a:p>
        </p:txBody>
      </p:sp>
      <p:sp>
        <p:nvSpPr>
          <p:cNvPr id="1613859" name="Line 35"/>
          <p:cNvSpPr>
            <a:spLocks noChangeShapeType="1"/>
          </p:cNvSpPr>
          <p:nvPr/>
        </p:nvSpPr>
        <p:spPr bwMode="auto">
          <a:xfrm>
            <a:off x="6934200" y="4800600"/>
            <a:ext cx="381000" cy="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38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384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2" name="Rectangle 2"/>
          <p:cNvSpPr>
            <a:spLocks noGrp="1" noChangeArrowheads="1"/>
          </p:cNvSpPr>
          <p:nvPr>
            <p:ph type="title"/>
          </p:nvPr>
        </p:nvSpPr>
        <p:spPr/>
        <p:txBody>
          <a:bodyPr/>
          <a:lstStyle/>
          <a:p>
            <a:r>
              <a:rPr lang="en-US"/>
              <a:t>Choosing a Clocking Strategy</a:t>
            </a:r>
          </a:p>
        </p:txBody>
      </p:sp>
      <p:sp>
        <p:nvSpPr>
          <p:cNvPr id="1623043" name="Rectangle 3"/>
          <p:cNvSpPr>
            <a:spLocks noGrp="1" noChangeArrowheads="1"/>
          </p:cNvSpPr>
          <p:nvPr>
            <p:ph type="body" idx="1"/>
          </p:nvPr>
        </p:nvSpPr>
        <p:spPr>
          <a:xfrm>
            <a:off x="533400" y="914400"/>
            <a:ext cx="8153400" cy="4767263"/>
          </a:xfrm>
        </p:spPr>
        <p:txBody>
          <a:bodyPr/>
          <a:lstStyle/>
          <a:p>
            <a:r>
              <a:rPr lang="en-US"/>
              <a:t>Choosing the right clocking scheme affects the functionality, speed, and power of a circuit</a:t>
            </a:r>
          </a:p>
          <a:p>
            <a:r>
              <a:rPr lang="en-US"/>
              <a:t>Two-phase designs</a:t>
            </a:r>
          </a:p>
          <a:p>
            <a:pPr lvl="1"/>
            <a:r>
              <a:rPr lang="en-US" b="1"/>
              <a:t>+</a:t>
            </a:r>
            <a:r>
              <a:rPr lang="en-US"/>
              <a:t>  robust and conceptually simple</a:t>
            </a:r>
          </a:p>
          <a:p>
            <a:pPr lvl="1"/>
            <a:r>
              <a:rPr lang="en-US" b="1"/>
              <a:t>- </a:t>
            </a:r>
            <a:r>
              <a:rPr lang="en-US"/>
              <a:t>  need to generate and route two clock signals</a:t>
            </a:r>
          </a:p>
          <a:p>
            <a:pPr lvl="1"/>
            <a:r>
              <a:rPr lang="en-US" b="1"/>
              <a:t>-</a:t>
            </a:r>
            <a:r>
              <a:rPr lang="en-US"/>
              <a:t>   have to design to accommodate possible skew between the 		two clock signals</a:t>
            </a:r>
          </a:p>
          <a:p>
            <a:r>
              <a:rPr lang="en-US"/>
              <a:t>Single phase designs</a:t>
            </a:r>
          </a:p>
          <a:p>
            <a:pPr lvl="1"/>
            <a:r>
              <a:rPr lang="en-US" b="1"/>
              <a:t>+</a:t>
            </a:r>
            <a:r>
              <a:rPr lang="en-US"/>
              <a:t>  only need to generate and route one clock signal</a:t>
            </a:r>
          </a:p>
          <a:p>
            <a:pPr lvl="1"/>
            <a:r>
              <a:rPr lang="en-US" b="1"/>
              <a:t>+</a:t>
            </a:r>
            <a:r>
              <a:rPr lang="en-US"/>
              <a:t>  supported by most automated design methodologies</a:t>
            </a:r>
          </a:p>
          <a:p>
            <a:pPr lvl="1"/>
            <a:r>
              <a:rPr lang="en-US" b="1"/>
              <a:t>+</a:t>
            </a:r>
            <a:r>
              <a:rPr lang="en-US"/>
              <a:t>  don’t have to worry about skew between the two clocks</a:t>
            </a:r>
          </a:p>
          <a:p>
            <a:pPr lvl="1"/>
            <a:r>
              <a:rPr lang="en-US" b="1"/>
              <a:t>-</a:t>
            </a:r>
            <a:r>
              <a:rPr lang="en-US"/>
              <a:t>   have to have guaranteed slopes on the clock edges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434" name="Rectangle 2"/>
          <p:cNvSpPr>
            <a:spLocks noGrp="1" noChangeArrowheads="1"/>
          </p:cNvSpPr>
          <p:nvPr>
            <p:ph type="title"/>
          </p:nvPr>
        </p:nvSpPr>
        <p:spPr/>
        <p:txBody>
          <a:bodyPr/>
          <a:lstStyle/>
          <a:p>
            <a:r>
              <a:rPr lang="en-US"/>
              <a:t> </a:t>
            </a:r>
          </a:p>
        </p:txBody>
      </p:sp>
      <p:sp>
        <p:nvSpPr>
          <p:cNvPr id="1554435" name="Rectangle 3"/>
          <p:cNvSpPr>
            <a:spLocks noGrp="1" noChangeArrowheads="1"/>
          </p:cNvSpPr>
          <p:nvPr>
            <p:ph type="body" idx="1"/>
          </p:nvPr>
        </p:nvSpPr>
        <p:spPr>
          <a:xfrm>
            <a:off x="533400" y="2362200"/>
            <a:ext cx="8153400" cy="1603375"/>
          </a:xfrm>
        </p:spPr>
        <p:txBody>
          <a:bodyPr/>
          <a:lstStyle/>
          <a:p>
            <a:pPr>
              <a:buFont typeface="Wingdings" pitchFamily="2" charset="2"/>
              <a:buNone/>
            </a:pPr>
            <a:r>
              <a:rPr lang="en-US"/>
              <a:t>You spend all this time designing one machine and it’s only a hot box for two years, and it has all the useful life of a washing machine.</a:t>
            </a:r>
          </a:p>
          <a:p>
            <a:pPr>
              <a:buFont typeface="Wingdings" pitchFamily="2" charset="2"/>
              <a:buNone/>
            </a:pPr>
            <a:r>
              <a:rPr lang="en-US"/>
              <a:t>     </a:t>
            </a:r>
            <a:r>
              <a:rPr lang="en-US" i="1"/>
              <a:t>The Soul of a New Machine</a:t>
            </a:r>
            <a:r>
              <a:rPr lang="en-US"/>
              <a:t>, Kidder, pg. 239</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2626" name="Rectangle 2"/>
          <p:cNvSpPr>
            <a:spLocks noGrp="1" noChangeArrowheads="1"/>
          </p:cNvSpPr>
          <p:nvPr>
            <p:ph type="title"/>
          </p:nvPr>
        </p:nvSpPr>
        <p:spPr/>
        <p:txBody>
          <a:bodyPr/>
          <a:lstStyle/>
          <a:p>
            <a:r>
              <a:rPr lang="en-US"/>
              <a:t>Dynamic ET Flipflop</a:t>
            </a:r>
          </a:p>
        </p:txBody>
      </p:sp>
      <p:grpSp>
        <p:nvGrpSpPr>
          <p:cNvPr id="1562627" name="Group 3"/>
          <p:cNvGrpSpPr>
            <a:grpSpLocks/>
          </p:cNvGrpSpPr>
          <p:nvPr/>
        </p:nvGrpSpPr>
        <p:grpSpPr bwMode="auto">
          <a:xfrm>
            <a:off x="1219200" y="1431925"/>
            <a:ext cx="6477000" cy="2225675"/>
            <a:chOff x="768" y="720"/>
            <a:chExt cx="4080" cy="1402"/>
          </a:xfrm>
        </p:grpSpPr>
        <p:grpSp>
          <p:nvGrpSpPr>
            <p:cNvPr id="1562628" name="Group 4"/>
            <p:cNvGrpSpPr>
              <a:grpSpLocks/>
            </p:cNvGrpSpPr>
            <p:nvPr/>
          </p:nvGrpSpPr>
          <p:grpSpPr bwMode="auto">
            <a:xfrm>
              <a:off x="1200" y="1008"/>
              <a:ext cx="628" cy="848"/>
              <a:chOff x="480" y="2400"/>
              <a:chExt cx="628" cy="848"/>
            </a:xfrm>
          </p:grpSpPr>
          <p:sp>
            <p:nvSpPr>
              <p:cNvPr id="1562629" name="Oval 5"/>
              <p:cNvSpPr>
                <a:spLocks noChangeArrowheads="1"/>
              </p:cNvSpPr>
              <p:nvPr/>
            </p:nvSpPr>
            <p:spPr bwMode="auto">
              <a:xfrm flipH="1">
                <a:off x="768" y="2976"/>
                <a:ext cx="90" cy="88"/>
              </a:xfrm>
              <a:prstGeom prst="ellipse">
                <a:avLst/>
              </a:prstGeom>
              <a:noFill/>
              <a:ln w="12700">
                <a:solidFill>
                  <a:schemeClr val="tx1"/>
                </a:solidFill>
                <a:round/>
                <a:headEnd/>
                <a:tailEnd/>
              </a:ln>
              <a:effectLst/>
            </p:spPr>
            <p:txBody>
              <a:bodyPr wrap="none" anchor="ctr"/>
              <a:lstStyle/>
              <a:p>
                <a:endParaRPr lang="en-US"/>
              </a:p>
            </p:txBody>
          </p:sp>
          <p:sp>
            <p:nvSpPr>
              <p:cNvPr id="1562630" name="Line 6"/>
              <p:cNvSpPr>
                <a:spLocks noChangeShapeType="1"/>
              </p:cNvSpPr>
              <p:nvPr/>
            </p:nvSpPr>
            <p:spPr bwMode="auto">
              <a:xfrm flipH="1" flipV="1">
                <a:off x="912" y="2784"/>
                <a:ext cx="196" cy="0"/>
              </a:xfrm>
              <a:prstGeom prst="line">
                <a:avLst/>
              </a:prstGeom>
              <a:noFill/>
              <a:ln w="12700">
                <a:solidFill>
                  <a:schemeClr val="tx1"/>
                </a:solidFill>
                <a:round/>
                <a:headEnd/>
                <a:tailEnd/>
              </a:ln>
              <a:effectLst/>
            </p:spPr>
            <p:txBody>
              <a:bodyPr/>
              <a:lstStyle/>
              <a:p>
                <a:endParaRPr lang="en-US"/>
              </a:p>
            </p:txBody>
          </p:sp>
          <p:sp>
            <p:nvSpPr>
              <p:cNvPr id="1562631" name="Line 7"/>
              <p:cNvSpPr>
                <a:spLocks noChangeShapeType="1"/>
              </p:cNvSpPr>
              <p:nvPr/>
            </p:nvSpPr>
            <p:spPr bwMode="auto">
              <a:xfrm flipH="1" flipV="1">
                <a:off x="672" y="2976"/>
                <a:ext cx="240" cy="0"/>
              </a:xfrm>
              <a:prstGeom prst="line">
                <a:avLst/>
              </a:prstGeom>
              <a:noFill/>
              <a:ln w="12700">
                <a:solidFill>
                  <a:schemeClr val="tx1"/>
                </a:solidFill>
                <a:round/>
                <a:headEnd/>
                <a:tailEnd/>
              </a:ln>
              <a:effectLst/>
            </p:spPr>
            <p:txBody>
              <a:bodyPr/>
              <a:lstStyle/>
              <a:p>
                <a:endParaRPr lang="en-US"/>
              </a:p>
            </p:txBody>
          </p:sp>
          <p:sp>
            <p:nvSpPr>
              <p:cNvPr id="1562632" name="Line 8"/>
              <p:cNvSpPr>
                <a:spLocks noChangeShapeType="1"/>
              </p:cNvSpPr>
              <p:nvPr/>
            </p:nvSpPr>
            <p:spPr bwMode="auto">
              <a:xfrm flipH="1" flipV="1">
                <a:off x="480" y="2784"/>
                <a:ext cx="192" cy="0"/>
              </a:xfrm>
              <a:prstGeom prst="line">
                <a:avLst/>
              </a:prstGeom>
              <a:noFill/>
              <a:ln w="12700">
                <a:solidFill>
                  <a:schemeClr val="tx1"/>
                </a:solidFill>
                <a:round/>
                <a:headEnd/>
                <a:tailEnd/>
              </a:ln>
              <a:effectLst/>
            </p:spPr>
            <p:txBody>
              <a:bodyPr/>
              <a:lstStyle/>
              <a:p>
                <a:endParaRPr lang="en-US"/>
              </a:p>
            </p:txBody>
          </p:sp>
          <p:sp>
            <p:nvSpPr>
              <p:cNvPr id="1562633" name="Line 9"/>
              <p:cNvSpPr>
                <a:spLocks noChangeShapeType="1"/>
              </p:cNvSpPr>
              <p:nvPr/>
            </p:nvSpPr>
            <p:spPr bwMode="auto">
              <a:xfrm flipH="1" flipV="1">
                <a:off x="816" y="3072"/>
                <a:ext cx="0" cy="176"/>
              </a:xfrm>
              <a:prstGeom prst="line">
                <a:avLst/>
              </a:prstGeom>
              <a:noFill/>
              <a:ln w="12700">
                <a:solidFill>
                  <a:schemeClr val="tx1"/>
                </a:solidFill>
                <a:round/>
                <a:headEnd/>
                <a:tailEnd/>
              </a:ln>
              <a:effectLst/>
            </p:spPr>
            <p:txBody>
              <a:bodyPr/>
              <a:lstStyle/>
              <a:p>
                <a:endParaRPr lang="en-US"/>
              </a:p>
            </p:txBody>
          </p:sp>
          <p:sp>
            <p:nvSpPr>
              <p:cNvPr id="1562634" name="Line 10"/>
              <p:cNvSpPr>
                <a:spLocks noChangeShapeType="1"/>
              </p:cNvSpPr>
              <p:nvPr/>
            </p:nvSpPr>
            <p:spPr bwMode="auto">
              <a:xfrm>
                <a:off x="672" y="2640"/>
                <a:ext cx="0" cy="288"/>
              </a:xfrm>
              <a:prstGeom prst="line">
                <a:avLst/>
              </a:prstGeom>
              <a:noFill/>
              <a:ln w="12700">
                <a:solidFill>
                  <a:schemeClr val="tx1"/>
                </a:solidFill>
                <a:round/>
                <a:headEnd/>
                <a:tailEnd/>
              </a:ln>
              <a:effectLst/>
            </p:spPr>
            <p:txBody>
              <a:bodyPr/>
              <a:lstStyle/>
              <a:p>
                <a:endParaRPr lang="en-US"/>
              </a:p>
            </p:txBody>
          </p:sp>
          <p:sp>
            <p:nvSpPr>
              <p:cNvPr id="1562635" name="Line 11"/>
              <p:cNvSpPr>
                <a:spLocks noChangeShapeType="1"/>
              </p:cNvSpPr>
              <p:nvPr/>
            </p:nvSpPr>
            <p:spPr bwMode="auto">
              <a:xfrm>
                <a:off x="912" y="2640"/>
                <a:ext cx="0" cy="288"/>
              </a:xfrm>
              <a:prstGeom prst="line">
                <a:avLst/>
              </a:prstGeom>
              <a:noFill/>
              <a:ln w="12700">
                <a:solidFill>
                  <a:schemeClr val="tx1"/>
                </a:solidFill>
                <a:round/>
                <a:headEnd/>
                <a:tailEnd/>
              </a:ln>
              <a:effectLst/>
            </p:spPr>
            <p:txBody>
              <a:bodyPr/>
              <a:lstStyle/>
              <a:p>
                <a:endParaRPr lang="en-US"/>
              </a:p>
            </p:txBody>
          </p:sp>
          <p:sp>
            <p:nvSpPr>
              <p:cNvPr id="1562636" name="Line 12"/>
              <p:cNvSpPr>
                <a:spLocks noChangeShapeType="1"/>
              </p:cNvSpPr>
              <p:nvPr/>
            </p:nvSpPr>
            <p:spPr bwMode="auto">
              <a:xfrm flipH="1" flipV="1">
                <a:off x="672" y="2640"/>
                <a:ext cx="240" cy="0"/>
              </a:xfrm>
              <a:prstGeom prst="line">
                <a:avLst/>
              </a:prstGeom>
              <a:noFill/>
              <a:ln w="12700">
                <a:solidFill>
                  <a:schemeClr val="tx1"/>
                </a:solidFill>
                <a:round/>
                <a:headEnd/>
                <a:tailEnd/>
              </a:ln>
              <a:effectLst/>
            </p:spPr>
            <p:txBody>
              <a:bodyPr/>
              <a:lstStyle/>
              <a:p>
                <a:endParaRPr lang="en-US"/>
              </a:p>
            </p:txBody>
          </p:sp>
          <p:sp>
            <p:nvSpPr>
              <p:cNvPr id="1562637" name="Line 13"/>
              <p:cNvSpPr>
                <a:spLocks noChangeShapeType="1"/>
              </p:cNvSpPr>
              <p:nvPr/>
            </p:nvSpPr>
            <p:spPr bwMode="auto">
              <a:xfrm flipH="1" flipV="1">
                <a:off x="672" y="2928"/>
                <a:ext cx="240" cy="0"/>
              </a:xfrm>
              <a:prstGeom prst="line">
                <a:avLst/>
              </a:prstGeom>
              <a:noFill/>
              <a:ln w="12700">
                <a:solidFill>
                  <a:schemeClr val="tx1"/>
                </a:solidFill>
                <a:round/>
                <a:headEnd/>
                <a:tailEnd/>
              </a:ln>
              <a:effectLst/>
            </p:spPr>
            <p:txBody>
              <a:bodyPr/>
              <a:lstStyle/>
              <a:p>
                <a:endParaRPr lang="en-US"/>
              </a:p>
            </p:txBody>
          </p:sp>
          <p:sp>
            <p:nvSpPr>
              <p:cNvPr id="1562638" name="Line 14"/>
              <p:cNvSpPr>
                <a:spLocks noChangeShapeType="1"/>
              </p:cNvSpPr>
              <p:nvPr/>
            </p:nvSpPr>
            <p:spPr bwMode="auto">
              <a:xfrm flipH="1" flipV="1">
                <a:off x="672" y="2592"/>
                <a:ext cx="240" cy="0"/>
              </a:xfrm>
              <a:prstGeom prst="line">
                <a:avLst/>
              </a:prstGeom>
              <a:noFill/>
              <a:ln w="12700">
                <a:solidFill>
                  <a:schemeClr val="tx1"/>
                </a:solidFill>
                <a:round/>
                <a:headEnd/>
                <a:tailEnd/>
              </a:ln>
              <a:effectLst/>
            </p:spPr>
            <p:txBody>
              <a:bodyPr/>
              <a:lstStyle/>
              <a:p>
                <a:endParaRPr lang="en-US"/>
              </a:p>
            </p:txBody>
          </p:sp>
          <p:sp>
            <p:nvSpPr>
              <p:cNvPr id="1562639" name="Line 15"/>
              <p:cNvSpPr>
                <a:spLocks noChangeShapeType="1"/>
              </p:cNvSpPr>
              <p:nvPr/>
            </p:nvSpPr>
            <p:spPr bwMode="auto">
              <a:xfrm flipH="1" flipV="1">
                <a:off x="816" y="2400"/>
                <a:ext cx="0" cy="176"/>
              </a:xfrm>
              <a:prstGeom prst="line">
                <a:avLst/>
              </a:prstGeom>
              <a:noFill/>
              <a:ln w="12700">
                <a:solidFill>
                  <a:schemeClr val="tx1"/>
                </a:solidFill>
                <a:round/>
                <a:headEnd/>
                <a:tailEnd/>
              </a:ln>
              <a:effectLst/>
            </p:spPr>
            <p:txBody>
              <a:bodyPr/>
              <a:lstStyle/>
              <a:p>
                <a:endParaRPr lang="en-US"/>
              </a:p>
            </p:txBody>
          </p:sp>
        </p:grpSp>
        <p:grpSp>
          <p:nvGrpSpPr>
            <p:cNvPr id="1562640" name="Group 16"/>
            <p:cNvGrpSpPr>
              <a:grpSpLocks/>
            </p:cNvGrpSpPr>
            <p:nvPr/>
          </p:nvGrpSpPr>
          <p:grpSpPr bwMode="auto">
            <a:xfrm>
              <a:off x="2304" y="1248"/>
              <a:ext cx="403" cy="308"/>
              <a:chOff x="816" y="1920"/>
              <a:chExt cx="432" cy="336"/>
            </a:xfrm>
          </p:grpSpPr>
          <p:sp>
            <p:nvSpPr>
              <p:cNvPr id="1562641" name="AutoShape 17"/>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62642" name="Oval 18"/>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62643" name="Line 19"/>
            <p:cNvSpPr>
              <a:spLocks noChangeShapeType="1"/>
            </p:cNvSpPr>
            <p:nvPr/>
          </p:nvSpPr>
          <p:spPr bwMode="auto">
            <a:xfrm>
              <a:off x="1776" y="1392"/>
              <a:ext cx="528" cy="0"/>
            </a:xfrm>
            <a:prstGeom prst="line">
              <a:avLst/>
            </a:prstGeom>
            <a:noFill/>
            <a:ln w="12700">
              <a:solidFill>
                <a:schemeClr val="tx1"/>
              </a:solidFill>
              <a:round/>
              <a:headEnd/>
              <a:tailEnd/>
            </a:ln>
            <a:effectLst/>
          </p:spPr>
          <p:txBody>
            <a:bodyPr/>
            <a:lstStyle/>
            <a:p>
              <a:endParaRPr lang="en-US"/>
            </a:p>
          </p:txBody>
        </p:sp>
        <p:sp>
          <p:nvSpPr>
            <p:cNvPr id="1562644" name="Line 20"/>
            <p:cNvSpPr>
              <a:spLocks noChangeShapeType="1"/>
            </p:cNvSpPr>
            <p:nvPr/>
          </p:nvSpPr>
          <p:spPr bwMode="auto">
            <a:xfrm>
              <a:off x="1920" y="1392"/>
              <a:ext cx="0" cy="240"/>
            </a:xfrm>
            <a:prstGeom prst="line">
              <a:avLst/>
            </a:prstGeom>
            <a:noFill/>
            <a:ln w="12700">
              <a:solidFill>
                <a:schemeClr val="tx1"/>
              </a:solidFill>
              <a:round/>
              <a:headEnd/>
              <a:tailEnd/>
            </a:ln>
            <a:effectLst/>
          </p:spPr>
          <p:txBody>
            <a:bodyPr/>
            <a:lstStyle/>
            <a:p>
              <a:endParaRPr lang="en-US"/>
            </a:p>
          </p:txBody>
        </p:sp>
        <p:sp>
          <p:nvSpPr>
            <p:cNvPr id="1562645" name="Line 21"/>
            <p:cNvSpPr>
              <a:spLocks noChangeShapeType="1"/>
            </p:cNvSpPr>
            <p:nvPr/>
          </p:nvSpPr>
          <p:spPr bwMode="auto">
            <a:xfrm>
              <a:off x="1776" y="1632"/>
              <a:ext cx="288" cy="0"/>
            </a:xfrm>
            <a:prstGeom prst="line">
              <a:avLst/>
            </a:prstGeom>
            <a:noFill/>
            <a:ln w="12700">
              <a:solidFill>
                <a:schemeClr val="tx1"/>
              </a:solidFill>
              <a:round/>
              <a:headEnd/>
              <a:tailEnd/>
            </a:ln>
            <a:effectLst/>
          </p:spPr>
          <p:txBody>
            <a:bodyPr/>
            <a:lstStyle/>
            <a:p>
              <a:endParaRPr lang="en-US"/>
            </a:p>
          </p:txBody>
        </p:sp>
        <p:sp>
          <p:nvSpPr>
            <p:cNvPr id="1562646" name="Line 22"/>
            <p:cNvSpPr>
              <a:spLocks noChangeShapeType="1"/>
            </p:cNvSpPr>
            <p:nvPr/>
          </p:nvSpPr>
          <p:spPr bwMode="auto">
            <a:xfrm>
              <a:off x="1776" y="1680"/>
              <a:ext cx="288" cy="0"/>
            </a:xfrm>
            <a:prstGeom prst="line">
              <a:avLst/>
            </a:prstGeom>
            <a:noFill/>
            <a:ln w="12700">
              <a:solidFill>
                <a:schemeClr val="tx1"/>
              </a:solidFill>
              <a:round/>
              <a:headEnd/>
              <a:tailEnd/>
            </a:ln>
            <a:effectLst/>
          </p:spPr>
          <p:txBody>
            <a:bodyPr/>
            <a:lstStyle/>
            <a:p>
              <a:endParaRPr lang="en-US"/>
            </a:p>
          </p:txBody>
        </p:sp>
        <p:sp>
          <p:nvSpPr>
            <p:cNvPr id="1562647" name="Line 23"/>
            <p:cNvSpPr>
              <a:spLocks noChangeShapeType="1"/>
            </p:cNvSpPr>
            <p:nvPr/>
          </p:nvSpPr>
          <p:spPr bwMode="auto">
            <a:xfrm>
              <a:off x="1920" y="1680"/>
              <a:ext cx="0" cy="240"/>
            </a:xfrm>
            <a:prstGeom prst="line">
              <a:avLst/>
            </a:prstGeom>
            <a:noFill/>
            <a:ln w="12700">
              <a:solidFill>
                <a:schemeClr val="tx1"/>
              </a:solidFill>
              <a:round/>
              <a:headEnd/>
              <a:tailEnd/>
            </a:ln>
            <a:effectLst/>
          </p:spPr>
          <p:txBody>
            <a:bodyPr/>
            <a:lstStyle/>
            <a:p>
              <a:endParaRPr lang="en-US"/>
            </a:p>
          </p:txBody>
        </p:sp>
        <p:sp>
          <p:nvSpPr>
            <p:cNvPr id="1562648" name="Line 24"/>
            <p:cNvSpPr>
              <a:spLocks noChangeShapeType="1"/>
            </p:cNvSpPr>
            <p:nvPr/>
          </p:nvSpPr>
          <p:spPr bwMode="auto">
            <a:xfrm>
              <a:off x="1776" y="1920"/>
              <a:ext cx="288" cy="0"/>
            </a:xfrm>
            <a:prstGeom prst="line">
              <a:avLst/>
            </a:prstGeom>
            <a:noFill/>
            <a:ln w="12700">
              <a:solidFill>
                <a:schemeClr val="tx1"/>
              </a:solidFill>
              <a:round/>
              <a:headEnd/>
              <a:tailEnd/>
            </a:ln>
            <a:effectLst/>
          </p:spPr>
          <p:txBody>
            <a:bodyPr/>
            <a:lstStyle/>
            <a:p>
              <a:endParaRPr lang="en-US"/>
            </a:p>
          </p:txBody>
        </p:sp>
        <p:sp>
          <p:nvSpPr>
            <p:cNvPr id="1562649" name="Line 25"/>
            <p:cNvSpPr>
              <a:spLocks noChangeShapeType="1"/>
            </p:cNvSpPr>
            <p:nvPr/>
          </p:nvSpPr>
          <p:spPr bwMode="auto">
            <a:xfrm>
              <a:off x="1824" y="1968"/>
              <a:ext cx="192" cy="0"/>
            </a:xfrm>
            <a:prstGeom prst="line">
              <a:avLst/>
            </a:prstGeom>
            <a:noFill/>
            <a:ln w="12700">
              <a:solidFill>
                <a:schemeClr val="tx1"/>
              </a:solidFill>
              <a:round/>
              <a:headEnd/>
              <a:tailEnd/>
            </a:ln>
            <a:effectLst/>
          </p:spPr>
          <p:txBody>
            <a:bodyPr/>
            <a:lstStyle/>
            <a:p>
              <a:endParaRPr lang="en-US"/>
            </a:p>
          </p:txBody>
        </p:sp>
        <p:sp>
          <p:nvSpPr>
            <p:cNvPr id="1562650" name="Line 26"/>
            <p:cNvSpPr>
              <a:spLocks noChangeShapeType="1"/>
            </p:cNvSpPr>
            <p:nvPr/>
          </p:nvSpPr>
          <p:spPr bwMode="auto">
            <a:xfrm>
              <a:off x="2688" y="1392"/>
              <a:ext cx="240" cy="0"/>
            </a:xfrm>
            <a:prstGeom prst="line">
              <a:avLst/>
            </a:prstGeom>
            <a:noFill/>
            <a:ln w="12700">
              <a:solidFill>
                <a:schemeClr val="tx1"/>
              </a:solidFill>
              <a:round/>
              <a:headEnd/>
              <a:tailEnd/>
            </a:ln>
            <a:effectLst/>
          </p:spPr>
          <p:txBody>
            <a:bodyPr/>
            <a:lstStyle/>
            <a:p>
              <a:endParaRPr lang="en-US"/>
            </a:p>
          </p:txBody>
        </p:sp>
        <p:grpSp>
          <p:nvGrpSpPr>
            <p:cNvPr id="1562651" name="Group 27"/>
            <p:cNvGrpSpPr>
              <a:grpSpLocks/>
            </p:cNvGrpSpPr>
            <p:nvPr/>
          </p:nvGrpSpPr>
          <p:grpSpPr bwMode="auto">
            <a:xfrm>
              <a:off x="2880" y="1008"/>
              <a:ext cx="628" cy="848"/>
              <a:chOff x="480" y="2400"/>
              <a:chExt cx="628" cy="848"/>
            </a:xfrm>
          </p:grpSpPr>
          <p:sp>
            <p:nvSpPr>
              <p:cNvPr id="1562652" name="Oval 28"/>
              <p:cNvSpPr>
                <a:spLocks noChangeArrowheads="1"/>
              </p:cNvSpPr>
              <p:nvPr/>
            </p:nvSpPr>
            <p:spPr bwMode="auto">
              <a:xfrm flipH="1">
                <a:off x="768" y="2976"/>
                <a:ext cx="90" cy="88"/>
              </a:xfrm>
              <a:prstGeom prst="ellipse">
                <a:avLst/>
              </a:prstGeom>
              <a:noFill/>
              <a:ln w="12700">
                <a:solidFill>
                  <a:schemeClr val="tx1"/>
                </a:solidFill>
                <a:round/>
                <a:headEnd/>
                <a:tailEnd/>
              </a:ln>
              <a:effectLst/>
            </p:spPr>
            <p:txBody>
              <a:bodyPr wrap="none" anchor="ctr"/>
              <a:lstStyle/>
              <a:p>
                <a:endParaRPr lang="en-US"/>
              </a:p>
            </p:txBody>
          </p:sp>
          <p:sp>
            <p:nvSpPr>
              <p:cNvPr id="1562653" name="Line 29"/>
              <p:cNvSpPr>
                <a:spLocks noChangeShapeType="1"/>
              </p:cNvSpPr>
              <p:nvPr/>
            </p:nvSpPr>
            <p:spPr bwMode="auto">
              <a:xfrm flipH="1" flipV="1">
                <a:off x="912" y="2784"/>
                <a:ext cx="196" cy="0"/>
              </a:xfrm>
              <a:prstGeom prst="line">
                <a:avLst/>
              </a:prstGeom>
              <a:noFill/>
              <a:ln w="12700">
                <a:solidFill>
                  <a:schemeClr val="tx1"/>
                </a:solidFill>
                <a:round/>
                <a:headEnd/>
                <a:tailEnd/>
              </a:ln>
              <a:effectLst/>
            </p:spPr>
            <p:txBody>
              <a:bodyPr/>
              <a:lstStyle/>
              <a:p>
                <a:endParaRPr lang="en-US"/>
              </a:p>
            </p:txBody>
          </p:sp>
          <p:sp>
            <p:nvSpPr>
              <p:cNvPr id="1562654" name="Line 30"/>
              <p:cNvSpPr>
                <a:spLocks noChangeShapeType="1"/>
              </p:cNvSpPr>
              <p:nvPr/>
            </p:nvSpPr>
            <p:spPr bwMode="auto">
              <a:xfrm flipH="1" flipV="1">
                <a:off x="672" y="2976"/>
                <a:ext cx="240" cy="0"/>
              </a:xfrm>
              <a:prstGeom prst="line">
                <a:avLst/>
              </a:prstGeom>
              <a:noFill/>
              <a:ln w="12700">
                <a:solidFill>
                  <a:schemeClr val="tx1"/>
                </a:solidFill>
                <a:round/>
                <a:headEnd/>
                <a:tailEnd/>
              </a:ln>
              <a:effectLst/>
            </p:spPr>
            <p:txBody>
              <a:bodyPr/>
              <a:lstStyle/>
              <a:p>
                <a:endParaRPr lang="en-US"/>
              </a:p>
            </p:txBody>
          </p:sp>
          <p:sp>
            <p:nvSpPr>
              <p:cNvPr id="1562655" name="Line 31"/>
              <p:cNvSpPr>
                <a:spLocks noChangeShapeType="1"/>
              </p:cNvSpPr>
              <p:nvPr/>
            </p:nvSpPr>
            <p:spPr bwMode="auto">
              <a:xfrm flipH="1" flipV="1">
                <a:off x="480" y="2784"/>
                <a:ext cx="192" cy="0"/>
              </a:xfrm>
              <a:prstGeom prst="line">
                <a:avLst/>
              </a:prstGeom>
              <a:noFill/>
              <a:ln w="12700">
                <a:solidFill>
                  <a:schemeClr val="tx1"/>
                </a:solidFill>
                <a:round/>
                <a:headEnd/>
                <a:tailEnd/>
              </a:ln>
              <a:effectLst/>
            </p:spPr>
            <p:txBody>
              <a:bodyPr/>
              <a:lstStyle/>
              <a:p>
                <a:endParaRPr lang="en-US"/>
              </a:p>
            </p:txBody>
          </p:sp>
          <p:sp>
            <p:nvSpPr>
              <p:cNvPr id="1562656" name="Line 32"/>
              <p:cNvSpPr>
                <a:spLocks noChangeShapeType="1"/>
              </p:cNvSpPr>
              <p:nvPr/>
            </p:nvSpPr>
            <p:spPr bwMode="auto">
              <a:xfrm flipH="1" flipV="1">
                <a:off x="816" y="3072"/>
                <a:ext cx="0" cy="176"/>
              </a:xfrm>
              <a:prstGeom prst="line">
                <a:avLst/>
              </a:prstGeom>
              <a:noFill/>
              <a:ln w="12700">
                <a:solidFill>
                  <a:schemeClr val="tx1"/>
                </a:solidFill>
                <a:round/>
                <a:headEnd/>
                <a:tailEnd/>
              </a:ln>
              <a:effectLst/>
            </p:spPr>
            <p:txBody>
              <a:bodyPr/>
              <a:lstStyle/>
              <a:p>
                <a:endParaRPr lang="en-US"/>
              </a:p>
            </p:txBody>
          </p:sp>
          <p:sp>
            <p:nvSpPr>
              <p:cNvPr id="1562657" name="Line 33"/>
              <p:cNvSpPr>
                <a:spLocks noChangeShapeType="1"/>
              </p:cNvSpPr>
              <p:nvPr/>
            </p:nvSpPr>
            <p:spPr bwMode="auto">
              <a:xfrm>
                <a:off x="672" y="2640"/>
                <a:ext cx="0" cy="288"/>
              </a:xfrm>
              <a:prstGeom prst="line">
                <a:avLst/>
              </a:prstGeom>
              <a:noFill/>
              <a:ln w="12700">
                <a:solidFill>
                  <a:schemeClr val="tx1"/>
                </a:solidFill>
                <a:round/>
                <a:headEnd/>
                <a:tailEnd/>
              </a:ln>
              <a:effectLst/>
            </p:spPr>
            <p:txBody>
              <a:bodyPr/>
              <a:lstStyle/>
              <a:p>
                <a:endParaRPr lang="en-US"/>
              </a:p>
            </p:txBody>
          </p:sp>
          <p:sp>
            <p:nvSpPr>
              <p:cNvPr id="1562658" name="Line 34"/>
              <p:cNvSpPr>
                <a:spLocks noChangeShapeType="1"/>
              </p:cNvSpPr>
              <p:nvPr/>
            </p:nvSpPr>
            <p:spPr bwMode="auto">
              <a:xfrm>
                <a:off x="912" y="2640"/>
                <a:ext cx="0" cy="288"/>
              </a:xfrm>
              <a:prstGeom prst="line">
                <a:avLst/>
              </a:prstGeom>
              <a:noFill/>
              <a:ln w="12700">
                <a:solidFill>
                  <a:schemeClr val="tx1"/>
                </a:solidFill>
                <a:round/>
                <a:headEnd/>
                <a:tailEnd/>
              </a:ln>
              <a:effectLst/>
            </p:spPr>
            <p:txBody>
              <a:bodyPr/>
              <a:lstStyle/>
              <a:p>
                <a:endParaRPr lang="en-US"/>
              </a:p>
            </p:txBody>
          </p:sp>
          <p:sp>
            <p:nvSpPr>
              <p:cNvPr id="1562659" name="Line 35"/>
              <p:cNvSpPr>
                <a:spLocks noChangeShapeType="1"/>
              </p:cNvSpPr>
              <p:nvPr/>
            </p:nvSpPr>
            <p:spPr bwMode="auto">
              <a:xfrm flipH="1" flipV="1">
                <a:off x="672" y="2640"/>
                <a:ext cx="240" cy="0"/>
              </a:xfrm>
              <a:prstGeom prst="line">
                <a:avLst/>
              </a:prstGeom>
              <a:noFill/>
              <a:ln w="12700">
                <a:solidFill>
                  <a:schemeClr val="tx1"/>
                </a:solidFill>
                <a:round/>
                <a:headEnd/>
                <a:tailEnd/>
              </a:ln>
              <a:effectLst/>
            </p:spPr>
            <p:txBody>
              <a:bodyPr/>
              <a:lstStyle/>
              <a:p>
                <a:endParaRPr lang="en-US"/>
              </a:p>
            </p:txBody>
          </p:sp>
          <p:sp>
            <p:nvSpPr>
              <p:cNvPr id="1562660" name="Line 36"/>
              <p:cNvSpPr>
                <a:spLocks noChangeShapeType="1"/>
              </p:cNvSpPr>
              <p:nvPr/>
            </p:nvSpPr>
            <p:spPr bwMode="auto">
              <a:xfrm flipH="1" flipV="1">
                <a:off x="672" y="2928"/>
                <a:ext cx="240" cy="0"/>
              </a:xfrm>
              <a:prstGeom prst="line">
                <a:avLst/>
              </a:prstGeom>
              <a:noFill/>
              <a:ln w="12700">
                <a:solidFill>
                  <a:schemeClr val="tx1"/>
                </a:solidFill>
                <a:round/>
                <a:headEnd/>
                <a:tailEnd/>
              </a:ln>
              <a:effectLst/>
            </p:spPr>
            <p:txBody>
              <a:bodyPr/>
              <a:lstStyle/>
              <a:p>
                <a:endParaRPr lang="en-US"/>
              </a:p>
            </p:txBody>
          </p:sp>
          <p:sp>
            <p:nvSpPr>
              <p:cNvPr id="1562661" name="Line 37"/>
              <p:cNvSpPr>
                <a:spLocks noChangeShapeType="1"/>
              </p:cNvSpPr>
              <p:nvPr/>
            </p:nvSpPr>
            <p:spPr bwMode="auto">
              <a:xfrm flipH="1" flipV="1">
                <a:off x="672" y="2592"/>
                <a:ext cx="240" cy="0"/>
              </a:xfrm>
              <a:prstGeom prst="line">
                <a:avLst/>
              </a:prstGeom>
              <a:noFill/>
              <a:ln w="12700">
                <a:solidFill>
                  <a:schemeClr val="tx1"/>
                </a:solidFill>
                <a:round/>
                <a:headEnd/>
                <a:tailEnd/>
              </a:ln>
              <a:effectLst/>
            </p:spPr>
            <p:txBody>
              <a:bodyPr/>
              <a:lstStyle/>
              <a:p>
                <a:endParaRPr lang="en-US"/>
              </a:p>
            </p:txBody>
          </p:sp>
          <p:sp>
            <p:nvSpPr>
              <p:cNvPr id="1562662" name="Line 38"/>
              <p:cNvSpPr>
                <a:spLocks noChangeShapeType="1"/>
              </p:cNvSpPr>
              <p:nvPr/>
            </p:nvSpPr>
            <p:spPr bwMode="auto">
              <a:xfrm flipH="1" flipV="1">
                <a:off x="816" y="2400"/>
                <a:ext cx="0" cy="176"/>
              </a:xfrm>
              <a:prstGeom prst="line">
                <a:avLst/>
              </a:prstGeom>
              <a:noFill/>
              <a:ln w="12700">
                <a:solidFill>
                  <a:schemeClr val="tx1"/>
                </a:solidFill>
                <a:round/>
                <a:headEnd/>
                <a:tailEnd/>
              </a:ln>
              <a:effectLst/>
            </p:spPr>
            <p:txBody>
              <a:bodyPr/>
              <a:lstStyle/>
              <a:p>
                <a:endParaRPr lang="en-US"/>
              </a:p>
            </p:txBody>
          </p:sp>
        </p:grpSp>
        <p:grpSp>
          <p:nvGrpSpPr>
            <p:cNvPr id="1562663" name="Group 39"/>
            <p:cNvGrpSpPr>
              <a:grpSpLocks/>
            </p:cNvGrpSpPr>
            <p:nvPr/>
          </p:nvGrpSpPr>
          <p:grpSpPr bwMode="auto">
            <a:xfrm>
              <a:off x="3984" y="1248"/>
              <a:ext cx="403" cy="308"/>
              <a:chOff x="816" y="1920"/>
              <a:chExt cx="432" cy="336"/>
            </a:xfrm>
          </p:grpSpPr>
          <p:sp>
            <p:nvSpPr>
              <p:cNvPr id="1562664" name="AutoShape 40"/>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62665" name="Oval 41"/>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62666" name="Line 42"/>
            <p:cNvSpPr>
              <a:spLocks noChangeShapeType="1"/>
            </p:cNvSpPr>
            <p:nvPr/>
          </p:nvSpPr>
          <p:spPr bwMode="auto">
            <a:xfrm>
              <a:off x="3456" y="1392"/>
              <a:ext cx="528" cy="0"/>
            </a:xfrm>
            <a:prstGeom prst="line">
              <a:avLst/>
            </a:prstGeom>
            <a:noFill/>
            <a:ln w="12700">
              <a:solidFill>
                <a:schemeClr val="tx1"/>
              </a:solidFill>
              <a:round/>
              <a:headEnd/>
              <a:tailEnd/>
            </a:ln>
            <a:effectLst/>
          </p:spPr>
          <p:txBody>
            <a:bodyPr/>
            <a:lstStyle/>
            <a:p>
              <a:endParaRPr lang="en-US"/>
            </a:p>
          </p:txBody>
        </p:sp>
        <p:sp>
          <p:nvSpPr>
            <p:cNvPr id="1562667" name="Line 43"/>
            <p:cNvSpPr>
              <a:spLocks noChangeShapeType="1"/>
            </p:cNvSpPr>
            <p:nvPr/>
          </p:nvSpPr>
          <p:spPr bwMode="auto">
            <a:xfrm>
              <a:off x="3600" y="1392"/>
              <a:ext cx="0" cy="240"/>
            </a:xfrm>
            <a:prstGeom prst="line">
              <a:avLst/>
            </a:prstGeom>
            <a:noFill/>
            <a:ln w="12700">
              <a:solidFill>
                <a:schemeClr val="tx1"/>
              </a:solidFill>
              <a:round/>
              <a:headEnd/>
              <a:tailEnd/>
            </a:ln>
            <a:effectLst/>
          </p:spPr>
          <p:txBody>
            <a:bodyPr/>
            <a:lstStyle/>
            <a:p>
              <a:endParaRPr lang="en-US"/>
            </a:p>
          </p:txBody>
        </p:sp>
        <p:sp>
          <p:nvSpPr>
            <p:cNvPr id="1562668" name="Line 44"/>
            <p:cNvSpPr>
              <a:spLocks noChangeShapeType="1"/>
            </p:cNvSpPr>
            <p:nvPr/>
          </p:nvSpPr>
          <p:spPr bwMode="auto">
            <a:xfrm>
              <a:off x="3456" y="1632"/>
              <a:ext cx="288" cy="0"/>
            </a:xfrm>
            <a:prstGeom prst="line">
              <a:avLst/>
            </a:prstGeom>
            <a:noFill/>
            <a:ln w="12700">
              <a:solidFill>
                <a:schemeClr val="tx1"/>
              </a:solidFill>
              <a:round/>
              <a:headEnd/>
              <a:tailEnd/>
            </a:ln>
            <a:effectLst/>
          </p:spPr>
          <p:txBody>
            <a:bodyPr/>
            <a:lstStyle/>
            <a:p>
              <a:endParaRPr lang="en-US"/>
            </a:p>
          </p:txBody>
        </p:sp>
        <p:sp>
          <p:nvSpPr>
            <p:cNvPr id="1562669" name="Line 45"/>
            <p:cNvSpPr>
              <a:spLocks noChangeShapeType="1"/>
            </p:cNvSpPr>
            <p:nvPr/>
          </p:nvSpPr>
          <p:spPr bwMode="auto">
            <a:xfrm>
              <a:off x="3456" y="1680"/>
              <a:ext cx="288" cy="0"/>
            </a:xfrm>
            <a:prstGeom prst="line">
              <a:avLst/>
            </a:prstGeom>
            <a:noFill/>
            <a:ln w="12700">
              <a:solidFill>
                <a:schemeClr val="tx1"/>
              </a:solidFill>
              <a:round/>
              <a:headEnd/>
              <a:tailEnd/>
            </a:ln>
            <a:effectLst/>
          </p:spPr>
          <p:txBody>
            <a:bodyPr/>
            <a:lstStyle/>
            <a:p>
              <a:endParaRPr lang="en-US"/>
            </a:p>
          </p:txBody>
        </p:sp>
        <p:sp>
          <p:nvSpPr>
            <p:cNvPr id="1562670" name="Line 46"/>
            <p:cNvSpPr>
              <a:spLocks noChangeShapeType="1"/>
            </p:cNvSpPr>
            <p:nvPr/>
          </p:nvSpPr>
          <p:spPr bwMode="auto">
            <a:xfrm>
              <a:off x="3600" y="1680"/>
              <a:ext cx="0" cy="240"/>
            </a:xfrm>
            <a:prstGeom prst="line">
              <a:avLst/>
            </a:prstGeom>
            <a:noFill/>
            <a:ln w="12700">
              <a:solidFill>
                <a:schemeClr val="tx1"/>
              </a:solidFill>
              <a:round/>
              <a:headEnd/>
              <a:tailEnd/>
            </a:ln>
            <a:effectLst/>
          </p:spPr>
          <p:txBody>
            <a:bodyPr/>
            <a:lstStyle/>
            <a:p>
              <a:endParaRPr lang="en-US"/>
            </a:p>
          </p:txBody>
        </p:sp>
        <p:sp>
          <p:nvSpPr>
            <p:cNvPr id="1562671" name="Line 47"/>
            <p:cNvSpPr>
              <a:spLocks noChangeShapeType="1"/>
            </p:cNvSpPr>
            <p:nvPr/>
          </p:nvSpPr>
          <p:spPr bwMode="auto">
            <a:xfrm>
              <a:off x="3456" y="1920"/>
              <a:ext cx="288" cy="0"/>
            </a:xfrm>
            <a:prstGeom prst="line">
              <a:avLst/>
            </a:prstGeom>
            <a:noFill/>
            <a:ln w="12700">
              <a:solidFill>
                <a:schemeClr val="tx1"/>
              </a:solidFill>
              <a:round/>
              <a:headEnd/>
              <a:tailEnd/>
            </a:ln>
            <a:effectLst/>
          </p:spPr>
          <p:txBody>
            <a:bodyPr/>
            <a:lstStyle/>
            <a:p>
              <a:endParaRPr lang="en-US"/>
            </a:p>
          </p:txBody>
        </p:sp>
        <p:sp>
          <p:nvSpPr>
            <p:cNvPr id="1562672" name="Line 48"/>
            <p:cNvSpPr>
              <a:spLocks noChangeShapeType="1"/>
            </p:cNvSpPr>
            <p:nvPr/>
          </p:nvSpPr>
          <p:spPr bwMode="auto">
            <a:xfrm>
              <a:off x="3504" y="1968"/>
              <a:ext cx="192" cy="0"/>
            </a:xfrm>
            <a:prstGeom prst="line">
              <a:avLst/>
            </a:prstGeom>
            <a:noFill/>
            <a:ln w="12700">
              <a:solidFill>
                <a:schemeClr val="tx1"/>
              </a:solidFill>
              <a:round/>
              <a:headEnd/>
              <a:tailEnd/>
            </a:ln>
            <a:effectLst/>
          </p:spPr>
          <p:txBody>
            <a:bodyPr/>
            <a:lstStyle/>
            <a:p>
              <a:endParaRPr lang="en-US"/>
            </a:p>
          </p:txBody>
        </p:sp>
        <p:sp>
          <p:nvSpPr>
            <p:cNvPr id="1562673" name="Line 49"/>
            <p:cNvSpPr>
              <a:spLocks noChangeShapeType="1"/>
            </p:cNvSpPr>
            <p:nvPr/>
          </p:nvSpPr>
          <p:spPr bwMode="auto">
            <a:xfrm>
              <a:off x="4368" y="1392"/>
              <a:ext cx="240" cy="0"/>
            </a:xfrm>
            <a:prstGeom prst="line">
              <a:avLst/>
            </a:prstGeom>
            <a:noFill/>
            <a:ln w="12700">
              <a:solidFill>
                <a:schemeClr val="tx1"/>
              </a:solidFill>
              <a:round/>
              <a:headEnd/>
              <a:tailEnd/>
            </a:ln>
            <a:effectLst/>
          </p:spPr>
          <p:txBody>
            <a:bodyPr/>
            <a:lstStyle/>
            <a:p>
              <a:endParaRPr lang="en-US"/>
            </a:p>
          </p:txBody>
        </p:sp>
        <p:sp>
          <p:nvSpPr>
            <p:cNvPr id="1562674" name="Text Box 50"/>
            <p:cNvSpPr txBox="1">
              <a:spLocks noChangeArrowheads="1"/>
            </p:cNvSpPr>
            <p:nvPr/>
          </p:nvSpPr>
          <p:spPr bwMode="auto">
            <a:xfrm>
              <a:off x="1392" y="1248"/>
              <a:ext cx="272" cy="250"/>
            </a:xfrm>
            <a:prstGeom prst="rect">
              <a:avLst/>
            </a:prstGeom>
            <a:noFill/>
            <a:ln w="12700">
              <a:noFill/>
              <a:miter lim="800000"/>
              <a:headEnd/>
              <a:tailEnd/>
            </a:ln>
            <a:effectLst/>
          </p:spPr>
          <p:txBody>
            <a:bodyPr>
              <a:spAutoFit/>
            </a:bodyPr>
            <a:lstStyle/>
            <a:p>
              <a:r>
                <a:rPr lang="en-US" sz="2000" b="0">
                  <a:solidFill>
                    <a:schemeClr val="tx1"/>
                  </a:solidFill>
                </a:rPr>
                <a:t>T</a:t>
              </a:r>
              <a:r>
                <a:rPr lang="en-US" sz="2000" b="0" baseline="-25000">
                  <a:solidFill>
                    <a:schemeClr val="tx1"/>
                  </a:solidFill>
                </a:rPr>
                <a:t>1</a:t>
              </a:r>
            </a:p>
          </p:txBody>
        </p:sp>
        <p:sp>
          <p:nvSpPr>
            <p:cNvPr id="1562675" name="Text Box 51"/>
            <p:cNvSpPr txBox="1">
              <a:spLocks noChangeArrowheads="1"/>
            </p:cNvSpPr>
            <p:nvPr/>
          </p:nvSpPr>
          <p:spPr bwMode="auto">
            <a:xfrm>
              <a:off x="3072" y="1248"/>
              <a:ext cx="272" cy="250"/>
            </a:xfrm>
            <a:prstGeom prst="rect">
              <a:avLst/>
            </a:prstGeom>
            <a:noFill/>
            <a:ln w="12700">
              <a:noFill/>
              <a:miter lim="800000"/>
              <a:headEnd/>
              <a:tailEnd/>
            </a:ln>
            <a:effectLst/>
          </p:spPr>
          <p:txBody>
            <a:bodyPr>
              <a:spAutoFit/>
            </a:bodyPr>
            <a:lstStyle/>
            <a:p>
              <a:r>
                <a:rPr lang="en-US" sz="2000" b="0">
                  <a:solidFill>
                    <a:schemeClr val="tx1"/>
                  </a:solidFill>
                </a:rPr>
                <a:t>T</a:t>
              </a:r>
              <a:r>
                <a:rPr lang="en-US" sz="2000" b="0" baseline="-25000">
                  <a:solidFill>
                    <a:schemeClr val="tx1"/>
                  </a:solidFill>
                </a:rPr>
                <a:t>2</a:t>
              </a:r>
            </a:p>
          </p:txBody>
        </p:sp>
        <p:sp>
          <p:nvSpPr>
            <p:cNvPr id="1562676" name="Text Box 52"/>
            <p:cNvSpPr txBox="1">
              <a:spLocks noChangeArrowheads="1"/>
            </p:cNvSpPr>
            <p:nvPr/>
          </p:nvSpPr>
          <p:spPr bwMode="auto">
            <a:xfrm>
              <a:off x="2304" y="1248"/>
              <a:ext cx="218" cy="250"/>
            </a:xfrm>
            <a:prstGeom prst="rect">
              <a:avLst/>
            </a:prstGeom>
            <a:noFill/>
            <a:ln w="12700">
              <a:noFill/>
              <a:miter lim="800000"/>
              <a:headEnd/>
              <a:tailEnd/>
            </a:ln>
            <a:effectLst/>
          </p:spPr>
          <p:txBody>
            <a:bodyPr wrap="none">
              <a:spAutoFit/>
            </a:bodyPr>
            <a:lstStyle/>
            <a:p>
              <a:r>
                <a:rPr lang="en-US" sz="2000" b="0">
                  <a:solidFill>
                    <a:schemeClr val="tx1"/>
                  </a:solidFill>
                </a:rPr>
                <a:t>I</a:t>
              </a:r>
              <a:r>
                <a:rPr lang="en-US" sz="2000" b="0" baseline="-25000">
                  <a:solidFill>
                    <a:schemeClr val="tx1"/>
                  </a:solidFill>
                </a:rPr>
                <a:t>1</a:t>
              </a:r>
            </a:p>
          </p:txBody>
        </p:sp>
        <p:sp>
          <p:nvSpPr>
            <p:cNvPr id="1562677" name="Text Box 53"/>
            <p:cNvSpPr txBox="1">
              <a:spLocks noChangeArrowheads="1"/>
            </p:cNvSpPr>
            <p:nvPr/>
          </p:nvSpPr>
          <p:spPr bwMode="auto">
            <a:xfrm>
              <a:off x="3984" y="1248"/>
              <a:ext cx="218" cy="250"/>
            </a:xfrm>
            <a:prstGeom prst="rect">
              <a:avLst/>
            </a:prstGeom>
            <a:noFill/>
            <a:ln w="12700">
              <a:noFill/>
              <a:miter lim="800000"/>
              <a:headEnd/>
              <a:tailEnd/>
            </a:ln>
            <a:effectLst/>
          </p:spPr>
          <p:txBody>
            <a:bodyPr wrap="none">
              <a:spAutoFit/>
            </a:bodyPr>
            <a:lstStyle/>
            <a:p>
              <a:r>
                <a:rPr lang="en-US" sz="2000" b="0">
                  <a:solidFill>
                    <a:schemeClr val="tx1"/>
                  </a:solidFill>
                </a:rPr>
                <a:t>I</a:t>
              </a:r>
              <a:r>
                <a:rPr lang="en-US" sz="2000" b="0" baseline="-25000">
                  <a:solidFill>
                    <a:schemeClr val="tx1"/>
                  </a:solidFill>
                </a:rPr>
                <a:t>2</a:t>
              </a:r>
            </a:p>
          </p:txBody>
        </p:sp>
        <p:sp>
          <p:nvSpPr>
            <p:cNvPr id="1562678" name="Text Box 54"/>
            <p:cNvSpPr txBox="1">
              <a:spLocks noChangeArrowheads="1"/>
            </p:cNvSpPr>
            <p:nvPr/>
          </p:nvSpPr>
          <p:spPr bwMode="auto">
            <a:xfrm>
              <a:off x="4608" y="1296"/>
              <a:ext cx="240" cy="250"/>
            </a:xfrm>
            <a:prstGeom prst="rect">
              <a:avLst/>
            </a:prstGeom>
            <a:noFill/>
            <a:ln w="12700">
              <a:noFill/>
              <a:miter lim="800000"/>
              <a:headEnd/>
              <a:tailEnd/>
            </a:ln>
            <a:effectLst/>
          </p:spPr>
          <p:txBody>
            <a:bodyPr wrap="none">
              <a:spAutoFit/>
            </a:bodyPr>
            <a:lstStyle/>
            <a:p>
              <a:r>
                <a:rPr lang="en-US" sz="2000" b="0">
                  <a:solidFill>
                    <a:schemeClr val="tx1"/>
                  </a:solidFill>
                </a:rPr>
                <a:t>Q</a:t>
              </a:r>
              <a:endParaRPr lang="en-US" sz="2000" b="0" baseline="-25000">
                <a:solidFill>
                  <a:schemeClr val="tx1"/>
                </a:solidFill>
              </a:endParaRPr>
            </a:p>
          </p:txBody>
        </p:sp>
        <p:sp>
          <p:nvSpPr>
            <p:cNvPr id="1562679" name="Text Box 55"/>
            <p:cNvSpPr txBox="1">
              <a:spLocks noChangeArrowheads="1"/>
            </p:cNvSpPr>
            <p:nvPr/>
          </p:nvSpPr>
          <p:spPr bwMode="auto">
            <a:xfrm>
              <a:off x="2736" y="1152"/>
              <a:ext cx="327" cy="250"/>
            </a:xfrm>
            <a:prstGeom prst="rect">
              <a:avLst/>
            </a:prstGeom>
            <a:noFill/>
            <a:ln w="12700">
              <a:noFill/>
              <a:miter lim="800000"/>
              <a:headEnd/>
              <a:tailEnd/>
            </a:ln>
            <a:effectLst/>
          </p:spPr>
          <p:txBody>
            <a:bodyPr wrap="none">
              <a:spAutoFit/>
            </a:bodyPr>
            <a:lstStyle/>
            <a:p>
              <a:r>
                <a:rPr lang="en-US" sz="2000" b="0">
                  <a:solidFill>
                    <a:schemeClr val="tx1"/>
                  </a:solidFill>
                </a:rPr>
                <a:t>Q</a:t>
              </a:r>
              <a:r>
                <a:rPr lang="en-US" sz="2000" b="0" baseline="-25000">
                  <a:solidFill>
                    <a:schemeClr val="tx1"/>
                  </a:solidFill>
                </a:rPr>
                <a:t>M</a:t>
              </a:r>
            </a:p>
          </p:txBody>
        </p:sp>
        <p:sp>
          <p:nvSpPr>
            <p:cNvPr id="1562680" name="Text Box 56"/>
            <p:cNvSpPr txBox="1">
              <a:spLocks noChangeArrowheads="1"/>
            </p:cNvSpPr>
            <p:nvPr/>
          </p:nvSpPr>
          <p:spPr bwMode="auto">
            <a:xfrm>
              <a:off x="768" y="1296"/>
              <a:ext cx="232" cy="250"/>
            </a:xfrm>
            <a:prstGeom prst="rect">
              <a:avLst/>
            </a:prstGeom>
            <a:noFill/>
            <a:ln w="12700">
              <a:noFill/>
              <a:miter lim="800000"/>
              <a:headEnd/>
              <a:tailEnd/>
            </a:ln>
            <a:effectLst/>
          </p:spPr>
          <p:txBody>
            <a:bodyPr wrap="none">
              <a:spAutoFit/>
            </a:bodyPr>
            <a:lstStyle/>
            <a:p>
              <a:r>
                <a:rPr lang="en-US" sz="2000" b="0">
                  <a:solidFill>
                    <a:schemeClr val="tx1"/>
                  </a:solidFill>
                </a:rPr>
                <a:t>D</a:t>
              </a:r>
              <a:endParaRPr lang="en-US" sz="2000" b="0" baseline="-25000">
                <a:solidFill>
                  <a:schemeClr val="tx1"/>
                </a:solidFill>
              </a:endParaRPr>
            </a:p>
          </p:txBody>
        </p:sp>
        <p:sp>
          <p:nvSpPr>
            <p:cNvPr id="1562681" name="Text Box 57"/>
            <p:cNvSpPr txBox="1">
              <a:spLocks noChangeArrowheads="1"/>
            </p:cNvSpPr>
            <p:nvPr/>
          </p:nvSpPr>
          <p:spPr bwMode="auto">
            <a:xfrm>
              <a:off x="1968" y="1632"/>
              <a:ext cx="290" cy="250"/>
            </a:xfrm>
            <a:prstGeom prst="rect">
              <a:avLst/>
            </a:prstGeom>
            <a:noFill/>
            <a:ln w="12700">
              <a:noFill/>
              <a:miter lim="800000"/>
              <a:headEnd/>
              <a:tailEnd/>
            </a:ln>
            <a:effectLst/>
          </p:spPr>
          <p:txBody>
            <a:bodyPr>
              <a:spAutoFit/>
            </a:bodyPr>
            <a:lstStyle/>
            <a:p>
              <a:r>
                <a:rPr lang="en-US" sz="2000" b="0">
                  <a:solidFill>
                    <a:schemeClr val="tx1"/>
                  </a:solidFill>
                </a:rPr>
                <a:t>C</a:t>
              </a:r>
              <a:r>
                <a:rPr lang="en-US" sz="2000" b="0" baseline="-25000">
                  <a:solidFill>
                    <a:schemeClr val="tx1"/>
                  </a:solidFill>
                </a:rPr>
                <a:t>1</a:t>
              </a:r>
            </a:p>
          </p:txBody>
        </p:sp>
        <p:sp>
          <p:nvSpPr>
            <p:cNvPr id="1562682" name="Text Box 58"/>
            <p:cNvSpPr txBox="1">
              <a:spLocks noChangeArrowheads="1"/>
            </p:cNvSpPr>
            <p:nvPr/>
          </p:nvSpPr>
          <p:spPr bwMode="auto">
            <a:xfrm>
              <a:off x="3648" y="1632"/>
              <a:ext cx="290" cy="250"/>
            </a:xfrm>
            <a:prstGeom prst="rect">
              <a:avLst/>
            </a:prstGeom>
            <a:noFill/>
            <a:ln w="12700">
              <a:noFill/>
              <a:miter lim="800000"/>
              <a:headEnd/>
              <a:tailEnd/>
            </a:ln>
            <a:effectLst/>
          </p:spPr>
          <p:txBody>
            <a:bodyPr>
              <a:spAutoFit/>
            </a:bodyPr>
            <a:lstStyle/>
            <a:p>
              <a:r>
                <a:rPr lang="en-US" sz="2000" b="0">
                  <a:solidFill>
                    <a:schemeClr val="tx1"/>
                  </a:solidFill>
                </a:rPr>
                <a:t>C</a:t>
              </a:r>
              <a:r>
                <a:rPr lang="en-US" sz="2000" b="0" baseline="-25000">
                  <a:solidFill>
                    <a:schemeClr val="tx1"/>
                  </a:solidFill>
                </a:rPr>
                <a:t>2</a:t>
              </a:r>
            </a:p>
          </p:txBody>
        </p:sp>
        <p:sp>
          <p:nvSpPr>
            <p:cNvPr id="1562683" name="Text Box 59"/>
            <p:cNvSpPr txBox="1">
              <a:spLocks noChangeArrowheads="1"/>
            </p:cNvSpPr>
            <p:nvPr/>
          </p:nvSpPr>
          <p:spPr bwMode="auto">
            <a:xfrm>
              <a:off x="1344" y="720"/>
              <a:ext cx="356"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62684" name="Text Box 60"/>
            <p:cNvSpPr txBox="1">
              <a:spLocks noChangeArrowheads="1"/>
            </p:cNvSpPr>
            <p:nvPr/>
          </p:nvSpPr>
          <p:spPr bwMode="auto">
            <a:xfrm>
              <a:off x="1392" y="1872"/>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62685" name="Text Box 61"/>
            <p:cNvSpPr txBox="1">
              <a:spLocks noChangeArrowheads="1"/>
            </p:cNvSpPr>
            <p:nvPr/>
          </p:nvSpPr>
          <p:spPr bwMode="auto">
            <a:xfrm>
              <a:off x="3072" y="720"/>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62686" name="Text Box 62"/>
            <p:cNvSpPr txBox="1">
              <a:spLocks noChangeArrowheads="1"/>
            </p:cNvSpPr>
            <p:nvPr/>
          </p:nvSpPr>
          <p:spPr bwMode="auto">
            <a:xfrm>
              <a:off x="3024" y="1872"/>
              <a:ext cx="356"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grpSp>
      <p:grpSp>
        <p:nvGrpSpPr>
          <p:cNvPr id="1562687" name="Group 63"/>
          <p:cNvGrpSpPr>
            <a:grpSpLocks/>
          </p:cNvGrpSpPr>
          <p:nvPr/>
        </p:nvGrpSpPr>
        <p:grpSpPr bwMode="auto">
          <a:xfrm>
            <a:off x="2209800" y="4572000"/>
            <a:ext cx="3352800" cy="1371600"/>
            <a:chOff x="1632" y="2880"/>
            <a:chExt cx="2112" cy="864"/>
          </a:xfrm>
        </p:grpSpPr>
        <p:sp>
          <p:nvSpPr>
            <p:cNvPr id="1562688" name="Text Box 64"/>
            <p:cNvSpPr txBox="1">
              <a:spLocks noChangeArrowheads="1"/>
            </p:cNvSpPr>
            <p:nvPr/>
          </p:nvSpPr>
          <p:spPr bwMode="auto">
            <a:xfrm>
              <a:off x="1632" y="3312"/>
              <a:ext cx="356"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62689" name="Line 65"/>
            <p:cNvSpPr>
              <a:spLocks noChangeShapeType="1"/>
            </p:cNvSpPr>
            <p:nvPr/>
          </p:nvSpPr>
          <p:spPr bwMode="auto">
            <a:xfrm>
              <a:off x="2016" y="3168"/>
              <a:ext cx="384" cy="0"/>
            </a:xfrm>
            <a:prstGeom prst="line">
              <a:avLst/>
            </a:prstGeom>
            <a:noFill/>
            <a:ln w="12700">
              <a:solidFill>
                <a:schemeClr val="tx1"/>
              </a:solidFill>
              <a:round/>
              <a:headEnd/>
              <a:tailEnd/>
            </a:ln>
            <a:effectLst/>
          </p:spPr>
          <p:txBody>
            <a:bodyPr/>
            <a:lstStyle/>
            <a:p>
              <a:endParaRPr lang="en-US"/>
            </a:p>
          </p:txBody>
        </p:sp>
        <p:sp>
          <p:nvSpPr>
            <p:cNvPr id="1562690" name="Line 66"/>
            <p:cNvSpPr>
              <a:spLocks noChangeShapeType="1"/>
            </p:cNvSpPr>
            <p:nvPr/>
          </p:nvSpPr>
          <p:spPr bwMode="auto">
            <a:xfrm flipV="1">
              <a:off x="2400" y="2880"/>
              <a:ext cx="0" cy="288"/>
            </a:xfrm>
            <a:prstGeom prst="line">
              <a:avLst/>
            </a:prstGeom>
            <a:noFill/>
            <a:ln w="12700">
              <a:solidFill>
                <a:schemeClr val="tx1"/>
              </a:solidFill>
              <a:round/>
              <a:headEnd/>
              <a:tailEnd type="triangle" w="med" len="med"/>
            </a:ln>
            <a:effectLst/>
          </p:spPr>
          <p:txBody>
            <a:bodyPr/>
            <a:lstStyle/>
            <a:p>
              <a:endParaRPr lang="en-US"/>
            </a:p>
          </p:txBody>
        </p:sp>
        <p:sp>
          <p:nvSpPr>
            <p:cNvPr id="1562691" name="Line 67"/>
            <p:cNvSpPr>
              <a:spLocks noChangeShapeType="1"/>
            </p:cNvSpPr>
            <p:nvPr/>
          </p:nvSpPr>
          <p:spPr bwMode="auto">
            <a:xfrm flipV="1">
              <a:off x="2688" y="2880"/>
              <a:ext cx="0" cy="288"/>
            </a:xfrm>
            <a:prstGeom prst="line">
              <a:avLst/>
            </a:prstGeom>
            <a:noFill/>
            <a:ln w="12700">
              <a:solidFill>
                <a:schemeClr val="tx1"/>
              </a:solidFill>
              <a:round/>
              <a:headEnd/>
              <a:tailEnd/>
            </a:ln>
            <a:effectLst/>
          </p:spPr>
          <p:txBody>
            <a:bodyPr/>
            <a:lstStyle/>
            <a:p>
              <a:endParaRPr lang="en-US"/>
            </a:p>
          </p:txBody>
        </p:sp>
        <p:sp>
          <p:nvSpPr>
            <p:cNvPr id="1562692" name="Line 68"/>
            <p:cNvSpPr>
              <a:spLocks noChangeShapeType="1"/>
            </p:cNvSpPr>
            <p:nvPr/>
          </p:nvSpPr>
          <p:spPr bwMode="auto">
            <a:xfrm>
              <a:off x="2688" y="3168"/>
              <a:ext cx="384" cy="0"/>
            </a:xfrm>
            <a:prstGeom prst="line">
              <a:avLst/>
            </a:prstGeom>
            <a:noFill/>
            <a:ln w="12700">
              <a:solidFill>
                <a:schemeClr val="tx1"/>
              </a:solidFill>
              <a:round/>
              <a:headEnd/>
              <a:tailEnd/>
            </a:ln>
            <a:effectLst/>
          </p:spPr>
          <p:txBody>
            <a:bodyPr/>
            <a:lstStyle/>
            <a:p>
              <a:endParaRPr lang="en-US"/>
            </a:p>
          </p:txBody>
        </p:sp>
        <p:sp>
          <p:nvSpPr>
            <p:cNvPr id="1562693" name="Line 69"/>
            <p:cNvSpPr>
              <a:spLocks noChangeShapeType="1"/>
            </p:cNvSpPr>
            <p:nvPr/>
          </p:nvSpPr>
          <p:spPr bwMode="auto">
            <a:xfrm flipV="1">
              <a:off x="3072" y="2880"/>
              <a:ext cx="0" cy="288"/>
            </a:xfrm>
            <a:prstGeom prst="line">
              <a:avLst/>
            </a:prstGeom>
            <a:noFill/>
            <a:ln w="12700">
              <a:solidFill>
                <a:schemeClr val="tx1"/>
              </a:solidFill>
              <a:round/>
              <a:headEnd/>
              <a:tailEnd type="triangle" w="med" len="med"/>
            </a:ln>
            <a:effectLst/>
          </p:spPr>
          <p:txBody>
            <a:bodyPr/>
            <a:lstStyle/>
            <a:p>
              <a:endParaRPr lang="en-US"/>
            </a:p>
          </p:txBody>
        </p:sp>
        <p:sp>
          <p:nvSpPr>
            <p:cNvPr id="1562694" name="Line 70"/>
            <p:cNvSpPr>
              <a:spLocks noChangeShapeType="1"/>
            </p:cNvSpPr>
            <p:nvPr/>
          </p:nvSpPr>
          <p:spPr bwMode="auto">
            <a:xfrm flipV="1">
              <a:off x="3360" y="2880"/>
              <a:ext cx="0" cy="288"/>
            </a:xfrm>
            <a:prstGeom prst="line">
              <a:avLst/>
            </a:prstGeom>
            <a:noFill/>
            <a:ln w="12700">
              <a:solidFill>
                <a:schemeClr val="tx1"/>
              </a:solidFill>
              <a:round/>
              <a:headEnd/>
              <a:tailEnd/>
            </a:ln>
            <a:effectLst/>
          </p:spPr>
          <p:txBody>
            <a:bodyPr/>
            <a:lstStyle/>
            <a:p>
              <a:endParaRPr lang="en-US"/>
            </a:p>
          </p:txBody>
        </p:sp>
        <p:sp>
          <p:nvSpPr>
            <p:cNvPr id="1562695" name="Line 71"/>
            <p:cNvSpPr>
              <a:spLocks noChangeShapeType="1"/>
            </p:cNvSpPr>
            <p:nvPr/>
          </p:nvSpPr>
          <p:spPr bwMode="auto">
            <a:xfrm>
              <a:off x="2400" y="2880"/>
              <a:ext cx="288" cy="0"/>
            </a:xfrm>
            <a:prstGeom prst="line">
              <a:avLst/>
            </a:prstGeom>
            <a:noFill/>
            <a:ln w="12700">
              <a:solidFill>
                <a:schemeClr val="tx1"/>
              </a:solidFill>
              <a:round/>
              <a:headEnd/>
              <a:tailEnd/>
            </a:ln>
            <a:effectLst/>
          </p:spPr>
          <p:txBody>
            <a:bodyPr/>
            <a:lstStyle/>
            <a:p>
              <a:endParaRPr lang="en-US"/>
            </a:p>
          </p:txBody>
        </p:sp>
        <p:sp>
          <p:nvSpPr>
            <p:cNvPr id="1562696" name="Line 72"/>
            <p:cNvSpPr>
              <a:spLocks noChangeShapeType="1"/>
            </p:cNvSpPr>
            <p:nvPr/>
          </p:nvSpPr>
          <p:spPr bwMode="auto">
            <a:xfrm>
              <a:off x="3072" y="2880"/>
              <a:ext cx="288" cy="0"/>
            </a:xfrm>
            <a:prstGeom prst="line">
              <a:avLst/>
            </a:prstGeom>
            <a:noFill/>
            <a:ln w="12700">
              <a:solidFill>
                <a:schemeClr val="tx1"/>
              </a:solidFill>
              <a:round/>
              <a:headEnd/>
              <a:tailEnd/>
            </a:ln>
            <a:effectLst/>
          </p:spPr>
          <p:txBody>
            <a:bodyPr/>
            <a:lstStyle/>
            <a:p>
              <a:endParaRPr lang="en-US"/>
            </a:p>
          </p:txBody>
        </p:sp>
        <p:sp>
          <p:nvSpPr>
            <p:cNvPr id="1562697" name="Line 73"/>
            <p:cNvSpPr>
              <a:spLocks noChangeShapeType="1"/>
            </p:cNvSpPr>
            <p:nvPr/>
          </p:nvSpPr>
          <p:spPr bwMode="auto">
            <a:xfrm>
              <a:off x="3360" y="3168"/>
              <a:ext cx="384" cy="0"/>
            </a:xfrm>
            <a:prstGeom prst="line">
              <a:avLst/>
            </a:prstGeom>
            <a:noFill/>
            <a:ln w="12700">
              <a:solidFill>
                <a:schemeClr val="tx1"/>
              </a:solidFill>
              <a:round/>
              <a:headEnd/>
              <a:tailEnd/>
            </a:ln>
            <a:effectLst/>
          </p:spPr>
          <p:txBody>
            <a:bodyPr/>
            <a:lstStyle/>
            <a:p>
              <a:endParaRPr lang="en-US"/>
            </a:p>
          </p:txBody>
        </p:sp>
        <p:sp>
          <p:nvSpPr>
            <p:cNvPr id="1562698" name="Line 74"/>
            <p:cNvSpPr>
              <a:spLocks noChangeShapeType="1"/>
            </p:cNvSpPr>
            <p:nvPr/>
          </p:nvSpPr>
          <p:spPr bwMode="auto">
            <a:xfrm flipH="1">
              <a:off x="2016" y="3456"/>
              <a:ext cx="384" cy="0"/>
            </a:xfrm>
            <a:prstGeom prst="line">
              <a:avLst/>
            </a:prstGeom>
            <a:noFill/>
            <a:ln w="12700">
              <a:solidFill>
                <a:schemeClr val="tx1"/>
              </a:solidFill>
              <a:round/>
              <a:headEnd/>
              <a:tailEnd/>
            </a:ln>
            <a:effectLst/>
          </p:spPr>
          <p:txBody>
            <a:bodyPr/>
            <a:lstStyle/>
            <a:p>
              <a:endParaRPr lang="en-US"/>
            </a:p>
          </p:txBody>
        </p:sp>
        <p:sp>
          <p:nvSpPr>
            <p:cNvPr id="1562699" name="Line 75"/>
            <p:cNvSpPr>
              <a:spLocks noChangeShapeType="1"/>
            </p:cNvSpPr>
            <p:nvPr/>
          </p:nvSpPr>
          <p:spPr bwMode="auto">
            <a:xfrm flipH="1" flipV="1">
              <a:off x="2400" y="3456"/>
              <a:ext cx="0" cy="288"/>
            </a:xfrm>
            <a:prstGeom prst="line">
              <a:avLst/>
            </a:prstGeom>
            <a:noFill/>
            <a:ln w="12700">
              <a:solidFill>
                <a:schemeClr val="tx1"/>
              </a:solidFill>
              <a:round/>
              <a:headEnd/>
              <a:tailEnd/>
            </a:ln>
            <a:effectLst/>
          </p:spPr>
          <p:txBody>
            <a:bodyPr/>
            <a:lstStyle/>
            <a:p>
              <a:endParaRPr lang="en-US"/>
            </a:p>
          </p:txBody>
        </p:sp>
        <p:sp>
          <p:nvSpPr>
            <p:cNvPr id="1562700" name="Line 76"/>
            <p:cNvSpPr>
              <a:spLocks noChangeShapeType="1"/>
            </p:cNvSpPr>
            <p:nvPr/>
          </p:nvSpPr>
          <p:spPr bwMode="auto">
            <a:xfrm flipH="1" flipV="1">
              <a:off x="2688" y="3456"/>
              <a:ext cx="0" cy="288"/>
            </a:xfrm>
            <a:prstGeom prst="line">
              <a:avLst/>
            </a:prstGeom>
            <a:noFill/>
            <a:ln w="12700">
              <a:solidFill>
                <a:schemeClr val="tx1"/>
              </a:solidFill>
              <a:round/>
              <a:headEnd/>
              <a:tailEnd/>
            </a:ln>
            <a:effectLst/>
          </p:spPr>
          <p:txBody>
            <a:bodyPr/>
            <a:lstStyle/>
            <a:p>
              <a:endParaRPr lang="en-US"/>
            </a:p>
          </p:txBody>
        </p:sp>
        <p:sp>
          <p:nvSpPr>
            <p:cNvPr id="1562701" name="Line 77"/>
            <p:cNvSpPr>
              <a:spLocks noChangeShapeType="1"/>
            </p:cNvSpPr>
            <p:nvPr/>
          </p:nvSpPr>
          <p:spPr bwMode="auto">
            <a:xfrm flipH="1">
              <a:off x="2688" y="3456"/>
              <a:ext cx="384" cy="0"/>
            </a:xfrm>
            <a:prstGeom prst="line">
              <a:avLst/>
            </a:prstGeom>
            <a:noFill/>
            <a:ln w="12700">
              <a:solidFill>
                <a:schemeClr val="tx1"/>
              </a:solidFill>
              <a:round/>
              <a:headEnd/>
              <a:tailEnd/>
            </a:ln>
            <a:effectLst/>
          </p:spPr>
          <p:txBody>
            <a:bodyPr/>
            <a:lstStyle/>
            <a:p>
              <a:endParaRPr lang="en-US"/>
            </a:p>
          </p:txBody>
        </p:sp>
        <p:sp>
          <p:nvSpPr>
            <p:cNvPr id="1562702" name="Line 78"/>
            <p:cNvSpPr>
              <a:spLocks noChangeShapeType="1"/>
            </p:cNvSpPr>
            <p:nvPr/>
          </p:nvSpPr>
          <p:spPr bwMode="auto">
            <a:xfrm flipH="1" flipV="1">
              <a:off x="3072" y="3456"/>
              <a:ext cx="0" cy="288"/>
            </a:xfrm>
            <a:prstGeom prst="line">
              <a:avLst/>
            </a:prstGeom>
            <a:noFill/>
            <a:ln w="12700">
              <a:solidFill>
                <a:schemeClr val="tx1"/>
              </a:solidFill>
              <a:round/>
              <a:headEnd/>
              <a:tailEnd/>
            </a:ln>
            <a:effectLst/>
          </p:spPr>
          <p:txBody>
            <a:bodyPr/>
            <a:lstStyle/>
            <a:p>
              <a:endParaRPr lang="en-US"/>
            </a:p>
          </p:txBody>
        </p:sp>
        <p:sp>
          <p:nvSpPr>
            <p:cNvPr id="1562703" name="Line 79"/>
            <p:cNvSpPr>
              <a:spLocks noChangeShapeType="1"/>
            </p:cNvSpPr>
            <p:nvPr/>
          </p:nvSpPr>
          <p:spPr bwMode="auto">
            <a:xfrm flipH="1" flipV="1">
              <a:off x="3360" y="3456"/>
              <a:ext cx="0" cy="288"/>
            </a:xfrm>
            <a:prstGeom prst="line">
              <a:avLst/>
            </a:prstGeom>
            <a:noFill/>
            <a:ln w="12700">
              <a:solidFill>
                <a:schemeClr val="tx1"/>
              </a:solidFill>
              <a:round/>
              <a:headEnd/>
              <a:tailEnd/>
            </a:ln>
            <a:effectLst/>
          </p:spPr>
          <p:txBody>
            <a:bodyPr/>
            <a:lstStyle/>
            <a:p>
              <a:endParaRPr lang="en-US"/>
            </a:p>
          </p:txBody>
        </p:sp>
        <p:sp>
          <p:nvSpPr>
            <p:cNvPr id="1562704" name="Line 80"/>
            <p:cNvSpPr>
              <a:spLocks noChangeShapeType="1"/>
            </p:cNvSpPr>
            <p:nvPr/>
          </p:nvSpPr>
          <p:spPr bwMode="auto">
            <a:xfrm flipH="1">
              <a:off x="2400" y="3744"/>
              <a:ext cx="288" cy="0"/>
            </a:xfrm>
            <a:prstGeom prst="line">
              <a:avLst/>
            </a:prstGeom>
            <a:noFill/>
            <a:ln w="12700">
              <a:solidFill>
                <a:schemeClr val="tx1"/>
              </a:solidFill>
              <a:round/>
              <a:headEnd/>
              <a:tailEnd/>
            </a:ln>
            <a:effectLst/>
          </p:spPr>
          <p:txBody>
            <a:bodyPr/>
            <a:lstStyle/>
            <a:p>
              <a:endParaRPr lang="en-US"/>
            </a:p>
          </p:txBody>
        </p:sp>
        <p:sp>
          <p:nvSpPr>
            <p:cNvPr id="1562705" name="Line 81"/>
            <p:cNvSpPr>
              <a:spLocks noChangeShapeType="1"/>
            </p:cNvSpPr>
            <p:nvPr/>
          </p:nvSpPr>
          <p:spPr bwMode="auto">
            <a:xfrm flipH="1">
              <a:off x="3072" y="3744"/>
              <a:ext cx="288" cy="0"/>
            </a:xfrm>
            <a:prstGeom prst="line">
              <a:avLst/>
            </a:prstGeom>
            <a:noFill/>
            <a:ln w="12700">
              <a:solidFill>
                <a:schemeClr val="tx1"/>
              </a:solidFill>
              <a:round/>
              <a:headEnd/>
              <a:tailEnd/>
            </a:ln>
            <a:effectLst/>
          </p:spPr>
          <p:txBody>
            <a:bodyPr/>
            <a:lstStyle/>
            <a:p>
              <a:endParaRPr lang="en-US"/>
            </a:p>
          </p:txBody>
        </p:sp>
        <p:sp>
          <p:nvSpPr>
            <p:cNvPr id="1562706" name="Line 82"/>
            <p:cNvSpPr>
              <a:spLocks noChangeShapeType="1"/>
            </p:cNvSpPr>
            <p:nvPr/>
          </p:nvSpPr>
          <p:spPr bwMode="auto">
            <a:xfrm flipH="1">
              <a:off x="3360" y="3456"/>
              <a:ext cx="384" cy="0"/>
            </a:xfrm>
            <a:prstGeom prst="line">
              <a:avLst/>
            </a:prstGeom>
            <a:noFill/>
            <a:ln w="12700">
              <a:solidFill>
                <a:schemeClr val="tx1"/>
              </a:solidFill>
              <a:round/>
              <a:headEnd/>
              <a:tailEnd/>
            </a:ln>
            <a:effectLst/>
          </p:spPr>
          <p:txBody>
            <a:bodyPr/>
            <a:lstStyle/>
            <a:p>
              <a:endParaRPr lang="en-US"/>
            </a:p>
          </p:txBody>
        </p:sp>
        <p:sp>
          <p:nvSpPr>
            <p:cNvPr id="1562707" name="Text Box 83"/>
            <p:cNvSpPr txBox="1">
              <a:spLocks noChangeArrowheads="1"/>
            </p:cNvSpPr>
            <p:nvPr/>
          </p:nvSpPr>
          <p:spPr bwMode="auto">
            <a:xfrm>
              <a:off x="1680" y="2976"/>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grpSp>
      <p:sp>
        <p:nvSpPr>
          <p:cNvPr id="1562708" name="Text Box 84"/>
          <p:cNvSpPr txBox="1">
            <a:spLocks noChangeArrowheads="1"/>
          </p:cNvSpPr>
          <p:nvPr/>
        </p:nvSpPr>
        <p:spPr bwMode="auto">
          <a:xfrm>
            <a:off x="2698750" y="762000"/>
            <a:ext cx="958850" cy="396875"/>
          </a:xfrm>
          <a:prstGeom prst="rect">
            <a:avLst/>
          </a:prstGeom>
          <a:noFill/>
          <a:ln w="12700">
            <a:noFill/>
            <a:miter lim="800000"/>
            <a:headEnd/>
            <a:tailEnd/>
          </a:ln>
          <a:effectLst/>
        </p:spPr>
        <p:txBody>
          <a:bodyPr wrap="none">
            <a:spAutoFit/>
          </a:bodyPr>
          <a:lstStyle/>
          <a:p>
            <a:pPr algn="ctr"/>
            <a:r>
              <a:rPr lang="en-US" sz="2000" b="0">
                <a:solidFill>
                  <a:schemeClr val="tx1"/>
                </a:solidFill>
              </a:rPr>
              <a:t>master</a:t>
            </a:r>
          </a:p>
        </p:txBody>
      </p:sp>
      <p:sp>
        <p:nvSpPr>
          <p:cNvPr id="1562709" name="Text Box 85"/>
          <p:cNvSpPr txBox="1">
            <a:spLocks noChangeArrowheads="1"/>
          </p:cNvSpPr>
          <p:nvPr/>
        </p:nvSpPr>
        <p:spPr bwMode="auto">
          <a:xfrm>
            <a:off x="5426075" y="762000"/>
            <a:ext cx="777875" cy="396875"/>
          </a:xfrm>
          <a:prstGeom prst="rect">
            <a:avLst/>
          </a:prstGeom>
          <a:noFill/>
          <a:ln w="12700">
            <a:noFill/>
            <a:miter lim="800000"/>
            <a:headEnd/>
            <a:tailEnd/>
          </a:ln>
          <a:effectLst/>
        </p:spPr>
        <p:txBody>
          <a:bodyPr wrap="none">
            <a:spAutoFit/>
          </a:bodyPr>
          <a:lstStyle/>
          <a:p>
            <a:pPr algn="ctr"/>
            <a:r>
              <a:rPr lang="en-US" sz="2000" b="0">
                <a:solidFill>
                  <a:schemeClr val="tx1"/>
                </a:solidFill>
              </a:rPr>
              <a:t>slave</a:t>
            </a:r>
          </a:p>
        </p:txBody>
      </p:sp>
      <p:sp>
        <p:nvSpPr>
          <p:cNvPr id="1562710" name="AutoShape 86"/>
          <p:cNvSpPr>
            <a:spLocks/>
          </p:cNvSpPr>
          <p:nvPr/>
        </p:nvSpPr>
        <p:spPr bwMode="auto">
          <a:xfrm rot="5400000">
            <a:off x="3124200" y="76200"/>
            <a:ext cx="76200" cy="2209800"/>
          </a:xfrm>
          <a:prstGeom prst="leftBrace">
            <a:avLst>
              <a:gd name="adj1" fmla="val 241667"/>
              <a:gd name="adj2" fmla="val 50000"/>
            </a:avLst>
          </a:prstGeom>
          <a:noFill/>
          <a:ln w="12700">
            <a:solidFill>
              <a:schemeClr val="tx1"/>
            </a:solidFill>
            <a:round/>
            <a:headEnd/>
            <a:tailEnd/>
          </a:ln>
          <a:effectLst/>
        </p:spPr>
        <p:txBody>
          <a:bodyPr wrap="none" anchor="ctr"/>
          <a:lstStyle/>
          <a:p>
            <a:endParaRPr lang="en-US"/>
          </a:p>
        </p:txBody>
      </p:sp>
      <p:sp>
        <p:nvSpPr>
          <p:cNvPr id="1562711" name="AutoShape 87"/>
          <p:cNvSpPr>
            <a:spLocks/>
          </p:cNvSpPr>
          <p:nvPr/>
        </p:nvSpPr>
        <p:spPr bwMode="auto">
          <a:xfrm rot="5400000">
            <a:off x="5715000" y="76200"/>
            <a:ext cx="76200" cy="2209800"/>
          </a:xfrm>
          <a:prstGeom prst="leftBrace">
            <a:avLst>
              <a:gd name="adj1" fmla="val 241667"/>
              <a:gd name="adj2" fmla="val 50000"/>
            </a:avLst>
          </a:prstGeom>
          <a:noFill/>
          <a:ln w="12700">
            <a:solidFill>
              <a:schemeClr val="tx1"/>
            </a:solidFill>
            <a:round/>
            <a:headEnd/>
            <a:tailEnd/>
          </a:ln>
          <a:effectLst/>
        </p:spPr>
        <p:txBody>
          <a:bodyPr wrap="none" anchor="ctr"/>
          <a:lstStyle/>
          <a:p>
            <a:endParaRPr lang="en-US"/>
          </a:p>
        </p:txBody>
      </p:sp>
      <p:sp>
        <p:nvSpPr>
          <p:cNvPr id="1562712" name="Text Box 88"/>
          <p:cNvSpPr txBox="1">
            <a:spLocks noChangeArrowheads="1"/>
          </p:cNvSpPr>
          <p:nvPr/>
        </p:nvSpPr>
        <p:spPr bwMode="auto">
          <a:xfrm>
            <a:off x="6400800" y="3657600"/>
            <a:ext cx="784225" cy="1006475"/>
          </a:xfrm>
          <a:prstGeom prst="rect">
            <a:avLst/>
          </a:prstGeom>
          <a:noFill/>
          <a:ln w="12700">
            <a:noFill/>
            <a:miter lim="800000"/>
            <a:headEnd/>
            <a:tailEnd/>
          </a:ln>
          <a:effectLst/>
        </p:spPr>
        <p:txBody>
          <a:bodyPr wrap="none">
            <a:spAutoFit/>
          </a:bodyPr>
          <a:lstStyle/>
          <a:p>
            <a:r>
              <a:rPr lang="en-US" sz="2000" b="0">
                <a:solidFill>
                  <a:schemeClr val="tx1"/>
                </a:solidFill>
              </a:rPr>
              <a:t>t</a:t>
            </a:r>
            <a:r>
              <a:rPr lang="en-US" sz="2000" b="0" baseline="-25000">
                <a:solidFill>
                  <a:schemeClr val="tx1"/>
                </a:solidFill>
              </a:rPr>
              <a:t>su</a:t>
            </a:r>
            <a:r>
              <a:rPr lang="en-US" sz="2000" b="0">
                <a:solidFill>
                  <a:schemeClr val="tx1"/>
                </a:solidFill>
              </a:rPr>
              <a:t> =</a:t>
            </a:r>
          </a:p>
          <a:p>
            <a:r>
              <a:rPr lang="en-US" sz="2000" b="0">
                <a:solidFill>
                  <a:schemeClr val="tx1"/>
                </a:solidFill>
              </a:rPr>
              <a:t>t</a:t>
            </a:r>
            <a:r>
              <a:rPr lang="en-US" sz="2000" b="0" baseline="-25000">
                <a:solidFill>
                  <a:schemeClr val="tx1"/>
                </a:solidFill>
              </a:rPr>
              <a:t>hold</a:t>
            </a:r>
            <a:r>
              <a:rPr lang="en-US" sz="2000" b="0">
                <a:solidFill>
                  <a:schemeClr val="tx1"/>
                </a:solidFill>
              </a:rPr>
              <a:t> =</a:t>
            </a:r>
          </a:p>
          <a:p>
            <a:r>
              <a:rPr lang="en-US" sz="2000" b="0">
                <a:solidFill>
                  <a:schemeClr val="tx1"/>
                </a:solidFill>
              </a:rPr>
              <a:t>t</a:t>
            </a:r>
            <a:r>
              <a:rPr lang="en-US" sz="2000" b="0" baseline="-25000">
                <a:solidFill>
                  <a:schemeClr val="tx1"/>
                </a:solidFill>
              </a:rPr>
              <a:t>c-q</a:t>
            </a:r>
            <a:r>
              <a:rPr lang="en-US" sz="2000" b="0">
                <a:solidFill>
                  <a:schemeClr val="tx1"/>
                </a:solidFill>
              </a:rPr>
              <a:t>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4674" name="Rectangle 2"/>
          <p:cNvSpPr>
            <a:spLocks noGrp="1" noChangeArrowheads="1"/>
          </p:cNvSpPr>
          <p:nvPr>
            <p:ph type="title"/>
          </p:nvPr>
        </p:nvSpPr>
        <p:spPr/>
        <p:txBody>
          <a:bodyPr/>
          <a:lstStyle/>
          <a:p>
            <a:r>
              <a:rPr lang="en-US"/>
              <a:t>Dynamic ET Flipflop</a:t>
            </a:r>
          </a:p>
        </p:txBody>
      </p:sp>
      <p:grpSp>
        <p:nvGrpSpPr>
          <p:cNvPr id="1564675" name="Group 3"/>
          <p:cNvGrpSpPr>
            <a:grpSpLocks/>
          </p:cNvGrpSpPr>
          <p:nvPr/>
        </p:nvGrpSpPr>
        <p:grpSpPr bwMode="auto">
          <a:xfrm>
            <a:off x="1219200" y="1431925"/>
            <a:ext cx="6477000" cy="2225675"/>
            <a:chOff x="768" y="720"/>
            <a:chExt cx="4080" cy="1402"/>
          </a:xfrm>
        </p:grpSpPr>
        <p:grpSp>
          <p:nvGrpSpPr>
            <p:cNvPr id="1564676" name="Group 4"/>
            <p:cNvGrpSpPr>
              <a:grpSpLocks/>
            </p:cNvGrpSpPr>
            <p:nvPr/>
          </p:nvGrpSpPr>
          <p:grpSpPr bwMode="auto">
            <a:xfrm>
              <a:off x="1200" y="1008"/>
              <a:ext cx="628" cy="848"/>
              <a:chOff x="480" y="2400"/>
              <a:chExt cx="628" cy="848"/>
            </a:xfrm>
          </p:grpSpPr>
          <p:sp>
            <p:nvSpPr>
              <p:cNvPr id="1564677" name="Oval 5"/>
              <p:cNvSpPr>
                <a:spLocks noChangeArrowheads="1"/>
              </p:cNvSpPr>
              <p:nvPr/>
            </p:nvSpPr>
            <p:spPr bwMode="auto">
              <a:xfrm flipH="1">
                <a:off x="768" y="2976"/>
                <a:ext cx="90" cy="88"/>
              </a:xfrm>
              <a:prstGeom prst="ellipse">
                <a:avLst/>
              </a:prstGeom>
              <a:noFill/>
              <a:ln w="12700">
                <a:solidFill>
                  <a:schemeClr val="tx1"/>
                </a:solidFill>
                <a:round/>
                <a:headEnd/>
                <a:tailEnd/>
              </a:ln>
              <a:effectLst/>
            </p:spPr>
            <p:txBody>
              <a:bodyPr wrap="none" anchor="ctr"/>
              <a:lstStyle/>
              <a:p>
                <a:endParaRPr lang="en-US"/>
              </a:p>
            </p:txBody>
          </p:sp>
          <p:sp>
            <p:nvSpPr>
              <p:cNvPr id="1564678" name="Line 6"/>
              <p:cNvSpPr>
                <a:spLocks noChangeShapeType="1"/>
              </p:cNvSpPr>
              <p:nvPr/>
            </p:nvSpPr>
            <p:spPr bwMode="auto">
              <a:xfrm flipH="1" flipV="1">
                <a:off x="912" y="2784"/>
                <a:ext cx="196" cy="0"/>
              </a:xfrm>
              <a:prstGeom prst="line">
                <a:avLst/>
              </a:prstGeom>
              <a:noFill/>
              <a:ln w="12700">
                <a:solidFill>
                  <a:schemeClr val="tx1"/>
                </a:solidFill>
                <a:round/>
                <a:headEnd/>
                <a:tailEnd/>
              </a:ln>
              <a:effectLst/>
            </p:spPr>
            <p:txBody>
              <a:bodyPr/>
              <a:lstStyle/>
              <a:p>
                <a:endParaRPr lang="en-US"/>
              </a:p>
            </p:txBody>
          </p:sp>
          <p:sp>
            <p:nvSpPr>
              <p:cNvPr id="1564679" name="Line 7"/>
              <p:cNvSpPr>
                <a:spLocks noChangeShapeType="1"/>
              </p:cNvSpPr>
              <p:nvPr/>
            </p:nvSpPr>
            <p:spPr bwMode="auto">
              <a:xfrm flipH="1" flipV="1">
                <a:off x="672" y="2976"/>
                <a:ext cx="240" cy="0"/>
              </a:xfrm>
              <a:prstGeom prst="line">
                <a:avLst/>
              </a:prstGeom>
              <a:noFill/>
              <a:ln w="12700">
                <a:solidFill>
                  <a:schemeClr val="tx1"/>
                </a:solidFill>
                <a:round/>
                <a:headEnd/>
                <a:tailEnd/>
              </a:ln>
              <a:effectLst/>
            </p:spPr>
            <p:txBody>
              <a:bodyPr/>
              <a:lstStyle/>
              <a:p>
                <a:endParaRPr lang="en-US"/>
              </a:p>
            </p:txBody>
          </p:sp>
          <p:sp>
            <p:nvSpPr>
              <p:cNvPr id="1564680" name="Line 8"/>
              <p:cNvSpPr>
                <a:spLocks noChangeShapeType="1"/>
              </p:cNvSpPr>
              <p:nvPr/>
            </p:nvSpPr>
            <p:spPr bwMode="auto">
              <a:xfrm flipH="1" flipV="1">
                <a:off x="480" y="2784"/>
                <a:ext cx="192" cy="0"/>
              </a:xfrm>
              <a:prstGeom prst="line">
                <a:avLst/>
              </a:prstGeom>
              <a:noFill/>
              <a:ln w="12700">
                <a:solidFill>
                  <a:schemeClr val="tx1"/>
                </a:solidFill>
                <a:round/>
                <a:headEnd/>
                <a:tailEnd/>
              </a:ln>
              <a:effectLst/>
            </p:spPr>
            <p:txBody>
              <a:bodyPr/>
              <a:lstStyle/>
              <a:p>
                <a:endParaRPr lang="en-US"/>
              </a:p>
            </p:txBody>
          </p:sp>
          <p:sp>
            <p:nvSpPr>
              <p:cNvPr id="1564681" name="Line 9"/>
              <p:cNvSpPr>
                <a:spLocks noChangeShapeType="1"/>
              </p:cNvSpPr>
              <p:nvPr/>
            </p:nvSpPr>
            <p:spPr bwMode="auto">
              <a:xfrm flipH="1" flipV="1">
                <a:off x="816" y="3072"/>
                <a:ext cx="0" cy="176"/>
              </a:xfrm>
              <a:prstGeom prst="line">
                <a:avLst/>
              </a:prstGeom>
              <a:noFill/>
              <a:ln w="12700">
                <a:solidFill>
                  <a:schemeClr val="tx1"/>
                </a:solidFill>
                <a:round/>
                <a:headEnd/>
                <a:tailEnd/>
              </a:ln>
              <a:effectLst/>
            </p:spPr>
            <p:txBody>
              <a:bodyPr/>
              <a:lstStyle/>
              <a:p>
                <a:endParaRPr lang="en-US"/>
              </a:p>
            </p:txBody>
          </p:sp>
          <p:sp>
            <p:nvSpPr>
              <p:cNvPr id="1564682" name="Line 10"/>
              <p:cNvSpPr>
                <a:spLocks noChangeShapeType="1"/>
              </p:cNvSpPr>
              <p:nvPr/>
            </p:nvSpPr>
            <p:spPr bwMode="auto">
              <a:xfrm>
                <a:off x="672" y="2640"/>
                <a:ext cx="0" cy="288"/>
              </a:xfrm>
              <a:prstGeom prst="line">
                <a:avLst/>
              </a:prstGeom>
              <a:noFill/>
              <a:ln w="12700">
                <a:solidFill>
                  <a:schemeClr val="tx1"/>
                </a:solidFill>
                <a:round/>
                <a:headEnd/>
                <a:tailEnd/>
              </a:ln>
              <a:effectLst/>
            </p:spPr>
            <p:txBody>
              <a:bodyPr/>
              <a:lstStyle/>
              <a:p>
                <a:endParaRPr lang="en-US"/>
              </a:p>
            </p:txBody>
          </p:sp>
          <p:sp>
            <p:nvSpPr>
              <p:cNvPr id="1564683" name="Line 11"/>
              <p:cNvSpPr>
                <a:spLocks noChangeShapeType="1"/>
              </p:cNvSpPr>
              <p:nvPr/>
            </p:nvSpPr>
            <p:spPr bwMode="auto">
              <a:xfrm>
                <a:off x="912" y="2640"/>
                <a:ext cx="0" cy="288"/>
              </a:xfrm>
              <a:prstGeom prst="line">
                <a:avLst/>
              </a:prstGeom>
              <a:noFill/>
              <a:ln w="12700">
                <a:solidFill>
                  <a:schemeClr val="tx1"/>
                </a:solidFill>
                <a:round/>
                <a:headEnd/>
                <a:tailEnd/>
              </a:ln>
              <a:effectLst/>
            </p:spPr>
            <p:txBody>
              <a:bodyPr/>
              <a:lstStyle/>
              <a:p>
                <a:endParaRPr lang="en-US"/>
              </a:p>
            </p:txBody>
          </p:sp>
          <p:sp>
            <p:nvSpPr>
              <p:cNvPr id="1564684" name="Line 12"/>
              <p:cNvSpPr>
                <a:spLocks noChangeShapeType="1"/>
              </p:cNvSpPr>
              <p:nvPr/>
            </p:nvSpPr>
            <p:spPr bwMode="auto">
              <a:xfrm flipH="1" flipV="1">
                <a:off x="672" y="2640"/>
                <a:ext cx="240" cy="0"/>
              </a:xfrm>
              <a:prstGeom prst="line">
                <a:avLst/>
              </a:prstGeom>
              <a:noFill/>
              <a:ln w="12700">
                <a:solidFill>
                  <a:schemeClr val="tx1"/>
                </a:solidFill>
                <a:round/>
                <a:headEnd/>
                <a:tailEnd/>
              </a:ln>
              <a:effectLst/>
            </p:spPr>
            <p:txBody>
              <a:bodyPr/>
              <a:lstStyle/>
              <a:p>
                <a:endParaRPr lang="en-US"/>
              </a:p>
            </p:txBody>
          </p:sp>
          <p:sp>
            <p:nvSpPr>
              <p:cNvPr id="1564685" name="Line 13"/>
              <p:cNvSpPr>
                <a:spLocks noChangeShapeType="1"/>
              </p:cNvSpPr>
              <p:nvPr/>
            </p:nvSpPr>
            <p:spPr bwMode="auto">
              <a:xfrm flipH="1" flipV="1">
                <a:off x="672" y="2928"/>
                <a:ext cx="240" cy="0"/>
              </a:xfrm>
              <a:prstGeom prst="line">
                <a:avLst/>
              </a:prstGeom>
              <a:noFill/>
              <a:ln w="12700">
                <a:solidFill>
                  <a:schemeClr val="tx1"/>
                </a:solidFill>
                <a:round/>
                <a:headEnd/>
                <a:tailEnd/>
              </a:ln>
              <a:effectLst/>
            </p:spPr>
            <p:txBody>
              <a:bodyPr/>
              <a:lstStyle/>
              <a:p>
                <a:endParaRPr lang="en-US"/>
              </a:p>
            </p:txBody>
          </p:sp>
          <p:sp>
            <p:nvSpPr>
              <p:cNvPr id="1564686" name="Line 14"/>
              <p:cNvSpPr>
                <a:spLocks noChangeShapeType="1"/>
              </p:cNvSpPr>
              <p:nvPr/>
            </p:nvSpPr>
            <p:spPr bwMode="auto">
              <a:xfrm flipH="1" flipV="1">
                <a:off x="672" y="2592"/>
                <a:ext cx="240" cy="0"/>
              </a:xfrm>
              <a:prstGeom prst="line">
                <a:avLst/>
              </a:prstGeom>
              <a:noFill/>
              <a:ln w="12700">
                <a:solidFill>
                  <a:schemeClr val="tx1"/>
                </a:solidFill>
                <a:round/>
                <a:headEnd/>
                <a:tailEnd/>
              </a:ln>
              <a:effectLst/>
            </p:spPr>
            <p:txBody>
              <a:bodyPr/>
              <a:lstStyle/>
              <a:p>
                <a:endParaRPr lang="en-US"/>
              </a:p>
            </p:txBody>
          </p:sp>
          <p:sp>
            <p:nvSpPr>
              <p:cNvPr id="1564687" name="Line 15"/>
              <p:cNvSpPr>
                <a:spLocks noChangeShapeType="1"/>
              </p:cNvSpPr>
              <p:nvPr/>
            </p:nvSpPr>
            <p:spPr bwMode="auto">
              <a:xfrm flipH="1" flipV="1">
                <a:off x="816" y="2400"/>
                <a:ext cx="0" cy="176"/>
              </a:xfrm>
              <a:prstGeom prst="line">
                <a:avLst/>
              </a:prstGeom>
              <a:noFill/>
              <a:ln w="12700">
                <a:solidFill>
                  <a:schemeClr val="tx1"/>
                </a:solidFill>
                <a:round/>
                <a:headEnd/>
                <a:tailEnd/>
              </a:ln>
              <a:effectLst/>
            </p:spPr>
            <p:txBody>
              <a:bodyPr/>
              <a:lstStyle/>
              <a:p>
                <a:endParaRPr lang="en-US"/>
              </a:p>
            </p:txBody>
          </p:sp>
        </p:grpSp>
        <p:grpSp>
          <p:nvGrpSpPr>
            <p:cNvPr id="1564688" name="Group 16"/>
            <p:cNvGrpSpPr>
              <a:grpSpLocks/>
            </p:cNvGrpSpPr>
            <p:nvPr/>
          </p:nvGrpSpPr>
          <p:grpSpPr bwMode="auto">
            <a:xfrm>
              <a:off x="2304" y="1248"/>
              <a:ext cx="403" cy="308"/>
              <a:chOff x="816" y="1920"/>
              <a:chExt cx="432" cy="336"/>
            </a:xfrm>
          </p:grpSpPr>
          <p:sp>
            <p:nvSpPr>
              <p:cNvPr id="1564689" name="AutoShape 17"/>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64690" name="Oval 18"/>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64691" name="Line 19"/>
            <p:cNvSpPr>
              <a:spLocks noChangeShapeType="1"/>
            </p:cNvSpPr>
            <p:nvPr/>
          </p:nvSpPr>
          <p:spPr bwMode="auto">
            <a:xfrm>
              <a:off x="1776" y="1392"/>
              <a:ext cx="528" cy="0"/>
            </a:xfrm>
            <a:prstGeom prst="line">
              <a:avLst/>
            </a:prstGeom>
            <a:noFill/>
            <a:ln w="12700">
              <a:solidFill>
                <a:schemeClr val="tx1"/>
              </a:solidFill>
              <a:round/>
              <a:headEnd/>
              <a:tailEnd/>
            </a:ln>
            <a:effectLst/>
          </p:spPr>
          <p:txBody>
            <a:bodyPr/>
            <a:lstStyle/>
            <a:p>
              <a:endParaRPr lang="en-US"/>
            </a:p>
          </p:txBody>
        </p:sp>
        <p:sp>
          <p:nvSpPr>
            <p:cNvPr id="1564692" name="Line 20"/>
            <p:cNvSpPr>
              <a:spLocks noChangeShapeType="1"/>
            </p:cNvSpPr>
            <p:nvPr/>
          </p:nvSpPr>
          <p:spPr bwMode="auto">
            <a:xfrm>
              <a:off x="1920" y="1392"/>
              <a:ext cx="0" cy="240"/>
            </a:xfrm>
            <a:prstGeom prst="line">
              <a:avLst/>
            </a:prstGeom>
            <a:noFill/>
            <a:ln w="12700">
              <a:solidFill>
                <a:schemeClr val="tx1"/>
              </a:solidFill>
              <a:round/>
              <a:headEnd/>
              <a:tailEnd/>
            </a:ln>
            <a:effectLst/>
          </p:spPr>
          <p:txBody>
            <a:bodyPr/>
            <a:lstStyle/>
            <a:p>
              <a:endParaRPr lang="en-US"/>
            </a:p>
          </p:txBody>
        </p:sp>
        <p:sp>
          <p:nvSpPr>
            <p:cNvPr id="1564693" name="Line 21"/>
            <p:cNvSpPr>
              <a:spLocks noChangeShapeType="1"/>
            </p:cNvSpPr>
            <p:nvPr/>
          </p:nvSpPr>
          <p:spPr bwMode="auto">
            <a:xfrm>
              <a:off x="1776" y="1632"/>
              <a:ext cx="288" cy="0"/>
            </a:xfrm>
            <a:prstGeom prst="line">
              <a:avLst/>
            </a:prstGeom>
            <a:noFill/>
            <a:ln w="12700">
              <a:solidFill>
                <a:schemeClr val="tx1"/>
              </a:solidFill>
              <a:round/>
              <a:headEnd/>
              <a:tailEnd/>
            </a:ln>
            <a:effectLst/>
          </p:spPr>
          <p:txBody>
            <a:bodyPr/>
            <a:lstStyle/>
            <a:p>
              <a:endParaRPr lang="en-US"/>
            </a:p>
          </p:txBody>
        </p:sp>
        <p:sp>
          <p:nvSpPr>
            <p:cNvPr id="1564694" name="Line 22"/>
            <p:cNvSpPr>
              <a:spLocks noChangeShapeType="1"/>
            </p:cNvSpPr>
            <p:nvPr/>
          </p:nvSpPr>
          <p:spPr bwMode="auto">
            <a:xfrm>
              <a:off x="1776" y="1680"/>
              <a:ext cx="288" cy="0"/>
            </a:xfrm>
            <a:prstGeom prst="line">
              <a:avLst/>
            </a:prstGeom>
            <a:noFill/>
            <a:ln w="12700">
              <a:solidFill>
                <a:schemeClr val="tx1"/>
              </a:solidFill>
              <a:round/>
              <a:headEnd/>
              <a:tailEnd/>
            </a:ln>
            <a:effectLst/>
          </p:spPr>
          <p:txBody>
            <a:bodyPr/>
            <a:lstStyle/>
            <a:p>
              <a:endParaRPr lang="en-US"/>
            </a:p>
          </p:txBody>
        </p:sp>
        <p:sp>
          <p:nvSpPr>
            <p:cNvPr id="1564695" name="Line 23"/>
            <p:cNvSpPr>
              <a:spLocks noChangeShapeType="1"/>
            </p:cNvSpPr>
            <p:nvPr/>
          </p:nvSpPr>
          <p:spPr bwMode="auto">
            <a:xfrm>
              <a:off x="1920" y="1680"/>
              <a:ext cx="0" cy="240"/>
            </a:xfrm>
            <a:prstGeom prst="line">
              <a:avLst/>
            </a:prstGeom>
            <a:noFill/>
            <a:ln w="12700">
              <a:solidFill>
                <a:schemeClr val="tx1"/>
              </a:solidFill>
              <a:round/>
              <a:headEnd/>
              <a:tailEnd/>
            </a:ln>
            <a:effectLst/>
          </p:spPr>
          <p:txBody>
            <a:bodyPr/>
            <a:lstStyle/>
            <a:p>
              <a:endParaRPr lang="en-US"/>
            </a:p>
          </p:txBody>
        </p:sp>
        <p:sp>
          <p:nvSpPr>
            <p:cNvPr id="1564696" name="Line 24"/>
            <p:cNvSpPr>
              <a:spLocks noChangeShapeType="1"/>
            </p:cNvSpPr>
            <p:nvPr/>
          </p:nvSpPr>
          <p:spPr bwMode="auto">
            <a:xfrm>
              <a:off x="1776" y="1920"/>
              <a:ext cx="288" cy="0"/>
            </a:xfrm>
            <a:prstGeom prst="line">
              <a:avLst/>
            </a:prstGeom>
            <a:noFill/>
            <a:ln w="12700">
              <a:solidFill>
                <a:schemeClr val="tx1"/>
              </a:solidFill>
              <a:round/>
              <a:headEnd/>
              <a:tailEnd/>
            </a:ln>
            <a:effectLst/>
          </p:spPr>
          <p:txBody>
            <a:bodyPr/>
            <a:lstStyle/>
            <a:p>
              <a:endParaRPr lang="en-US"/>
            </a:p>
          </p:txBody>
        </p:sp>
        <p:sp>
          <p:nvSpPr>
            <p:cNvPr id="1564697" name="Line 25"/>
            <p:cNvSpPr>
              <a:spLocks noChangeShapeType="1"/>
            </p:cNvSpPr>
            <p:nvPr/>
          </p:nvSpPr>
          <p:spPr bwMode="auto">
            <a:xfrm>
              <a:off x="1824" y="1968"/>
              <a:ext cx="192" cy="0"/>
            </a:xfrm>
            <a:prstGeom prst="line">
              <a:avLst/>
            </a:prstGeom>
            <a:noFill/>
            <a:ln w="12700">
              <a:solidFill>
                <a:schemeClr val="tx1"/>
              </a:solidFill>
              <a:round/>
              <a:headEnd/>
              <a:tailEnd/>
            </a:ln>
            <a:effectLst/>
          </p:spPr>
          <p:txBody>
            <a:bodyPr/>
            <a:lstStyle/>
            <a:p>
              <a:endParaRPr lang="en-US"/>
            </a:p>
          </p:txBody>
        </p:sp>
        <p:sp>
          <p:nvSpPr>
            <p:cNvPr id="1564698" name="Line 26"/>
            <p:cNvSpPr>
              <a:spLocks noChangeShapeType="1"/>
            </p:cNvSpPr>
            <p:nvPr/>
          </p:nvSpPr>
          <p:spPr bwMode="auto">
            <a:xfrm>
              <a:off x="2688" y="1392"/>
              <a:ext cx="240" cy="0"/>
            </a:xfrm>
            <a:prstGeom prst="line">
              <a:avLst/>
            </a:prstGeom>
            <a:noFill/>
            <a:ln w="12700">
              <a:solidFill>
                <a:schemeClr val="tx1"/>
              </a:solidFill>
              <a:round/>
              <a:headEnd/>
              <a:tailEnd/>
            </a:ln>
            <a:effectLst/>
          </p:spPr>
          <p:txBody>
            <a:bodyPr/>
            <a:lstStyle/>
            <a:p>
              <a:endParaRPr lang="en-US"/>
            </a:p>
          </p:txBody>
        </p:sp>
        <p:grpSp>
          <p:nvGrpSpPr>
            <p:cNvPr id="1564699" name="Group 27"/>
            <p:cNvGrpSpPr>
              <a:grpSpLocks/>
            </p:cNvGrpSpPr>
            <p:nvPr/>
          </p:nvGrpSpPr>
          <p:grpSpPr bwMode="auto">
            <a:xfrm>
              <a:off x="2880" y="1008"/>
              <a:ext cx="628" cy="848"/>
              <a:chOff x="480" y="2400"/>
              <a:chExt cx="628" cy="848"/>
            </a:xfrm>
          </p:grpSpPr>
          <p:sp>
            <p:nvSpPr>
              <p:cNvPr id="1564700" name="Oval 28"/>
              <p:cNvSpPr>
                <a:spLocks noChangeArrowheads="1"/>
              </p:cNvSpPr>
              <p:nvPr/>
            </p:nvSpPr>
            <p:spPr bwMode="auto">
              <a:xfrm flipH="1">
                <a:off x="768" y="2976"/>
                <a:ext cx="90" cy="88"/>
              </a:xfrm>
              <a:prstGeom prst="ellipse">
                <a:avLst/>
              </a:prstGeom>
              <a:noFill/>
              <a:ln w="12700">
                <a:solidFill>
                  <a:schemeClr val="tx1"/>
                </a:solidFill>
                <a:round/>
                <a:headEnd/>
                <a:tailEnd/>
              </a:ln>
              <a:effectLst/>
            </p:spPr>
            <p:txBody>
              <a:bodyPr wrap="none" anchor="ctr"/>
              <a:lstStyle/>
              <a:p>
                <a:endParaRPr lang="en-US"/>
              </a:p>
            </p:txBody>
          </p:sp>
          <p:sp>
            <p:nvSpPr>
              <p:cNvPr id="1564701" name="Line 29"/>
              <p:cNvSpPr>
                <a:spLocks noChangeShapeType="1"/>
              </p:cNvSpPr>
              <p:nvPr/>
            </p:nvSpPr>
            <p:spPr bwMode="auto">
              <a:xfrm flipH="1" flipV="1">
                <a:off x="912" y="2784"/>
                <a:ext cx="196" cy="0"/>
              </a:xfrm>
              <a:prstGeom prst="line">
                <a:avLst/>
              </a:prstGeom>
              <a:noFill/>
              <a:ln w="12700">
                <a:solidFill>
                  <a:schemeClr val="tx1"/>
                </a:solidFill>
                <a:round/>
                <a:headEnd/>
                <a:tailEnd/>
              </a:ln>
              <a:effectLst/>
            </p:spPr>
            <p:txBody>
              <a:bodyPr/>
              <a:lstStyle/>
              <a:p>
                <a:endParaRPr lang="en-US"/>
              </a:p>
            </p:txBody>
          </p:sp>
          <p:sp>
            <p:nvSpPr>
              <p:cNvPr id="1564702" name="Line 30"/>
              <p:cNvSpPr>
                <a:spLocks noChangeShapeType="1"/>
              </p:cNvSpPr>
              <p:nvPr/>
            </p:nvSpPr>
            <p:spPr bwMode="auto">
              <a:xfrm flipH="1" flipV="1">
                <a:off x="672" y="2976"/>
                <a:ext cx="240" cy="0"/>
              </a:xfrm>
              <a:prstGeom prst="line">
                <a:avLst/>
              </a:prstGeom>
              <a:noFill/>
              <a:ln w="12700">
                <a:solidFill>
                  <a:schemeClr val="tx1"/>
                </a:solidFill>
                <a:round/>
                <a:headEnd/>
                <a:tailEnd/>
              </a:ln>
              <a:effectLst/>
            </p:spPr>
            <p:txBody>
              <a:bodyPr/>
              <a:lstStyle/>
              <a:p>
                <a:endParaRPr lang="en-US"/>
              </a:p>
            </p:txBody>
          </p:sp>
          <p:sp>
            <p:nvSpPr>
              <p:cNvPr id="1564703" name="Line 31"/>
              <p:cNvSpPr>
                <a:spLocks noChangeShapeType="1"/>
              </p:cNvSpPr>
              <p:nvPr/>
            </p:nvSpPr>
            <p:spPr bwMode="auto">
              <a:xfrm flipH="1" flipV="1">
                <a:off x="480" y="2784"/>
                <a:ext cx="192" cy="0"/>
              </a:xfrm>
              <a:prstGeom prst="line">
                <a:avLst/>
              </a:prstGeom>
              <a:noFill/>
              <a:ln w="12700">
                <a:solidFill>
                  <a:schemeClr val="tx1"/>
                </a:solidFill>
                <a:round/>
                <a:headEnd/>
                <a:tailEnd/>
              </a:ln>
              <a:effectLst/>
            </p:spPr>
            <p:txBody>
              <a:bodyPr/>
              <a:lstStyle/>
              <a:p>
                <a:endParaRPr lang="en-US"/>
              </a:p>
            </p:txBody>
          </p:sp>
          <p:sp>
            <p:nvSpPr>
              <p:cNvPr id="1564704" name="Line 32"/>
              <p:cNvSpPr>
                <a:spLocks noChangeShapeType="1"/>
              </p:cNvSpPr>
              <p:nvPr/>
            </p:nvSpPr>
            <p:spPr bwMode="auto">
              <a:xfrm flipH="1" flipV="1">
                <a:off x="816" y="3072"/>
                <a:ext cx="0" cy="176"/>
              </a:xfrm>
              <a:prstGeom prst="line">
                <a:avLst/>
              </a:prstGeom>
              <a:noFill/>
              <a:ln w="12700">
                <a:solidFill>
                  <a:schemeClr val="tx1"/>
                </a:solidFill>
                <a:round/>
                <a:headEnd/>
                <a:tailEnd/>
              </a:ln>
              <a:effectLst/>
            </p:spPr>
            <p:txBody>
              <a:bodyPr/>
              <a:lstStyle/>
              <a:p>
                <a:endParaRPr lang="en-US"/>
              </a:p>
            </p:txBody>
          </p:sp>
          <p:sp>
            <p:nvSpPr>
              <p:cNvPr id="1564705" name="Line 33"/>
              <p:cNvSpPr>
                <a:spLocks noChangeShapeType="1"/>
              </p:cNvSpPr>
              <p:nvPr/>
            </p:nvSpPr>
            <p:spPr bwMode="auto">
              <a:xfrm>
                <a:off x="672" y="2640"/>
                <a:ext cx="0" cy="288"/>
              </a:xfrm>
              <a:prstGeom prst="line">
                <a:avLst/>
              </a:prstGeom>
              <a:noFill/>
              <a:ln w="12700">
                <a:solidFill>
                  <a:schemeClr val="tx1"/>
                </a:solidFill>
                <a:round/>
                <a:headEnd/>
                <a:tailEnd/>
              </a:ln>
              <a:effectLst/>
            </p:spPr>
            <p:txBody>
              <a:bodyPr/>
              <a:lstStyle/>
              <a:p>
                <a:endParaRPr lang="en-US"/>
              </a:p>
            </p:txBody>
          </p:sp>
          <p:sp>
            <p:nvSpPr>
              <p:cNvPr id="1564706" name="Line 34"/>
              <p:cNvSpPr>
                <a:spLocks noChangeShapeType="1"/>
              </p:cNvSpPr>
              <p:nvPr/>
            </p:nvSpPr>
            <p:spPr bwMode="auto">
              <a:xfrm>
                <a:off x="912" y="2640"/>
                <a:ext cx="0" cy="288"/>
              </a:xfrm>
              <a:prstGeom prst="line">
                <a:avLst/>
              </a:prstGeom>
              <a:noFill/>
              <a:ln w="12700">
                <a:solidFill>
                  <a:schemeClr val="tx1"/>
                </a:solidFill>
                <a:round/>
                <a:headEnd/>
                <a:tailEnd/>
              </a:ln>
              <a:effectLst/>
            </p:spPr>
            <p:txBody>
              <a:bodyPr/>
              <a:lstStyle/>
              <a:p>
                <a:endParaRPr lang="en-US"/>
              </a:p>
            </p:txBody>
          </p:sp>
          <p:sp>
            <p:nvSpPr>
              <p:cNvPr id="1564707" name="Line 35"/>
              <p:cNvSpPr>
                <a:spLocks noChangeShapeType="1"/>
              </p:cNvSpPr>
              <p:nvPr/>
            </p:nvSpPr>
            <p:spPr bwMode="auto">
              <a:xfrm flipH="1" flipV="1">
                <a:off x="672" y="2640"/>
                <a:ext cx="240" cy="0"/>
              </a:xfrm>
              <a:prstGeom prst="line">
                <a:avLst/>
              </a:prstGeom>
              <a:noFill/>
              <a:ln w="12700">
                <a:solidFill>
                  <a:schemeClr val="tx1"/>
                </a:solidFill>
                <a:round/>
                <a:headEnd/>
                <a:tailEnd/>
              </a:ln>
              <a:effectLst/>
            </p:spPr>
            <p:txBody>
              <a:bodyPr/>
              <a:lstStyle/>
              <a:p>
                <a:endParaRPr lang="en-US"/>
              </a:p>
            </p:txBody>
          </p:sp>
          <p:sp>
            <p:nvSpPr>
              <p:cNvPr id="1564708" name="Line 36"/>
              <p:cNvSpPr>
                <a:spLocks noChangeShapeType="1"/>
              </p:cNvSpPr>
              <p:nvPr/>
            </p:nvSpPr>
            <p:spPr bwMode="auto">
              <a:xfrm flipH="1" flipV="1">
                <a:off x="672" y="2928"/>
                <a:ext cx="240" cy="0"/>
              </a:xfrm>
              <a:prstGeom prst="line">
                <a:avLst/>
              </a:prstGeom>
              <a:noFill/>
              <a:ln w="12700">
                <a:solidFill>
                  <a:schemeClr val="tx1"/>
                </a:solidFill>
                <a:round/>
                <a:headEnd/>
                <a:tailEnd/>
              </a:ln>
              <a:effectLst/>
            </p:spPr>
            <p:txBody>
              <a:bodyPr/>
              <a:lstStyle/>
              <a:p>
                <a:endParaRPr lang="en-US"/>
              </a:p>
            </p:txBody>
          </p:sp>
          <p:sp>
            <p:nvSpPr>
              <p:cNvPr id="1564709" name="Line 37"/>
              <p:cNvSpPr>
                <a:spLocks noChangeShapeType="1"/>
              </p:cNvSpPr>
              <p:nvPr/>
            </p:nvSpPr>
            <p:spPr bwMode="auto">
              <a:xfrm flipH="1" flipV="1">
                <a:off x="672" y="2592"/>
                <a:ext cx="240" cy="0"/>
              </a:xfrm>
              <a:prstGeom prst="line">
                <a:avLst/>
              </a:prstGeom>
              <a:noFill/>
              <a:ln w="12700">
                <a:solidFill>
                  <a:schemeClr val="tx1"/>
                </a:solidFill>
                <a:round/>
                <a:headEnd/>
                <a:tailEnd/>
              </a:ln>
              <a:effectLst/>
            </p:spPr>
            <p:txBody>
              <a:bodyPr/>
              <a:lstStyle/>
              <a:p>
                <a:endParaRPr lang="en-US"/>
              </a:p>
            </p:txBody>
          </p:sp>
          <p:sp>
            <p:nvSpPr>
              <p:cNvPr id="1564710" name="Line 38"/>
              <p:cNvSpPr>
                <a:spLocks noChangeShapeType="1"/>
              </p:cNvSpPr>
              <p:nvPr/>
            </p:nvSpPr>
            <p:spPr bwMode="auto">
              <a:xfrm flipH="1" flipV="1">
                <a:off x="816" y="2400"/>
                <a:ext cx="0" cy="176"/>
              </a:xfrm>
              <a:prstGeom prst="line">
                <a:avLst/>
              </a:prstGeom>
              <a:noFill/>
              <a:ln w="12700">
                <a:solidFill>
                  <a:schemeClr val="tx1"/>
                </a:solidFill>
                <a:round/>
                <a:headEnd/>
                <a:tailEnd/>
              </a:ln>
              <a:effectLst/>
            </p:spPr>
            <p:txBody>
              <a:bodyPr/>
              <a:lstStyle/>
              <a:p>
                <a:endParaRPr lang="en-US"/>
              </a:p>
            </p:txBody>
          </p:sp>
        </p:grpSp>
        <p:grpSp>
          <p:nvGrpSpPr>
            <p:cNvPr id="1564711" name="Group 39"/>
            <p:cNvGrpSpPr>
              <a:grpSpLocks/>
            </p:cNvGrpSpPr>
            <p:nvPr/>
          </p:nvGrpSpPr>
          <p:grpSpPr bwMode="auto">
            <a:xfrm>
              <a:off x="3984" y="1248"/>
              <a:ext cx="403" cy="308"/>
              <a:chOff x="816" y="1920"/>
              <a:chExt cx="432" cy="336"/>
            </a:xfrm>
          </p:grpSpPr>
          <p:sp>
            <p:nvSpPr>
              <p:cNvPr id="1564712" name="AutoShape 40"/>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64713" name="Oval 41"/>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64714" name="Line 42"/>
            <p:cNvSpPr>
              <a:spLocks noChangeShapeType="1"/>
            </p:cNvSpPr>
            <p:nvPr/>
          </p:nvSpPr>
          <p:spPr bwMode="auto">
            <a:xfrm>
              <a:off x="3456" y="1392"/>
              <a:ext cx="528" cy="0"/>
            </a:xfrm>
            <a:prstGeom prst="line">
              <a:avLst/>
            </a:prstGeom>
            <a:noFill/>
            <a:ln w="12700">
              <a:solidFill>
                <a:schemeClr val="tx1"/>
              </a:solidFill>
              <a:round/>
              <a:headEnd/>
              <a:tailEnd/>
            </a:ln>
            <a:effectLst/>
          </p:spPr>
          <p:txBody>
            <a:bodyPr/>
            <a:lstStyle/>
            <a:p>
              <a:endParaRPr lang="en-US"/>
            </a:p>
          </p:txBody>
        </p:sp>
        <p:sp>
          <p:nvSpPr>
            <p:cNvPr id="1564715" name="Line 43"/>
            <p:cNvSpPr>
              <a:spLocks noChangeShapeType="1"/>
            </p:cNvSpPr>
            <p:nvPr/>
          </p:nvSpPr>
          <p:spPr bwMode="auto">
            <a:xfrm>
              <a:off x="3600" y="1392"/>
              <a:ext cx="0" cy="240"/>
            </a:xfrm>
            <a:prstGeom prst="line">
              <a:avLst/>
            </a:prstGeom>
            <a:noFill/>
            <a:ln w="12700">
              <a:solidFill>
                <a:schemeClr val="tx1"/>
              </a:solidFill>
              <a:round/>
              <a:headEnd/>
              <a:tailEnd/>
            </a:ln>
            <a:effectLst/>
          </p:spPr>
          <p:txBody>
            <a:bodyPr/>
            <a:lstStyle/>
            <a:p>
              <a:endParaRPr lang="en-US"/>
            </a:p>
          </p:txBody>
        </p:sp>
        <p:sp>
          <p:nvSpPr>
            <p:cNvPr id="1564716" name="Line 44"/>
            <p:cNvSpPr>
              <a:spLocks noChangeShapeType="1"/>
            </p:cNvSpPr>
            <p:nvPr/>
          </p:nvSpPr>
          <p:spPr bwMode="auto">
            <a:xfrm>
              <a:off x="3456" y="1632"/>
              <a:ext cx="288" cy="0"/>
            </a:xfrm>
            <a:prstGeom prst="line">
              <a:avLst/>
            </a:prstGeom>
            <a:noFill/>
            <a:ln w="12700">
              <a:solidFill>
                <a:schemeClr val="tx1"/>
              </a:solidFill>
              <a:round/>
              <a:headEnd/>
              <a:tailEnd/>
            </a:ln>
            <a:effectLst/>
          </p:spPr>
          <p:txBody>
            <a:bodyPr/>
            <a:lstStyle/>
            <a:p>
              <a:endParaRPr lang="en-US"/>
            </a:p>
          </p:txBody>
        </p:sp>
        <p:sp>
          <p:nvSpPr>
            <p:cNvPr id="1564717" name="Line 45"/>
            <p:cNvSpPr>
              <a:spLocks noChangeShapeType="1"/>
            </p:cNvSpPr>
            <p:nvPr/>
          </p:nvSpPr>
          <p:spPr bwMode="auto">
            <a:xfrm>
              <a:off x="3456" y="1680"/>
              <a:ext cx="288" cy="0"/>
            </a:xfrm>
            <a:prstGeom prst="line">
              <a:avLst/>
            </a:prstGeom>
            <a:noFill/>
            <a:ln w="12700">
              <a:solidFill>
                <a:schemeClr val="tx1"/>
              </a:solidFill>
              <a:round/>
              <a:headEnd/>
              <a:tailEnd/>
            </a:ln>
            <a:effectLst/>
          </p:spPr>
          <p:txBody>
            <a:bodyPr/>
            <a:lstStyle/>
            <a:p>
              <a:endParaRPr lang="en-US"/>
            </a:p>
          </p:txBody>
        </p:sp>
        <p:sp>
          <p:nvSpPr>
            <p:cNvPr id="1564718" name="Line 46"/>
            <p:cNvSpPr>
              <a:spLocks noChangeShapeType="1"/>
            </p:cNvSpPr>
            <p:nvPr/>
          </p:nvSpPr>
          <p:spPr bwMode="auto">
            <a:xfrm>
              <a:off x="3600" y="1680"/>
              <a:ext cx="0" cy="240"/>
            </a:xfrm>
            <a:prstGeom prst="line">
              <a:avLst/>
            </a:prstGeom>
            <a:noFill/>
            <a:ln w="12700">
              <a:solidFill>
                <a:schemeClr val="tx1"/>
              </a:solidFill>
              <a:round/>
              <a:headEnd/>
              <a:tailEnd/>
            </a:ln>
            <a:effectLst/>
          </p:spPr>
          <p:txBody>
            <a:bodyPr/>
            <a:lstStyle/>
            <a:p>
              <a:endParaRPr lang="en-US"/>
            </a:p>
          </p:txBody>
        </p:sp>
        <p:sp>
          <p:nvSpPr>
            <p:cNvPr id="1564719" name="Line 47"/>
            <p:cNvSpPr>
              <a:spLocks noChangeShapeType="1"/>
            </p:cNvSpPr>
            <p:nvPr/>
          </p:nvSpPr>
          <p:spPr bwMode="auto">
            <a:xfrm>
              <a:off x="3456" y="1920"/>
              <a:ext cx="288" cy="0"/>
            </a:xfrm>
            <a:prstGeom prst="line">
              <a:avLst/>
            </a:prstGeom>
            <a:noFill/>
            <a:ln w="12700">
              <a:solidFill>
                <a:schemeClr val="tx1"/>
              </a:solidFill>
              <a:round/>
              <a:headEnd/>
              <a:tailEnd/>
            </a:ln>
            <a:effectLst/>
          </p:spPr>
          <p:txBody>
            <a:bodyPr/>
            <a:lstStyle/>
            <a:p>
              <a:endParaRPr lang="en-US"/>
            </a:p>
          </p:txBody>
        </p:sp>
        <p:sp>
          <p:nvSpPr>
            <p:cNvPr id="1564720" name="Line 48"/>
            <p:cNvSpPr>
              <a:spLocks noChangeShapeType="1"/>
            </p:cNvSpPr>
            <p:nvPr/>
          </p:nvSpPr>
          <p:spPr bwMode="auto">
            <a:xfrm>
              <a:off x="3504" y="1968"/>
              <a:ext cx="192" cy="0"/>
            </a:xfrm>
            <a:prstGeom prst="line">
              <a:avLst/>
            </a:prstGeom>
            <a:noFill/>
            <a:ln w="12700">
              <a:solidFill>
                <a:schemeClr val="tx1"/>
              </a:solidFill>
              <a:round/>
              <a:headEnd/>
              <a:tailEnd/>
            </a:ln>
            <a:effectLst/>
          </p:spPr>
          <p:txBody>
            <a:bodyPr/>
            <a:lstStyle/>
            <a:p>
              <a:endParaRPr lang="en-US"/>
            </a:p>
          </p:txBody>
        </p:sp>
        <p:sp>
          <p:nvSpPr>
            <p:cNvPr id="1564721" name="Line 49"/>
            <p:cNvSpPr>
              <a:spLocks noChangeShapeType="1"/>
            </p:cNvSpPr>
            <p:nvPr/>
          </p:nvSpPr>
          <p:spPr bwMode="auto">
            <a:xfrm>
              <a:off x="4368" y="1392"/>
              <a:ext cx="240" cy="0"/>
            </a:xfrm>
            <a:prstGeom prst="line">
              <a:avLst/>
            </a:prstGeom>
            <a:noFill/>
            <a:ln w="12700">
              <a:solidFill>
                <a:schemeClr val="tx1"/>
              </a:solidFill>
              <a:round/>
              <a:headEnd/>
              <a:tailEnd/>
            </a:ln>
            <a:effectLst/>
          </p:spPr>
          <p:txBody>
            <a:bodyPr/>
            <a:lstStyle/>
            <a:p>
              <a:endParaRPr lang="en-US"/>
            </a:p>
          </p:txBody>
        </p:sp>
        <p:sp>
          <p:nvSpPr>
            <p:cNvPr id="1564722" name="Text Box 50"/>
            <p:cNvSpPr txBox="1">
              <a:spLocks noChangeArrowheads="1"/>
            </p:cNvSpPr>
            <p:nvPr/>
          </p:nvSpPr>
          <p:spPr bwMode="auto">
            <a:xfrm>
              <a:off x="1392" y="1248"/>
              <a:ext cx="272" cy="250"/>
            </a:xfrm>
            <a:prstGeom prst="rect">
              <a:avLst/>
            </a:prstGeom>
            <a:noFill/>
            <a:ln w="12700">
              <a:noFill/>
              <a:miter lim="800000"/>
              <a:headEnd/>
              <a:tailEnd/>
            </a:ln>
            <a:effectLst/>
          </p:spPr>
          <p:txBody>
            <a:bodyPr>
              <a:spAutoFit/>
            </a:bodyPr>
            <a:lstStyle/>
            <a:p>
              <a:r>
                <a:rPr lang="en-US" sz="2000" b="0">
                  <a:solidFill>
                    <a:schemeClr val="tx1"/>
                  </a:solidFill>
                </a:rPr>
                <a:t>T</a:t>
              </a:r>
              <a:r>
                <a:rPr lang="en-US" sz="2000" b="0" baseline="-25000">
                  <a:solidFill>
                    <a:schemeClr val="tx1"/>
                  </a:solidFill>
                </a:rPr>
                <a:t>1</a:t>
              </a:r>
            </a:p>
          </p:txBody>
        </p:sp>
        <p:sp>
          <p:nvSpPr>
            <p:cNvPr id="1564723" name="Text Box 51"/>
            <p:cNvSpPr txBox="1">
              <a:spLocks noChangeArrowheads="1"/>
            </p:cNvSpPr>
            <p:nvPr/>
          </p:nvSpPr>
          <p:spPr bwMode="auto">
            <a:xfrm>
              <a:off x="3072" y="1248"/>
              <a:ext cx="272" cy="250"/>
            </a:xfrm>
            <a:prstGeom prst="rect">
              <a:avLst/>
            </a:prstGeom>
            <a:noFill/>
            <a:ln w="12700">
              <a:noFill/>
              <a:miter lim="800000"/>
              <a:headEnd/>
              <a:tailEnd/>
            </a:ln>
            <a:effectLst/>
          </p:spPr>
          <p:txBody>
            <a:bodyPr>
              <a:spAutoFit/>
            </a:bodyPr>
            <a:lstStyle/>
            <a:p>
              <a:r>
                <a:rPr lang="en-US" sz="2000" b="0">
                  <a:solidFill>
                    <a:schemeClr val="tx1"/>
                  </a:solidFill>
                </a:rPr>
                <a:t>T</a:t>
              </a:r>
              <a:r>
                <a:rPr lang="en-US" sz="2000" b="0" baseline="-25000">
                  <a:solidFill>
                    <a:schemeClr val="tx1"/>
                  </a:solidFill>
                </a:rPr>
                <a:t>2</a:t>
              </a:r>
            </a:p>
          </p:txBody>
        </p:sp>
        <p:sp>
          <p:nvSpPr>
            <p:cNvPr id="1564724" name="Text Box 52"/>
            <p:cNvSpPr txBox="1">
              <a:spLocks noChangeArrowheads="1"/>
            </p:cNvSpPr>
            <p:nvPr/>
          </p:nvSpPr>
          <p:spPr bwMode="auto">
            <a:xfrm>
              <a:off x="2304" y="1248"/>
              <a:ext cx="218" cy="250"/>
            </a:xfrm>
            <a:prstGeom prst="rect">
              <a:avLst/>
            </a:prstGeom>
            <a:noFill/>
            <a:ln w="12700">
              <a:noFill/>
              <a:miter lim="800000"/>
              <a:headEnd/>
              <a:tailEnd/>
            </a:ln>
            <a:effectLst/>
          </p:spPr>
          <p:txBody>
            <a:bodyPr wrap="none">
              <a:spAutoFit/>
            </a:bodyPr>
            <a:lstStyle/>
            <a:p>
              <a:r>
                <a:rPr lang="en-US" sz="2000" b="0">
                  <a:solidFill>
                    <a:schemeClr val="tx1"/>
                  </a:solidFill>
                </a:rPr>
                <a:t>I</a:t>
              </a:r>
              <a:r>
                <a:rPr lang="en-US" sz="2000" b="0" baseline="-25000">
                  <a:solidFill>
                    <a:schemeClr val="tx1"/>
                  </a:solidFill>
                </a:rPr>
                <a:t>1</a:t>
              </a:r>
            </a:p>
          </p:txBody>
        </p:sp>
        <p:sp>
          <p:nvSpPr>
            <p:cNvPr id="1564725" name="Text Box 53"/>
            <p:cNvSpPr txBox="1">
              <a:spLocks noChangeArrowheads="1"/>
            </p:cNvSpPr>
            <p:nvPr/>
          </p:nvSpPr>
          <p:spPr bwMode="auto">
            <a:xfrm>
              <a:off x="3984" y="1248"/>
              <a:ext cx="218" cy="250"/>
            </a:xfrm>
            <a:prstGeom prst="rect">
              <a:avLst/>
            </a:prstGeom>
            <a:noFill/>
            <a:ln w="12700">
              <a:noFill/>
              <a:miter lim="800000"/>
              <a:headEnd/>
              <a:tailEnd/>
            </a:ln>
            <a:effectLst/>
          </p:spPr>
          <p:txBody>
            <a:bodyPr wrap="none">
              <a:spAutoFit/>
            </a:bodyPr>
            <a:lstStyle/>
            <a:p>
              <a:r>
                <a:rPr lang="en-US" sz="2000" b="0">
                  <a:solidFill>
                    <a:schemeClr val="tx1"/>
                  </a:solidFill>
                </a:rPr>
                <a:t>I</a:t>
              </a:r>
              <a:r>
                <a:rPr lang="en-US" sz="2000" b="0" baseline="-25000">
                  <a:solidFill>
                    <a:schemeClr val="tx1"/>
                  </a:solidFill>
                </a:rPr>
                <a:t>2</a:t>
              </a:r>
            </a:p>
          </p:txBody>
        </p:sp>
        <p:sp>
          <p:nvSpPr>
            <p:cNvPr id="1564726" name="Text Box 54"/>
            <p:cNvSpPr txBox="1">
              <a:spLocks noChangeArrowheads="1"/>
            </p:cNvSpPr>
            <p:nvPr/>
          </p:nvSpPr>
          <p:spPr bwMode="auto">
            <a:xfrm>
              <a:off x="4608" y="1296"/>
              <a:ext cx="240" cy="250"/>
            </a:xfrm>
            <a:prstGeom prst="rect">
              <a:avLst/>
            </a:prstGeom>
            <a:noFill/>
            <a:ln w="12700">
              <a:noFill/>
              <a:miter lim="800000"/>
              <a:headEnd/>
              <a:tailEnd/>
            </a:ln>
            <a:effectLst/>
          </p:spPr>
          <p:txBody>
            <a:bodyPr wrap="none">
              <a:spAutoFit/>
            </a:bodyPr>
            <a:lstStyle/>
            <a:p>
              <a:r>
                <a:rPr lang="en-US" sz="2000" b="0">
                  <a:solidFill>
                    <a:schemeClr val="tx1"/>
                  </a:solidFill>
                </a:rPr>
                <a:t>Q</a:t>
              </a:r>
              <a:endParaRPr lang="en-US" sz="2000" b="0" baseline="-25000">
                <a:solidFill>
                  <a:schemeClr val="tx1"/>
                </a:solidFill>
              </a:endParaRPr>
            </a:p>
          </p:txBody>
        </p:sp>
        <p:sp>
          <p:nvSpPr>
            <p:cNvPr id="1564727" name="Text Box 55"/>
            <p:cNvSpPr txBox="1">
              <a:spLocks noChangeArrowheads="1"/>
            </p:cNvSpPr>
            <p:nvPr/>
          </p:nvSpPr>
          <p:spPr bwMode="auto">
            <a:xfrm>
              <a:off x="2736" y="1152"/>
              <a:ext cx="327" cy="250"/>
            </a:xfrm>
            <a:prstGeom prst="rect">
              <a:avLst/>
            </a:prstGeom>
            <a:noFill/>
            <a:ln w="12700">
              <a:noFill/>
              <a:miter lim="800000"/>
              <a:headEnd/>
              <a:tailEnd/>
            </a:ln>
            <a:effectLst/>
          </p:spPr>
          <p:txBody>
            <a:bodyPr wrap="none">
              <a:spAutoFit/>
            </a:bodyPr>
            <a:lstStyle/>
            <a:p>
              <a:r>
                <a:rPr lang="en-US" sz="2000" b="0">
                  <a:solidFill>
                    <a:schemeClr val="tx1"/>
                  </a:solidFill>
                </a:rPr>
                <a:t>Q</a:t>
              </a:r>
              <a:r>
                <a:rPr lang="en-US" sz="2000" b="0" baseline="-25000">
                  <a:solidFill>
                    <a:schemeClr val="tx1"/>
                  </a:solidFill>
                </a:rPr>
                <a:t>M</a:t>
              </a:r>
            </a:p>
          </p:txBody>
        </p:sp>
        <p:sp>
          <p:nvSpPr>
            <p:cNvPr id="1564728" name="Text Box 56"/>
            <p:cNvSpPr txBox="1">
              <a:spLocks noChangeArrowheads="1"/>
            </p:cNvSpPr>
            <p:nvPr/>
          </p:nvSpPr>
          <p:spPr bwMode="auto">
            <a:xfrm>
              <a:off x="768" y="1296"/>
              <a:ext cx="232" cy="250"/>
            </a:xfrm>
            <a:prstGeom prst="rect">
              <a:avLst/>
            </a:prstGeom>
            <a:noFill/>
            <a:ln w="12700">
              <a:noFill/>
              <a:miter lim="800000"/>
              <a:headEnd/>
              <a:tailEnd/>
            </a:ln>
            <a:effectLst/>
          </p:spPr>
          <p:txBody>
            <a:bodyPr wrap="none">
              <a:spAutoFit/>
            </a:bodyPr>
            <a:lstStyle/>
            <a:p>
              <a:r>
                <a:rPr lang="en-US" sz="2000" b="0">
                  <a:solidFill>
                    <a:schemeClr val="tx1"/>
                  </a:solidFill>
                </a:rPr>
                <a:t>D</a:t>
              </a:r>
              <a:endParaRPr lang="en-US" sz="2000" b="0" baseline="-25000">
                <a:solidFill>
                  <a:schemeClr val="tx1"/>
                </a:solidFill>
              </a:endParaRPr>
            </a:p>
          </p:txBody>
        </p:sp>
        <p:sp>
          <p:nvSpPr>
            <p:cNvPr id="1564729" name="Text Box 57"/>
            <p:cNvSpPr txBox="1">
              <a:spLocks noChangeArrowheads="1"/>
            </p:cNvSpPr>
            <p:nvPr/>
          </p:nvSpPr>
          <p:spPr bwMode="auto">
            <a:xfrm>
              <a:off x="1968" y="1632"/>
              <a:ext cx="290" cy="250"/>
            </a:xfrm>
            <a:prstGeom prst="rect">
              <a:avLst/>
            </a:prstGeom>
            <a:noFill/>
            <a:ln w="12700">
              <a:noFill/>
              <a:miter lim="800000"/>
              <a:headEnd/>
              <a:tailEnd/>
            </a:ln>
            <a:effectLst/>
          </p:spPr>
          <p:txBody>
            <a:bodyPr>
              <a:spAutoFit/>
            </a:bodyPr>
            <a:lstStyle/>
            <a:p>
              <a:r>
                <a:rPr lang="en-US" sz="2000" b="0">
                  <a:solidFill>
                    <a:schemeClr val="tx1"/>
                  </a:solidFill>
                </a:rPr>
                <a:t>C</a:t>
              </a:r>
              <a:r>
                <a:rPr lang="en-US" sz="2000" b="0" baseline="-25000">
                  <a:solidFill>
                    <a:schemeClr val="tx1"/>
                  </a:solidFill>
                </a:rPr>
                <a:t>1</a:t>
              </a:r>
            </a:p>
          </p:txBody>
        </p:sp>
        <p:sp>
          <p:nvSpPr>
            <p:cNvPr id="1564730" name="Text Box 58"/>
            <p:cNvSpPr txBox="1">
              <a:spLocks noChangeArrowheads="1"/>
            </p:cNvSpPr>
            <p:nvPr/>
          </p:nvSpPr>
          <p:spPr bwMode="auto">
            <a:xfrm>
              <a:off x="3648" y="1632"/>
              <a:ext cx="290" cy="250"/>
            </a:xfrm>
            <a:prstGeom prst="rect">
              <a:avLst/>
            </a:prstGeom>
            <a:noFill/>
            <a:ln w="12700">
              <a:noFill/>
              <a:miter lim="800000"/>
              <a:headEnd/>
              <a:tailEnd/>
            </a:ln>
            <a:effectLst/>
          </p:spPr>
          <p:txBody>
            <a:bodyPr>
              <a:spAutoFit/>
            </a:bodyPr>
            <a:lstStyle/>
            <a:p>
              <a:r>
                <a:rPr lang="en-US" sz="2000" b="0">
                  <a:solidFill>
                    <a:schemeClr val="tx1"/>
                  </a:solidFill>
                </a:rPr>
                <a:t>C</a:t>
              </a:r>
              <a:r>
                <a:rPr lang="en-US" sz="2000" b="0" baseline="-25000">
                  <a:solidFill>
                    <a:schemeClr val="tx1"/>
                  </a:solidFill>
                </a:rPr>
                <a:t>2</a:t>
              </a:r>
            </a:p>
          </p:txBody>
        </p:sp>
        <p:sp>
          <p:nvSpPr>
            <p:cNvPr id="1564731" name="Text Box 59"/>
            <p:cNvSpPr txBox="1">
              <a:spLocks noChangeArrowheads="1"/>
            </p:cNvSpPr>
            <p:nvPr/>
          </p:nvSpPr>
          <p:spPr bwMode="auto">
            <a:xfrm>
              <a:off x="1344" y="720"/>
              <a:ext cx="356"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64732" name="Text Box 60"/>
            <p:cNvSpPr txBox="1">
              <a:spLocks noChangeArrowheads="1"/>
            </p:cNvSpPr>
            <p:nvPr/>
          </p:nvSpPr>
          <p:spPr bwMode="auto">
            <a:xfrm>
              <a:off x="1392" y="1872"/>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64733" name="Text Box 61"/>
            <p:cNvSpPr txBox="1">
              <a:spLocks noChangeArrowheads="1"/>
            </p:cNvSpPr>
            <p:nvPr/>
          </p:nvSpPr>
          <p:spPr bwMode="auto">
            <a:xfrm>
              <a:off x="3072" y="720"/>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64734" name="Text Box 62"/>
            <p:cNvSpPr txBox="1">
              <a:spLocks noChangeArrowheads="1"/>
            </p:cNvSpPr>
            <p:nvPr/>
          </p:nvSpPr>
          <p:spPr bwMode="auto">
            <a:xfrm>
              <a:off x="3024" y="1872"/>
              <a:ext cx="356"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grpSp>
      <p:grpSp>
        <p:nvGrpSpPr>
          <p:cNvPr id="1564735" name="Group 63"/>
          <p:cNvGrpSpPr>
            <a:grpSpLocks/>
          </p:cNvGrpSpPr>
          <p:nvPr/>
        </p:nvGrpSpPr>
        <p:grpSpPr bwMode="auto">
          <a:xfrm>
            <a:off x="2209800" y="4572000"/>
            <a:ext cx="3352800" cy="1371600"/>
            <a:chOff x="1632" y="2880"/>
            <a:chExt cx="2112" cy="864"/>
          </a:xfrm>
        </p:grpSpPr>
        <p:sp>
          <p:nvSpPr>
            <p:cNvPr id="1564736" name="Text Box 64"/>
            <p:cNvSpPr txBox="1">
              <a:spLocks noChangeArrowheads="1"/>
            </p:cNvSpPr>
            <p:nvPr/>
          </p:nvSpPr>
          <p:spPr bwMode="auto">
            <a:xfrm>
              <a:off x="1632" y="3312"/>
              <a:ext cx="356"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64737" name="Line 65"/>
            <p:cNvSpPr>
              <a:spLocks noChangeShapeType="1"/>
            </p:cNvSpPr>
            <p:nvPr/>
          </p:nvSpPr>
          <p:spPr bwMode="auto">
            <a:xfrm>
              <a:off x="2016" y="3168"/>
              <a:ext cx="384" cy="0"/>
            </a:xfrm>
            <a:prstGeom prst="line">
              <a:avLst/>
            </a:prstGeom>
            <a:noFill/>
            <a:ln w="12700">
              <a:solidFill>
                <a:schemeClr val="tx1"/>
              </a:solidFill>
              <a:round/>
              <a:headEnd/>
              <a:tailEnd/>
            </a:ln>
            <a:effectLst/>
          </p:spPr>
          <p:txBody>
            <a:bodyPr/>
            <a:lstStyle/>
            <a:p>
              <a:endParaRPr lang="en-US"/>
            </a:p>
          </p:txBody>
        </p:sp>
        <p:sp>
          <p:nvSpPr>
            <p:cNvPr id="1564738" name="Line 66"/>
            <p:cNvSpPr>
              <a:spLocks noChangeShapeType="1"/>
            </p:cNvSpPr>
            <p:nvPr/>
          </p:nvSpPr>
          <p:spPr bwMode="auto">
            <a:xfrm flipV="1">
              <a:off x="2400" y="2880"/>
              <a:ext cx="0" cy="288"/>
            </a:xfrm>
            <a:prstGeom prst="line">
              <a:avLst/>
            </a:prstGeom>
            <a:noFill/>
            <a:ln w="12700">
              <a:solidFill>
                <a:schemeClr val="tx1"/>
              </a:solidFill>
              <a:round/>
              <a:headEnd/>
              <a:tailEnd type="triangle" w="med" len="med"/>
            </a:ln>
            <a:effectLst/>
          </p:spPr>
          <p:txBody>
            <a:bodyPr/>
            <a:lstStyle/>
            <a:p>
              <a:endParaRPr lang="en-US"/>
            </a:p>
          </p:txBody>
        </p:sp>
        <p:sp>
          <p:nvSpPr>
            <p:cNvPr id="1564739" name="Line 67"/>
            <p:cNvSpPr>
              <a:spLocks noChangeShapeType="1"/>
            </p:cNvSpPr>
            <p:nvPr/>
          </p:nvSpPr>
          <p:spPr bwMode="auto">
            <a:xfrm flipV="1">
              <a:off x="2688" y="2880"/>
              <a:ext cx="0" cy="288"/>
            </a:xfrm>
            <a:prstGeom prst="line">
              <a:avLst/>
            </a:prstGeom>
            <a:noFill/>
            <a:ln w="12700">
              <a:solidFill>
                <a:schemeClr val="tx1"/>
              </a:solidFill>
              <a:round/>
              <a:headEnd/>
              <a:tailEnd/>
            </a:ln>
            <a:effectLst/>
          </p:spPr>
          <p:txBody>
            <a:bodyPr/>
            <a:lstStyle/>
            <a:p>
              <a:endParaRPr lang="en-US"/>
            </a:p>
          </p:txBody>
        </p:sp>
        <p:sp>
          <p:nvSpPr>
            <p:cNvPr id="1564740" name="Line 68"/>
            <p:cNvSpPr>
              <a:spLocks noChangeShapeType="1"/>
            </p:cNvSpPr>
            <p:nvPr/>
          </p:nvSpPr>
          <p:spPr bwMode="auto">
            <a:xfrm>
              <a:off x="2688" y="3168"/>
              <a:ext cx="384" cy="0"/>
            </a:xfrm>
            <a:prstGeom prst="line">
              <a:avLst/>
            </a:prstGeom>
            <a:noFill/>
            <a:ln w="12700">
              <a:solidFill>
                <a:schemeClr val="tx1"/>
              </a:solidFill>
              <a:round/>
              <a:headEnd/>
              <a:tailEnd/>
            </a:ln>
            <a:effectLst/>
          </p:spPr>
          <p:txBody>
            <a:bodyPr/>
            <a:lstStyle/>
            <a:p>
              <a:endParaRPr lang="en-US"/>
            </a:p>
          </p:txBody>
        </p:sp>
        <p:sp>
          <p:nvSpPr>
            <p:cNvPr id="1564741" name="Line 69"/>
            <p:cNvSpPr>
              <a:spLocks noChangeShapeType="1"/>
            </p:cNvSpPr>
            <p:nvPr/>
          </p:nvSpPr>
          <p:spPr bwMode="auto">
            <a:xfrm flipV="1">
              <a:off x="3072" y="2880"/>
              <a:ext cx="0" cy="288"/>
            </a:xfrm>
            <a:prstGeom prst="line">
              <a:avLst/>
            </a:prstGeom>
            <a:noFill/>
            <a:ln w="12700">
              <a:solidFill>
                <a:schemeClr val="tx1"/>
              </a:solidFill>
              <a:round/>
              <a:headEnd/>
              <a:tailEnd type="triangle" w="med" len="med"/>
            </a:ln>
            <a:effectLst/>
          </p:spPr>
          <p:txBody>
            <a:bodyPr/>
            <a:lstStyle/>
            <a:p>
              <a:endParaRPr lang="en-US"/>
            </a:p>
          </p:txBody>
        </p:sp>
        <p:sp>
          <p:nvSpPr>
            <p:cNvPr id="1564742" name="Line 70"/>
            <p:cNvSpPr>
              <a:spLocks noChangeShapeType="1"/>
            </p:cNvSpPr>
            <p:nvPr/>
          </p:nvSpPr>
          <p:spPr bwMode="auto">
            <a:xfrm flipV="1">
              <a:off x="3360" y="2880"/>
              <a:ext cx="0" cy="288"/>
            </a:xfrm>
            <a:prstGeom prst="line">
              <a:avLst/>
            </a:prstGeom>
            <a:noFill/>
            <a:ln w="12700">
              <a:solidFill>
                <a:schemeClr val="tx1"/>
              </a:solidFill>
              <a:round/>
              <a:headEnd/>
              <a:tailEnd/>
            </a:ln>
            <a:effectLst/>
          </p:spPr>
          <p:txBody>
            <a:bodyPr/>
            <a:lstStyle/>
            <a:p>
              <a:endParaRPr lang="en-US"/>
            </a:p>
          </p:txBody>
        </p:sp>
        <p:sp>
          <p:nvSpPr>
            <p:cNvPr id="1564743" name="Line 71"/>
            <p:cNvSpPr>
              <a:spLocks noChangeShapeType="1"/>
            </p:cNvSpPr>
            <p:nvPr/>
          </p:nvSpPr>
          <p:spPr bwMode="auto">
            <a:xfrm>
              <a:off x="2400" y="2880"/>
              <a:ext cx="288" cy="0"/>
            </a:xfrm>
            <a:prstGeom prst="line">
              <a:avLst/>
            </a:prstGeom>
            <a:noFill/>
            <a:ln w="12700">
              <a:solidFill>
                <a:schemeClr val="tx1"/>
              </a:solidFill>
              <a:round/>
              <a:headEnd/>
              <a:tailEnd/>
            </a:ln>
            <a:effectLst/>
          </p:spPr>
          <p:txBody>
            <a:bodyPr/>
            <a:lstStyle/>
            <a:p>
              <a:endParaRPr lang="en-US"/>
            </a:p>
          </p:txBody>
        </p:sp>
        <p:sp>
          <p:nvSpPr>
            <p:cNvPr id="1564744" name="Line 72"/>
            <p:cNvSpPr>
              <a:spLocks noChangeShapeType="1"/>
            </p:cNvSpPr>
            <p:nvPr/>
          </p:nvSpPr>
          <p:spPr bwMode="auto">
            <a:xfrm>
              <a:off x="3072" y="2880"/>
              <a:ext cx="288" cy="0"/>
            </a:xfrm>
            <a:prstGeom prst="line">
              <a:avLst/>
            </a:prstGeom>
            <a:noFill/>
            <a:ln w="12700">
              <a:solidFill>
                <a:schemeClr val="tx1"/>
              </a:solidFill>
              <a:round/>
              <a:headEnd/>
              <a:tailEnd/>
            </a:ln>
            <a:effectLst/>
          </p:spPr>
          <p:txBody>
            <a:bodyPr/>
            <a:lstStyle/>
            <a:p>
              <a:endParaRPr lang="en-US"/>
            </a:p>
          </p:txBody>
        </p:sp>
        <p:sp>
          <p:nvSpPr>
            <p:cNvPr id="1564745" name="Line 73"/>
            <p:cNvSpPr>
              <a:spLocks noChangeShapeType="1"/>
            </p:cNvSpPr>
            <p:nvPr/>
          </p:nvSpPr>
          <p:spPr bwMode="auto">
            <a:xfrm>
              <a:off x="3360" y="3168"/>
              <a:ext cx="384" cy="0"/>
            </a:xfrm>
            <a:prstGeom prst="line">
              <a:avLst/>
            </a:prstGeom>
            <a:noFill/>
            <a:ln w="12700">
              <a:solidFill>
                <a:schemeClr val="tx1"/>
              </a:solidFill>
              <a:round/>
              <a:headEnd/>
              <a:tailEnd/>
            </a:ln>
            <a:effectLst/>
          </p:spPr>
          <p:txBody>
            <a:bodyPr/>
            <a:lstStyle/>
            <a:p>
              <a:endParaRPr lang="en-US"/>
            </a:p>
          </p:txBody>
        </p:sp>
        <p:sp>
          <p:nvSpPr>
            <p:cNvPr id="1564746" name="Line 74"/>
            <p:cNvSpPr>
              <a:spLocks noChangeShapeType="1"/>
            </p:cNvSpPr>
            <p:nvPr/>
          </p:nvSpPr>
          <p:spPr bwMode="auto">
            <a:xfrm flipH="1">
              <a:off x="2016" y="3456"/>
              <a:ext cx="384" cy="0"/>
            </a:xfrm>
            <a:prstGeom prst="line">
              <a:avLst/>
            </a:prstGeom>
            <a:noFill/>
            <a:ln w="12700">
              <a:solidFill>
                <a:schemeClr val="tx1"/>
              </a:solidFill>
              <a:round/>
              <a:headEnd/>
              <a:tailEnd/>
            </a:ln>
            <a:effectLst/>
          </p:spPr>
          <p:txBody>
            <a:bodyPr/>
            <a:lstStyle/>
            <a:p>
              <a:endParaRPr lang="en-US"/>
            </a:p>
          </p:txBody>
        </p:sp>
        <p:sp>
          <p:nvSpPr>
            <p:cNvPr id="1564747" name="Line 75"/>
            <p:cNvSpPr>
              <a:spLocks noChangeShapeType="1"/>
            </p:cNvSpPr>
            <p:nvPr/>
          </p:nvSpPr>
          <p:spPr bwMode="auto">
            <a:xfrm flipH="1" flipV="1">
              <a:off x="2400" y="3456"/>
              <a:ext cx="0" cy="288"/>
            </a:xfrm>
            <a:prstGeom prst="line">
              <a:avLst/>
            </a:prstGeom>
            <a:noFill/>
            <a:ln w="12700">
              <a:solidFill>
                <a:schemeClr val="tx1"/>
              </a:solidFill>
              <a:round/>
              <a:headEnd/>
              <a:tailEnd/>
            </a:ln>
            <a:effectLst/>
          </p:spPr>
          <p:txBody>
            <a:bodyPr/>
            <a:lstStyle/>
            <a:p>
              <a:endParaRPr lang="en-US"/>
            </a:p>
          </p:txBody>
        </p:sp>
        <p:sp>
          <p:nvSpPr>
            <p:cNvPr id="1564748" name="Line 76"/>
            <p:cNvSpPr>
              <a:spLocks noChangeShapeType="1"/>
            </p:cNvSpPr>
            <p:nvPr/>
          </p:nvSpPr>
          <p:spPr bwMode="auto">
            <a:xfrm flipH="1" flipV="1">
              <a:off x="2688" y="3456"/>
              <a:ext cx="0" cy="288"/>
            </a:xfrm>
            <a:prstGeom prst="line">
              <a:avLst/>
            </a:prstGeom>
            <a:noFill/>
            <a:ln w="12700">
              <a:solidFill>
                <a:schemeClr val="tx1"/>
              </a:solidFill>
              <a:round/>
              <a:headEnd/>
              <a:tailEnd/>
            </a:ln>
            <a:effectLst/>
          </p:spPr>
          <p:txBody>
            <a:bodyPr/>
            <a:lstStyle/>
            <a:p>
              <a:endParaRPr lang="en-US"/>
            </a:p>
          </p:txBody>
        </p:sp>
        <p:sp>
          <p:nvSpPr>
            <p:cNvPr id="1564749" name="Line 77"/>
            <p:cNvSpPr>
              <a:spLocks noChangeShapeType="1"/>
            </p:cNvSpPr>
            <p:nvPr/>
          </p:nvSpPr>
          <p:spPr bwMode="auto">
            <a:xfrm flipH="1">
              <a:off x="2688" y="3456"/>
              <a:ext cx="384" cy="0"/>
            </a:xfrm>
            <a:prstGeom prst="line">
              <a:avLst/>
            </a:prstGeom>
            <a:noFill/>
            <a:ln w="12700">
              <a:solidFill>
                <a:schemeClr val="tx1"/>
              </a:solidFill>
              <a:round/>
              <a:headEnd/>
              <a:tailEnd/>
            </a:ln>
            <a:effectLst/>
          </p:spPr>
          <p:txBody>
            <a:bodyPr/>
            <a:lstStyle/>
            <a:p>
              <a:endParaRPr lang="en-US"/>
            </a:p>
          </p:txBody>
        </p:sp>
        <p:sp>
          <p:nvSpPr>
            <p:cNvPr id="1564750" name="Line 78"/>
            <p:cNvSpPr>
              <a:spLocks noChangeShapeType="1"/>
            </p:cNvSpPr>
            <p:nvPr/>
          </p:nvSpPr>
          <p:spPr bwMode="auto">
            <a:xfrm flipH="1" flipV="1">
              <a:off x="3072" y="3456"/>
              <a:ext cx="0" cy="288"/>
            </a:xfrm>
            <a:prstGeom prst="line">
              <a:avLst/>
            </a:prstGeom>
            <a:noFill/>
            <a:ln w="12700">
              <a:solidFill>
                <a:schemeClr val="tx1"/>
              </a:solidFill>
              <a:round/>
              <a:headEnd/>
              <a:tailEnd/>
            </a:ln>
            <a:effectLst/>
          </p:spPr>
          <p:txBody>
            <a:bodyPr/>
            <a:lstStyle/>
            <a:p>
              <a:endParaRPr lang="en-US"/>
            </a:p>
          </p:txBody>
        </p:sp>
        <p:sp>
          <p:nvSpPr>
            <p:cNvPr id="1564751" name="Line 79"/>
            <p:cNvSpPr>
              <a:spLocks noChangeShapeType="1"/>
            </p:cNvSpPr>
            <p:nvPr/>
          </p:nvSpPr>
          <p:spPr bwMode="auto">
            <a:xfrm flipH="1" flipV="1">
              <a:off x="3360" y="3456"/>
              <a:ext cx="0" cy="288"/>
            </a:xfrm>
            <a:prstGeom prst="line">
              <a:avLst/>
            </a:prstGeom>
            <a:noFill/>
            <a:ln w="12700">
              <a:solidFill>
                <a:schemeClr val="tx1"/>
              </a:solidFill>
              <a:round/>
              <a:headEnd/>
              <a:tailEnd/>
            </a:ln>
            <a:effectLst/>
          </p:spPr>
          <p:txBody>
            <a:bodyPr/>
            <a:lstStyle/>
            <a:p>
              <a:endParaRPr lang="en-US"/>
            </a:p>
          </p:txBody>
        </p:sp>
        <p:sp>
          <p:nvSpPr>
            <p:cNvPr id="1564752" name="Line 80"/>
            <p:cNvSpPr>
              <a:spLocks noChangeShapeType="1"/>
            </p:cNvSpPr>
            <p:nvPr/>
          </p:nvSpPr>
          <p:spPr bwMode="auto">
            <a:xfrm flipH="1">
              <a:off x="2400" y="3744"/>
              <a:ext cx="288" cy="0"/>
            </a:xfrm>
            <a:prstGeom prst="line">
              <a:avLst/>
            </a:prstGeom>
            <a:noFill/>
            <a:ln w="12700">
              <a:solidFill>
                <a:schemeClr val="tx1"/>
              </a:solidFill>
              <a:round/>
              <a:headEnd/>
              <a:tailEnd/>
            </a:ln>
            <a:effectLst/>
          </p:spPr>
          <p:txBody>
            <a:bodyPr/>
            <a:lstStyle/>
            <a:p>
              <a:endParaRPr lang="en-US"/>
            </a:p>
          </p:txBody>
        </p:sp>
        <p:sp>
          <p:nvSpPr>
            <p:cNvPr id="1564753" name="Line 81"/>
            <p:cNvSpPr>
              <a:spLocks noChangeShapeType="1"/>
            </p:cNvSpPr>
            <p:nvPr/>
          </p:nvSpPr>
          <p:spPr bwMode="auto">
            <a:xfrm flipH="1">
              <a:off x="3072" y="3744"/>
              <a:ext cx="288" cy="0"/>
            </a:xfrm>
            <a:prstGeom prst="line">
              <a:avLst/>
            </a:prstGeom>
            <a:noFill/>
            <a:ln w="12700">
              <a:solidFill>
                <a:schemeClr val="tx1"/>
              </a:solidFill>
              <a:round/>
              <a:headEnd/>
              <a:tailEnd/>
            </a:ln>
            <a:effectLst/>
          </p:spPr>
          <p:txBody>
            <a:bodyPr/>
            <a:lstStyle/>
            <a:p>
              <a:endParaRPr lang="en-US"/>
            </a:p>
          </p:txBody>
        </p:sp>
        <p:sp>
          <p:nvSpPr>
            <p:cNvPr id="1564754" name="Line 82"/>
            <p:cNvSpPr>
              <a:spLocks noChangeShapeType="1"/>
            </p:cNvSpPr>
            <p:nvPr/>
          </p:nvSpPr>
          <p:spPr bwMode="auto">
            <a:xfrm flipH="1">
              <a:off x="3360" y="3456"/>
              <a:ext cx="384" cy="0"/>
            </a:xfrm>
            <a:prstGeom prst="line">
              <a:avLst/>
            </a:prstGeom>
            <a:noFill/>
            <a:ln w="12700">
              <a:solidFill>
                <a:schemeClr val="tx1"/>
              </a:solidFill>
              <a:round/>
              <a:headEnd/>
              <a:tailEnd/>
            </a:ln>
            <a:effectLst/>
          </p:spPr>
          <p:txBody>
            <a:bodyPr/>
            <a:lstStyle/>
            <a:p>
              <a:endParaRPr lang="en-US"/>
            </a:p>
          </p:txBody>
        </p:sp>
        <p:sp>
          <p:nvSpPr>
            <p:cNvPr id="1564755" name="Text Box 83"/>
            <p:cNvSpPr txBox="1">
              <a:spLocks noChangeArrowheads="1"/>
            </p:cNvSpPr>
            <p:nvPr/>
          </p:nvSpPr>
          <p:spPr bwMode="auto">
            <a:xfrm>
              <a:off x="1680" y="2976"/>
              <a:ext cx="312" cy="250"/>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grpSp>
      <p:grpSp>
        <p:nvGrpSpPr>
          <p:cNvPr id="1564756" name="Group 84"/>
          <p:cNvGrpSpPr>
            <a:grpSpLocks/>
          </p:cNvGrpSpPr>
          <p:nvPr/>
        </p:nvGrpSpPr>
        <p:grpSpPr bwMode="auto">
          <a:xfrm>
            <a:off x="457200" y="4216400"/>
            <a:ext cx="2489200" cy="766763"/>
            <a:chOff x="528" y="2656"/>
            <a:chExt cx="1568" cy="483"/>
          </a:xfrm>
        </p:grpSpPr>
        <p:sp>
          <p:nvSpPr>
            <p:cNvPr id="1564757" name="Text Box 85"/>
            <p:cNvSpPr txBox="1">
              <a:spLocks noChangeArrowheads="1"/>
            </p:cNvSpPr>
            <p:nvPr/>
          </p:nvSpPr>
          <p:spPr bwMode="auto">
            <a:xfrm>
              <a:off x="528" y="2656"/>
              <a:ext cx="1324" cy="423"/>
            </a:xfrm>
            <a:prstGeom prst="rect">
              <a:avLst/>
            </a:prstGeom>
            <a:noFill/>
            <a:ln w="12700">
              <a:noFill/>
              <a:miter lim="800000"/>
              <a:headEnd/>
              <a:tailEnd/>
            </a:ln>
            <a:effectLst/>
          </p:spPr>
          <p:txBody>
            <a:bodyPr wrap="none">
              <a:spAutoFit/>
            </a:bodyPr>
            <a:lstStyle/>
            <a:p>
              <a:r>
                <a:rPr lang="en-US" sz="1800" b="0">
                  <a:solidFill>
                    <a:schemeClr val="tx1"/>
                  </a:solidFill>
                </a:rPr>
                <a:t>master</a:t>
              </a:r>
              <a:r>
                <a:rPr lang="en-US" sz="1800" b="0"/>
                <a:t> </a:t>
              </a:r>
              <a:r>
                <a:rPr lang="en-US" sz="1800" b="0">
                  <a:solidFill>
                    <a:srgbClr val="008276"/>
                  </a:solidFill>
                </a:rPr>
                <a:t>transparent</a:t>
              </a:r>
            </a:p>
            <a:p>
              <a:r>
                <a:rPr lang="en-US" sz="1800" b="0">
                  <a:solidFill>
                    <a:schemeClr val="tx1"/>
                  </a:solidFill>
                </a:rPr>
                <a:t>slave</a:t>
              </a:r>
              <a:r>
                <a:rPr lang="en-US" sz="1800" b="0">
                  <a:solidFill>
                    <a:schemeClr val="accent2"/>
                  </a:solidFill>
                </a:rPr>
                <a:t> hold</a:t>
              </a:r>
              <a:r>
                <a:rPr lang="en-US" sz="2000" b="0"/>
                <a:t> </a:t>
              </a:r>
              <a:endParaRPr lang="en-US" sz="2000" b="0" baseline="-25000"/>
            </a:p>
          </p:txBody>
        </p:sp>
        <p:cxnSp>
          <p:nvCxnSpPr>
            <p:cNvPr id="1564758" name="AutoShape 86"/>
            <p:cNvCxnSpPr>
              <a:cxnSpLocks noChangeShapeType="1"/>
            </p:cNvCxnSpPr>
            <p:nvPr/>
          </p:nvCxnSpPr>
          <p:spPr bwMode="auto">
            <a:xfrm>
              <a:off x="1872" y="2880"/>
              <a:ext cx="224" cy="259"/>
            </a:xfrm>
            <a:prstGeom prst="curvedConnector2">
              <a:avLst/>
            </a:prstGeom>
            <a:noFill/>
            <a:ln w="12700">
              <a:solidFill>
                <a:schemeClr val="accent1"/>
              </a:solidFill>
              <a:round/>
              <a:headEnd/>
              <a:tailEnd type="triangle" w="med" len="med"/>
            </a:ln>
            <a:effectLst/>
          </p:spPr>
        </p:cxnSp>
      </p:grpSp>
      <p:grpSp>
        <p:nvGrpSpPr>
          <p:cNvPr id="1564759" name="Group 87"/>
          <p:cNvGrpSpPr>
            <a:grpSpLocks/>
          </p:cNvGrpSpPr>
          <p:nvPr/>
        </p:nvGrpSpPr>
        <p:grpSpPr bwMode="auto">
          <a:xfrm>
            <a:off x="3429000" y="5029200"/>
            <a:ext cx="4445000" cy="1001713"/>
            <a:chOff x="2400" y="3168"/>
            <a:chExt cx="2800" cy="631"/>
          </a:xfrm>
        </p:grpSpPr>
        <p:sp>
          <p:nvSpPr>
            <p:cNvPr id="1564760" name="Text Box 88"/>
            <p:cNvSpPr txBox="1">
              <a:spLocks noChangeArrowheads="1"/>
            </p:cNvSpPr>
            <p:nvPr/>
          </p:nvSpPr>
          <p:spPr bwMode="auto">
            <a:xfrm>
              <a:off x="3936" y="3376"/>
              <a:ext cx="1264" cy="423"/>
            </a:xfrm>
            <a:prstGeom prst="rect">
              <a:avLst/>
            </a:prstGeom>
            <a:noFill/>
            <a:ln w="12700">
              <a:noFill/>
              <a:miter lim="800000"/>
              <a:headEnd/>
              <a:tailEnd/>
            </a:ln>
            <a:effectLst/>
          </p:spPr>
          <p:txBody>
            <a:bodyPr wrap="none">
              <a:spAutoFit/>
            </a:bodyPr>
            <a:lstStyle/>
            <a:p>
              <a:r>
                <a:rPr lang="en-US" sz="1800" b="0">
                  <a:solidFill>
                    <a:schemeClr val="tx1"/>
                  </a:solidFill>
                </a:rPr>
                <a:t>master</a:t>
              </a:r>
              <a:r>
                <a:rPr lang="en-US" sz="1800" b="0"/>
                <a:t> </a:t>
              </a:r>
              <a:r>
                <a:rPr lang="en-US" sz="1800" b="0">
                  <a:solidFill>
                    <a:schemeClr val="accent2"/>
                  </a:solidFill>
                </a:rPr>
                <a:t>hold</a:t>
              </a:r>
            </a:p>
            <a:p>
              <a:r>
                <a:rPr lang="en-US" sz="1800" b="0">
                  <a:solidFill>
                    <a:schemeClr val="tx1"/>
                  </a:solidFill>
                </a:rPr>
                <a:t>slave</a:t>
              </a:r>
              <a:r>
                <a:rPr lang="en-US" sz="1800" b="0">
                  <a:solidFill>
                    <a:srgbClr val="008276"/>
                  </a:solidFill>
                </a:rPr>
                <a:t> transparent</a:t>
              </a:r>
              <a:r>
                <a:rPr lang="en-US" sz="2000" b="0"/>
                <a:t> </a:t>
              </a:r>
              <a:endParaRPr lang="en-US" sz="2000" b="0" baseline="-25000"/>
            </a:p>
          </p:txBody>
        </p:sp>
        <p:cxnSp>
          <p:nvCxnSpPr>
            <p:cNvPr id="1564761" name="AutoShape 89"/>
            <p:cNvCxnSpPr>
              <a:cxnSpLocks noChangeShapeType="1"/>
            </p:cNvCxnSpPr>
            <p:nvPr/>
          </p:nvCxnSpPr>
          <p:spPr bwMode="auto">
            <a:xfrm rot="10800000">
              <a:off x="2400" y="3168"/>
              <a:ext cx="1536" cy="413"/>
            </a:xfrm>
            <a:prstGeom prst="curvedConnector2">
              <a:avLst/>
            </a:prstGeom>
            <a:noFill/>
            <a:ln w="12700">
              <a:solidFill>
                <a:schemeClr val="accent1"/>
              </a:solidFill>
              <a:round/>
              <a:headEnd/>
              <a:tailEnd type="triangle" w="med" len="med"/>
            </a:ln>
            <a:effectLst/>
          </p:spPr>
        </p:cxnSp>
      </p:grpSp>
      <p:grpSp>
        <p:nvGrpSpPr>
          <p:cNvPr id="1564762" name="Group 90"/>
          <p:cNvGrpSpPr>
            <a:grpSpLocks/>
          </p:cNvGrpSpPr>
          <p:nvPr/>
        </p:nvGrpSpPr>
        <p:grpSpPr bwMode="auto">
          <a:xfrm>
            <a:off x="1905000" y="2498725"/>
            <a:ext cx="4116388" cy="381000"/>
            <a:chOff x="1200" y="1392"/>
            <a:chExt cx="2593" cy="240"/>
          </a:xfrm>
        </p:grpSpPr>
        <p:cxnSp>
          <p:nvCxnSpPr>
            <p:cNvPr id="1564763" name="AutoShape 91"/>
            <p:cNvCxnSpPr>
              <a:cxnSpLocks noChangeShapeType="1"/>
              <a:stCxn id="1564680" idx="1"/>
              <a:endCxn id="1564727" idx="2"/>
            </p:cNvCxnSpPr>
            <p:nvPr/>
          </p:nvCxnSpPr>
          <p:spPr bwMode="auto">
            <a:xfrm rot="5400000" flipV="1">
              <a:off x="2045" y="547"/>
              <a:ext cx="10" cy="1700"/>
            </a:xfrm>
            <a:prstGeom prst="curvedConnector5">
              <a:avLst>
                <a:gd name="adj1" fmla="val 1149995"/>
                <a:gd name="adj2" fmla="val 49644"/>
                <a:gd name="adj3" fmla="val 289995"/>
              </a:avLst>
            </a:prstGeom>
            <a:noFill/>
            <a:ln w="28575">
              <a:solidFill>
                <a:srgbClr val="008276"/>
              </a:solidFill>
              <a:round/>
              <a:headEnd/>
              <a:tailEnd type="triangle" w="med" len="med"/>
            </a:ln>
            <a:effectLst/>
          </p:spPr>
        </p:cxnSp>
        <p:cxnSp>
          <p:nvCxnSpPr>
            <p:cNvPr id="1564764" name="AutoShape 92"/>
            <p:cNvCxnSpPr>
              <a:cxnSpLocks noChangeShapeType="1"/>
              <a:endCxn id="1564730" idx="0"/>
            </p:cNvCxnSpPr>
            <p:nvPr/>
          </p:nvCxnSpPr>
          <p:spPr bwMode="auto">
            <a:xfrm rot="16200000" flipH="1">
              <a:off x="3697" y="1535"/>
              <a:ext cx="144" cy="49"/>
            </a:xfrm>
            <a:prstGeom prst="curvedConnector3">
              <a:avLst>
                <a:gd name="adj1" fmla="val 50000"/>
              </a:avLst>
            </a:prstGeom>
            <a:noFill/>
            <a:ln w="28575">
              <a:solidFill>
                <a:schemeClr val="accent2"/>
              </a:solidFill>
              <a:round/>
              <a:headEnd/>
              <a:tailEnd type="triangle" w="med" len="med"/>
            </a:ln>
            <a:effectLst/>
          </p:spPr>
        </p:cxnSp>
      </p:grpSp>
      <p:grpSp>
        <p:nvGrpSpPr>
          <p:cNvPr id="1564765" name="Group 93"/>
          <p:cNvGrpSpPr>
            <a:grpSpLocks/>
          </p:cNvGrpSpPr>
          <p:nvPr/>
        </p:nvGrpSpPr>
        <p:grpSpPr bwMode="auto">
          <a:xfrm>
            <a:off x="3276600" y="2479675"/>
            <a:ext cx="3544888" cy="400050"/>
            <a:chOff x="2064" y="1380"/>
            <a:chExt cx="2233" cy="252"/>
          </a:xfrm>
        </p:grpSpPr>
        <p:cxnSp>
          <p:nvCxnSpPr>
            <p:cNvPr id="1564766" name="AutoShape 94"/>
            <p:cNvCxnSpPr>
              <a:cxnSpLocks noChangeShapeType="1"/>
              <a:endCxn id="1564729" idx="0"/>
            </p:cNvCxnSpPr>
            <p:nvPr/>
          </p:nvCxnSpPr>
          <p:spPr bwMode="auto">
            <a:xfrm rot="16200000" flipH="1">
              <a:off x="2017" y="1535"/>
              <a:ext cx="144" cy="49"/>
            </a:xfrm>
            <a:prstGeom prst="curvedConnector3">
              <a:avLst>
                <a:gd name="adj1" fmla="val 50000"/>
              </a:avLst>
            </a:prstGeom>
            <a:noFill/>
            <a:ln w="28575">
              <a:solidFill>
                <a:schemeClr val="accent2"/>
              </a:solidFill>
              <a:round/>
              <a:headEnd/>
              <a:tailEnd type="triangle" w="med" len="med"/>
            </a:ln>
            <a:effectLst/>
          </p:spPr>
        </p:cxnSp>
        <p:cxnSp>
          <p:nvCxnSpPr>
            <p:cNvPr id="1564767" name="AutoShape 95"/>
            <p:cNvCxnSpPr>
              <a:cxnSpLocks noChangeShapeType="1"/>
              <a:stCxn id="1564727" idx="2"/>
              <a:endCxn id="1564713" idx="2"/>
            </p:cNvCxnSpPr>
            <p:nvPr/>
          </p:nvCxnSpPr>
          <p:spPr bwMode="auto">
            <a:xfrm rot="5400000" flipH="1" flipV="1">
              <a:off x="3588" y="692"/>
              <a:ext cx="22" cy="1397"/>
            </a:xfrm>
            <a:prstGeom prst="curvedConnector4">
              <a:avLst>
                <a:gd name="adj1" fmla="val 522727"/>
                <a:gd name="adj2" fmla="val 55833"/>
              </a:avLst>
            </a:prstGeom>
            <a:noFill/>
            <a:ln w="28575">
              <a:solidFill>
                <a:srgbClr val="008276"/>
              </a:solidFill>
              <a:round/>
              <a:headEnd/>
              <a:tailEnd type="triangle" w="med" len="med"/>
            </a:ln>
            <a:effectLst/>
          </p:spPr>
        </p:cxnSp>
      </p:grpSp>
      <p:sp>
        <p:nvSpPr>
          <p:cNvPr id="1564768" name="Text Box 96"/>
          <p:cNvSpPr txBox="1">
            <a:spLocks noChangeArrowheads="1"/>
          </p:cNvSpPr>
          <p:nvPr/>
        </p:nvSpPr>
        <p:spPr bwMode="auto">
          <a:xfrm>
            <a:off x="2698750" y="762000"/>
            <a:ext cx="958850" cy="396875"/>
          </a:xfrm>
          <a:prstGeom prst="rect">
            <a:avLst/>
          </a:prstGeom>
          <a:noFill/>
          <a:ln w="12700">
            <a:noFill/>
            <a:miter lim="800000"/>
            <a:headEnd/>
            <a:tailEnd/>
          </a:ln>
          <a:effectLst/>
        </p:spPr>
        <p:txBody>
          <a:bodyPr wrap="none">
            <a:spAutoFit/>
          </a:bodyPr>
          <a:lstStyle/>
          <a:p>
            <a:pPr algn="ctr"/>
            <a:r>
              <a:rPr lang="en-US" sz="2000" b="0">
                <a:solidFill>
                  <a:schemeClr val="tx1"/>
                </a:solidFill>
              </a:rPr>
              <a:t>master</a:t>
            </a:r>
          </a:p>
        </p:txBody>
      </p:sp>
      <p:sp>
        <p:nvSpPr>
          <p:cNvPr id="1564769" name="Text Box 97"/>
          <p:cNvSpPr txBox="1">
            <a:spLocks noChangeArrowheads="1"/>
          </p:cNvSpPr>
          <p:nvPr/>
        </p:nvSpPr>
        <p:spPr bwMode="auto">
          <a:xfrm>
            <a:off x="5426075" y="762000"/>
            <a:ext cx="777875" cy="396875"/>
          </a:xfrm>
          <a:prstGeom prst="rect">
            <a:avLst/>
          </a:prstGeom>
          <a:noFill/>
          <a:ln w="12700">
            <a:noFill/>
            <a:miter lim="800000"/>
            <a:headEnd/>
            <a:tailEnd/>
          </a:ln>
          <a:effectLst/>
        </p:spPr>
        <p:txBody>
          <a:bodyPr wrap="none">
            <a:spAutoFit/>
          </a:bodyPr>
          <a:lstStyle/>
          <a:p>
            <a:pPr algn="ctr"/>
            <a:r>
              <a:rPr lang="en-US" sz="2000" b="0">
                <a:solidFill>
                  <a:schemeClr val="tx1"/>
                </a:solidFill>
              </a:rPr>
              <a:t>slave</a:t>
            </a:r>
          </a:p>
        </p:txBody>
      </p:sp>
      <p:sp>
        <p:nvSpPr>
          <p:cNvPr id="1564770" name="AutoShape 98"/>
          <p:cNvSpPr>
            <a:spLocks/>
          </p:cNvSpPr>
          <p:nvPr/>
        </p:nvSpPr>
        <p:spPr bwMode="auto">
          <a:xfrm rot="5400000">
            <a:off x="3124200" y="76200"/>
            <a:ext cx="76200" cy="2209800"/>
          </a:xfrm>
          <a:prstGeom prst="leftBrace">
            <a:avLst>
              <a:gd name="adj1" fmla="val 241667"/>
              <a:gd name="adj2" fmla="val 50000"/>
            </a:avLst>
          </a:prstGeom>
          <a:noFill/>
          <a:ln w="12700">
            <a:solidFill>
              <a:schemeClr val="tx1"/>
            </a:solidFill>
            <a:round/>
            <a:headEnd/>
            <a:tailEnd/>
          </a:ln>
          <a:effectLst/>
        </p:spPr>
        <p:txBody>
          <a:bodyPr wrap="none" anchor="ctr"/>
          <a:lstStyle/>
          <a:p>
            <a:endParaRPr lang="en-US"/>
          </a:p>
        </p:txBody>
      </p:sp>
      <p:sp>
        <p:nvSpPr>
          <p:cNvPr id="1564771" name="AutoShape 99"/>
          <p:cNvSpPr>
            <a:spLocks/>
          </p:cNvSpPr>
          <p:nvPr/>
        </p:nvSpPr>
        <p:spPr bwMode="auto">
          <a:xfrm rot="5400000">
            <a:off x="5715000" y="76200"/>
            <a:ext cx="76200" cy="2209800"/>
          </a:xfrm>
          <a:prstGeom prst="leftBrace">
            <a:avLst>
              <a:gd name="adj1" fmla="val 241667"/>
              <a:gd name="adj2" fmla="val 50000"/>
            </a:avLst>
          </a:prstGeom>
          <a:noFill/>
          <a:ln w="12700">
            <a:solidFill>
              <a:schemeClr val="tx1"/>
            </a:solidFill>
            <a:round/>
            <a:headEnd/>
            <a:tailEnd/>
          </a:ln>
          <a:effectLst/>
        </p:spPr>
        <p:txBody>
          <a:bodyPr wrap="none" anchor="ctr"/>
          <a:lstStyle/>
          <a:p>
            <a:endParaRPr lang="en-US"/>
          </a:p>
        </p:txBody>
      </p:sp>
      <p:sp>
        <p:nvSpPr>
          <p:cNvPr id="1564772" name="Text Box 100"/>
          <p:cNvSpPr txBox="1">
            <a:spLocks noChangeArrowheads="1"/>
          </p:cNvSpPr>
          <p:nvPr/>
        </p:nvSpPr>
        <p:spPr bwMode="auto">
          <a:xfrm>
            <a:off x="6400800" y="3657600"/>
            <a:ext cx="784225" cy="1006475"/>
          </a:xfrm>
          <a:prstGeom prst="rect">
            <a:avLst/>
          </a:prstGeom>
          <a:noFill/>
          <a:ln w="12700">
            <a:noFill/>
            <a:miter lim="800000"/>
            <a:headEnd/>
            <a:tailEnd/>
          </a:ln>
          <a:effectLst/>
        </p:spPr>
        <p:txBody>
          <a:bodyPr wrap="none">
            <a:spAutoFit/>
          </a:bodyPr>
          <a:lstStyle/>
          <a:p>
            <a:r>
              <a:rPr lang="en-US" sz="2000" b="0">
                <a:solidFill>
                  <a:schemeClr val="tx1"/>
                </a:solidFill>
              </a:rPr>
              <a:t>t</a:t>
            </a:r>
            <a:r>
              <a:rPr lang="en-US" sz="2000" b="0" baseline="-25000">
                <a:solidFill>
                  <a:schemeClr val="tx1"/>
                </a:solidFill>
              </a:rPr>
              <a:t>su</a:t>
            </a:r>
            <a:r>
              <a:rPr lang="en-US" sz="2000" b="0">
                <a:solidFill>
                  <a:schemeClr val="tx1"/>
                </a:solidFill>
              </a:rPr>
              <a:t> =</a:t>
            </a:r>
          </a:p>
          <a:p>
            <a:r>
              <a:rPr lang="en-US" sz="2000" b="0">
                <a:solidFill>
                  <a:schemeClr val="tx1"/>
                </a:solidFill>
              </a:rPr>
              <a:t>t</a:t>
            </a:r>
            <a:r>
              <a:rPr lang="en-US" sz="2000" b="0" baseline="-25000">
                <a:solidFill>
                  <a:schemeClr val="tx1"/>
                </a:solidFill>
              </a:rPr>
              <a:t>hold</a:t>
            </a:r>
            <a:r>
              <a:rPr lang="en-US" sz="2000" b="0">
                <a:solidFill>
                  <a:schemeClr val="tx1"/>
                </a:solidFill>
              </a:rPr>
              <a:t> =</a:t>
            </a:r>
          </a:p>
          <a:p>
            <a:r>
              <a:rPr lang="en-US" sz="2000" b="0">
                <a:solidFill>
                  <a:schemeClr val="tx1"/>
                </a:solidFill>
              </a:rPr>
              <a:t>t</a:t>
            </a:r>
            <a:r>
              <a:rPr lang="en-US" sz="2000" b="0" baseline="-25000">
                <a:solidFill>
                  <a:schemeClr val="tx1"/>
                </a:solidFill>
              </a:rPr>
              <a:t>c-q</a:t>
            </a:r>
            <a:r>
              <a:rPr lang="en-US" sz="2000" b="0">
                <a:solidFill>
                  <a:schemeClr val="tx1"/>
                </a:solidFill>
              </a:rPr>
              <a:t> =</a:t>
            </a:r>
          </a:p>
        </p:txBody>
      </p:sp>
      <p:sp>
        <p:nvSpPr>
          <p:cNvPr id="1564773" name="Text Box 101"/>
          <p:cNvSpPr txBox="1">
            <a:spLocks noChangeArrowheads="1"/>
          </p:cNvSpPr>
          <p:nvPr/>
        </p:nvSpPr>
        <p:spPr bwMode="auto">
          <a:xfrm>
            <a:off x="7162800" y="3657600"/>
            <a:ext cx="658813" cy="396875"/>
          </a:xfrm>
          <a:prstGeom prst="rect">
            <a:avLst/>
          </a:prstGeom>
          <a:noFill/>
          <a:ln w="12700">
            <a:noFill/>
            <a:miter lim="800000"/>
            <a:headEnd/>
            <a:tailEnd/>
          </a:ln>
          <a:effectLst/>
        </p:spPr>
        <p:txBody>
          <a:bodyPr wrap="none">
            <a:spAutoFit/>
          </a:bodyPr>
          <a:lstStyle/>
          <a:p>
            <a:r>
              <a:rPr lang="en-US" sz="2000" b="0">
                <a:solidFill>
                  <a:schemeClr val="tx1"/>
                </a:solidFill>
              </a:rPr>
              <a:t>t</a:t>
            </a:r>
            <a:r>
              <a:rPr lang="en-US" sz="2000" b="0" baseline="-25000">
                <a:solidFill>
                  <a:schemeClr val="tx1"/>
                </a:solidFill>
              </a:rPr>
              <a:t>pd_tx</a:t>
            </a:r>
          </a:p>
        </p:txBody>
      </p:sp>
      <p:sp>
        <p:nvSpPr>
          <p:cNvPr id="1564774" name="Text Box 102"/>
          <p:cNvSpPr txBox="1">
            <a:spLocks noChangeArrowheads="1"/>
          </p:cNvSpPr>
          <p:nvPr/>
        </p:nvSpPr>
        <p:spPr bwMode="auto">
          <a:xfrm>
            <a:off x="7162800" y="3962400"/>
            <a:ext cx="677863" cy="396875"/>
          </a:xfrm>
          <a:prstGeom prst="rect">
            <a:avLst/>
          </a:prstGeom>
          <a:noFill/>
          <a:ln w="12700">
            <a:noFill/>
            <a:miter lim="800000"/>
            <a:headEnd/>
            <a:tailEnd/>
          </a:ln>
          <a:effectLst/>
        </p:spPr>
        <p:txBody>
          <a:bodyPr wrap="none">
            <a:spAutoFit/>
          </a:bodyPr>
          <a:lstStyle/>
          <a:p>
            <a:r>
              <a:rPr lang="en-US" sz="2000" b="0">
                <a:solidFill>
                  <a:schemeClr val="tx1"/>
                </a:solidFill>
              </a:rPr>
              <a:t>zero</a:t>
            </a:r>
            <a:endParaRPr lang="en-US" sz="2000" b="0" baseline="-25000">
              <a:solidFill>
                <a:schemeClr val="tx1"/>
              </a:solidFill>
            </a:endParaRPr>
          </a:p>
        </p:txBody>
      </p:sp>
      <p:sp>
        <p:nvSpPr>
          <p:cNvPr id="1564776" name="Text Box 104"/>
          <p:cNvSpPr txBox="1">
            <a:spLocks noChangeArrowheads="1"/>
          </p:cNvSpPr>
          <p:nvPr/>
        </p:nvSpPr>
        <p:spPr bwMode="auto">
          <a:xfrm>
            <a:off x="7162800" y="4267200"/>
            <a:ext cx="1714500" cy="396875"/>
          </a:xfrm>
          <a:prstGeom prst="rect">
            <a:avLst/>
          </a:prstGeom>
          <a:noFill/>
          <a:ln w="12700">
            <a:noFill/>
            <a:miter lim="800000"/>
            <a:headEnd/>
            <a:tailEnd/>
          </a:ln>
          <a:effectLst/>
        </p:spPr>
        <p:txBody>
          <a:bodyPr wrap="none">
            <a:spAutoFit/>
          </a:bodyPr>
          <a:lstStyle/>
          <a:p>
            <a:r>
              <a:rPr lang="en-US" sz="2000" b="0">
                <a:solidFill>
                  <a:schemeClr val="tx1"/>
                </a:solidFill>
              </a:rPr>
              <a:t>2 t</a:t>
            </a:r>
            <a:r>
              <a:rPr lang="en-US" sz="2000" b="0" baseline="-25000">
                <a:solidFill>
                  <a:schemeClr val="tx1"/>
                </a:solidFill>
              </a:rPr>
              <a:t>pd_inv</a:t>
            </a:r>
            <a:r>
              <a:rPr lang="en-US" sz="2000" b="0">
                <a:solidFill>
                  <a:schemeClr val="tx1"/>
                </a:solidFill>
              </a:rPr>
              <a:t> + t</a:t>
            </a:r>
            <a:r>
              <a:rPr lang="en-US" sz="2000" b="0" baseline="-25000">
                <a:solidFill>
                  <a:schemeClr val="tx1"/>
                </a:solidFill>
              </a:rPr>
              <a:t>pd_tx</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6476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56475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1564765"/>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499"/>
                                          </p:stCondLst>
                                        </p:cTn>
                                        <p:tgtEl>
                                          <p:spTgt spid="15647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6477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647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64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4773" grpId="0"/>
      <p:bldP spid="1564774" grpId="0"/>
      <p:bldP spid="15647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22" name="Rectangle 2"/>
          <p:cNvSpPr>
            <a:spLocks noChangeArrowheads="1"/>
          </p:cNvSpPr>
          <p:nvPr/>
        </p:nvSpPr>
        <p:spPr bwMode="auto">
          <a:xfrm>
            <a:off x="2286000" y="4419600"/>
            <a:ext cx="76200" cy="4572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566723" name="Rectangle 3"/>
          <p:cNvSpPr>
            <a:spLocks noChangeArrowheads="1"/>
          </p:cNvSpPr>
          <p:nvPr/>
        </p:nvSpPr>
        <p:spPr bwMode="auto">
          <a:xfrm>
            <a:off x="3352800" y="4419600"/>
            <a:ext cx="76200" cy="4572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566724" name="Rectangle 4"/>
          <p:cNvSpPr>
            <a:spLocks noChangeArrowheads="1"/>
          </p:cNvSpPr>
          <p:nvPr/>
        </p:nvSpPr>
        <p:spPr bwMode="auto">
          <a:xfrm>
            <a:off x="2743200" y="4419600"/>
            <a:ext cx="76200" cy="457200"/>
          </a:xfrm>
          <a:prstGeom prst="rect">
            <a:avLst/>
          </a:prstGeom>
          <a:solidFill>
            <a:schemeClr val="hlink"/>
          </a:solidFill>
          <a:ln w="12700">
            <a:solidFill>
              <a:schemeClr val="hlink"/>
            </a:solidFill>
            <a:miter lim="800000"/>
            <a:headEnd/>
            <a:tailEnd/>
          </a:ln>
          <a:effectLst/>
        </p:spPr>
        <p:txBody>
          <a:bodyPr wrap="none" anchor="ctr"/>
          <a:lstStyle/>
          <a:p>
            <a:endParaRPr lang="en-US"/>
          </a:p>
        </p:txBody>
      </p:sp>
      <p:sp>
        <p:nvSpPr>
          <p:cNvPr id="1566725" name="Rectangle 5"/>
          <p:cNvSpPr>
            <a:spLocks noChangeArrowheads="1"/>
          </p:cNvSpPr>
          <p:nvPr/>
        </p:nvSpPr>
        <p:spPr bwMode="auto">
          <a:xfrm>
            <a:off x="3810000" y="5334000"/>
            <a:ext cx="76200" cy="457200"/>
          </a:xfrm>
          <a:prstGeom prst="rect">
            <a:avLst/>
          </a:prstGeom>
          <a:solidFill>
            <a:schemeClr val="hlink"/>
          </a:solidFill>
          <a:ln w="12700">
            <a:solidFill>
              <a:schemeClr val="hlink"/>
            </a:solidFill>
            <a:miter lim="800000"/>
            <a:headEnd/>
            <a:tailEnd/>
          </a:ln>
          <a:effectLst/>
        </p:spPr>
        <p:txBody>
          <a:bodyPr wrap="none" anchor="ctr"/>
          <a:lstStyle/>
          <a:p>
            <a:endParaRPr lang="en-US"/>
          </a:p>
        </p:txBody>
      </p:sp>
      <p:sp>
        <p:nvSpPr>
          <p:cNvPr id="1566726" name="Rectangle 6"/>
          <p:cNvSpPr>
            <a:spLocks noChangeArrowheads="1"/>
          </p:cNvSpPr>
          <p:nvPr/>
        </p:nvSpPr>
        <p:spPr bwMode="auto">
          <a:xfrm>
            <a:off x="3810000" y="4419600"/>
            <a:ext cx="76200" cy="457200"/>
          </a:xfrm>
          <a:prstGeom prst="rect">
            <a:avLst/>
          </a:prstGeom>
          <a:solidFill>
            <a:schemeClr val="hlink"/>
          </a:solidFill>
          <a:ln w="12700">
            <a:solidFill>
              <a:schemeClr val="hlink"/>
            </a:solidFill>
            <a:miter lim="800000"/>
            <a:headEnd/>
            <a:tailEnd/>
          </a:ln>
          <a:effectLst/>
        </p:spPr>
        <p:txBody>
          <a:bodyPr wrap="none" anchor="ctr"/>
          <a:lstStyle/>
          <a:p>
            <a:endParaRPr lang="en-US"/>
          </a:p>
        </p:txBody>
      </p:sp>
      <p:sp>
        <p:nvSpPr>
          <p:cNvPr id="1566727" name="Rectangle 7"/>
          <p:cNvSpPr>
            <a:spLocks noChangeArrowheads="1"/>
          </p:cNvSpPr>
          <p:nvPr/>
        </p:nvSpPr>
        <p:spPr bwMode="auto">
          <a:xfrm>
            <a:off x="2743200" y="5334000"/>
            <a:ext cx="76200" cy="457200"/>
          </a:xfrm>
          <a:prstGeom prst="rect">
            <a:avLst/>
          </a:prstGeom>
          <a:solidFill>
            <a:schemeClr val="hlink"/>
          </a:solidFill>
          <a:ln w="12700">
            <a:solidFill>
              <a:schemeClr val="hlink"/>
            </a:solidFill>
            <a:miter lim="800000"/>
            <a:headEnd/>
            <a:tailEnd/>
          </a:ln>
          <a:effectLst/>
        </p:spPr>
        <p:txBody>
          <a:bodyPr wrap="none" anchor="ctr"/>
          <a:lstStyle/>
          <a:p>
            <a:endParaRPr lang="en-US"/>
          </a:p>
        </p:txBody>
      </p:sp>
      <p:sp>
        <p:nvSpPr>
          <p:cNvPr id="1566728" name="Rectangle 8"/>
          <p:cNvSpPr>
            <a:spLocks noChangeArrowheads="1"/>
          </p:cNvSpPr>
          <p:nvPr/>
        </p:nvSpPr>
        <p:spPr bwMode="auto">
          <a:xfrm>
            <a:off x="3352800" y="5334000"/>
            <a:ext cx="76200" cy="4572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566729" name="Rectangle 9"/>
          <p:cNvSpPr>
            <a:spLocks noChangeArrowheads="1"/>
          </p:cNvSpPr>
          <p:nvPr/>
        </p:nvSpPr>
        <p:spPr bwMode="auto">
          <a:xfrm>
            <a:off x="2286000" y="5334000"/>
            <a:ext cx="76200" cy="4572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566730" name="Rectangle 10"/>
          <p:cNvSpPr>
            <a:spLocks noGrp="1" noChangeArrowheads="1"/>
          </p:cNvSpPr>
          <p:nvPr>
            <p:ph type="title"/>
          </p:nvPr>
        </p:nvSpPr>
        <p:spPr/>
        <p:txBody>
          <a:bodyPr/>
          <a:lstStyle/>
          <a:p>
            <a:r>
              <a:rPr lang="en-US"/>
              <a:t>Dynamic ET FF Race Conditions</a:t>
            </a:r>
          </a:p>
        </p:txBody>
      </p:sp>
      <p:grpSp>
        <p:nvGrpSpPr>
          <p:cNvPr id="1566731" name="Group 11"/>
          <p:cNvGrpSpPr>
            <a:grpSpLocks/>
          </p:cNvGrpSpPr>
          <p:nvPr/>
        </p:nvGrpSpPr>
        <p:grpSpPr bwMode="auto">
          <a:xfrm>
            <a:off x="1905000" y="1524000"/>
            <a:ext cx="996950" cy="1346200"/>
            <a:chOff x="480" y="2400"/>
            <a:chExt cx="628" cy="848"/>
          </a:xfrm>
        </p:grpSpPr>
        <p:sp>
          <p:nvSpPr>
            <p:cNvPr id="1566732" name="Oval 12"/>
            <p:cNvSpPr>
              <a:spLocks noChangeArrowheads="1"/>
            </p:cNvSpPr>
            <p:nvPr/>
          </p:nvSpPr>
          <p:spPr bwMode="auto">
            <a:xfrm flipH="1">
              <a:off x="768" y="2976"/>
              <a:ext cx="90" cy="88"/>
            </a:xfrm>
            <a:prstGeom prst="ellipse">
              <a:avLst/>
            </a:prstGeom>
            <a:noFill/>
            <a:ln w="12700">
              <a:solidFill>
                <a:schemeClr val="tx1"/>
              </a:solidFill>
              <a:round/>
              <a:headEnd/>
              <a:tailEnd/>
            </a:ln>
            <a:effectLst/>
          </p:spPr>
          <p:txBody>
            <a:bodyPr wrap="none" anchor="ctr"/>
            <a:lstStyle/>
            <a:p>
              <a:endParaRPr lang="en-US"/>
            </a:p>
          </p:txBody>
        </p:sp>
        <p:sp>
          <p:nvSpPr>
            <p:cNvPr id="1566733" name="Line 13"/>
            <p:cNvSpPr>
              <a:spLocks noChangeShapeType="1"/>
            </p:cNvSpPr>
            <p:nvPr/>
          </p:nvSpPr>
          <p:spPr bwMode="auto">
            <a:xfrm flipH="1" flipV="1">
              <a:off x="912" y="2784"/>
              <a:ext cx="196" cy="0"/>
            </a:xfrm>
            <a:prstGeom prst="line">
              <a:avLst/>
            </a:prstGeom>
            <a:noFill/>
            <a:ln w="12700">
              <a:solidFill>
                <a:schemeClr val="tx1"/>
              </a:solidFill>
              <a:round/>
              <a:headEnd/>
              <a:tailEnd/>
            </a:ln>
            <a:effectLst/>
          </p:spPr>
          <p:txBody>
            <a:bodyPr/>
            <a:lstStyle/>
            <a:p>
              <a:endParaRPr lang="en-US"/>
            </a:p>
          </p:txBody>
        </p:sp>
        <p:sp>
          <p:nvSpPr>
            <p:cNvPr id="1566734" name="Line 14"/>
            <p:cNvSpPr>
              <a:spLocks noChangeShapeType="1"/>
            </p:cNvSpPr>
            <p:nvPr/>
          </p:nvSpPr>
          <p:spPr bwMode="auto">
            <a:xfrm flipH="1" flipV="1">
              <a:off x="672" y="2976"/>
              <a:ext cx="240" cy="0"/>
            </a:xfrm>
            <a:prstGeom prst="line">
              <a:avLst/>
            </a:prstGeom>
            <a:noFill/>
            <a:ln w="12700">
              <a:solidFill>
                <a:schemeClr val="tx1"/>
              </a:solidFill>
              <a:round/>
              <a:headEnd/>
              <a:tailEnd/>
            </a:ln>
            <a:effectLst/>
          </p:spPr>
          <p:txBody>
            <a:bodyPr/>
            <a:lstStyle/>
            <a:p>
              <a:endParaRPr lang="en-US"/>
            </a:p>
          </p:txBody>
        </p:sp>
        <p:sp>
          <p:nvSpPr>
            <p:cNvPr id="1566735" name="Line 15"/>
            <p:cNvSpPr>
              <a:spLocks noChangeShapeType="1"/>
            </p:cNvSpPr>
            <p:nvPr/>
          </p:nvSpPr>
          <p:spPr bwMode="auto">
            <a:xfrm flipH="1" flipV="1">
              <a:off x="480" y="2784"/>
              <a:ext cx="192" cy="0"/>
            </a:xfrm>
            <a:prstGeom prst="line">
              <a:avLst/>
            </a:prstGeom>
            <a:noFill/>
            <a:ln w="12700">
              <a:solidFill>
                <a:schemeClr val="tx1"/>
              </a:solidFill>
              <a:round/>
              <a:headEnd/>
              <a:tailEnd/>
            </a:ln>
            <a:effectLst/>
          </p:spPr>
          <p:txBody>
            <a:bodyPr/>
            <a:lstStyle/>
            <a:p>
              <a:endParaRPr lang="en-US"/>
            </a:p>
          </p:txBody>
        </p:sp>
        <p:sp>
          <p:nvSpPr>
            <p:cNvPr id="1566736" name="Line 16"/>
            <p:cNvSpPr>
              <a:spLocks noChangeShapeType="1"/>
            </p:cNvSpPr>
            <p:nvPr/>
          </p:nvSpPr>
          <p:spPr bwMode="auto">
            <a:xfrm flipH="1" flipV="1">
              <a:off x="816" y="3072"/>
              <a:ext cx="0" cy="176"/>
            </a:xfrm>
            <a:prstGeom prst="line">
              <a:avLst/>
            </a:prstGeom>
            <a:noFill/>
            <a:ln w="12700">
              <a:solidFill>
                <a:schemeClr val="tx1"/>
              </a:solidFill>
              <a:round/>
              <a:headEnd/>
              <a:tailEnd/>
            </a:ln>
            <a:effectLst/>
          </p:spPr>
          <p:txBody>
            <a:bodyPr/>
            <a:lstStyle/>
            <a:p>
              <a:endParaRPr lang="en-US"/>
            </a:p>
          </p:txBody>
        </p:sp>
        <p:sp>
          <p:nvSpPr>
            <p:cNvPr id="1566737" name="Line 17"/>
            <p:cNvSpPr>
              <a:spLocks noChangeShapeType="1"/>
            </p:cNvSpPr>
            <p:nvPr/>
          </p:nvSpPr>
          <p:spPr bwMode="auto">
            <a:xfrm>
              <a:off x="672" y="2640"/>
              <a:ext cx="0" cy="288"/>
            </a:xfrm>
            <a:prstGeom prst="line">
              <a:avLst/>
            </a:prstGeom>
            <a:noFill/>
            <a:ln w="12700">
              <a:solidFill>
                <a:schemeClr val="tx1"/>
              </a:solidFill>
              <a:round/>
              <a:headEnd/>
              <a:tailEnd/>
            </a:ln>
            <a:effectLst/>
          </p:spPr>
          <p:txBody>
            <a:bodyPr/>
            <a:lstStyle/>
            <a:p>
              <a:endParaRPr lang="en-US"/>
            </a:p>
          </p:txBody>
        </p:sp>
        <p:sp>
          <p:nvSpPr>
            <p:cNvPr id="1566738" name="Line 18"/>
            <p:cNvSpPr>
              <a:spLocks noChangeShapeType="1"/>
            </p:cNvSpPr>
            <p:nvPr/>
          </p:nvSpPr>
          <p:spPr bwMode="auto">
            <a:xfrm>
              <a:off x="912" y="2640"/>
              <a:ext cx="0" cy="288"/>
            </a:xfrm>
            <a:prstGeom prst="line">
              <a:avLst/>
            </a:prstGeom>
            <a:noFill/>
            <a:ln w="12700">
              <a:solidFill>
                <a:schemeClr val="tx1"/>
              </a:solidFill>
              <a:round/>
              <a:headEnd/>
              <a:tailEnd/>
            </a:ln>
            <a:effectLst/>
          </p:spPr>
          <p:txBody>
            <a:bodyPr/>
            <a:lstStyle/>
            <a:p>
              <a:endParaRPr lang="en-US"/>
            </a:p>
          </p:txBody>
        </p:sp>
        <p:sp>
          <p:nvSpPr>
            <p:cNvPr id="1566739" name="Line 19"/>
            <p:cNvSpPr>
              <a:spLocks noChangeShapeType="1"/>
            </p:cNvSpPr>
            <p:nvPr/>
          </p:nvSpPr>
          <p:spPr bwMode="auto">
            <a:xfrm flipH="1" flipV="1">
              <a:off x="672" y="2640"/>
              <a:ext cx="240" cy="0"/>
            </a:xfrm>
            <a:prstGeom prst="line">
              <a:avLst/>
            </a:prstGeom>
            <a:noFill/>
            <a:ln w="12700">
              <a:solidFill>
                <a:schemeClr val="tx1"/>
              </a:solidFill>
              <a:round/>
              <a:headEnd/>
              <a:tailEnd/>
            </a:ln>
            <a:effectLst/>
          </p:spPr>
          <p:txBody>
            <a:bodyPr/>
            <a:lstStyle/>
            <a:p>
              <a:endParaRPr lang="en-US"/>
            </a:p>
          </p:txBody>
        </p:sp>
        <p:sp>
          <p:nvSpPr>
            <p:cNvPr id="1566740" name="Line 20"/>
            <p:cNvSpPr>
              <a:spLocks noChangeShapeType="1"/>
            </p:cNvSpPr>
            <p:nvPr/>
          </p:nvSpPr>
          <p:spPr bwMode="auto">
            <a:xfrm flipH="1" flipV="1">
              <a:off x="672" y="2928"/>
              <a:ext cx="240" cy="0"/>
            </a:xfrm>
            <a:prstGeom prst="line">
              <a:avLst/>
            </a:prstGeom>
            <a:noFill/>
            <a:ln w="12700">
              <a:solidFill>
                <a:schemeClr val="tx1"/>
              </a:solidFill>
              <a:round/>
              <a:headEnd/>
              <a:tailEnd/>
            </a:ln>
            <a:effectLst/>
          </p:spPr>
          <p:txBody>
            <a:bodyPr/>
            <a:lstStyle/>
            <a:p>
              <a:endParaRPr lang="en-US"/>
            </a:p>
          </p:txBody>
        </p:sp>
        <p:sp>
          <p:nvSpPr>
            <p:cNvPr id="1566741" name="Line 21"/>
            <p:cNvSpPr>
              <a:spLocks noChangeShapeType="1"/>
            </p:cNvSpPr>
            <p:nvPr/>
          </p:nvSpPr>
          <p:spPr bwMode="auto">
            <a:xfrm flipH="1" flipV="1">
              <a:off x="672" y="2592"/>
              <a:ext cx="240" cy="0"/>
            </a:xfrm>
            <a:prstGeom prst="line">
              <a:avLst/>
            </a:prstGeom>
            <a:noFill/>
            <a:ln w="12700">
              <a:solidFill>
                <a:schemeClr val="tx1"/>
              </a:solidFill>
              <a:round/>
              <a:headEnd/>
              <a:tailEnd/>
            </a:ln>
            <a:effectLst/>
          </p:spPr>
          <p:txBody>
            <a:bodyPr/>
            <a:lstStyle/>
            <a:p>
              <a:endParaRPr lang="en-US"/>
            </a:p>
          </p:txBody>
        </p:sp>
        <p:sp>
          <p:nvSpPr>
            <p:cNvPr id="1566742" name="Line 22"/>
            <p:cNvSpPr>
              <a:spLocks noChangeShapeType="1"/>
            </p:cNvSpPr>
            <p:nvPr/>
          </p:nvSpPr>
          <p:spPr bwMode="auto">
            <a:xfrm flipH="1" flipV="1">
              <a:off x="816" y="2400"/>
              <a:ext cx="0" cy="176"/>
            </a:xfrm>
            <a:prstGeom prst="line">
              <a:avLst/>
            </a:prstGeom>
            <a:noFill/>
            <a:ln w="12700">
              <a:solidFill>
                <a:schemeClr val="tx1"/>
              </a:solidFill>
              <a:round/>
              <a:headEnd/>
              <a:tailEnd/>
            </a:ln>
            <a:effectLst/>
          </p:spPr>
          <p:txBody>
            <a:bodyPr/>
            <a:lstStyle/>
            <a:p>
              <a:endParaRPr lang="en-US"/>
            </a:p>
          </p:txBody>
        </p:sp>
      </p:grpSp>
      <p:grpSp>
        <p:nvGrpSpPr>
          <p:cNvPr id="1566743" name="Group 23"/>
          <p:cNvGrpSpPr>
            <a:grpSpLocks/>
          </p:cNvGrpSpPr>
          <p:nvPr/>
        </p:nvGrpSpPr>
        <p:grpSpPr bwMode="auto">
          <a:xfrm>
            <a:off x="3657600" y="1905000"/>
            <a:ext cx="639763" cy="488950"/>
            <a:chOff x="816" y="1920"/>
            <a:chExt cx="432" cy="336"/>
          </a:xfrm>
        </p:grpSpPr>
        <p:sp>
          <p:nvSpPr>
            <p:cNvPr id="1566744" name="AutoShape 24"/>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66745" name="Oval 25"/>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66746" name="Line 26"/>
          <p:cNvSpPr>
            <a:spLocks noChangeShapeType="1"/>
          </p:cNvSpPr>
          <p:nvPr/>
        </p:nvSpPr>
        <p:spPr bwMode="auto">
          <a:xfrm>
            <a:off x="2819400" y="2133600"/>
            <a:ext cx="838200" cy="0"/>
          </a:xfrm>
          <a:prstGeom prst="line">
            <a:avLst/>
          </a:prstGeom>
          <a:noFill/>
          <a:ln w="12700">
            <a:solidFill>
              <a:schemeClr val="tx1"/>
            </a:solidFill>
            <a:round/>
            <a:headEnd/>
            <a:tailEnd/>
          </a:ln>
          <a:effectLst/>
        </p:spPr>
        <p:txBody>
          <a:bodyPr/>
          <a:lstStyle/>
          <a:p>
            <a:endParaRPr lang="en-US"/>
          </a:p>
        </p:txBody>
      </p:sp>
      <p:sp>
        <p:nvSpPr>
          <p:cNvPr id="1566747" name="Line 27"/>
          <p:cNvSpPr>
            <a:spLocks noChangeShapeType="1"/>
          </p:cNvSpPr>
          <p:nvPr/>
        </p:nvSpPr>
        <p:spPr bwMode="auto">
          <a:xfrm>
            <a:off x="3048000" y="2133600"/>
            <a:ext cx="0" cy="381000"/>
          </a:xfrm>
          <a:prstGeom prst="line">
            <a:avLst/>
          </a:prstGeom>
          <a:noFill/>
          <a:ln w="12700">
            <a:solidFill>
              <a:schemeClr val="tx1"/>
            </a:solidFill>
            <a:round/>
            <a:headEnd/>
            <a:tailEnd/>
          </a:ln>
          <a:effectLst/>
        </p:spPr>
        <p:txBody>
          <a:bodyPr/>
          <a:lstStyle/>
          <a:p>
            <a:endParaRPr lang="en-US"/>
          </a:p>
        </p:txBody>
      </p:sp>
      <p:sp>
        <p:nvSpPr>
          <p:cNvPr id="1566748" name="Line 28"/>
          <p:cNvSpPr>
            <a:spLocks noChangeShapeType="1"/>
          </p:cNvSpPr>
          <p:nvPr/>
        </p:nvSpPr>
        <p:spPr bwMode="auto">
          <a:xfrm>
            <a:off x="2819400" y="2514600"/>
            <a:ext cx="457200" cy="0"/>
          </a:xfrm>
          <a:prstGeom prst="line">
            <a:avLst/>
          </a:prstGeom>
          <a:noFill/>
          <a:ln w="12700">
            <a:solidFill>
              <a:schemeClr val="tx1"/>
            </a:solidFill>
            <a:round/>
            <a:headEnd/>
            <a:tailEnd/>
          </a:ln>
          <a:effectLst/>
        </p:spPr>
        <p:txBody>
          <a:bodyPr/>
          <a:lstStyle/>
          <a:p>
            <a:endParaRPr lang="en-US"/>
          </a:p>
        </p:txBody>
      </p:sp>
      <p:sp>
        <p:nvSpPr>
          <p:cNvPr id="1566749" name="Line 29"/>
          <p:cNvSpPr>
            <a:spLocks noChangeShapeType="1"/>
          </p:cNvSpPr>
          <p:nvPr/>
        </p:nvSpPr>
        <p:spPr bwMode="auto">
          <a:xfrm>
            <a:off x="2819400" y="2590800"/>
            <a:ext cx="457200" cy="0"/>
          </a:xfrm>
          <a:prstGeom prst="line">
            <a:avLst/>
          </a:prstGeom>
          <a:noFill/>
          <a:ln w="12700">
            <a:solidFill>
              <a:schemeClr val="tx1"/>
            </a:solidFill>
            <a:round/>
            <a:headEnd/>
            <a:tailEnd/>
          </a:ln>
          <a:effectLst/>
        </p:spPr>
        <p:txBody>
          <a:bodyPr/>
          <a:lstStyle/>
          <a:p>
            <a:endParaRPr lang="en-US"/>
          </a:p>
        </p:txBody>
      </p:sp>
      <p:sp>
        <p:nvSpPr>
          <p:cNvPr id="1566750" name="Line 30"/>
          <p:cNvSpPr>
            <a:spLocks noChangeShapeType="1"/>
          </p:cNvSpPr>
          <p:nvPr/>
        </p:nvSpPr>
        <p:spPr bwMode="auto">
          <a:xfrm>
            <a:off x="3048000" y="2590800"/>
            <a:ext cx="0" cy="381000"/>
          </a:xfrm>
          <a:prstGeom prst="line">
            <a:avLst/>
          </a:prstGeom>
          <a:noFill/>
          <a:ln w="12700">
            <a:solidFill>
              <a:schemeClr val="tx1"/>
            </a:solidFill>
            <a:round/>
            <a:headEnd/>
            <a:tailEnd/>
          </a:ln>
          <a:effectLst/>
        </p:spPr>
        <p:txBody>
          <a:bodyPr/>
          <a:lstStyle/>
          <a:p>
            <a:endParaRPr lang="en-US"/>
          </a:p>
        </p:txBody>
      </p:sp>
      <p:sp>
        <p:nvSpPr>
          <p:cNvPr id="1566751" name="Line 31"/>
          <p:cNvSpPr>
            <a:spLocks noChangeShapeType="1"/>
          </p:cNvSpPr>
          <p:nvPr/>
        </p:nvSpPr>
        <p:spPr bwMode="auto">
          <a:xfrm>
            <a:off x="2819400" y="2971800"/>
            <a:ext cx="457200" cy="0"/>
          </a:xfrm>
          <a:prstGeom prst="line">
            <a:avLst/>
          </a:prstGeom>
          <a:noFill/>
          <a:ln w="12700">
            <a:solidFill>
              <a:schemeClr val="tx1"/>
            </a:solidFill>
            <a:round/>
            <a:headEnd/>
            <a:tailEnd/>
          </a:ln>
          <a:effectLst/>
        </p:spPr>
        <p:txBody>
          <a:bodyPr/>
          <a:lstStyle/>
          <a:p>
            <a:endParaRPr lang="en-US"/>
          </a:p>
        </p:txBody>
      </p:sp>
      <p:sp>
        <p:nvSpPr>
          <p:cNvPr id="1566752" name="Line 32"/>
          <p:cNvSpPr>
            <a:spLocks noChangeShapeType="1"/>
          </p:cNvSpPr>
          <p:nvPr/>
        </p:nvSpPr>
        <p:spPr bwMode="auto">
          <a:xfrm>
            <a:off x="2895600" y="3048000"/>
            <a:ext cx="304800" cy="0"/>
          </a:xfrm>
          <a:prstGeom prst="line">
            <a:avLst/>
          </a:prstGeom>
          <a:noFill/>
          <a:ln w="12700">
            <a:solidFill>
              <a:schemeClr val="tx1"/>
            </a:solidFill>
            <a:round/>
            <a:headEnd/>
            <a:tailEnd/>
          </a:ln>
          <a:effectLst/>
        </p:spPr>
        <p:txBody>
          <a:bodyPr/>
          <a:lstStyle/>
          <a:p>
            <a:endParaRPr lang="en-US"/>
          </a:p>
        </p:txBody>
      </p:sp>
      <p:sp>
        <p:nvSpPr>
          <p:cNvPr id="1566753" name="Line 33"/>
          <p:cNvSpPr>
            <a:spLocks noChangeShapeType="1"/>
          </p:cNvSpPr>
          <p:nvPr/>
        </p:nvSpPr>
        <p:spPr bwMode="auto">
          <a:xfrm>
            <a:off x="4267200" y="2133600"/>
            <a:ext cx="381000" cy="0"/>
          </a:xfrm>
          <a:prstGeom prst="line">
            <a:avLst/>
          </a:prstGeom>
          <a:noFill/>
          <a:ln w="12700">
            <a:solidFill>
              <a:schemeClr val="tx1"/>
            </a:solidFill>
            <a:round/>
            <a:headEnd/>
            <a:tailEnd/>
          </a:ln>
          <a:effectLst/>
        </p:spPr>
        <p:txBody>
          <a:bodyPr/>
          <a:lstStyle/>
          <a:p>
            <a:endParaRPr lang="en-US"/>
          </a:p>
        </p:txBody>
      </p:sp>
      <p:grpSp>
        <p:nvGrpSpPr>
          <p:cNvPr id="1566754" name="Group 34"/>
          <p:cNvGrpSpPr>
            <a:grpSpLocks/>
          </p:cNvGrpSpPr>
          <p:nvPr/>
        </p:nvGrpSpPr>
        <p:grpSpPr bwMode="auto">
          <a:xfrm>
            <a:off x="4572000" y="1524000"/>
            <a:ext cx="996950" cy="1346200"/>
            <a:chOff x="480" y="2400"/>
            <a:chExt cx="628" cy="848"/>
          </a:xfrm>
        </p:grpSpPr>
        <p:sp>
          <p:nvSpPr>
            <p:cNvPr id="1566755" name="Oval 35"/>
            <p:cNvSpPr>
              <a:spLocks noChangeArrowheads="1"/>
            </p:cNvSpPr>
            <p:nvPr/>
          </p:nvSpPr>
          <p:spPr bwMode="auto">
            <a:xfrm flipH="1">
              <a:off x="768" y="2976"/>
              <a:ext cx="90" cy="88"/>
            </a:xfrm>
            <a:prstGeom prst="ellipse">
              <a:avLst/>
            </a:prstGeom>
            <a:noFill/>
            <a:ln w="12700">
              <a:solidFill>
                <a:schemeClr val="tx1"/>
              </a:solidFill>
              <a:round/>
              <a:headEnd/>
              <a:tailEnd/>
            </a:ln>
            <a:effectLst/>
          </p:spPr>
          <p:txBody>
            <a:bodyPr wrap="none" anchor="ctr"/>
            <a:lstStyle/>
            <a:p>
              <a:endParaRPr lang="en-US"/>
            </a:p>
          </p:txBody>
        </p:sp>
        <p:sp>
          <p:nvSpPr>
            <p:cNvPr id="1566756" name="Line 36"/>
            <p:cNvSpPr>
              <a:spLocks noChangeShapeType="1"/>
            </p:cNvSpPr>
            <p:nvPr/>
          </p:nvSpPr>
          <p:spPr bwMode="auto">
            <a:xfrm flipH="1" flipV="1">
              <a:off x="912" y="2784"/>
              <a:ext cx="196" cy="0"/>
            </a:xfrm>
            <a:prstGeom prst="line">
              <a:avLst/>
            </a:prstGeom>
            <a:noFill/>
            <a:ln w="12700">
              <a:solidFill>
                <a:schemeClr val="tx1"/>
              </a:solidFill>
              <a:round/>
              <a:headEnd/>
              <a:tailEnd/>
            </a:ln>
            <a:effectLst/>
          </p:spPr>
          <p:txBody>
            <a:bodyPr/>
            <a:lstStyle/>
            <a:p>
              <a:endParaRPr lang="en-US"/>
            </a:p>
          </p:txBody>
        </p:sp>
        <p:sp>
          <p:nvSpPr>
            <p:cNvPr id="1566757" name="Line 37"/>
            <p:cNvSpPr>
              <a:spLocks noChangeShapeType="1"/>
            </p:cNvSpPr>
            <p:nvPr/>
          </p:nvSpPr>
          <p:spPr bwMode="auto">
            <a:xfrm flipH="1" flipV="1">
              <a:off x="672" y="2976"/>
              <a:ext cx="240" cy="0"/>
            </a:xfrm>
            <a:prstGeom prst="line">
              <a:avLst/>
            </a:prstGeom>
            <a:noFill/>
            <a:ln w="12700">
              <a:solidFill>
                <a:schemeClr val="tx1"/>
              </a:solidFill>
              <a:round/>
              <a:headEnd/>
              <a:tailEnd/>
            </a:ln>
            <a:effectLst/>
          </p:spPr>
          <p:txBody>
            <a:bodyPr/>
            <a:lstStyle/>
            <a:p>
              <a:endParaRPr lang="en-US"/>
            </a:p>
          </p:txBody>
        </p:sp>
        <p:sp>
          <p:nvSpPr>
            <p:cNvPr id="1566758" name="Line 38"/>
            <p:cNvSpPr>
              <a:spLocks noChangeShapeType="1"/>
            </p:cNvSpPr>
            <p:nvPr/>
          </p:nvSpPr>
          <p:spPr bwMode="auto">
            <a:xfrm flipH="1" flipV="1">
              <a:off x="480" y="2784"/>
              <a:ext cx="192" cy="0"/>
            </a:xfrm>
            <a:prstGeom prst="line">
              <a:avLst/>
            </a:prstGeom>
            <a:noFill/>
            <a:ln w="12700">
              <a:solidFill>
                <a:schemeClr val="tx1"/>
              </a:solidFill>
              <a:round/>
              <a:headEnd/>
              <a:tailEnd/>
            </a:ln>
            <a:effectLst/>
          </p:spPr>
          <p:txBody>
            <a:bodyPr/>
            <a:lstStyle/>
            <a:p>
              <a:endParaRPr lang="en-US"/>
            </a:p>
          </p:txBody>
        </p:sp>
        <p:sp>
          <p:nvSpPr>
            <p:cNvPr id="1566759" name="Line 39"/>
            <p:cNvSpPr>
              <a:spLocks noChangeShapeType="1"/>
            </p:cNvSpPr>
            <p:nvPr/>
          </p:nvSpPr>
          <p:spPr bwMode="auto">
            <a:xfrm flipH="1" flipV="1">
              <a:off x="816" y="3072"/>
              <a:ext cx="0" cy="176"/>
            </a:xfrm>
            <a:prstGeom prst="line">
              <a:avLst/>
            </a:prstGeom>
            <a:noFill/>
            <a:ln w="12700">
              <a:solidFill>
                <a:schemeClr val="tx1"/>
              </a:solidFill>
              <a:round/>
              <a:headEnd/>
              <a:tailEnd/>
            </a:ln>
            <a:effectLst/>
          </p:spPr>
          <p:txBody>
            <a:bodyPr/>
            <a:lstStyle/>
            <a:p>
              <a:endParaRPr lang="en-US"/>
            </a:p>
          </p:txBody>
        </p:sp>
        <p:sp>
          <p:nvSpPr>
            <p:cNvPr id="1566760" name="Line 40"/>
            <p:cNvSpPr>
              <a:spLocks noChangeShapeType="1"/>
            </p:cNvSpPr>
            <p:nvPr/>
          </p:nvSpPr>
          <p:spPr bwMode="auto">
            <a:xfrm>
              <a:off x="672" y="2640"/>
              <a:ext cx="0" cy="288"/>
            </a:xfrm>
            <a:prstGeom prst="line">
              <a:avLst/>
            </a:prstGeom>
            <a:noFill/>
            <a:ln w="12700">
              <a:solidFill>
                <a:schemeClr val="tx1"/>
              </a:solidFill>
              <a:round/>
              <a:headEnd/>
              <a:tailEnd/>
            </a:ln>
            <a:effectLst/>
          </p:spPr>
          <p:txBody>
            <a:bodyPr/>
            <a:lstStyle/>
            <a:p>
              <a:endParaRPr lang="en-US"/>
            </a:p>
          </p:txBody>
        </p:sp>
        <p:sp>
          <p:nvSpPr>
            <p:cNvPr id="1566761" name="Line 41"/>
            <p:cNvSpPr>
              <a:spLocks noChangeShapeType="1"/>
            </p:cNvSpPr>
            <p:nvPr/>
          </p:nvSpPr>
          <p:spPr bwMode="auto">
            <a:xfrm>
              <a:off x="912" y="2640"/>
              <a:ext cx="0" cy="288"/>
            </a:xfrm>
            <a:prstGeom prst="line">
              <a:avLst/>
            </a:prstGeom>
            <a:noFill/>
            <a:ln w="12700">
              <a:solidFill>
                <a:schemeClr val="tx1"/>
              </a:solidFill>
              <a:round/>
              <a:headEnd/>
              <a:tailEnd/>
            </a:ln>
            <a:effectLst/>
          </p:spPr>
          <p:txBody>
            <a:bodyPr/>
            <a:lstStyle/>
            <a:p>
              <a:endParaRPr lang="en-US"/>
            </a:p>
          </p:txBody>
        </p:sp>
        <p:sp>
          <p:nvSpPr>
            <p:cNvPr id="1566762" name="Line 42"/>
            <p:cNvSpPr>
              <a:spLocks noChangeShapeType="1"/>
            </p:cNvSpPr>
            <p:nvPr/>
          </p:nvSpPr>
          <p:spPr bwMode="auto">
            <a:xfrm flipH="1" flipV="1">
              <a:off x="672" y="2640"/>
              <a:ext cx="240" cy="0"/>
            </a:xfrm>
            <a:prstGeom prst="line">
              <a:avLst/>
            </a:prstGeom>
            <a:noFill/>
            <a:ln w="12700">
              <a:solidFill>
                <a:schemeClr val="tx1"/>
              </a:solidFill>
              <a:round/>
              <a:headEnd/>
              <a:tailEnd/>
            </a:ln>
            <a:effectLst/>
          </p:spPr>
          <p:txBody>
            <a:bodyPr/>
            <a:lstStyle/>
            <a:p>
              <a:endParaRPr lang="en-US"/>
            </a:p>
          </p:txBody>
        </p:sp>
        <p:sp>
          <p:nvSpPr>
            <p:cNvPr id="1566763" name="Line 43"/>
            <p:cNvSpPr>
              <a:spLocks noChangeShapeType="1"/>
            </p:cNvSpPr>
            <p:nvPr/>
          </p:nvSpPr>
          <p:spPr bwMode="auto">
            <a:xfrm flipH="1" flipV="1">
              <a:off x="672" y="2928"/>
              <a:ext cx="240" cy="0"/>
            </a:xfrm>
            <a:prstGeom prst="line">
              <a:avLst/>
            </a:prstGeom>
            <a:noFill/>
            <a:ln w="12700">
              <a:solidFill>
                <a:schemeClr val="tx1"/>
              </a:solidFill>
              <a:round/>
              <a:headEnd/>
              <a:tailEnd/>
            </a:ln>
            <a:effectLst/>
          </p:spPr>
          <p:txBody>
            <a:bodyPr/>
            <a:lstStyle/>
            <a:p>
              <a:endParaRPr lang="en-US"/>
            </a:p>
          </p:txBody>
        </p:sp>
        <p:sp>
          <p:nvSpPr>
            <p:cNvPr id="1566764" name="Line 44"/>
            <p:cNvSpPr>
              <a:spLocks noChangeShapeType="1"/>
            </p:cNvSpPr>
            <p:nvPr/>
          </p:nvSpPr>
          <p:spPr bwMode="auto">
            <a:xfrm flipH="1" flipV="1">
              <a:off x="672" y="2592"/>
              <a:ext cx="240" cy="0"/>
            </a:xfrm>
            <a:prstGeom prst="line">
              <a:avLst/>
            </a:prstGeom>
            <a:noFill/>
            <a:ln w="12700">
              <a:solidFill>
                <a:schemeClr val="tx1"/>
              </a:solidFill>
              <a:round/>
              <a:headEnd/>
              <a:tailEnd/>
            </a:ln>
            <a:effectLst/>
          </p:spPr>
          <p:txBody>
            <a:bodyPr/>
            <a:lstStyle/>
            <a:p>
              <a:endParaRPr lang="en-US"/>
            </a:p>
          </p:txBody>
        </p:sp>
        <p:sp>
          <p:nvSpPr>
            <p:cNvPr id="1566765" name="Line 45"/>
            <p:cNvSpPr>
              <a:spLocks noChangeShapeType="1"/>
            </p:cNvSpPr>
            <p:nvPr/>
          </p:nvSpPr>
          <p:spPr bwMode="auto">
            <a:xfrm flipH="1" flipV="1">
              <a:off x="816" y="2400"/>
              <a:ext cx="0" cy="176"/>
            </a:xfrm>
            <a:prstGeom prst="line">
              <a:avLst/>
            </a:prstGeom>
            <a:noFill/>
            <a:ln w="12700">
              <a:solidFill>
                <a:schemeClr val="tx1"/>
              </a:solidFill>
              <a:round/>
              <a:headEnd/>
              <a:tailEnd/>
            </a:ln>
            <a:effectLst/>
          </p:spPr>
          <p:txBody>
            <a:bodyPr/>
            <a:lstStyle/>
            <a:p>
              <a:endParaRPr lang="en-US"/>
            </a:p>
          </p:txBody>
        </p:sp>
      </p:grpSp>
      <p:grpSp>
        <p:nvGrpSpPr>
          <p:cNvPr id="1566766" name="Group 46"/>
          <p:cNvGrpSpPr>
            <a:grpSpLocks/>
          </p:cNvGrpSpPr>
          <p:nvPr/>
        </p:nvGrpSpPr>
        <p:grpSpPr bwMode="auto">
          <a:xfrm>
            <a:off x="6324600" y="1905000"/>
            <a:ext cx="639763" cy="488950"/>
            <a:chOff x="816" y="1920"/>
            <a:chExt cx="432" cy="336"/>
          </a:xfrm>
        </p:grpSpPr>
        <p:sp>
          <p:nvSpPr>
            <p:cNvPr id="1566767" name="AutoShape 47"/>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66768" name="Oval 48"/>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66769" name="Line 49"/>
          <p:cNvSpPr>
            <a:spLocks noChangeShapeType="1"/>
          </p:cNvSpPr>
          <p:nvPr/>
        </p:nvSpPr>
        <p:spPr bwMode="auto">
          <a:xfrm>
            <a:off x="5486400" y="2133600"/>
            <a:ext cx="838200" cy="0"/>
          </a:xfrm>
          <a:prstGeom prst="line">
            <a:avLst/>
          </a:prstGeom>
          <a:noFill/>
          <a:ln w="12700">
            <a:solidFill>
              <a:schemeClr val="tx1"/>
            </a:solidFill>
            <a:round/>
            <a:headEnd/>
            <a:tailEnd/>
          </a:ln>
          <a:effectLst/>
        </p:spPr>
        <p:txBody>
          <a:bodyPr/>
          <a:lstStyle/>
          <a:p>
            <a:endParaRPr lang="en-US"/>
          </a:p>
        </p:txBody>
      </p:sp>
      <p:sp>
        <p:nvSpPr>
          <p:cNvPr id="1566770" name="Line 50"/>
          <p:cNvSpPr>
            <a:spLocks noChangeShapeType="1"/>
          </p:cNvSpPr>
          <p:nvPr/>
        </p:nvSpPr>
        <p:spPr bwMode="auto">
          <a:xfrm>
            <a:off x="5715000" y="2133600"/>
            <a:ext cx="0" cy="381000"/>
          </a:xfrm>
          <a:prstGeom prst="line">
            <a:avLst/>
          </a:prstGeom>
          <a:noFill/>
          <a:ln w="12700">
            <a:solidFill>
              <a:schemeClr val="tx1"/>
            </a:solidFill>
            <a:round/>
            <a:headEnd/>
            <a:tailEnd/>
          </a:ln>
          <a:effectLst/>
        </p:spPr>
        <p:txBody>
          <a:bodyPr/>
          <a:lstStyle/>
          <a:p>
            <a:endParaRPr lang="en-US"/>
          </a:p>
        </p:txBody>
      </p:sp>
      <p:sp>
        <p:nvSpPr>
          <p:cNvPr id="1566771" name="Line 51"/>
          <p:cNvSpPr>
            <a:spLocks noChangeShapeType="1"/>
          </p:cNvSpPr>
          <p:nvPr/>
        </p:nvSpPr>
        <p:spPr bwMode="auto">
          <a:xfrm>
            <a:off x="5486400" y="2514600"/>
            <a:ext cx="457200" cy="0"/>
          </a:xfrm>
          <a:prstGeom prst="line">
            <a:avLst/>
          </a:prstGeom>
          <a:noFill/>
          <a:ln w="12700">
            <a:solidFill>
              <a:schemeClr val="tx1"/>
            </a:solidFill>
            <a:round/>
            <a:headEnd/>
            <a:tailEnd/>
          </a:ln>
          <a:effectLst/>
        </p:spPr>
        <p:txBody>
          <a:bodyPr/>
          <a:lstStyle/>
          <a:p>
            <a:endParaRPr lang="en-US"/>
          </a:p>
        </p:txBody>
      </p:sp>
      <p:sp>
        <p:nvSpPr>
          <p:cNvPr id="1566772" name="Line 52"/>
          <p:cNvSpPr>
            <a:spLocks noChangeShapeType="1"/>
          </p:cNvSpPr>
          <p:nvPr/>
        </p:nvSpPr>
        <p:spPr bwMode="auto">
          <a:xfrm>
            <a:off x="5486400" y="2590800"/>
            <a:ext cx="457200" cy="0"/>
          </a:xfrm>
          <a:prstGeom prst="line">
            <a:avLst/>
          </a:prstGeom>
          <a:noFill/>
          <a:ln w="12700">
            <a:solidFill>
              <a:schemeClr val="tx1"/>
            </a:solidFill>
            <a:round/>
            <a:headEnd/>
            <a:tailEnd/>
          </a:ln>
          <a:effectLst/>
        </p:spPr>
        <p:txBody>
          <a:bodyPr/>
          <a:lstStyle/>
          <a:p>
            <a:endParaRPr lang="en-US"/>
          </a:p>
        </p:txBody>
      </p:sp>
      <p:sp>
        <p:nvSpPr>
          <p:cNvPr id="1566773" name="Line 53"/>
          <p:cNvSpPr>
            <a:spLocks noChangeShapeType="1"/>
          </p:cNvSpPr>
          <p:nvPr/>
        </p:nvSpPr>
        <p:spPr bwMode="auto">
          <a:xfrm>
            <a:off x="5715000" y="2590800"/>
            <a:ext cx="0" cy="381000"/>
          </a:xfrm>
          <a:prstGeom prst="line">
            <a:avLst/>
          </a:prstGeom>
          <a:noFill/>
          <a:ln w="12700">
            <a:solidFill>
              <a:schemeClr val="tx1"/>
            </a:solidFill>
            <a:round/>
            <a:headEnd/>
            <a:tailEnd/>
          </a:ln>
          <a:effectLst/>
        </p:spPr>
        <p:txBody>
          <a:bodyPr/>
          <a:lstStyle/>
          <a:p>
            <a:endParaRPr lang="en-US"/>
          </a:p>
        </p:txBody>
      </p:sp>
      <p:sp>
        <p:nvSpPr>
          <p:cNvPr id="1566774" name="Line 54"/>
          <p:cNvSpPr>
            <a:spLocks noChangeShapeType="1"/>
          </p:cNvSpPr>
          <p:nvPr/>
        </p:nvSpPr>
        <p:spPr bwMode="auto">
          <a:xfrm>
            <a:off x="5486400" y="2971800"/>
            <a:ext cx="457200" cy="0"/>
          </a:xfrm>
          <a:prstGeom prst="line">
            <a:avLst/>
          </a:prstGeom>
          <a:noFill/>
          <a:ln w="12700">
            <a:solidFill>
              <a:schemeClr val="tx1"/>
            </a:solidFill>
            <a:round/>
            <a:headEnd/>
            <a:tailEnd/>
          </a:ln>
          <a:effectLst/>
        </p:spPr>
        <p:txBody>
          <a:bodyPr/>
          <a:lstStyle/>
          <a:p>
            <a:endParaRPr lang="en-US"/>
          </a:p>
        </p:txBody>
      </p:sp>
      <p:sp>
        <p:nvSpPr>
          <p:cNvPr id="1566775" name="Line 55"/>
          <p:cNvSpPr>
            <a:spLocks noChangeShapeType="1"/>
          </p:cNvSpPr>
          <p:nvPr/>
        </p:nvSpPr>
        <p:spPr bwMode="auto">
          <a:xfrm>
            <a:off x="5562600" y="3048000"/>
            <a:ext cx="304800" cy="0"/>
          </a:xfrm>
          <a:prstGeom prst="line">
            <a:avLst/>
          </a:prstGeom>
          <a:noFill/>
          <a:ln w="12700">
            <a:solidFill>
              <a:schemeClr val="tx1"/>
            </a:solidFill>
            <a:round/>
            <a:headEnd/>
            <a:tailEnd/>
          </a:ln>
          <a:effectLst/>
        </p:spPr>
        <p:txBody>
          <a:bodyPr/>
          <a:lstStyle/>
          <a:p>
            <a:endParaRPr lang="en-US"/>
          </a:p>
        </p:txBody>
      </p:sp>
      <p:sp>
        <p:nvSpPr>
          <p:cNvPr id="1566776" name="Line 56"/>
          <p:cNvSpPr>
            <a:spLocks noChangeShapeType="1"/>
          </p:cNvSpPr>
          <p:nvPr/>
        </p:nvSpPr>
        <p:spPr bwMode="auto">
          <a:xfrm>
            <a:off x="6934200" y="2133600"/>
            <a:ext cx="381000" cy="0"/>
          </a:xfrm>
          <a:prstGeom prst="line">
            <a:avLst/>
          </a:prstGeom>
          <a:noFill/>
          <a:ln w="12700">
            <a:solidFill>
              <a:schemeClr val="tx1"/>
            </a:solidFill>
            <a:round/>
            <a:headEnd/>
            <a:tailEnd/>
          </a:ln>
          <a:effectLst/>
        </p:spPr>
        <p:txBody>
          <a:bodyPr/>
          <a:lstStyle/>
          <a:p>
            <a:endParaRPr lang="en-US"/>
          </a:p>
        </p:txBody>
      </p:sp>
      <p:sp>
        <p:nvSpPr>
          <p:cNvPr id="1566777" name="Text Box 57"/>
          <p:cNvSpPr txBox="1">
            <a:spLocks noChangeArrowheads="1"/>
          </p:cNvSpPr>
          <p:nvPr/>
        </p:nvSpPr>
        <p:spPr bwMode="auto">
          <a:xfrm>
            <a:off x="2209800" y="1905000"/>
            <a:ext cx="431800" cy="396875"/>
          </a:xfrm>
          <a:prstGeom prst="rect">
            <a:avLst/>
          </a:prstGeom>
          <a:noFill/>
          <a:ln w="12700">
            <a:noFill/>
            <a:miter lim="800000"/>
            <a:headEnd/>
            <a:tailEnd/>
          </a:ln>
          <a:effectLst/>
        </p:spPr>
        <p:txBody>
          <a:bodyPr>
            <a:spAutoFit/>
          </a:bodyPr>
          <a:lstStyle/>
          <a:p>
            <a:r>
              <a:rPr lang="en-US" sz="2000" b="0">
                <a:solidFill>
                  <a:schemeClr val="tx1"/>
                </a:solidFill>
              </a:rPr>
              <a:t>T</a:t>
            </a:r>
            <a:r>
              <a:rPr lang="en-US" sz="2000" b="0" baseline="-25000">
                <a:solidFill>
                  <a:schemeClr val="tx1"/>
                </a:solidFill>
              </a:rPr>
              <a:t>1</a:t>
            </a:r>
          </a:p>
        </p:txBody>
      </p:sp>
      <p:sp>
        <p:nvSpPr>
          <p:cNvPr id="1566778" name="Text Box 58"/>
          <p:cNvSpPr txBox="1">
            <a:spLocks noChangeArrowheads="1"/>
          </p:cNvSpPr>
          <p:nvPr/>
        </p:nvSpPr>
        <p:spPr bwMode="auto">
          <a:xfrm>
            <a:off x="4876800" y="1905000"/>
            <a:ext cx="431800" cy="396875"/>
          </a:xfrm>
          <a:prstGeom prst="rect">
            <a:avLst/>
          </a:prstGeom>
          <a:noFill/>
          <a:ln w="12700">
            <a:noFill/>
            <a:miter lim="800000"/>
            <a:headEnd/>
            <a:tailEnd/>
          </a:ln>
          <a:effectLst/>
        </p:spPr>
        <p:txBody>
          <a:bodyPr>
            <a:spAutoFit/>
          </a:bodyPr>
          <a:lstStyle/>
          <a:p>
            <a:r>
              <a:rPr lang="en-US" sz="2000" b="0">
                <a:solidFill>
                  <a:schemeClr val="tx1"/>
                </a:solidFill>
              </a:rPr>
              <a:t>T</a:t>
            </a:r>
            <a:r>
              <a:rPr lang="en-US" sz="2000" b="0" baseline="-25000">
                <a:solidFill>
                  <a:schemeClr val="tx1"/>
                </a:solidFill>
              </a:rPr>
              <a:t>2</a:t>
            </a:r>
          </a:p>
        </p:txBody>
      </p:sp>
      <p:sp>
        <p:nvSpPr>
          <p:cNvPr id="1566779" name="Text Box 59"/>
          <p:cNvSpPr txBox="1">
            <a:spLocks noChangeArrowheads="1"/>
          </p:cNvSpPr>
          <p:nvPr/>
        </p:nvSpPr>
        <p:spPr bwMode="auto">
          <a:xfrm>
            <a:off x="3657600" y="1905000"/>
            <a:ext cx="346075" cy="396875"/>
          </a:xfrm>
          <a:prstGeom prst="rect">
            <a:avLst/>
          </a:prstGeom>
          <a:noFill/>
          <a:ln w="12700">
            <a:noFill/>
            <a:miter lim="800000"/>
            <a:headEnd/>
            <a:tailEnd/>
          </a:ln>
          <a:effectLst/>
        </p:spPr>
        <p:txBody>
          <a:bodyPr wrap="none">
            <a:spAutoFit/>
          </a:bodyPr>
          <a:lstStyle/>
          <a:p>
            <a:r>
              <a:rPr lang="en-US" sz="2000" b="0">
                <a:solidFill>
                  <a:schemeClr val="tx1"/>
                </a:solidFill>
              </a:rPr>
              <a:t>I</a:t>
            </a:r>
            <a:r>
              <a:rPr lang="en-US" sz="2000" b="0" baseline="-25000">
                <a:solidFill>
                  <a:schemeClr val="tx1"/>
                </a:solidFill>
              </a:rPr>
              <a:t>1</a:t>
            </a:r>
          </a:p>
        </p:txBody>
      </p:sp>
      <p:sp>
        <p:nvSpPr>
          <p:cNvPr id="1566780" name="Text Box 60"/>
          <p:cNvSpPr txBox="1">
            <a:spLocks noChangeArrowheads="1"/>
          </p:cNvSpPr>
          <p:nvPr/>
        </p:nvSpPr>
        <p:spPr bwMode="auto">
          <a:xfrm>
            <a:off x="6324600" y="1905000"/>
            <a:ext cx="346075" cy="396875"/>
          </a:xfrm>
          <a:prstGeom prst="rect">
            <a:avLst/>
          </a:prstGeom>
          <a:noFill/>
          <a:ln w="12700">
            <a:noFill/>
            <a:miter lim="800000"/>
            <a:headEnd/>
            <a:tailEnd/>
          </a:ln>
          <a:effectLst/>
        </p:spPr>
        <p:txBody>
          <a:bodyPr wrap="none">
            <a:spAutoFit/>
          </a:bodyPr>
          <a:lstStyle/>
          <a:p>
            <a:r>
              <a:rPr lang="en-US" sz="2000" b="0">
                <a:solidFill>
                  <a:schemeClr val="tx1"/>
                </a:solidFill>
              </a:rPr>
              <a:t>I</a:t>
            </a:r>
            <a:r>
              <a:rPr lang="en-US" sz="2000" b="0" baseline="-25000">
                <a:solidFill>
                  <a:schemeClr val="tx1"/>
                </a:solidFill>
              </a:rPr>
              <a:t>2</a:t>
            </a:r>
          </a:p>
        </p:txBody>
      </p:sp>
      <p:sp>
        <p:nvSpPr>
          <p:cNvPr id="1566781" name="Text Box 61"/>
          <p:cNvSpPr txBox="1">
            <a:spLocks noChangeArrowheads="1"/>
          </p:cNvSpPr>
          <p:nvPr/>
        </p:nvSpPr>
        <p:spPr bwMode="auto">
          <a:xfrm>
            <a:off x="7315200" y="1981200"/>
            <a:ext cx="381000" cy="396875"/>
          </a:xfrm>
          <a:prstGeom prst="rect">
            <a:avLst/>
          </a:prstGeom>
          <a:noFill/>
          <a:ln w="12700">
            <a:noFill/>
            <a:miter lim="800000"/>
            <a:headEnd/>
            <a:tailEnd/>
          </a:ln>
          <a:effectLst/>
        </p:spPr>
        <p:txBody>
          <a:bodyPr wrap="none">
            <a:spAutoFit/>
          </a:bodyPr>
          <a:lstStyle/>
          <a:p>
            <a:r>
              <a:rPr lang="en-US" sz="2000" b="0">
                <a:solidFill>
                  <a:schemeClr val="tx1"/>
                </a:solidFill>
              </a:rPr>
              <a:t>Q</a:t>
            </a:r>
            <a:endParaRPr lang="en-US" sz="2000" b="0" baseline="-25000">
              <a:solidFill>
                <a:schemeClr val="tx1"/>
              </a:solidFill>
            </a:endParaRPr>
          </a:p>
        </p:txBody>
      </p:sp>
      <p:sp>
        <p:nvSpPr>
          <p:cNvPr id="1566782" name="Text Box 62"/>
          <p:cNvSpPr txBox="1">
            <a:spLocks noChangeArrowheads="1"/>
          </p:cNvSpPr>
          <p:nvPr/>
        </p:nvSpPr>
        <p:spPr bwMode="auto">
          <a:xfrm>
            <a:off x="4343400" y="1752600"/>
            <a:ext cx="519113" cy="396875"/>
          </a:xfrm>
          <a:prstGeom prst="rect">
            <a:avLst/>
          </a:prstGeom>
          <a:noFill/>
          <a:ln w="12700">
            <a:noFill/>
            <a:miter lim="800000"/>
            <a:headEnd/>
            <a:tailEnd/>
          </a:ln>
          <a:effectLst/>
        </p:spPr>
        <p:txBody>
          <a:bodyPr wrap="none">
            <a:spAutoFit/>
          </a:bodyPr>
          <a:lstStyle/>
          <a:p>
            <a:r>
              <a:rPr lang="en-US" sz="2000" b="0">
                <a:solidFill>
                  <a:schemeClr val="tx1"/>
                </a:solidFill>
              </a:rPr>
              <a:t>Q</a:t>
            </a:r>
            <a:r>
              <a:rPr lang="en-US" sz="2000" b="0" baseline="-25000">
                <a:solidFill>
                  <a:schemeClr val="tx1"/>
                </a:solidFill>
              </a:rPr>
              <a:t>M</a:t>
            </a:r>
          </a:p>
        </p:txBody>
      </p:sp>
      <p:sp>
        <p:nvSpPr>
          <p:cNvPr id="1566783" name="Text Box 63"/>
          <p:cNvSpPr txBox="1">
            <a:spLocks noChangeArrowheads="1"/>
          </p:cNvSpPr>
          <p:nvPr/>
        </p:nvSpPr>
        <p:spPr bwMode="auto">
          <a:xfrm>
            <a:off x="1219200" y="1981200"/>
            <a:ext cx="368300" cy="396875"/>
          </a:xfrm>
          <a:prstGeom prst="rect">
            <a:avLst/>
          </a:prstGeom>
          <a:noFill/>
          <a:ln w="12700">
            <a:noFill/>
            <a:miter lim="800000"/>
            <a:headEnd/>
            <a:tailEnd/>
          </a:ln>
          <a:effectLst/>
        </p:spPr>
        <p:txBody>
          <a:bodyPr wrap="none">
            <a:spAutoFit/>
          </a:bodyPr>
          <a:lstStyle/>
          <a:p>
            <a:r>
              <a:rPr lang="en-US" sz="2000" b="0">
                <a:solidFill>
                  <a:schemeClr val="tx1"/>
                </a:solidFill>
              </a:rPr>
              <a:t>D</a:t>
            </a:r>
            <a:endParaRPr lang="en-US" sz="2000" b="0" baseline="-25000">
              <a:solidFill>
                <a:schemeClr val="tx1"/>
              </a:solidFill>
            </a:endParaRPr>
          </a:p>
        </p:txBody>
      </p:sp>
      <p:sp>
        <p:nvSpPr>
          <p:cNvPr id="1566784" name="Text Box 64"/>
          <p:cNvSpPr txBox="1">
            <a:spLocks noChangeArrowheads="1"/>
          </p:cNvSpPr>
          <p:nvPr/>
        </p:nvSpPr>
        <p:spPr bwMode="auto">
          <a:xfrm>
            <a:off x="3124200" y="2514600"/>
            <a:ext cx="460375" cy="396875"/>
          </a:xfrm>
          <a:prstGeom prst="rect">
            <a:avLst/>
          </a:prstGeom>
          <a:noFill/>
          <a:ln w="12700">
            <a:noFill/>
            <a:miter lim="800000"/>
            <a:headEnd/>
            <a:tailEnd/>
          </a:ln>
          <a:effectLst/>
        </p:spPr>
        <p:txBody>
          <a:bodyPr>
            <a:spAutoFit/>
          </a:bodyPr>
          <a:lstStyle/>
          <a:p>
            <a:r>
              <a:rPr lang="en-US" sz="2000" b="0">
                <a:solidFill>
                  <a:schemeClr val="tx1"/>
                </a:solidFill>
              </a:rPr>
              <a:t>C</a:t>
            </a:r>
            <a:r>
              <a:rPr lang="en-US" sz="2000" b="0" baseline="-25000">
                <a:solidFill>
                  <a:schemeClr val="tx1"/>
                </a:solidFill>
              </a:rPr>
              <a:t>1</a:t>
            </a:r>
          </a:p>
        </p:txBody>
      </p:sp>
      <p:sp>
        <p:nvSpPr>
          <p:cNvPr id="1566785" name="Text Box 65"/>
          <p:cNvSpPr txBox="1">
            <a:spLocks noChangeArrowheads="1"/>
          </p:cNvSpPr>
          <p:nvPr/>
        </p:nvSpPr>
        <p:spPr bwMode="auto">
          <a:xfrm>
            <a:off x="5791200" y="2514600"/>
            <a:ext cx="460375" cy="396875"/>
          </a:xfrm>
          <a:prstGeom prst="rect">
            <a:avLst/>
          </a:prstGeom>
          <a:noFill/>
          <a:ln w="12700">
            <a:noFill/>
            <a:miter lim="800000"/>
            <a:headEnd/>
            <a:tailEnd/>
          </a:ln>
          <a:effectLst/>
        </p:spPr>
        <p:txBody>
          <a:bodyPr>
            <a:spAutoFit/>
          </a:bodyPr>
          <a:lstStyle/>
          <a:p>
            <a:r>
              <a:rPr lang="en-US" sz="2000" b="0">
                <a:solidFill>
                  <a:schemeClr val="tx1"/>
                </a:solidFill>
              </a:rPr>
              <a:t>C</a:t>
            </a:r>
            <a:r>
              <a:rPr lang="en-US" sz="2000" b="0" baseline="-25000">
                <a:solidFill>
                  <a:schemeClr val="tx1"/>
                </a:solidFill>
              </a:rPr>
              <a:t>2</a:t>
            </a:r>
          </a:p>
        </p:txBody>
      </p:sp>
      <p:sp>
        <p:nvSpPr>
          <p:cNvPr id="1566786" name="Text Box 66"/>
          <p:cNvSpPr txBox="1">
            <a:spLocks noChangeArrowheads="1"/>
          </p:cNvSpPr>
          <p:nvPr/>
        </p:nvSpPr>
        <p:spPr bwMode="auto">
          <a:xfrm>
            <a:off x="2133600" y="1066800"/>
            <a:ext cx="56515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66787" name="Text Box 67"/>
          <p:cNvSpPr txBox="1">
            <a:spLocks noChangeArrowheads="1"/>
          </p:cNvSpPr>
          <p:nvPr/>
        </p:nvSpPr>
        <p:spPr bwMode="auto">
          <a:xfrm>
            <a:off x="2209800" y="2895600"/>
            <a:ext cx="49530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66788" name="Text Box 68"/>
          <p:cNvSpPr txBox="1">
            <a:spLocks noChangeArrowheads="1"/>
          </p:cNvSpPr>
          <p:nvPr/>
        </p:nvSpPr>
        <p:spPr bwMode="auto">
          <a:xfrm>
            <a:off x="4876800" y="1066800"/>
            <a:ext cx="49530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66789" name="Text Box 69"/>
          <p:cNvSpPr txBox="1">
            <a:spLocks noChangeArrowheads="1"/>
          </p:cNvSpPr>
          <p:nvPr/>
        </p:nvSpPr>
        <p:spPr bwMode="auto">
          <a:xfrm>
            <a:off x="4800600" y="2895600"/>
            <a:ext cx="56515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66790" name="Text Box 70"/>
          <p:cNvSpPr txBox="1">
            <a:spLocks noChangeArrowheads="1"/>
          </p:cNvSpPr>
          <p:nvPr/>
        </p:nvSpPr>
        <p:spPr bwMode="auto">
          <a:xfrm>
            <a:off x="1066800" y="5105400"/>
            <a:ext cx="56515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66791" name="Line 71"/>
          <p:cNvSpPr>
            <a:spLocks noChangeShapeType="1"/>
          </p:cNvSpPr>
          <p:nvPr/>
        </p:nvSpPr>
        <p:spPr bwMode="auto">
          <a:xfrm>
            <a:off x="1676400" y="4876800"/>
            <a:ext cx="609600" cy="0"/>
          </a:xfrm>
          <a:prstGeom prst="line">
            <a:avLst/>
          </a:prstGeom>
          <a:noFill/>
          <a:ln w="12700">
            <a:solidFill>
              <a:schemeClr val="tx1"/>
            </a:solidFill>
            <a:round/>
            <a:headEnd/>
            <a:tailEnd/>
          </a:ln>
          <a:effectLst/>
        </p:spPr>
        <p:txBody>
          <a:bodyPr/>
          <a:lstStyle/>
          <a:p>
            <a:endParaRPr lang="en-US"/>
          </a:p>
        </p:txBody>
      </p:sp>
      <p:sp>
        <p:nvSpPr>
          <p:cNvPr id="1566792" name="Line 72"/>
          <p:cNvSpPr>
            <a:spLocks noChangeShapeType="1"/>
          </p:cNvSpPr>
          <p:nvPr/>
        </p:nvSpPr>
        <p:spPr bwMode="auto">
          <a:xfrm flipV="1">
            <a:off x="2286000" y="4419600"/>
            <a:ext cx="0" cy="457200"/>
          </a:xfrm>
          <a:prstGeom prst="line">
            <a:avLst/>
          </a:prstGeom>
          <a:noFill/>
          <a:ln w="12700">
            <a:solidFill>
              <a:schemeClr val="tx1"/>
            </a:solidFill>
            <a:round/>
            <a:headEnd/>
            <a:tailEnd type="triangle" w="med" len="med"/>
          </a:ln>
          <a:effectLst/>
        </p:spPr>
        <p:txBody>
          <a:bodyPr/>
          <a:lstStyle/>
          <a:p>
            <a:endParaRPr lang="en-US"/>
          </a:p>
        </p:txBody>
      </p:sp>
      <p:sp>
        <p:nvSpPr>
          <p:cNvPr id="1566793" name="Line 73"/>
          <p:cNvSpPr>
            <a:spLocks noChangeShapeType="1"/>
          </p:cNvSpPr>
          <p:nvPr/>
        </p:nvSpPr>
        <p:spPr bwMode="auto">
          <a:xfrm flipV="1">
            <a:off x="2743200" y="4419600"/>
            <a:ext cx="0" cy="457200"/>
          </a:xfrm>
          <a:prstGeom prst="line">
            <a:avLst/>
          </a:prstGeom>
          <a:noFill/>
          <a:ln w="12700">
            <a:solidFill>
              <a:schemeClr val="tx1"/>
            </a:solidFill>
            <a:round/>
            <a:headEnd/>
            <a:tailEnd/>
          </a:ln>
          <a:effectLst/>
        </p:spPr>
        <p:txBody>
          <a:bodyPr/>
          <a:lstStyle/>
          <a:p>
            <a:endParaRPr lang="en-US"/>
          </a:p>
        </p:txBody>
      </p:sp>
      <p:sp>
        <p:nvSpPr>
          <p:cNvPr id="1566794" name="Line 74"/>
          <p:cNvSpPr>
            <a:spLocks noChangeShapeType="1"/>
          </p:cNvSpPr>
          <p:nvPr/>
        </p:nvSpPr>
        <p:spPr bwMode="auto">
          <a:xfrm>
            <a:off x="2743200" y="4876800"/>
            <a:ext cx="609600" cy="0"/>
          </a:xfrm>
          <a:prstGeom prst="line">
            <a:avLst/>
          </a:prstGeom>
          <a:noFill/>
          <a:ln w="12700">
            <a:solidFill>
              <a:schemeClr val="tx1"/>
            </a:solidFill>
            <a:round/>
            <a:headEnd/>
            <a:tailEnd/>
          </a:ln>
          <a:effectLst/>
        </p:spPr>
        <p:txBody>
          <a:bodyPr/>
          <a:lstStyle/>
          <a:p>
            <a:endParaRPr lang="en-US"/>
          </a:p>
        </p:txBody>
      </p:sp>
      <p:sp>
        <p:nvSpPr>
          <p:cNvPr id="1566795" name="Line 75"/>
          <p:cNvSpPr>
            <a:spLocks noChangeShapeType="1"/>
          </p:cNvSpPr>
          <p:nvPr/>
        </p:nvSpPr>
        <p:spPr bwMode="auto">
          <a:xfrm flipV="1">
            <a:off x="3352800" y="4419600"/>
            <a:ext cx="0" cy="457200"/>
          </a:xfrm>
          <a:prstGeom prst="line">
            <a:avLst/>
          </a:prstGeom>
          <a:noFill/>
          <a:ln w="12700">
            <a:solidFill>
              <a:schemeClr val="tx1"/>
            </a:solidFill>
            <a:round/>
            <a:headEnd/>
            <a:tailEnd type="triangle" w="med" len="med"/>
          </a:ln>
          <a:effectLst/>
        </p:spPr>
        <p:txBody>
          <a:bodyPr/>
          <a:lstStyle/>
          <a:p>
            <a:endParaRPr lang="en-US"/>
          </a:p>
        </p:txBody>
      </p:sp>
      <p:sp>
        <p:nvSpPr>
          <p:cNvPr id="1566796" name="Line 76"/>
          <p:cNvSpPr>
            <a:spLocks noChangeShapeType="1"/>
          </p:cNvSpPr>
          <p:nvPr/>
        </p:nvSpPr>
        <p:spPr bwMode="auto">
          <a:xfrm flipV="1">
            <a:off x="3810000" y="4419600"/>
            <a:ext cx="0" cy="457200"/>
          </a:xfrm>
          <a:prstGeom prst="line">
            <a:avLst/>
          </a:prstGeom>
          <a:noFill/>
          <a:ln w="12700">
            <a:solidFill>
              <a:schemeClr val="tx1"/>
            </a:solidFill>
            <a:round/>
            <a:headEnd/>
            <a:tailEnd/>
          </a:ln>
          <a:effectLst/>
        </p:spPr>
        <p:txBody>
          <a:bodyPr/>
          <a:lstStyle/>
          <a:p>
            <a:endParaRPr lang="en-US"/>
          </a:p>
        </p:txBody>
      </p:sp>
      <p:sp>
        <p:nvSpPr>
          <p:cNvPr id="1566797" name="Line 77"/>
          <p:cNvSpPr>
            <a:spLocks noChangeShapeType="1"/>
          </p:cNvSpPr>
          <p:nvPr/>
        </p:nvSpPr>
        <p:spPr bwMode="auto">
          <a:xfrm>
            <a:off x="2286000" y="4419600"/>
            <a:ext cx="457200" cy="0"/>
          </a:xfrm>
          <a:prstGeom prst="line">
            <a:avLst/>
          </a:prstGeom>
          <a:noFill/>
          <a:ln w="12700">
            <a:solidFill>
              <a:schemeClr val="tx1"/>
            </a:solidFill>
            <a:round/>
            <a:headEnd/>
            <a:tailEnd/>
          </a:ln>
          <a:effectLst/>
        </p:spPr>
        <p:txBody>
          <a:bodyPr/>
          <a:lstStyle/>
          <a:p>
            <a:endParaRPr lang="en-US"/>
          </a:p>
        </p:txBody>
      </p:sp>
      <p:sp>
        <p:nvSpPr>
          <p:cNvPr id="1566798" name="Line 78"/>
          <p:cNvSpPr>
            <a:spLocks noChangeShapeType="1"/>
          </p:cNvSpPr>
          <p:nvPr/>
        </p:nvSpPr>
        <p:spPr bwMode="auto">
          <a:xfrm>
            <a:off x="3352800" y="4419600"/>
            <a:ext cx="457200" cy="0"/>
          </a:xfrm>
          <a:prstGeom prst="line">
            <a:avLst/>
          </a:prstGeom>
          <a:noFill/>
          <a:ln w="12700">
            <a:solidFill>
              <a:schemeClr val="tx1"/>
            </a:solidFill>
            <a:round/>
            <a:headEnd/>
            <a:tailEnd/>
          </a:ln>
          <a:effectLst/>
        </p:spPr>
        <p:txBody>
          <a:bodyPr/>
          <a:lstStyle/>
          <a:p>
            <a:endParaRPr lang="en-US"/>
          </a:p>
        </p:txBody>
      </p:sp>
      <p:sp>
        <p:nvSpPr>
          <p:cNvPr id="1566799" name="Line 79"/>
          <p:cNvSpPr>
            <a:spLocks noChangeShapeType="1"/>
          </p:cNvSpPr>
          <p:nvPr/>
        </p:nvSpPr>
        <p:spPr bwMode="auto">
          <a:xfrm>
            <a:off x="3810000" y="4876800"/>
            <a:ext cx="609600" cy="0"/>
          </a:xfrm>
          <a:prstGeom prst="line">
            <a:avLst/>
          </a:prstGeom>
          <a:noFill/>
          <a:ln w="12700">
            <a:solidFill>
              <a:schemeClr val="tx1"/>
            </a:solidFill>
            <a:round/>
            <a:headEnd/>
            <a:tailEnd/>
          </a:ln>
          <a:effectLst/>
        </p:spPr>
        <p:txBody>
          <a:bodyPr/>
          <a:lstStyle/>
          <a:p>
            <a:endParaRPr lang="en-US"/>
          </a:p>
        </p:txBody>
      </p:sp>
      <p:sp>
        <p:nvSpPr>
          <p:cNvPr id="1566800" name="Line 80"/>
          <p:cNvSpPr>
            <a:spLocks noChangeShapeType="1"/>
          </p:cNvSpPr>
          <p:nvPr/>
        </p:nvSpPr>
        <p:spPr bwMode="auto">
          <a:xfrm flipH="1">
            <a:off x="1752600" y="5334000"/>
            <a:ext cx="609600" cy="0"/>
          </a:xfrm>
          <a:prstGeom prst="line">
            <a:avLst/>
          </a:prstGeom>
          <a:noFill/>
          <a:ln w="12700">
            <a:solidFill>
              <a:schemeClr val="tx1"/>
            </a:solidFill>
            <a:round/>
            <a:headEnd/>
            <a:tailEnd/>
          </a:ln>
          <a:effectLst/>
        </p:spPr>
        <p:txBody>
          <a:bodyPr/>
          <a:lstStyle/>
          <a:p>
            <a:endParaRPr lang="en-US"/>
          </a:p>
        </p:txBody>
      </p:sp>
      <p:sp>
        <p:nvSpPr>
          <p:cNvPr id="1566801" name="Line 81"/>
          <p:cNvSpPr>
            <a:spLocks noChangeShapeType="1"/>
          </p:cNvSpPr>
          <p:nvPr/>
        </p:nvSpPr>
        <p:spPr bwMode="auto">
          <a:xfrm flipH="1" flipV="1">
            <a:off x="2362200" y="5334000"/>
            <a:ext cx="0" cy="457200"/>
          </a:xfrm>
          <a:prstGeom prst="line">
            <a:avLst/>
          </a:prstGeom>
          <a:noFill/>
          <a:ln w="12700">
            <a:solidFill>
              <a:schemeClr val="tx1"/>
            </a:solidFill>
            <a:round/>
            <a:headEnd/>
            <a:tailEnd/>
          </a:ln>
          <a:effectLst/>
        </p:spPr>
        <p:txBody>
          <a:bodyPr/>
          <a:lstStyle/>
          <a:p>
            <a:endParaRPr lang="en-US"/>
          </a:p>
        </p:txBody>
      </p:sp>
      <p:sp>
        <p:nvSpPr>
          <p:cNvPr id="1566802" name="Line 82"/>
          <p:cNvSpPr>
            <a:spLocks noChangeShapeType="1"/>
          </p:cNvSpPr>
          <p:nvPr/>
        </p:nvSpPr>
        <p:spPr bwMode="auto">
          <a:xfrm flipH="1" flipV="1">
            <a:off x="2819400" y="5334000"/>
            <a:ext cx="0" cy="457200"/>
          </a:xfrm>
          <a:prstGeom prst="line">
            <a:avLst/>
          </a:prstGeom>
          <a:noFill/>
          <a:ln w="12700">
            <a:solidFill>
              <a:schemeClr val="tx1"/>
            </a:solidFill>
            <a:round/>
            <a:headEnd/>
            <a:tailEnd/>
          </a:ln>
          <a:effectLst/>
        </p:spPr>
        <p:txBody>
          <a:bodyPr/>
          <a:lstStyle/>
          <a:p>
            <a:endParaRPr lang="en-US"/>
          </a:p>
        </p:txBody>
      </p:sp>
      <p:sp>
        <p:nvSpPr>
          <p:cNvPr id="1566803" name="Line 83"/>
          <p:cNvSpPr>
            <a:spLocks noChangeShapeType="1"/>
          </p:cNvSpPr>
          <p:nvPr/>
        </p:nvSpPr>
        <p:spPr bwMode="auto">
          <a:xfrm flipH="1">
            <a:off x="2819400" y="5334000"/>
            <a:ext cx="609600" cy="0"/>
          </a:xfrm>
          <a:prstGeom prst="line">
            <a:avLst/>
          </a:prstGeom>
          <a:noFill/>
          <a:ln w="12700">
            <a:solidFill>
              <a:schemeClr val="tx1"/>
            </a:solidFill>
            <a:round/>
            <a:headEnd/>
            <a:tailEnd/>
          </a:ln>
          <a:effectLst/>
        </p:spPr>
        <p:txBody>
          <a:bodyPr/>
          <a:lstStyle/>
          <a:p>
            <a:endParaRPr lang="en-US"/>
          </a:p>
        </p:txBody>
      </p:sp>
      <p:sp>
        <p:nvSpPr>
          <p:cNvPr id="1566804" name="Line 84"/>
          <p:cNvSpPr>
            <a:spLocks noChangeShapeType="1"/>
          </p:cNvSpPr>
          <p:nvPr/>
        </p:nvSpPr>
        <p:spPr bwMode="auto">
          <a:xfrm flipH="1" flipV="1">
            <a:off x="3429000" y="5334000"/>
            <a:ext cx="0" cy="457200"/>
          </a:xfrm>
          <a:prstGeom prst="line">
            <a:avLst/>
          </a:prstGeom>
          <a:noFill/>
          <a:ln w="12700">
            <a:solidFill>
              <a:schemeClr val="tx1"/>
            </a:solidFill>
            <a:round/>
            <a:headEnd/>
            <a:tailEnd/>
          </a:ln>
          <a:effectLst/>
        </p:spPr>
        <p:txBody>
          <a:bodyPr/>
          <a:lstStyle/>
          <a:p>
            <a:endParaRPr lang="en-US"/>
          </a:p>
        </p:txBody>
      </p:sp>
      <p:sp>
        <p:nvSpPr>
          <p:cNvPr id="1566805" name="Line 85"/>
          <p:cNvSpPr>
            <a:spLocks noChangeShapeType="1"/>
          </p:cNvSpPr>
          <p:nvPr/>
        </p:nvSpPr>
        <p:spPr bwMode="auto">
          <a:xfrm flipH="1" flipV="1">
            <a:off x="3886200" y="5334000"/>
            <a:ext cx="0" cy="457200"/>
          </a:xfrm>
          <a:prstGeom prst="line">
            <a:avLst/>
          </a:prstGeom>
          <a:noFill/>
          <a:ln w="12700">
            <a:solidFill>
              <a:schemeClr val="tx1"/>
            </a:solidFill>
            <a:round/>
            <a:headEnd/>
            <a:tailEnd/>
          </a:ln>
          <a:effectLst/>
        </p:spPr>
        <p:txBody>
          <a:bodyPr/>
          <a:lstStyle/>
          <a:p>
            <a:endParaRPr lang="en-US"/>
          </a:p>
        </p:txBody>
      </p:sp>
      <p:sp>
        <p:nvSpPr>
          <p:cNvPr id="1566806" name="Line 86"/>
          <p:cNvSpPr>
            <a:spLocks noChangeShapeType="1"/>
          </p:cNvSpPr>
          <p:nvPr/>
        </p:nvSpPr>
        <p:spPr bwMode="auto">
          <a:xfrm flipH="1">
            <a:off x="2362200" y="5791200"/>
            <a:ext cx="457200" cy="0"/>
          </a:xfrm>
          <a:prstGeom prst="line">
            <a:avLst/>
          </a:prstGeom>
          <a:noFill/>
          <a:ln w="12700">
            <a:solidFill>
              <a:schemeClr val="tx1"/>
            </a:solidFill>
            <a:round/>
            <a:headEnd/>
            <a:tailEnd/>
          </a:ln>
          <a:effectLst/>
        </p:spPr>
        <p:txBody>
          <a:bodyPr/>
          <a:lstStyle/>
          <a:p>
            <a:endParaRPr lang="en-US"/>
          </a:p>
        </p:txBody>
      </p:sp>
      <p:sp>
        <p:nvSpPr>
          <p:cNvPr id="1566807" name="Line 87"/>
          <p:cNvSpPr>
            <a:spLocks noChangeShapeType="1"/>
          </p:cNvSpPr>
          <p:nvPr/>
        </p:nvSpPr>
        <p:spPr bwMode="auto">
          <a:xfrm flipH="1">
            <a:off x="3429000" y="5791200"/>
            <a:ext cx="457200" cy="0"/>
          </a:xfrm>
          <a:prstGeom prst="line">
            <a:avLst/>
          </a:prstGeom>
          <a:noFill/>
          <a:ln w="12700">
            <a:solidFill>
              <a:schemeClr val="tx1"/>
            </a:solidFill>
            <a:round/>
            <a:headEnd/>
            <a:tailEnd/>
          </a:ln>
          <a:effectLst/>
        </p:spPr>
        <p:txBody>
          <a:bodyPr/>
          <a:lstStyle/>
          <a:p>
            <a:endParaRPr lang="en-US"/>
          </a:p>
        </p:txBody>
      </p:sp>
      <p:sp>
        <p:nvSpPr>
          <p:cNvPr id="1566808" name="Line 88"/>
          <p:cNvSpPr>
            <a:spLocks noChangeShapeType="1"/>
          </p:cNvSpPr>
          <p:nvPr/>
        </p:nvSpPr>
        <p:spPr bwMode="auto">
          <a:xfrm flipH="1">
            <a:off x="3886200" y="5334000"/>
            <a:ext cx="533400" cy="0"/>
          </a:xfrm>
          <a:prstGeom prst="line">
            <a:avLst/>
          </a:prstGeom>
          <a:noFill/>
          <a:ln w="12700">
            <a:solidFill>
              <a:schemeClr val="tx1"/>
            </a:solidFill>
            <a:round/>
            <a:headEnd/>
            <a:tailEnd/>
          </a:ln>
          <a:effectLst/>
        </p:spPr>
        <p:txBody>
          <a:bodyPr/>
          <a:lstStyle/>
          <a:p>
            <a:endParaRPr lang="en-US"/>
          </a:p>
        </p:txBody>
      </p:sp>
      <p:sp>
        <p:nvSpPr>
          <p:cNvPr id="1566809" name="Text Box 89"/>
          <p:cNvSpPr txBox="1">
            <a:spLocks noChangeArrowheads="1"/>
          </p:cNvSpPr>
          <p:nvPr/>
        </p:nvSpPr>
        <p:spPr bwMode="auto">
          <a:xfrm>
            <a:off x="1143000" y="4572000"/>
            <a:ext cx="49530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566810" name="Text Box 90"/>
          <p:cNvSpPr txBox="1">
            <a:spLocks noChangeArrowheads="1"/>
          </p:cNvSpPr>
          <p:nvPr/>
        </p:nvSpPr>
        <p:spPr bwMode="auto">
          <a:xfrm>
            <a:off x="5029200" y="4343400"/>
            <a:ext cx="3105150" cy="701675"/>
          </a:xfrm>
          <a:prstGeom prst="rect">
            <a:avLst/>
          </a:prstGeom>
          <a:noFill/>
          <a:ln w="12700">
            <a:noFill/>
            <a:miter lim="800000"/>
            <a:headEnd/>
            <a:tailEnd/>
          </a:ln>
          <a:effectLst/>
        </p:spPr>
        <p:txBody>
          <a:bodyPr wrap="none">
            <a:spAutoFit/>
          </a:bodyPr>
          <a:lstStyle/>
          <a:p>
            <a:r>
              <a:rPr lang="en-US" sz="2000" b="0">
                <a:solidFill>
                  <a:schemeClr val="hlink"/>
                </a:solidFill>
              </a:rPr>
              <a:t>0-0 overlap</a:t>
            </a:r>
            <a:r>
              <a:rPr lang="en-US" sz="2000" b="0">
                <a:solidFill>
                  <a:schemeClr val="tx1"/>
                </a:solidFill>
              </a:rPr>
              <a:t> race condition</a:t>
            </a:r>
          </a:p>
          <a:p>
            <a:r>
              <a:rPr lang="en-US" sz="2000" b="0">
                <a:solidFill>
                  <a:schemeClr val="tx1"/>
                </a:solidFill>
              </a:rPr>
              <a:t>  t</a:t>
            </a:r>
            <a:r>
              <a:rPr lang="en-US" sz="2000" b="0" baseline="-25000">
                <a:solidFill>
                  <a:schemeClr val="tx1"/>
                </a:solidFill>
              </a:rPr>
              <a:t>overlap0-0</a:t>
            </a:r>
            <a:r>
              <a:rPr lang="en-US" sz="2000" b="0">
                <a:solidFill>
                  <a:schemeClr val="tx1"/>
                </a:solidFill>
              </a:rPr>
              <a:t> &lt; t</a:t>
            </a:r>
            <a:r>
              <a:rPr lang="en-US" sz="2000" b="0" baseline="-25000">
                <a:solidFill>
                  <a:schemeClr val="tx1"/>
                </a:solidFill>
              </a:rPr>
              <a:t>T1</a:t>
            </a:r>
            <a:r>
              <a:rPr lang="en-US" sz="2000" b="0">
                <a:solidFill>
                  <a:schemeClr val="tx1"/>
                </a:solidFill>
              </a:rPr>
              <a:t> +t</a:t>
            </a:r>
            <a:r>
              <a:rPr lang="en-US" sz="2000" b="0" baseline="-25000">
                <a:solidFill>
                  <a:schemeClr val="tx1"/>
                </a:solidFill>
              </a:rPr>
              <a:t>I1</a:t>
            </a:r>
            <a:r>
              <a:rPr lang="en-US" sz="2000" b="0">
                <a:solidFill>
                  <a:schemeClr val="tx1"/>
                </a:solidFill>
              </a:rPr>
              <a:t> + t</a:t>
            </a:r>
            <a:r>
              <a:rPr lang="en-US" sz="2000" b="0" baseline="-25000">
                <a:solidFill>
                  <a:schemeClr val="tx1"/>
                </a:solidFill>
              </a:rPr>
              <a:t>T2</a:t>
            </a:r>
          </a:p>
        </p:txBody>
      </p:sp>
      <p:sp>
        <p:nvSpPr>
          <p:cNvPr id="1566811" name="Text Box 91"/>
          <p:cNvSpPr txBox="1">
            <a:spLocks noChangeArrowheads="1"/>
          </p:cNvSpPr>
          <p:nvPr/>
        </p:nvSpPr>
        <p:spPr bwMode="auto">
          <a:xfrm>
            <a:off x="5029200" y="5257800"/>
            <a:ext cx="3105150" cy="701675"/>
          </a:xfrm>
          <a:prstGeom prst="rect">
            <a:avLst/>
          </a:prstGeom>
          <a:noFill/>
          <a:ln w="12700">
            <a:noFill/>
            <a:miter lim="800000"/>
            <a:headEnd/>
            <a:tailEnd/>
          </a:ln>
          <a:effectLst/>
        </p:spPr>
        <p:txBody>
          <a:bodyPr wrap="none">
            <a:spAutoFit/>
          </a:bodyPr>
          <a:lstStyle/>
          <a:p>
            <a:r>
              <a:rPr lang="en-US" sz="2000" b="0"/>
              <a:t>1-1 overlap</a:t>
            </a:r>
            <a:r>
              <a:rPr lang="en-US" sz="2000" b="0">
                <a:solidFill>
                  <a:schemeClr val="tx1"/>
                </a:solidFill>
              </a:rPr>
              <a:t> race condition</a:t>
            </a:r>
          </a:p>
          <a:p>
            <a:r>
              <a:rPr lang="en-US" sz="2000" b="0">
                <a:solidFill>
                  <a:schemeClr val="tx1"/>
                </a:solidFill>
              </a:rPr>
              <a:t>  t</a:t>
            </a:r>
            <a:r>
              <a:rPr lang="en-US" sz="2000" b="0" baseline="-25000">
                <a:solidFill>
                  <a:schemeClr val="tx1"/>
                </a:solidFill>
              </a:rPr>
              <a:t>overlap1-1 </a:t>
            </a:r>
            <a:r>
              <a:rPr lang="en-US" sz="2000" b="0">
                <a:solidFill>
                  <a:schemeClr val="tx1"/>
                </a:solidFill>
              </a:rPr>
              <a:t>&lt; t</a:t>
            </a:r>
            <a:r>
              <a:rPr lang="en-US" sz="2000" b="0" baseline="-25000">
                <a:solidFill>
                  <a:schemeClr val="tx1"/>
                </a:solidFill>
              </a:rPr>
              <a:t>hold</a:t>
            </a:r>
          </a:p>
        </p:txBody>
      </p:sp>
      <p:cxnSp>
        <p:nvCxnSpPr>
          <p:cNvPr id="1566812" name="AutoShape 92"/>
          <p:cNvCxnSpPr>
            <a:cxnSpLocks noChangeShapeType="1"/>
          </p:cNvCxnSpPr>
          <p:nvPr/>
        </p:nvCxnSpPr>
        <p:spPr bwMode="auto">
          <a:xfrm>
            <a:off x="1981200" y="2209800"/>
            <a:ext cx="381000" cy="304800"/>
          </a:xfrm>
          <a:prstGeom prst="curvedConnector3">
            <a:avLst>
              <a:gd name="adj1" fmla="val 50000"/>
            </a:avLst>
          </a:prstGeom>
          <a:noFill/>
          <a:ln w="28575">
            <a:solidFill>
              <a:schemeClr val="hlink"/>
            </a:solidFill>
            <a:round/>
            <a:headEnd/>
            <a:tailEnd/>
          </a:ln>
          <a:effectLst/>
        </p:spPr>
      </p:cxnSp>
      <p:cxnSp>
        <p:nvCxnSpPr>
          <p:cNvPr id="1566813" name="AutoShape 93"/>
          <p:cNvCxnSpPr>
            <a:cxnSpLocks noChangeShapeType="1"/>
            <a:stCxn id="1566732" idx="6"/>
            <a:endCxn id="1566747" idx="0"/>
          </p:cNvCxnSpPr>
          <p:nvPr/>
        </p:nvCxnSpPr>
        <p:spPr bwMode="auto">
          <a:xfrm rot="10800000" flipH="1">
            <a:off x="2362200" y="2133600"/>
            <a:ext cx="685800" cy="374650"/>
          </a:xfrm>
          <a:prstGeom prst="curvedConnector4">
            <a:avLst>
              <a:gd name="adj1" fmla="val 38657"/>
              <a:gd name="adj2" fmla="val 42796"/>
            </a:avLst>
          </a:prstGeom>
          <a:noFill/>
          <a:ln w="28575">
            <a:solidFill>
              <a:schemeClr val="hlink"/>
            </a:solidFill>
            <a:round/>
            <a:headEnd/>
            <a:tailEnd type="triangle" w="med" len="med"/>
          </a:ln>
          <a:effectLst/>
        </p:spPr>
      </p:cxnSp>
      <p:cxnSp>
        <p:nvCxnSpPr>
          <p:cNvPr id="1566814" name="AutoShape 94"/>
          <p:cNvCxnSpPr>
            <a:cxnSpLocks noChangeShapeType="1"/>
            <a:stCxn id="1566782" idx="2"/>
            <a:endCxn id="1566755" idx="5"/>
          </p:cNvCxnSpPr>
          <p:nvPr/>
        </p:nvCxnSpPr>
        <p:spPr bwMode="auto">
          <a:xfrm rot="16200000" flipH="1">
            <a:off x="4622800" y="2130425"/>
            <a:ext cx="407988" cy="446088"/>
          </a:xfrm>
          <a:prstGeom prst="curvedConnector3">
            <a:avLst>
              <a:gd name="adj1" fmla="val 74315"/>
            </a:avLst>
          </a:prstGeom>
          <a:noFill/>
          <a:ln w="28575">
            <a:solidFill>
              <a:schemeClr val="hlink"/>
            </a:solidFill>
            <a:round/>
            <a:headEnd/>
            <a:tailEnd/>
          </a:ln>
          <a:effectLst/>
        </p:spPr>
      </p:cxnSp>
      <p:cxnSp>
        <p:nvCxnSpPr>
          <p:cNvPr id="1566815" name="AutoShape 95"/>
          <p:cNvCxnSpPr>
            <a:cxnSpLocks noChangeShapeType="1"/>
            <a:stCxn id="1566755" idx="6"/>
            <a:endCxn id="1566770" idx="0"/>
          </p:cNvCxnSpPr>
          <p:nvPr/>
        </p:nvCxnSpPr>
        <p:spPr bwMode="auto">
          <a:xfrm rot="10800000" flipH="1">
            <a:off x="5029200" y="2133600"/>
            <a:ext cx="685800" cy="374650"/>
          </a:xfrm>
          <a:prstGeom prst="curvedConnector4">
            <a:avLst>
              <a:gd name="adj1" fmla="val 48144"/>
              <a:gd name="adj2" fmla="val 56778"/>
            </a:avLst>
          </a:prstGeom>
          <a:noFill/>
          <a:ln w="28575">
            <a:solidFill>
              <a:schemeClr val="hlink"/>
            </a:solidFill>
            <a:round/>
            <a:headEnd/>
            <a:tailEnd type="triangle" w="med" len="med"/>
          </a:ln>
          <a:effectLst/>
        </p:spPr>
      </p:cxnSp>
      <p:cxnSp>
        <p:nvCxnSpPr>
          <p:cNvPr id="1566816" name="AutoShape 96"/>
          <p:cNvCxnSpPr>
            <a:cxnSpLocks noChangeShapeType="1"/>
            <a:stCxn id="1566735" idx="1"/>
          </p:cNvCxnSpPr>
          <p:nvPr/>
        </p:nvCxnSpPr>
        <p:spPr bwMode="auto">
          <a:xfrm rot="16200000">
            <a:off x="2019300" y="1714500"/>
            <a:ext cx="304800" cy="533400"/>
          </a:xfrm>
          <a:prstGeom prst="curvedConnector2">
            <a:avLst/>
          </a:prstGeom>
          <a:noFill/>
          <a:ln w="28575">
            <a:solidFill>
              <a:schemeClr val="accent1"/>
            </a:solidFill>
            <a:round/>
            <a:headEnd/>
            <a:tailEnd/>
          </a:ln>
          <a:effectLst/>
        </p:spPr>
      </p:cxnSp>
      <p:cxnSp>
        <p:nvCxnSpPr>
          <p:cNvPr id="1566817" name="AutoShape 97"/>
          <p:cNvCxnSpPr>
            <a:cxnSpLocks noChangeShapeType="1"/>
          </p:cNvCxnSpPr>
          <p:nvPr/>
        </p:nvCxnSpPr>
        <p:spPr bwMode="auto">
          <a:xfrm>
            <a:off x="2438400" y="1828800"/>
            <a:ext cx="609600" cy="304800"/>
          </a:xfrm>
          <a:prstGeom prst="curvedConnector3">
            <a:avLst>
              <a:gd name="adj1" fmla="val 50000"/>
            </a:avLst>
          </a:prstGeom>
          <a:noFill/>
          <a:ln w="28575">
            <a:solidFill>
              <a:schemeClr val="accent1"/>
            </a:solidFill>
            <a:round/>
            <a:headEnd/>
            <a:tailEnd type="triangle" w="med" len="med"/>
          </a:ln>
          <a:effectLst/>
        </p:spPr>
      </p:cxnSp>
      <p:cxnSp>
        <p:nvCxnSpPr>
          <p:cNvPr id="1566818" name="AutoShape 98"/>
          <p:cNvCxnSpPr>
            <a:cxnSpLocks noChangeShapeType="1"/>
            <a:stCxn id="1566782" idx="2"/>
            <a:endCxn id="1566765" idx="0"/>
          </p:cNvCxnSpPr>
          <p:nvPr/>
        </p:nvCxnSpPr>
        <p:spPr bwMode="auto">
          <a:xfrm rot="5400000" flipH="1" flipV="1">
            <a:off x="4681537" y="1725613"/>
            <a:ext cx="346075" cy="501650"/>
          </a:xfrm>
          <a:prstGeom prst="curvedConnector3">
            <a:avLst>
              <a:gd name="adj1" fmla="val 73852"/>
            </a:avLst>
          </a:prstGeom>
          <a:noFill/>
          <a:ln w="28575">
            <a:solidFill>
              <a:schemeClr val="accent1"/>
            </a:solidFill>
            <a:round/>
            <a:headEnd/>
            <a:tailEnd/>
          </a:ln>
          <a:effectLst/>
        </p:spPr>
      </p:cxnSp>
      <p:cxnSp>
        <p:nvCxnSpPr>
          <p:cNvPr id="1566819" name="AutoShape 99"/>
          <p:cNvCxnSpPr>
            <a:cxnSpLocks noChangeShapeType="1"/>
            <a:stCxn id="1566765" idx="0"/>
            <a:endCxn id="1566769" idx="0"/>
          </p:cNvCxnSpPr>
          <p:nvPr/>
        </p:nvCxnSpPr>
        <p:spPr bwMode="auto">
          <a:xfrm rot="16200000" flipH="1">
            <a:off x="5130800" y="1778000"/>
            <a:ext cx="330200" cy="381000"/>
          </a:xfrm>
          <a:prstGeom prst="curvedConnector3">
            <a:avLst>
              <a:gd name="adj1" fmla="val 20671"/>
            </a:avLst>
          </a:prstGeom>
          <a:noFill/>
          <a:ln w="28575">
            <a:solidFill>
              <a:schemeClr val="accent1"/>
            </a:solidFill>
            <a:round/>
            <a:headEnd/>
            <a:tailEnd type="triangl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66812"/>
                                        </p:tgtEl>
                                        <p:attrNameLst>
                                          <p:attrName>style.visibility</p:attrName>
                                        </p:attrNameLst>
                                      </p:cBhvr>
                                      <p:to>
                                        <p:strVal val="visible"/>
                                      </p:to>
                                    </p:set>
                                    <p:animEffect transition="in" filter="wipe(left)">
                                      <p:cBhvr>
                                        <p:cTn id="7" dur="500"/>
                                        <p:tgtEl>
                                          <p:spTgt spid="15668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66813"/>
                                        </p:tgtEl>
                                        <p:attrNameLst>
                                          <p:attrName>style.visibility</p:attrName>
                                        </p:attrNameLst>
                                      </p:cBhvr>
                                      <p:to>
                                        <p:strVal val="visible"/>
                                      </p:to>
                                    </p:set>
                                    <p:animEffect transition="in" filter="wipe(left)">
                                      <p:cBhvr>
                                        <p:cTn id="11" dur="500"/>
                                        <p:tgtEl>
                                          <p:spTgt spid="15668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66814"/>
                                        </p:tgtEl>
                                        <p:attrNameLst>
                                          <p:attrName>style.visibility</p:attrName>
                                        </p:attrNameLst>
                                      </p:cBhvr>
                                      <p:to>
                                        <p:strVal val="visible"/>
                                      </p:to>
                                    </p:set>
                                    <p:animEffect transition="in" filter="wipe(left)">
                                      <p:cBhvr>
                                        <p:cTn id="15" dur="500"/>
                                        <p:tgtEl>
                                          <p:spTgt spid="15668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66815"/>
                                        </p:tgtEl>
                                        <p:attrNameLst>
                                          <p:attrName>style.visibility</p:attrName>
                                        </p:attrNameLst>
                                      </p:cBhvr>
                                      <p:to>
                                        <p:strVal val="visible"/>
                                      </p:to>
                                    </p:set>
                                    <p:animEffect transition="in" filter="wipe(left)">
                                      <p:cBhvr>
                                        <p:cTn id="19" dur="500"/>
                                        <p:tgtEl>
                                          <p:spTgt spid="156681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5668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566816"/>
                                        </p:tgtEl>
                                        <p:attrNameLst>
                                          <p:attrName>style.visibility</p:attrName>
                                        </p:attrNameLst>
                                      </p:cBhvr>
                                      <p:to>
                                        <p:strVal val="visible"/>
                                      </p:to>
                                    </p:set>
                                    <p:animEffect transition="in" filter="wipe(left)">
                                      <p:cBhvr>
                                        <p:cTn id="28" dur="500"/>
                                        <p:tgtEl>
                                          <p:spTgt spid="1566816"/>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566817"/>
                                        </p:tgtEl>
                                        <p:attrNameLst>
                                          <p:attrName>style.visibility</p:attrName>
                                        </p:attrNameLst>
                                      </p:cBhvr>
                                      <p:to>
                                        <p:strVal val="visible"/>
                                      </p:to>
                                    </p:set>
                                    <p:animEffect transition="in" filter="wipe(left)">
                                      <p:cBhvr>
                                        <p:cTn id="32" dur="500"/>
                                        <p:tgtEl>
                                          <p:spTgt spid="1566817"/>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1566818"/>
                                        </p:tgtEl>
                                        <p:attrNameLst>
                                          <p:attrName>style.visibility</p:attrName>
                                        </p:attrNameLst>
                                      </p:cBhvr>
                                      <p:to>
                                        <p:strVal val="visible"/>
                                      </p:to>
                                    </p:set>
                                    <p:animEffect transition="in" filter="wipe(left)">
                                      <p:cBhvr>
                                        <p:cTn id="36" dur="500"/>
                                        <p:tgtEl>
                                          <p:spTgt spid="1566818"/>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1566819"/>
                                        </p:tgtEl>
                                        <p:attrNameLst>
                                          <p:attrName>style.visibility</p:attrName>
                                        </p:attrNameLst>
                                      </p:cBhvr>
                                      <p:to>
                                        <p:strVal val="visible"/>
                                      </p:to>
                                    </p:set>
                                    <p:animEffect transition="in" filter="wipe(left)">
                                      <p:cBhvr>
                                        <p:cTn id="40" dur="500"/>
                                        <p:tgtEl>
                                          <p:spTgt spid="1566819"/>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668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10" grpId="0" autoUpdateAnimBg="0"/>
      <p:bldP spid="156681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ChangeArrowheads="1"/>
          </p:cNvSpPr>
          <p:nvPr>
            <p:ph type="title"/>
          </p:nvPr>
        </p:nvSpPr>
        <p:spPr/>
        <p:txBody>
          <a:bodyPr/>
          <a:lstStyle/>
          <a:p>
            <a:r>
              <a:rPr lang="en-US"/>
              <a:t>Dynamic Two-Phase ET FF</a:t>
            </a:r>
          </a:p>
        </p:txBody>
      </p:sp>
      <p:sp>
        <p:nvSpPr>
          <p:cNvPr id="1568771" name="Text Box 3"/>
          <p:cNvSpPr txBox="1">
            <a:spLocks noChangeArrowheads="1"/>
          </p:cNvSpPr>
          <p:nvPr/>
        </p:nvSpPr>
        <p:spPr bwMode="auto">
          <a:xfrm>
            <a:off x="1828800" y="5105400"/>
            <a:ext cx="636588" cy="396875"/>
          </a:xfrm>
          <a:prstGeom prst="rect">
            <a:avLst/>
          </a:prstGeom>
          <a:noFill/>
          <a:ln w="12700">
            <a:noFill/>
            <a:miter lim="800000"/>
            <a:headEnd/>
            <a:tailEnd/>
          </a:ln>
          <a:effectLst/>
        </p:spPr>
        <p:txBody>
          <a:bodyPr wrap="none">
            <a:spAutoFit/>
          </a:bodyPr>
          <a:lstStyle/>
          <a:p>
            <a:r>
              <a:rPr lang="en-US" sz="2000" b="0">
                <a:solidFill>
                  <a:schemeClr val="tx1"/>
                </a:solidFill>
              </a:rPr>
              <a:t>clk2</a:t>
            </a:r>
            <a:endParaRPr lang="en-US" sz="2000" b="0" baseline="-25000">
              <a:solidFill>
                <a:schemeClr val="tx1"/>
              </a:solidFill>
            </a:endParaRPr>
          </a:p>
        </p:txBody>
      </p:sp>
      <p:sp>
        <p:nvSpPr>
          <p:cNvPr id="1568772" name="Line 4"/>
          <p:cNvSpPr>
            <a:spLocks noChangeShapeType="1"/>
          </p:cNvSpPr>
          <p:nvPr/>
        </p:nvSpPr>
        <p:spPr bwMode="auto">
          <a:xfrm flipH="1" flipV="1">
            <a:off x="3733800" y="5105400"/>
            <a:ext cx="0" cy="457200"/>
          </a:xfrm>
          <a:prstGeom prst="line">
            <a:avLst/>
          </a:prstGeom>
          <a:noFill/>
          <a:ln w="12700">
            <a:solidFill>
              <a:schemeClr val="tx1"/>
            </a:solidFill>
            <a:round/>
            <a:headEnd/>
            <a:tailEnd/>
          </a:ln>
          <a:effectLst/>
        </p:spPr>
        <p:txBody>
          <a:bodyPr/>
          <a:lstStyle/>
          <a:p>
            <a:endParaRPr lang="en-US"/>
          </a:p>
        </p:txBody>
      </p:sp>
      <p:sp>
        <p:nvSpPr>
          <p:cNvPr id="1568773" name="Line 5"/>
          <p:cNvSpPr>
            <a:spLocks noChangeShapeType="1"/>
          </p:cNvSpPr>
          <p:nvPr/>
        </p:nvSpPr>
        <p:spPr bwMode="auto">
          <a:xfrm flipH="1" flipV="1">
            <a:off x="4419600" y="5105400"/>
            <a:ext cx="0" cy="457200"/>
          </a:xfrm>
          <a:prstGeom prst="line">
            <a:avLst/>
          </a:prstGeom>
          <a:noFill/>
          <a:ln w="12700">
            <a:solidFill>
              <a:schemeClr val="tx1"/>
            </a:solidFill>
            <a:round/>
            <a:headEnd/>
            <a:tailEnd type="triangle" w="med" len="med"/>
          </a:ln>
          <a:effectLst/>
        </p:spPr>
        <p:txBody>
          <a:bodyPr/>
          <a:lstStyle/>
          <a:p>
            <a:endParaRPr lang="en-US"/>
          </a:p>
        </p:txBody>
      </p:sp>
      <p:sp>
        <p:nvSpPr>
          <p:cNvPr id="1568774" name="Line 6"/>
          <p:cNvSpPr>
            <a:spLocks noChangeShapeType="1"/>
          </p:cNvSpPr>
          <p:nvPr/>
        </p:nvSpPr>
        <p:spPr bwMode="auto">
          <a:xfrm flipH="1">
            <a:off x="4419600" y="5105400"/>
            <a:ext cx="381000" cy="0"/>
          </a:xfrm>
          <a:prstGeom prst="line">
            <a:avLst/>
          </a:prstGeom>
          <a:noFill/>
          <a:ln w="12700">
            <a:solidFill>
              <a:schemeClr val="tx1"/>
            </a:solidFill>
            <a:round/>
            <a:headEnd/>
            <a:tailEnd/>
          </a:ln>
          <a:effectLst/>
        </p:spPr>
        <p:txBody>
          <a:bodyPr/>
          <a:lstStyle/>
          <a:p>
            <a:endParaRPr lang="en-US"/>
          </a:p>
        </p:txBody>
      </p:sp>
      <p:sp>
        <p:nvSpPr>
          <p:cNvPr id="1568775" name="Line 7"/>
          <p:cNvSpPr>
            <a:spLocks noChangeShapeType="1"/>
          </p:cNvSpPr>
          <p:nvPr/>
        </p:nvSpPr>
        <p:spPr bwMode="auto">
          <a:xfrm flipH="1" flipV="1">
            <a:off x="4800600" y="5105400"/>
            <a:ext cx="0" cy="457200"/>
          </a:xfrm>
          <a:prstGeom prst="line">
            <a:avLst/>
          </a:prstGeom>
          <a:noFill/>
          <a:ln w="12700">
            <a:solidFill>
              <a:schemeClr val="tx1"/>
            </a:solidFill>
            <a:round/>
            <a:headEnd/>
            <a:tailEnd/>
          </a:ln>
          <a:effectLst/>
        </p:spPr>
        <p:txBody>
          <a:bodyPr/>
          <a:lstStyle/>
          <a:p>
            <a:endParaRPr lang="en-US"/>
          </a:p>
        </p:txBody>
      </p:sp>
      <p:sp>
        <p:nvSpPr>
          <p:cNvPr id="1568776" name="Line 8"/>
          <p:cNvSpPr>
            <a:spLocks noChangeShapeType="1"/>
          </p:cNvSpPr>
          <p:nvPr/>
        </p:nvSpPr>
        <p:spPr bwMode="auto">
          <a:xfrm flipH="1" flipV="1">
            <a:off x="5486400" y="5105400"/>
            <a:ext cx="0" cy="457200"/>
          </a:xfrm>
          <a:prstGeom prst="line">
            <a:avLst/>
          </a:prstGeom>
          <a:noFill/>
          <a:ln w="12700">
            <a:solidFill>
              <a:schemeClr val="tx1"/>
            </a:solidFill>
            <a:round/>
            <a:headEnd/>
            <a:tailEnd type="triangle" w="med" len="med"/>
          </a:ln>
          <a:effectLst/>
        </p:spPr>
        <p:txBody>
          <a:bodyPr/>
          <a:lstStyle/>
          <a:p>
            <a:endParaRPr lang="en-US"/>
          </a:p>
        </p:txBody>
      </p:sp>
      <p:sp>
        <p:nvSpPr>
          <p:cNvPr id="1568777" name="Line 9"/>
          <p:cNvSpPr>
            <a:spLocks noChangeShapeType="1"/>
          </p:cNvSpPr>
          <p:nvPr/>
        </p:nvSpPr>
        <p:spPr bwMode="auto">
          <a:xfrm flipH="1">
            <a:off x="3200400" y="4724400"/>
            <a:ext cx="685800" cy="0"/>
          </a:xfrm>
          <a:prstGeom prst="line">
            <a:avLst/>
          </a:prstGeom>
          <a:noFill/>
          <a:ln w="12700">
            <a:solidFill>
              <a:schemeClr val="tx1"/>
            </a:solidFill>
            <a:round/>
            <a:headEnd/>
            <a:tailEnd/>
          </a:ln>
          <a:effectLst/>
        </p:spPr>
        <p:txBody>
          <a:bodyPr/>
          <a:lstStyle/>
          <a:p>
            <a:endParaRPr lang="en-US"/>
          </a:p>
        </p:txBody>
      </p:sp>
      <p:sp>
        <p:nvSpPr>
          <p:cNvPr id="1568778" name="Text Box 10"/>
          <p:cNvSpPr txBox="1">
            <a:spLocks noChangeArrowheads="1"/>
          </p:cNvSpPr>
          <p:nvPr/>
        </p:nvSpPr>
        <p:spPr bwMode="auto">
          <a:xfrm>
            <a:off x="1828800" y="4419600"/>
            <a:ext cx="636588" cy="396875"/>
          </a:xfrm>
          <a:prstGeom prst="rect">
            <a:avLst/>
          </a:prstGeom>
          <a:noFill/>
          <a:ln w="12700">
            <a:noFill/>
            <a:miter lim="800000"/>
            <a:headEnd/>
            <a:tailEnd/>
          </a:ln>
          <a:effectLst/>
        </p:spPr>
        <p:txBody>
          <a:bodyPr wrap="none">
            <a:spAutoFit/>
          </a:bodyPr>
          <a:lstStyle/>
          <a:p>
            <a:r>
              <a:rPr lang="en-US" sz="2000" b="0">
                <a:solidFill>
                  <a:schemeClr val="tx1"/>
                </a:solidFill>
              </a:rPr>
              <a:t>clk1</a:t>
            </a:r>
            <a:endParaRPr lang="en-US" sz="2000" b="0" baseline="-25000">
              <a:solidFill>
                <a:schemeClr val="tx1"/>
              </a:solidFill>
            </a:endParaRPr>
          </a:p>
        </p:txBody>
      </p:sp>
      <p:sp>
        <p:nvSpPr>
          <p:cNvPr id="1568779" name="Line 11"/>
          <p:cNvSpPr>
            <a:spLocks noChangeShapeType="1"/>
          </p:cNvSpPr>
          <p:nvPr/>
        </p:nvSpPr>
        <p:spPr bwMode="auto">
          <a:xfrm flipH="1">
            <a:off x="5486400" y="5105400"/>
            <a:ext cx="381000" cy="0"/>
          </a:xfrm>
          <a:prstGeom prst="line">
            <a:avLst/>
          </a:prstGeom>
          <a:noFill/>
          <a:ln w="12700">
            <a:solidFill>
              <a:schemeClr val="tx1"/>
            </a:solidFill>
            <a:round/>
            <a:headEnd/>
            <a:tailEnd/>
          </a:ln>
          <a:effectLst/>
        </p:spPr>
        <p:txBody>
          <a:bodyPr/>
          <a:lstStyle/>
          <a:p>
            <a:endParaRPr lang="en-US"/>
          </a:p>
        </p:txBody>
      </p:sp>
      <p:sp>
        <p:nvSpPr>
          <p:cNvPr id="1568780" name="Line 12"/>
          <p:cNvSpPr>
            <a:spLocks noChangeShapeType="1"/>
          </p:cNvSpPr>
          <p:nvPr/>
        </p:nvSpPr>
        <p:spPr bwMode="auto">
          <a:xfrm flipH="1">
            <a:off x="3352800" y="5105400"/>
            <a:ext cx="381000" cy="0"/>
          </a:xfrm>
          <a:prstGeom prst="line">
            <a:avLst/>
          </a:prstGeom>
          <a:noFill/>
          <a:ln w="12700">
            <a:solidFill>
              <a:schemeClr val="tx1"/>
            </a:solidFill>
            <a:round/>
            <a:headEnd/>
            <a:tailEnd/>
          </a:ln>
          <a:effectLst/>
        </p:spPr>
        <p:txBody>
          <a:bodyPr/>
          <a:lstStyle/>
          <a:p>
            <a:endParaRPr lang="en-US"/>
          </a:p>
        </p:txBody>
      </p:sp>
      <p:sp>
        <p:nvSpPr>
          <p:cNvPr id="1568781" name="Line 13"/>
          <p:cNvSpPr>
            <a:spLocks noChangeShapeType="1"/>
          </p:cNvSpPr>
          <p:nvPr/>
        </p:nvSpPr>
        <p:spPr bwMode="auto">
          <a:xfrm flipH="1" flipV="1">
            <a:off x="5867400" y="5105400"/>
            <a:ext cx="0" cy="457200"/>
          </a:xfrm>
          <a:prstGeom prst="line">
            <a:avLst/>
          </a:prstGeom>
          <a:noFill/>
          <a:ln w="12700">
            <a:solidFill>
              <a:schemeClr val="tx1"/>
            </a:solidFill>
            <a:round/>
            <a:headEnd/>
            <a:tailEnd/>
          </a:ln>
          <a:effectLst/>
        </p:spPr>
        <p:txBody>
          <a:bodyPr/>
          <a:lstStyle/>
          <a:p>
            <a:endParaRPr lang="en-US"/>
          </a:p>
        </p:txBody>
      </p:sp>
      <p:sp>
        <p:nvSpPr>
          <p:cNvPr id="1568782" name="Line 14"/>
          <p:cNvSpPr>
            <a:spLocks noChangeShapeType="1"/>
          </p:cNvSpPr>
          <p:nvPr/>
        </p:nvSpPr>
        <p:spPr bwMode="auto">
          <a:xfrm flipH="1" flipV="1">
            <a:off x="3352800" y="5105400"/>
            <a:ext cx="0" cy="457200"/>
          </a:xfrm>
          <a:prstGeom prst="line">
            <a:avLst/>
          </a:prstGeom>
          <a:noFill/>
          <a:ln w="12700">
            <a:solidFill>
              <a:schemeClr val="tx1"/>
            </a:solidFill>
            <a:round/>
            <a:headEnd/>
            <a:tailEnd type="triangle" w="med" len="med"/>
          </a:ln>
          <a:effectLst/>
        </p:spPr>
        <p:txBody>
          <a:bodyPr/>
          <a:lstStyle/>
          <a:p>
            <a:endParaRPr lang="en-US"/>
          </a:p>
        </p:txBody>
      </p:sp>
      <p:sp>
        <p:nvSpPr>
          <p:cNvPr id="1568783" name="Line 15"/>
          <p:cNvSpPr>
            <a:spLocks noChangeShapeType="1"/>
          </p:cNvSpPr>
          <p:nvPr/>
        </p:nvSpPr>
        <p:spPr bwMode="auto">
          <a:xfrm flipH="1">
            <a:off x="5867400" y="5562600"/>
            <a:ext cx="609600" cy="0"/>
          </a:xfrm>
          <a:prstGeom prst="line">
            <a:avLst/>
          </a:prstGeom>
          <a:noFill/>
          <a:ln w="12700">
            <a:solidFill>
              <a:schemeClr val="tx1"/>
            </a:solidFill>
            <a:round/>
            <a:headEnd/>
            <a:tailEnd/>
          </a:ln>
          <a:effectLst/>
        </p:spPr>
        <p:txBody>
          <a:bodyPr/>
          <a:lstStyle/>
          <a:p>
            <a:endParaRPr lang="en-US"/>
          </a:p>
        </p:txBody>
      </p:sp>
      <p:sp>
        <p:nvSpPr>
          <p:cNvPr id="1568784" name="Line 16"/>
          <p:cNvSpPr>
            <a:spLocks noChangeShapeType="1"/>
          </p:cNvSpPr>
          <p:nvPr/>
        </p:nvSpPr>
        <p:spPr bwMode="auto">
          <a:xfrm flipH="1">
            <a:off x="2743200" y="5562600"/>
            <a:ext cx="609600" cy="0"/>
          </a:xfrm>
          <a:prstGeom prst="line">
            <a:avLst/>
          </a:prstGeom>
          <a:noFill/>
          <a:ln w="12700">
            <a:solidFill>
              <a:schemeClr val="tx1"/>
            </a:solidFill>
            <a:round/>
            <a:headEnd/>
            <a:tailEnd/>
          </a:ln>
          <a:effectLst/>
        </p:spPr>
        <p:txBody>
          <a:bodyPr/>
          <a:lstStyle/>
          <a:p>
            <a:endParaRPr lang="en-US"/>
          </a:p>
        </p:txBody>
      </p:sp>
      <p:sp>
        <p:nvSpPr>
          <p:cNvPr id="1568785" name="Line 17"/>
          <p:cNvSpPr>
            <a:spLocks noChangeShapeType="1"/>
          </p:cNvSpPr>
          <p:nvPr/>
        </p:nvSpPr>
        <p:spPr bwMode="auto">
          <a:xfrm flipH="1" flipV="1">
            <a:off x="4267200" y="4267200"/>
            <a:ext cx="0" cy="457200"/>
          </a:xfrm>
          <a:prstGeom prst="line">
            <a:avLst/>
          </a:prstGeom>
          <a:noFill/>
          <a:ln w="12700">
            <a:solidFill>
              <a:schemeClr val="tx1"/>
            </a:solidFill>
            <a:round/>
            <a:headEnd/>
            <a:tailEnd/>
          </a:ln>
          <a:effectLst/>
        </p:spPr>
        <p:txBody>
          <a:bodyPr/>
          <a:lstStyle/>
          <a:p>
            <a:endParaRPr lang="en-US"/>
          </a:p>
        </p:txBody>
      </p:sp>
      <p:sp>
        <p:nvSpPr>
          <p:cNvPr id="1568786" name="Line 18"/>
          <p:cNvSpPr>
            <a:spLocks noChangeShapeType="1"/>
          </p:cNvSpPr>
          <p:nvPr/>
        </p:nvSpPr>
        <p:spPr bwMode="auto">
          <a:xfrm flipH="1" flipV="1">
            <a:off x="4953000" y="4267200"/>
            <a:ext cx="0" cy="457200"/>
          </a:xfrm>
          <a:prstGeom prst="line">
            <a:avLst/>
          </a:prstGeom>
          <a:noFill/>
          <a:ln w="12700">
            <a:solidFill>
              <a:schemeClr val="tx1"/>
            </a:solidFill>
            <a:round/>
            <a:headEnd/>
            <a:tailEnd/>
          </a:ln>
          <a:effectLst/>
        </p:spPr>
        <p:txBody>
          <a:bodyPr/>
          <a:lstStyle/>
          <a:p>
            <a:endParaRPr lang="en-US"/>
          </a:p>
        </p:txBody>
      </p:sp>
      <p:sp>
        <p:nvSpPr>
          <p:cNvPr id="1568787" name="Line 19"/>
          <p:cNvSpPr>
            <a:spLocks noChangeShapeType="1"/>
          </p:cNvSpPr>
          <p:nvPr/>
        </p:nvSpPr>
        <p:spPr bwMode="auto">
          <a:xfrm flipH="1">
            <a:off x="4953000" y="4267200"/>
            <a:ext cx="381000" cy="0"/>
          </a:xfrm>
          <a:prstGeom prst="line">
            <a:avLst/>
          </a:prstGeom>
          <a:noFill/>
          <a:ln w="12700">
            <a:solidFill>
              <a:schemeClr val="tx1"/>
            </a:solidFill>
            <a:round/>
            <a:headEnd/>
            <a:tailEnd/>
          </a:ln>
          <a:effectLst/>
        </p:spPr>
        <p:txBody>
          <a:bodyPr/>
          <a:lstStyle/>
          <a:p>
            <a:endParaRPr lang="en-US"/>
          </a:p>
        </p:txBody>
      </p:sp>
      <p:sp>
        <p:nvSpPr>
          <p:cNvPr id="1568788" name="Line 20"/>
          <p:cNvSpPr>
            <a:spLocks noChangeShapeType="1"/>
          </p:cNvSpPr>
          <p:nvPr/>
        </p:nvSpPr>
        <p:spPr bwMode="auto">
          <a:xfrm flipH="1" flipV="1">
            <a:off x="5334000" y="4267200"/>
            <a:ext cx="0" cy="457200"/>
          </a:xfrm>
          <a:prstGeom prst="line">
            <a:avLst/>
          </a:prstGeom>
          <a:noFill/>
          <a:ln w="12700">
            <a:solidFill>
              <a:schemeClr val="tx1"/>
            </a:solidFill>
            <a:round/>
            <a:headEnd/>
            <a:tailEnd/>
          </a:ln>
          <a:effectLst/>
        </p:spPr>
        <p:txBody>
          <a:bodyPr/>
          <a:lstStyle/>
          <a:p>
            <a:endParaRPr lang="en-US"/>
          </a:p>
        </p:txBody>
      </p:sp>
      <p:sp>
        <p:nvSpPr>
          <p:cNvPr id="1568789" name="Line 21"/>
          <p:cNvSpPr>
            <a:spLocks noChangeShapeType="1"/>
          </p:cNvSpPr>
          <p:nvPr/>
        </p:nvSpPr>
        <p:spPr bwMode="auto">
          <a:xfrm flipH="1" flipV="1">
            <a:off x="6019800" y="4267200"/>
            <a:ext cx="0" cy="457200"/>
          </a:xfrm>
          <a:prstGeom prst="line">
            <a:avLst/>
          </a:prstGeom>
          <a:noFill/>
          <a:ln w="12700">
            <a:solidFill>
              <a:schemeClr val="tx1"/>
            </a:solidFill>
            <a:round/>
            <a:headEnd/>
            <a:tailEnd/>
          </a:ln>
          <a:effectLst/>
        </p:spPr>
        <p:txBody>
          <a:bodyPr/>
          <a:lstStyle/>
          <a:p>
            <a:endParaRPr lang="en-US"/>
          </a:p>
        </p:txBody>
      </p:sp>
      <p:sp>
        <p:nvSpPr>
          <p:cNvPr id="1568790" name="Line 22"/>
          <p:cNvSpPr>
            <a:spLocks noChangeShapeType="1"/>
          </p:cNvSpPr>
          <p:nvPr/>
        </p:nvSpPr>
        <p:spPr bwMode="auto">
          <a:xfrm flipH="1">
            <a:off x="4267200" y="4724400"/>
            <a:ext cx="685800" cy="0"/>
          </a:xfrm>
          <a:prstGeom prst="line">
            <a:avLst/>
          </a:prstGeom>
          <a:noFill/>
          <a:ln w="12700">
            <a:solidFill>
              <a:schemeClr val="tx1"/>
            </a:solidFill>
            <a:round/>
            <a:headEnd/>
            <a:tailEnd/>
          </a:ln>
          <a:effectLst/>
        </p:spPr>
        <p:txBody>
          <a:bodyPr/>
          <a:lstStyle/>
          <a:p>
            <a:endParaRPr lang="en-US"/>
          </a:p>
        </p:txBody>
      </p:sp>
      <p:sp>
        <p:nvSpPr>
          <p:cNvPr id="1568791" name="Line 23"/>
          <p:cNvSpPr>
            <a:spLocks noChangeShapeType="1"/>
          </p:cNvSpPr>
          <p:nvPr/>
        </p:nvSpPr>
        <p:spPr bwMode="auto">
          <a:xfrm flipH="1">
            <a:off x="6019800" y="4267200"/>
            <a:ext cx="381000" cy="0"/>
          </a:xfrm>
          <a:prstGeom prst="line">
            <a:avLst/>
          </a:prstGeom>
          <a:noFill/>
          <a:ln w="12700">
            <a:solidFill>
              <a:schemeClr val="tx1"/>
            </a:solidFill>
            <a:round/>
            <a:headEnd/>
            <a:tailEnd/>
          </a:ln>
          <a:effectLst/>
        </p:spPr>
        <p:txBody>
          <a:bodyPr/>
          <a:lstStyle/>
          <a:p>
            <a:endParaRPr lang="en-US"/>
          </a:p>
        </p:txBody>
      </p:sp>
      <p:sp>
        <p:nvSpPr>
          <p:cNvPr id="1568792" name="Line 24"/>
          <p:cNvSpPr>
            <a:spLocks noChangeShapeType="1"/>
          </p:cNvSpPr>
          <p:nvPr/>
        </p:nvSpPr>
        <p:spPr bwMode="auto">
          <a:xfrm flipH="1">
            <a:off x="3886200" y="4267200"/>
            <a:ext cx="381000" cy="0"/>
          </a:xfrm>
          <a:prstGeom prst="line">
            <a:avLst/>
          </a:prstGeom>
          <a:noFill/>
          <a:ln w="12700">
            <a:solidFill>
              <a:schemeClr val="tx1"/>
            </a:solidFill>
            <a:round/>
            <a:headEnd/>
            <a:tailEnd/>
          </a:ln>
          <a:effectLst/>
        </p:spPr>
        <p:txBody>
          <a:bodyPr/>
          <a:lstStyle/>
          <a:p>
            <a:endParaRPr lang="en-US"/>
          </a:p>
        </p:txBody>
      </p:sp>
      <p:sp>
        <p:nvSpPr>
          <p:cNvPr id="1568793" name="Line 25"/>
          <p:cNvSpPr>
            <a:spLocks noChangeShapeType="1"/>
          </p:cNvSpPr>
          <p:nvPr/>
        </p:nvSpPr>
        <p:spPr bwMode="auto">
          <a:xfrm flipH="1" flipV="1">
            <a:off x="6400800" y="4267200"/>
            <a:ext cx="0" cy="457200"/>
          </a:xfrm>
          <a:prstGeom prst="line">
            <a:avLst/>
          </a:prstGeom>
          <a:noFill/>
          <a:ln w="12700">
            <a:solidFill>
              <a:schemeClr val="tx1"/>
            </a:solidFill>
            <a:round/>
            <a:headEnd/>
            <a:tailEnd/>
          </a:ln>
          <a:effectLst/>
        </p:spPr>
        <p:txBody>
          <a:bodyPr/>
          <a:lstStyle/>
          <a:p>
            <a:endParaRPr lang="en-US"/>
          </a:p>
        </p:txBody>
      </p:sp>
      <p:sp>
        <p:nvSpPr>
          <p:cNvPr id="1568794" name="Line 26"/>
          <p:cNvSpPr>
            <a:spLocks noChangeShapeType="1"/>
          </p:cNvSpPr>
          <p:nvPr/>
        </p:nvSpPr>
        <p:spPr bwMode="auto">
          <a:xfrm flipH="1" flipV="1">
            <a:off x="3886200" y="4267200"/>
            <a:ext cx="0" cy="457200"/>
          </a:xfrm>
          <a:prstGeom prst="line">
            <a:avLst/>
          </a:prstGeom>
          <a:noFill/>
          <a:ln w="12700">
            <a:solidFill>
              <a:schemeClr val="tx1"/>
            </a:solidFill>
            <a:round/>
            <a:headEnd/>
            <a:tailEnd/>
          </a:ln>
          <a:effectLst/>
        </p:spPr>
        <p:txBody>
          <a:bodyPr/>
          <a:lstStyle/>
          <a:p>
            <a:endParaRPr lang="en-US"/>
          </a:p>
        </p:txBody>
      </p:sp>
      <p:sp>
        <p:nvSpPr>
          <p:cNvPr id="1568795" name="Line 27"/>
          <p:cNvSpPr>
            <a:spLocks noChangeShapeType="1"/>
          </p:cNvSpPr>
          <p:nvPr/>
        </p:nvSpPr>
        <p:spPr bwMode="auto">
          <a:xfrm flipH="1" flipV="1">
            <a:off x="6400800" y="4724400"/>
            <a:ext cx="152400" cy="0"/>
          </a:xfrm>
          <a:prstGeom prst="line">
            <a:avLst/>
          </a:prstGeom>
          <a:noFill/>
          <a:ln w="12700">
            <a:solidFill>
              <a:schemeClr val="tx1"/>
            </a:solidFill>
            <a:round/>
            <a:headEnd/>
            <a:tailEnd/>
          </a:ln>
          <a:effectLst/>
        </p:spPr>
        <p:txBody>
          <a:bodyPr/>
          <a:lstStyle/>
          <a:p>
            <a:endParaRPr lang="en-US"/>
          </a:p>
        </p:txBody>
      </p:sp>
      <p:sp>
        <p:nvSpPr>
          <p:cNvPr id="1568796" name="Line 28"/>
          <p:cNvSpPr>
            <a:spLocks noChangeShapeType="1"/>
          </p:cNvSpPr>
          <p:nvPr/>
        </p:nvSpPr>
        <p:spPr bwMode="auto">
          <a:xfrm flipH="1" flipV="1">
            <a:off x="3200400" y="4267200"/>
            <a:ext cx="0" cy="457200"/>
          </a:xfrm>
          <a:prstGeom prst="line">
            <a:avLst/>
          </a:prstGeom>
          <a:noFill/>
          <a:ln w="12700">
            <a:solidFill>
              <a:schemeClr val="tx1"/>
            </a:solidFill>
            <a:round/>
            <a:headEnd/>
            <a:tailEnd/>
          </a:ln>
          <a:effectLst/>
        </p:spPr>
        <p:txBody>
          <a:bodyPr/>
          <a:lstStyle/>
          <a:p>
            <a:endParaRPr lang="en-US"/>
          </a:p>
        </p:txBody>
      </p:sp>
      <p:sp>
        <p:nvSpPr>
          <p:cNvPr id="1568797" name="Line 29"/>
          <p:cNvSpPr>
            <a:spLocks noChangeShapeType="1"/>
          </p:cNvSpPr>
          <p:nvPr/>
        </p:nvSpPr>
        <p:spPr bwMode="auto">
          <a:xfrm flipH="1">
            <a:off x="2819400" y="4267200"/>
            <a:ext cx="381000" cy="0"/>
          </a:xfrm>
          <a:prstGeom prst="line">
            <a:avLst/>
          </a:prstGeom>
          <a:noFill/>
          <a:ln w="12700">
            <a:solidFill>
              <a:schemeClr val="tx1"/>
            </a:solidFill>
            <a:round/>
            <a:headEnd/>
            <a:tailEnd/>
          </a:ln>
          <a:effectLst/>
        </p:spPr>
        <p:txBody>
          <a:bodyPr/>
          <a:lstStyle/>
          <a:p>
            <a:endParaRPr lang="en-US"/>
          </a:p>
        </p:txBody>
      </p:sp>
      <p:sp>
        <p:nvSpPr>
          <p:cNvPr id="1568798" name="Line 30"/>
          <p:cNvSpPr>
            <a:spLocks noChangeShapeType="1"/>
          </p:cNvSpPr>
          <p:nvPr/>
        </p:nvSpPr>
        <p:spPr bwMode="auto">
          <a:xfrm flipH="1" flipV="1">
            <a:off x="2819400" y="4267200"/>
            <a:ext cx="0" cy="457200"/>
          </a:xfrm>
          <a:prstGeom prst="line">
            <a:avLst/>
          </a:prstGeom>
          <a:noFill/>
          <a:ln w="12700">
            <a:solidFill>
              <a:schemeClr val="tx1"/>
            </a:solidFill>
            <a:round/>
            <a:headEnd/>
            <a:tailEnd/>
          </a:ln>
          <a:effectLst/>
        </p:spPr>
        <p:txBody>
          <a:bodyPr/>
          <a:lstStyle/>
          <a:p>
            <a:endParaRPr lang="en-US"/>
          </a:p>
        </p:txBody>
      </p:sp>
      <p:sp>
        <p:nvSpPr>
          <p:cNvPr id="1568799" name="Line 31"/>
          <p:cNvSpPr>
            <a:spLocks noChangeShapeType="1"/>
          </p:cNvSpPr>
          <p:nvPr/>
        </p:nvSpPr>
        <p:spPr bwMode="auto">
          <a:xfrm flipH="1">
            <a:off x="2590800" y="4724400"/>
            <a:ext cx="228600" cy="0"/>
          </a:xfrm>
          <a:prstGeom prst="line">
            <a:avLst/>
          </a:prstGeom>
          <a:noFill/>
          <a:ln w="12700">
            <a:solidFill>
              <a:schemeClr val="tx1"/>
            </a:solidFill>
            <a:round/>
            <a:headEnd/>
            <a:tailEnd/>
          </a:ln>
          <a:effectLst/>
        </p:spPr>
        <p:txBody>
          <a:bodyPr/>
          <a:lstStyle/>
          <a:p>
            <a:endParaRPr lang="en-US"/>
          </a:p>
        </p:txBody>
      </p:sp>
      <p:sp>
        <p:nvSpPr>
          <p:cNvPr id="1568800" name="Line 32"/>
          <p:cNvSpPr>
            <a:spLocks noChangeShapeType="1"/>
          </p:cNvSpPr>
          <p:nvPr/>
        </p:nvSpPr>
        <p:spPr bwMode="auto">
          <a:xfrm flipH="1">
            <a:off x="4800600" y="5562600"/>
            <a:ext cx="685800" cy="0"/>
          </a:xfrm>
          <a:prstGeom prst="line">
            <a:avLst/>
          </a:prstGeom>
          <a:noFill/>
          <a:ln w="12700">
            <a:solidFill>
              <a:schemeClr val="tx1"/>
            </a:solidFill>
            <a:round/>
            <a:headEnd/>
            <a:tailEnd/>
          </a:ln>
          <a:effectLst/>
        </p:spPr>
        <p:txBody>
          <a:bodyPr/>
          <a:lstStyle/>
          <a:p>
            <a:endParaRPr lang="en-US"/>
          </a:p>
        </p:txBody>
      </p:sp>
      <p:sp>
        <p:nvSpPr>
          <p:cNvPr id="1568801" name="Line 33"/>
          <p:cNvSpPr>
            <a:spLocks noChangeShapeType="1"/>
          </p:cNvSpPr>
          <p:nvPr/>
        </p:nvSpPr>
        <p:spPr bwMode="auto">
          <a:xfrm flipH="1">
            <a:off x="5334000" y="4724400"/>
            <a:ext cx="685800" cy="0"/>
          </a:xfrm>
          <a:prstGeom prst="line">
            <a:avLst/>
          </a:prstGeom>
          <a:noFill/>
          <a:ln w="12700">
            <a:solidFill>
              <a:schemeClr val="tx1"/>
            </a:solidFill>
            <a:round/>
            <a:headEnd/>
            <a:tailEnd/>
          </a:ln>
          <a:effectLst/>
        </p:spPr>
        <p:txBody>
          <a:bodyPr/>
          <a:lstStyle/>
          <a:p>
            <a:endParaRPr lang="en-US"/>
          </a:p>
        </p:txBody>
      </p:sp>
      <p:sp>
        <p:nvSpPr>
          <p:cNvPr id="1568802" name="Line 34"/>
          <p:cNvSpPr>
            <a:spLocks noChangeShapeType="1"/>
          </p:cNvSpPr>
          <p:nvPr/>
        </p:nvSpPr>
        <p:spPr bwMode="auto">
          <a:xfrm flipH="1">
            <a:off x="3733800" y="5562600"/>
            <a:ext cx="685800" cy="0"/>
          </a:xfrm>
          <a:prstGeom prst="line">
            <a:avLst/>
          </a:prstGeom>
          <a:noFill/>
          <a:ln w="12700">
            <a:solidFill>
              <a:schemeClr val="tx1"/>
            </a:solidFill>
            <a:round/>
            <a:headEnd/>
            <a:tailEnd/>
          </a:ln>
          <a:effectLst/>
        </p:spPr>
        <p:txBody>
          <a:bodyPr/>
          <a:lstStyle/>
          <a:p>
            <a:endParaRPr lang="en-US"/>
          </a:p>
        </p:txBody>
      </p:sp>
      <p:sp>
        <p:nvSpPr>
          <p:cNvPr id="1568803" name="Line 35"/>
          <p:cNvSpPr>
            <a:spLocks noChangeShapeType="1"/>
          </p:cNvSpPr>
          <p:nvPr/>
        </p:nvSpPr>
        <p:spPr bwMode="auto">
          <a:xfrm>
            <a:off x="3200400" y="4572000"/>
            <a:ext cx="0" cy="1295400"/>
          </a:xfrm>
          <a:prstGeom prst="line">
            <a:avLst/>
          </a:prstGeom>
          <a:noFill/>
          <a:ln w="28575" cap="rnd">
            <a:solidFill>
              <a:schemeClr val="accent1"/>
            </a:solidFill>
            <a:prstDash val="sysDot"/>
            <a:round/>
            <a:headEnd/>
            <a:tailEnd/>
          </a:ln>
          <a:effectLst/>
        </p:spPr>
        <p:txBody>
          <a:bodyPr/>
          <a:lstStyle/>
          <a:p>
            <a:endParaRPr lang="en-US"/>
          </a:p>
        </p:txBody>
      </p:sp>
      <p:sp>
        <p:nvSpPr>
          <p:cNvPr id="1568804" name="Line 36"/>
          <p:cNvSpPr>
            <a:spLocks noChangeShapeType="1"/>
          </p:cNvSpPr>
          <p:nvPr/>
        </p:nvSpPr>
        <p:spPr bwMode="auto">
          <a:xfrm>
            <a:off x="3352800" y="4572000"/>
            <a:ext cx="0" cy="1295400"/>
          </a:xfrm>
          <a:prstGeom prst="line">
            <a:avLst/>
          </a:prstGeom>
          <a:noFill/>
          <a:ln w="28575" cap="rnd">
            <a:solidFill>
              <a:schemeClr val="accent1"/>
            </a:solidFill>
            <a:prstDash val="sysDot"/>
            <a:round/>
            <a:headEnd/>
            <a:tailEnd/>
          </a:ln>
          <a:effectLst/>
        </p:spPr>
        <p:txBody>
          <a:bodyPr/>
          <a:lstStyle/>
          <a:p>
            <a:endParaRPr lang="en-US"/>
          </a:p>
        </p:txBody>
      </p:sp>
      <p:sp>
        <p:nvSpPr>
          <p:cNvPr id="1568805" name="Text Box 37"/>
          <p:cNvSpPr txBox="1">
            <a:spLocks noChangeArrowheads="1"/>
          </p:cNvSpPr>
          <p:nvPr/>
        </p:nvSpPr>
        <p:spPr bwMode="auto">
          <a:xfrm>
            <a:off x="3276600" y="4724400"/>
            <a:ext cx="1165225" cy="396875"/>
          </a:xfrm>
          <a:prstGeom prst="rect">
            <a:avLst/>
          </a:prstGeom>
          <a:noFill/>
          <a:ln w="12700">
            <a:noFill/>
            <a:miter lim="800000"/>
            <a:headEnd/>
            <a:tailEnd/>
          </a:ln>
          <a:effectLst/>
        </p:spPr>
        <p:txBody>
          <a:bodyPr wrap="none">
            <a:spAutoFit/>
          </a:bodyPr>
          <a:lstStyle/>
          <a:p>
            <a:r>
              <a:rPr lang="en-US" sz="2000" b="0"/>
              <a:t>t</a:t>
            </a:r>
            <a:r>
              <a:rPr lang="en-US" sz="2000" b="0" baseline="-25000"/>
              <a:t>non_overlap</a:t>
            </a:r>
          </a:p>
        </p:txBody>
      </p:sp>
      <p:grpSp>
        <p:nvGrpSpPr>
          <p:cNvPr id="1568806" name="Group 38"/>
          <p:cNvGrpSpPr>
            <a:grpSpLocks/>
          </p:cNvGrpSpPr>
          <p:nvPr/>
        </p:nvGrpSpPr>
        <p:grpSpPr bwMode="auto">
          <a:xfrm>
            <a:off x="1905000" y="1600200"/>
            <a:ext cx="996950" cy="1346200"/>
            <a:chOff x="480" y="2400"/>
            <a:chExt cx="628" cy="848"/>
          </a:xfrm>
        </p:grpSpPr>
        <p:sp>
          <p:nvSpPr>
            <p:cNvPr id="1568807" name="Oval 39"/>
            <p:cNvSpPr>
              <a:spLocks noChangeArrowheads="1"/>
            </p:cNvSpPr>
            <p:nvPr/>
          </p:nvSpPr>
          <p:spPr bwMode="auto">
            <a:xfrm flipH="1">
              <a:off x="768" y="2976"/>
              <a:ext cx="90" cy="88"/>
            </a:xfrm>
            <a:prstGeom prst="ellipse">
              <a:avLst/>
            </a:prstGeom>
            <a:noFill/>
            <a:ln w="12700">
              <a:solidFill>
                <a:schemeClr val="tx1"/>
              </a:solidFill>
              <a:round/>
              <a:headEnd/>
              <a:tailEnd/>
            </a:ln>
            <a:effectLst/>
          </p:spPr>
          <p:txBody>
            <a:bodyPr wrap="none" anchor="ctr"/>
            <a:lstStyle/>
            <a:p>
              <a:endParaRPr lang="en-US"/>
            </a:p>
          </p:txBody>
        </p:sp>
        <p:sp>
          <p:nvSpPr>
            <p:cNvPr id="1568808" name="Line 40"/>
            <p:cNvSpPr>
              <a:spLocks noChangeShapeType="1"/>
            </p:cNvSpPr>
            <p:nvPr/>
          </p:nvSpPr>
          <p:spPr bwMode="auto">
            <a:xfrm flipH="1" flipV="1">
              <a:off x="912" y="2784"/>
              <a:ext cx="196" cy="0"/>
            </a:xfrm>
            <a:prstGeom prst="line">
              <a:avLst/>
            </a:prstGeom>
            <a:noFill/>
            <a:ln w="12700">
              <a:solidFill>
                <a:schemeClr val="tx1"/>
              </a:solidFill>
              <a:round/>
              <a:headEnd/>
              <a:tailEnd/>
            </a:ln>
            <a:effectLst/>
          </p:spPr>
          <p:txBody>
            <a:bodyPr/>
            <a:lstStyle/>
            <a:p>
              <a:endParaRPr lang="en-US"/>
            </a:p>
          </p:txBody>
        </p:sp>
        <p:sp>
          <p:nvSpPr>
            <p:cNvPr id="1568809" name="Line 41"/>
            <p:cNvSpPr>
              <a:spLocks noChangeShapeType="1"/>
            </p:cNvSpPr>
            <p:nvPr/>
          </p:nvSpPr>
          <p:spPr bwMode="auto">
            <a:xfrm flipH="1" flipV="1">
              <a:off x="672" y="2976"/>
              <a:ext cx="240" cy="0"/>
            </a:xfrm>
            <a:prstGeom prst="line">
              <a:avLst/>
            </a:prstGeom>
            <a:noFill/>
            <a:ln w="12700">
              <a:solidFill>
                <a:schemeClr val="tx1"/>
              </a:solidFill>
              <a:round/>
              <a:headEnd/>
              <a:tailEnd/>
            </a:ln>
            <a:effectLst/>
          </p:spPr>
          <p:txBody>
            <a:bodyPr/>
            <a:lstStyle/>
            <a:p>
              <a:endParaRPr lang="en-US"/>
            </a:p>
          </p:txBody>
        </p:sp>
        <p:sp>
          <p:nvSpPr>
            <p:cNvPr id="1568810" name="Line 42"/>
            <p:cNvSpPr>
              <a:spLocks noChangeShapeType="1"/>
            </p:cNvSpPr>
            <p:nvPr/>
          </p:nvSpPr>
          <p:spPr bwMode="auto">
            <a:xfrm flipH="1" flipV="1">
              <a:off x="480" y="2784"/>
              <a:ext cx="192" cy="0"/>
            </a:xfrm>
            <a:prstGeom prst="line">
              <a:avLst/>
            </a:prstGeom>
            <a:noFill/>
            <a:ln w="12700">
              <a:solidFill>
                <a:schemeClr val="tx1"/>
              </a:solidFill>
              <a:round/>
              <a:headEnd/>
              <a:tailEnd/>
            </a:ln>
            <a:effectLst/>
          </p:spPr>
          <p:txBody>
            <a:bodyPr/>
            <a:lstStyle/>
            <a:p>
              <a:endParaRPr lang="en-US"/>
            </a:p>
          </p:txBody>
        </p:sp>
        <p:sp>
          <p:nvSpPr>
            <p:cNvPr id="1568811" name="Line 43"/>
            <p:cNvSpPr>
              <a:spLocks noChangeShapeType="1"/>
            </p:cNvSpPr>
            <p:nvPr/>
          </p:nvSpPr>
          <p:spPr bwMode="auto">
            <a:xfrm flipH="1" flipV="1">
              <a:off x="816" y="3072"/>
              <a:ext cx="0" cy="176"/>
            </a:xfrm>
            <a:prstGeom prst="line">
              <a:avLst/>
            </a:prstGeom>
            <a:noFill/>
            <a:ln w="12700">
              <a:solidFill>
                <a:schemeClr val="tx1"/>
              </a:solidFill>
              <a:round/>
              <a:headEnd/>
              <a:tailEnd/>
            </a:ln>
            <a:effectLst/>
          </p:spPr>
          <p:txBody>
            <a:bodyPr/>
            <a:lstStyle/>
            <a:p>
              <a:endParaRPr lang="en-US"/>
            </a:p>
          </p:txBody>
        </p:sp>
        <p:sp>
          <p:nvSpPr>
            <p:cNvPr id="1568812" name="Line 44"/>
            <p:cNvSpPr>
              <a:spLocks noChangeShapeType="1"/>
            </p:cNvSpPr>
            <p:nvPr/>
          </p:nvSpPr>
          <p:spPr bwMode="auto">
            <a:xfrm>
              <a:off x="672" y="2640"/>
              <a:ext cx="0" cy="288"/>
            </a:xfrm>
            <a:prstGeom prst="line">
              <a:avLst/>
            </a:prstGeom>
            <a:noFill/>
            <a:ln w="12700">
              <a:solidFill>
                <a:schemeClr val="tx1"/>
              </a:solidFill>
              <a:round/>
              <a:headEnd/>
              <a:tailEnd/>
            </a:ln>
            <a:effectLst/>
          </p:spPr>
          <p:txBody>
            <a:bodyPr/>
            <a:lstStyle/>
            <a:p>
              <a:endParaRPr lang="en-US"/>
            </a:p>
          </p:txBody>
        </p:sp>
        <p:sp>
          <p:nvSpPr>
            <p:cNvPr id="1568813" name="Line 45"/>
            <p:cNvSpPr>
              <a:spLocks noChangeShapeType="1"/>
            </p:cNvSpPr>
            <p:nvPr/>
          </p:nvSpPr>
          <p:spPr bwMode="auto">
            <a:xfrm>
              <a:off x="912" y="2640"/>
              <a:ext cx="0" cy="288"/>
            </a:xfrm>
            <a:prstGeom prst="line">
              <a:avLst/>
            </a:prstGeom>
            <a:noFill/>
            <a:ln w="12700">
              <a:solidFill>
                <a:schemeClr val="tx1"/>
              </a:solidFill>
              <a:round/>
              <a:headEnd/>
              <a:tailEnd/>
            </a:ln>
            <a:effectLst/>
          </p:spPr>
          <p:txBody>
            <a:bodyPr/>
            <a:lstStyle/>
            <a:p>
              <a:endParaRPr lang="en-US"/>
            </a:p>
          </p:txBody>
        </p:sp>
        <p:sp>
          <p:nvSpPr>
            <p:cNvPr id="1568814" name="Line 46"/>
            <p:cNvSpPr>
              <a:spLocks noChangeShapeType="1"/>
            </p:cNvSpPr>
            <p:nvPr/>
          </p:nvSpPr>
          <p:spPr bwMode="auto">
            <a:xfrm flipH="1" flipV="1">
              <a:off x="672" y="2640"/>
              <a:ext cx="240" cy="0"/>
            </a:xfrm>
            <a:prstGeom prst="line">
              <a:avLst/>
            </a:prstGeom>
            <a:noFill/>
            <a:ln w="12700">
              <a:solidFill>
                <a:schemeClr val="tx1"/>
              </a:solidFill>
              <a:round/>
              <a:headEnd/>
              <a:tailEnd/>
            </a:ln>
            <a:effectLst/>
          </p:spPr>
          <p:txBody>
            <a:bodyPr/>
            <a:lstStyle/>
            <a:p>
              <a:endParaRPr lang="en-US"/>
            </a:p>
          </p:txBody>
        </p:sp>
        <p:sp>
          <p:nvSpPr>
            <p:cNvPr id="1568815" name="Line 47"/>
            <p:cNvSpPr>
              <a:spLocks noChangeShapeType="1"/>
            </p:cNvSpPr>
            <p:nvPr/>
          </p:nvSpPr>
          <p:spPr bwMode="auto">
            <a:xfrm flipH="1" flipV="1">
              <a:off x="672" y="2928"/>
              <a:ext cx="240" cy="0"/>
            </a:xfrm>
            <a:prstGeom prst="line">
              <a:avLst/>
            </a:prstGeom>
            <a:noFill/>
            <a:ln w="12700">
              <a:solidFill>
                <a:schemeClr val="tx1"/>
              </a:solidFill>
              <a:round/>
              <a:headEnd/>
              <a:tailEnd/>
            </a:ln>
            <a:effectLst/>
          </p:spPr>
          <p:txBody>
            <a:bodyPr/>
            <a:lstStyle/>
            <a:p>
              <a:endParaRPr lang="en-US"/>
            </a:p>
          </p:txBody>
        </p:sp>
        <p:sp>
          <p:nvSpPr>
            <p:cNvPr id="1568816" name="Line 48"/>
            <p:cNvSpPr>
              <a:spLocks noChangeShapeType="1"/>
            </p:cNvSpPr>
            <p:nvPr/>
          </p:nvSpPr>
          <p:spPr bwMode="auto">
            <a:xfrm flipH="1" flipV="1">
              <a:off x="672" y="2592"/>
              <a:ext cx="240" cy="0"/>
            </a:xfrm>
            <a:prstGeom prst="line">
              <a:avLst/>
            </a:prstGeom>
            <a:noFill/>
            <a:ln w="12700">
              <a:solidFill>
                <a:schemeClr val="tx1"/>
              </a:solidFill>
              <a:round/>
              <a:headEnd/>
              <a:tailEnd/>
            </a:ln>
            <a:effectLst/>
          </p:spPr>
          <p:txBody>
            <a:bodyPr/>
            <a:lstStyle/>
            <a:p>
              <a:endParaRPr lang="en-US"/>
            </a:p>
          </p:txBody>
        </p:sp>
        <p:sp>
          <p:nvSpPr>
            <p:cNvPr id="1568817" name="Line 49"/>
            <p:cNvSpPr>
              <a:spLocks noChangeShapeType="1"/>
            </p:cNvSpPr>
            <p:nvPr/>
          </p:nvSpPr>
          <p:spPr bwMode="auto">
            <a:xfrm flipH="1" flipV="1">
              <a:off x="816" y="2400"/>
              <a:ext cx="0" cy="176"/>
            </a:xfrm>
            <a:prstGeom prst="line">
              <a:avLst/>
            </a:prstGeom>
            <a:noFill/>
            <a:ln w="12700">
              <a:solidFill>
                <a:schemeClr val="tx1"/>
              </a:solidFill>
              <a:round/>
              <a:headEnd/>
              <a:tailEnd/>
            </a:ln>
            <a:effectLst/>
          </p:spPr>
          <p:txBody>
            <a:bodyPr/>
            <a:lstStyle/>
            <a:p>
              <a:endParaRPr lang="en-US"/>
            </a:p>
          </p:txBody>
        </p:sp>
      </p:grpSp>
      <p:grpSp>
        <p:nvGrpSpPr>
          <p:cNvPr id="1568818" name="Group 50"/>
          <p:cNvGrpSpPr>
            <a:grpSpLocks/>
          </p:cNvGrpSpPr>
          <p:nvPr/>
        </p:nvGrpSpPr>
        <p:grpSpPr bwMode="auto">
          <a:xfrm>
            <a:off x="3657600" y="1981200"/>
            <a:ext cx="639763" cy="488950"/>
            <a:chOff x="816" y="1920"/>
            <a:chExt cx="432" cy="336"/>
          </a:xfrm>
        </p:grpSpPr>
        <p:sp>
          <p:nvSpPr>
            <p:cNvPr id="1568819" name="AutoShape 51"/>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68820" name="Oval 52"/>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68821" name="Line 53"/>
          <p:cNvSpPr>
            <a:spLocks noChangeShapeType="1"/>
          </p:cNvSpPr>
          <p:nvPr/>
        </p:nvSpPr>
        <p:spPr bwMode="auto">
          <a:xfrm>
            <a:off x="2819400" y="2209800"/>
            <a:ext cx="838200" cy="0"/>
          </a:xfrm>
          <a:prstGeom prst="line">
            <a:avLst/>
          </a:prstGeom>
          <a:noFill/>
          <a:ln w="12700">
            <a:solidFill>
              <a:schemeClr val="tx1"/>
            </a:solidFill>
            <a:round/>
            <a:headEnd/>
            <a:tailEnd/>
          </a:ln>
          <a:effectLst/>
        </p:spPr>
        <p:txBody>
          <a:bodyPr/>
          <a:lstStyle/>
          <a:p>
            <a:endParaRPr lang="en-US"/>
          </a:p>
        </p:txBody>
      </p:sp>
      <p:sp>
        <p:nvSpPr>
          <p:cNvPr id="1568822" name="Line 54"/>
          <p:cNvSpPr>
            <a:spLocks noChangeShapeType="1"/>
          </p:cNvSpPr>
          <p:nvPr/>
        </p:nvSpPr>
        <p:spPr bwMode="auto">
          <a:xfrm>
            <a:off x="3048000" y="2209800"/>
            <a:ext cx="0" cy="381000"/>
          </a:xfrm>
          <a:prstGeom prst="line">
            <a:avLst/>
          </a:prstGeom>
          <a:noFill/>
          <a:ln w="12700">
            <a:solidFill>
              <a:schemeClr val="tx1"/>
            </a:solidFill>
            <a:round/>
            <a:headEnd/>
            <a:tailEnd/>
          </a:ln>
          <a:effectLst/>
        </p:spPr>
        <p:txBody>
          <a:bodyPr/>
          <a:lstStyle/>
          <a:p>
            <a:endParaRPr lang="en-US"/>
          </a:p>
        </p:txBody>
      </p:sp>
      <p:sp>
        <p:nvSpPr>
          <p:cNvPr id="1568823" name="Line 55"/>
          <p:cNvSpPr>
            <a:spLocks noChangeShapeType="1"/>
          </p:cNvSpPr>
          <p:nvPr/>
        </p:nvSpPr>
        <p:spPr bwMode="auto">
          <a:xfrm>
            <a:off x="2819400" y="2590800"/>
            <a:ext cx="457200" cy="0"/>
          </a:xfrm>
          <a:prstGeom prst="line">
            <a:avLst/>
          </a:prstGeom>
          <a:noFill/>
          <a:ln w="12700">
            <a:solidFill>
              <a:schemeClr val="tx1"/>
            </a:solidFill>
            <a:round/>
            <a:headEnd/>
            <a:tailEnd/>
          </a:ln>
          <a:effectLst/>
        </p:spPr>
        <p:txBody>
          <a:bodyPr/>
          <a:lstStyle/>
          <a:p>
            <a:endParaRPr lang="en-US"/>
          </a:p>
        </p:txBody>
      </p:sp>
      <p:sp>
        <p:nvSpPr>
          <p:cNvPr id="1568824" name="Line 56"/>
          <p:cNvSpPr>
            <a:spLocks noChangeShapeType="1"/>
          </p:cNvSpPr>
          <p:nvPr/>
        </p:nvSpPr>
        <p:spPr bwMode="auto">
          <a:xfrm>
            <a:off x="2819400" y="2667000"/>
            <a:ext cx="457200" cy="0"/>
          </a:xfrm>
          <a:prstGeom prst="line">
            <a:avLst/>
          </a:prstGeom>
          <a:noFill/>
          <a:ln w="12700">
            <a:solidFill>
              <a:schemeClr val="tx1"/>
            </a:solidFill>
            <a:round/>
            <a:headEnd/>
            <a:tailEnd/>
          </a:ln>
          <a:effectLst/>
        </p:spPr>
        <p:txBody>
          <a:bodyPr/>
          <a:lstStyle/>
          <a:p>
            <a:endParaRPr lang="en-US"/>
          </a:p>
        </p:txBody>
      </p:sp>
      <p:sp>
        <p:nvSpPr>
          <p:cNvPr id="1568825" name="Line 57"/>
          <p:cNvSpPr>
            <a:spLocks noChangeShapeType="1"/>
          </p:cNvSpPr>
          <p:nvPr/>
        </p:nvSpPr>
        <p:spPr bwMode="auto">
          <a:xfrm>
            <a:off x="3048000" y="2667000"/>
            <a:ext cx="0" cy="381000"/>
          </a:xfrm>
          <a:prstGeom prst="line">
            <a:avLst/>
          </a:prstGeom>
          <a:noFill/>
          <a:ln w="12700">
            <a:solidFill>
              <a:schemeClr val="tx1"/>
            </a:solidFill>
            <a:round/>
            <a:headEnd/>
            <a:tailEnd/>
          </a:ln>
          <a:effectLst/>
        </p:spPr>
        <p:txBody>
          <a:bodyPr/>
          <a:lstStyle/>
          <a:p>
            <a:endParaRPr lang="en-US"/>
          </a:p>
        </p:txBody>
      </p:sp>
      <p:sp>
        <p:nvSpPr>
          <p:cNvPr id="1568826" name="Line 58"/>
          <p:cNvSpPr>
            <a:spLocks noChangeShapeType="1"/>
          </p:cNvSpPr>
          <p:nvPr/>
        </p:nvSpPr>
        <p:spPr bwMode="auto">
          <a:xfrm>
            <a:off x="2819400" y="3048000"/>
            <a:ext cx="457200" cy="0"/>
          </a:xfrm>
          <a:prstGeom prst="line">
            <a:avLst/>
          </a:prstGeom>
          <a:noFill/>
          <a:ln w="12700">
            <a:solidFill>
              <a:schemeClr val="tx1"/>
            </a:solidFill>
            <a:round/>
            <a:headEnd/>
            <a:tailEnd/>
          </a:ln>
          <a:effectLst/>
        </p:spPr>
        <p:txBody>
          <a:bodyPr/>
          <a:lstStyle/>
          <a:p>
            <a:endParaRPr lang="en-US"/>
          </a:p>
        </p:txBody>
      </p:sp>
      <p:sp>
        <p:nvSpPr>
          <p:cNvPr id="1568827" name="Line 59"/>
          <p:cNvSpPr>
            <a:spLocks noChangeShapeType="1"/>
          </p:cNvSpPr>
          <p:nvPr/>
        </p:nvSpPr>
        <p:spPr bwMode="auto">
          <a:xfrm>
            <a:off x="2895600" y="3124200"/>
            <a:ext cx="304800" cy="0"/>
          </a:xfrm>
          <a:prstGeom prst="line">
            <a:avLst/>
          </a:prstGeom>
          <a:noFill/>
          <a:ln w="12700">
            <a:solidFill>
              <a:schemeClr val="tx1"/>
            </a:solidFill>
            <a:round/>
            <a:headEnd/>
            <a:tailEnd/>
          </a:ln>
          <a:effectLst/>
        </p:spPr>
        <p:txBody>
          <a:bodyPr/>
          <a:lstStyle/>
          <a:p>
            <a:endParaRPr lang="en-US"/>
          </a:p>
        </p:txBody>
      </p:sp>
      <p:sp>
        <p:nvSpPr>
          <p:cNvPr id="1568828" name="Line 60"/>
          <p:cNvSpPr>
            <a:spLocks noChangeShapeType="1"/>
          </p:cNvSpPr>
          <p:nvPr/>
        </p:nvSpPr>
        <p:spPr bwMode="auto">
          <a:xfrm>
            <a:off x="4267200" y="2209800"/>
            <a:ext cx="381000" cy="0"/>
          </a:xfrm>
          <a:prstGeom prst="line">
            <a:avLst/>
          </a:prstGeom>
          <a:noFill/>
          <a:ln w="12700">
            <a:solidFill>
              <a:schemeClr val="tx1"/>
            </a:solidFill>
            <a:round/>
            <a:headEnd/>
            <a:tailEnd/>
          </a:ln>
          <a:effectLst/>
        </p:spPr>
        <p:txBody>
          <a:bodyPr/>
          <a:lstStyle/>
          <a:p>
            <a:endParaRPr lang="en-US"/>
          </a:p>
        </p:txBody>
      </p:sp>
      <p:grpSp>
        <p:nvGrpSpPr>
          <p:cNvPr id="1568829" name="Group 61"/>
          <p:cNvGrpSpPr>
            <a:grpSpLocks/>
          </p:cNvGrpSpPr>
          <p:nvPr/>
        </p:nvGrpSpPr>
        <p:grpSpPr bwMode="auto">
          <a:xfrm>
            <a:off x="4572000" y="1600200"/>
            <a:ext cx="996950" cy="1346200"/>
            <a:chOff x="480" y="2400"/>
            <a:chExt cx="628" cy="848"/>
          </a:xfrm>
        </p:grpSpPr>
        <p:sp>
          <p:nvSpPr>
            <p:cNvPr id="1568830" name="Oval 62"/>
            <p:cNvSpPr>
              <a:spLocks noChangeArrowheads="1"/>
            </p:cNvSpPr>
            <p:nvPr/>
          </p:nvSpPr>
          <p:spPr bwMode="auto">
            <a:xfrm flipH="1">
              <a:off x="768" y="2976"/>
              <a:ext cx="90" cy="88"/>
            </a:xfrm>
            <a:prstGeom prst="ellipse">
              <a:avLst/>
            </a:prstGeom>
            <a:noFill/>
            <a:ln w="12700">
              <a:solidFill>
                <a:schemeClr val="tx1"/>
              </a:solidFill>
              <a:round/>
              <a:headEnd/>
              <a:tailEnd/>
            </a:ln>
            <a:effectLst/>
          </p:spPr>
          <p:txBody>
            <a:bodyPr wrap="none" anchor="ctr"/>
            <a:lstStyle/>
            <a:p>
              <a:endParaRPr lang="en-US"/>
            </a:p>
          </p:txBody>
        </p:sp>
        <p:sp>
          <p:nvSpPr>
            <p:cNvPr id="1568831" name="Line 63"/>
            <p:cNvSpPr>
              <a:spLocks noChangeShapeType="1"/>
            </p:cNvSpPr>
            <p:nvPr/>
          </p:nvSpPr>
          <p:spPr bwMode="auto">
            <a:xfrm flipH="1" flipV="1">
              <a:off x="912" y="2784"/>
              <a:ext cx="196" cy="0"/>
            </a:xfrm>
            <a:prstGeom prst="line">
              <a:avLst/>
            </a:prstGeom>
            <a:noFill/>
            <a:ln w="12700">
              <a:solidFill>
                <a:schemeClr val="tx1"/>
              </a:solidFill>
              <a:round/>
              <a:headEnd/>
              <a:tailEnd/>
            </a:ln>
            <a:effectLst/>
          </p:spPr>
          <p:txBody>
            <a:bodyPr/>
            <a:lstStyle/>
            <a:p>
              <a:endParaRPr lang="en-US"/>
            </a:p>
          </p:txBody>
        </p:sp>
        <p:sp>
          <p:nvSpPr>
            <p:cNvPr id="1568832" name="Line 64"/>
            <p:cNvSpPr>
              <a:spLocks noChangeShapeType="1"/>
            </p:cNvSpPr>
            <p:nvPr/>
          </p:nvSpPr>
          <p:spPr bwMode="auto">
            <a:xfrm flipH="1" flipV="1">
              <a:off x="672" y="2976"/>
              <a:ext cx="240" cy="0"/>
            </a:xfrm>
            <a:prstGeom prst="line">
              <a:avLst/>
            </a:prstGeom>
            <a:noFill/>
            <a:ln w="12700">
              <a:solidFill>
                <a:schemeClr val="tx1"/>
              </a:solidFill>
              <a:round/>
              <a:headEnd/>
              <a:tailEnd/>
            </a:ln>
            <a:effectLst/>
          </p:spPr>
          <p:txBody>
            <a:bodyPr/>
            <a:lstStyle/>
            <a:p>
              <a:endParaRPr lang="en-US"/>
            </a:p>
          </p:txBody>
        </p:sp>
        <p:sp>
          <p:nvSpPr>
            <p:cNvPr id="1568833" name="Line 65"/>
            <p:cNvSpPr>
              <a:spLocks noChangeShapeType="1"/>
            </p:cNvSpPr>
            <p:nvPr/>
          </p:nvSpPr>
          <p:spPr bwMode="auto">
            <a:xfrm flipH="1" flipV="1">
              <a:off x="480" y="2784"/>
              <a:ext cx="192" cy="0"/>
            </a:xfrm>
            <a:prstGeom prst="line">
              <a:avLst/>
            </a:prstGeom>
            <a:noFill/>
            <a:ln w="12700">
              <a:solidFill>
                <a:schemeClr val="tx1"/>
              </a:solidFill>
              <a:round/>
              <a:headEnd/>
              <a:tailEnd/>
            </a:ln>
            <a:effectLst/>
          </p:spPr>
          <p:txBody>
            <a:bodyPr/>
            <a:lstStyle/>
            <a:p>
              <a:endParaRPr lang="en-US"/>
            </a:p>
          </p:txBody>
        </p:sp>
        <p:sp>
          <p:nvSpPr>
            <p:cNvPr id="1568834" name="Line 66"/>
            <p:cNvSpPr>
              <a:spLocks noChangeShapeType="1"/>
            </p:cNvSpPr>
            <p:nvPr/>
          </p:nvSpPr>
          <p:spPr bwMode="auto">
            <a:xfrm flipH="1" flipV="1">
              <a:off x="816" y="3072"/>
              <a:ext cx="0" cy="176"/>
            </a:xfrm>
            <a:prstGeom prst="line">
              <a:avLst/>
            </a:prstGeom>
            <a:noFill/>
            <a:ln w="12700">
              <a:solidFill>
                <a:schemeClr val="tx1"/>
              </a:solidFill>
              <a:round/>
              <a:headEnd/>
              <a:tailEnd/>
            </a:ln>
            <a:effectLst/>
          </p:spPr>
          <p:txBody>
            <a:bodyPr/>
            <a:lstStyle/>
            <a:p>
              <a:endParaRPr lang="en-US"/>
            </a:p>
          </p:txBody>
        </p:sp>
        <p:sp>
          <p:nvSpPr>
            <p:cNvPr id="1568835" name="Line 67"/>
            <p:cNvSpPr>
              <a:spLocks noChangeShapeType="1"/>
            </p:cNvSpPr>
            <p:nvPr/>
          </p:nvSpPr>
          <p:spPr bwMode="auto">
            <a:xfrm>
              <a:off x="672" y="2640"/>
              <a:ext cx="0" cy="288"/>
            </a:xfrm>
            <a:prstGeom prst="line">
              <a:avLst/>
            </a:prstGeom>
            <a:noFill/>
            <a:ln w="12700">
              <a:solidFill>
                <a:schemeClr val="tx1"/>
              </a:solidFill>
              <a:round/>
              <a:headEnd/>
              <a:tailEnd/>
            </a:ln>
            <a:effectLst/>
          </p:spPr>
          <p:txBody>
            <a:bodyPr/>
            <a:lstStyle/>
            <a:p>
              <a:endParaRPr lang="en-US"/>
            </a:p>
          </p:txBody>
        </p:sp>
        <p:sp>
          <p:nvSpPr>
            <p:cNvPr id="1568836" name="Line 68"/>
            <p:cNvSpPr>
              <a:spLocks noChangeShapeType="1"/>
            </p:cNvSpPr>
            <p:nvPr/>
          </p:nvSpPr>
          <p:spPr bwMode="auto">
            <a:xfrm>
              <a:off x="912" y="2640"/>
              <a:ext cx="0" cy="288"/>
            </a:xfrm>
            <a:prstGeom prst="line">
              <a:avLst/>
            </a:prstGeom>
            <a:noFill/>
            <a:ln w="12700">
              <a:solidFill>
                <a:schemeClr val="tx1"/>
              </a:solidFill>
              <a:round/>
              <a:headEnd/>
              <a:tailEnd/>
            </a:ln>
            <a:effectLst/>
          </p:spPr>
          <p:txBody>
            <a:bodyPr/>
            <a:lstStyle/>
            <a:p>
              <a:endParaRPr lang="en-US"/>
            </a:p>
          </p:txBody>
        </p:sp>
        <p:sp>
          <p:nvSpPr>
            <p:cNvPr id="1568837" name="Line 69"/>
            <p:cNvSpPr>
              <a:spLocks noChangeShapeType="1"/>
            </p:cNvSpPr>
            <p:nvPr/>
          </p:nvSpPr>
          <p:spPr bwMode="auto">
            <a:xfrm flipH="1" flipV="1">
              <a:off x="672" y="2640"/>
              <a:ext cx="240" cy="0"/>
            </a:xfrm>
            <a:prstGeom prst="line">
              <a:avLst/>
            </a:prstGeom>
            <a:noFill/>
            <a:ln w="12700">
              <a:solidFill>
                <a:schemeClr val="tx1"/>
              </a:solidFill>
              <a:round/>
              <a:headEnd/>
              <a:tailEnd/>
            </a:ln>
            <a:effectLst/>
          </p:spPr>
          <p:txBody>
            <a:bodyPr/>
            <a:lstStyle/>
            <a:p>
              <a:endParaRPr lang="en-US"/>
            </a:p>
          </p:txBody>
        </p:sp>
        <p:sp>
          <p:nvSpPr>
            <p:cNvPr id="1568838" name="Line 70"/>
            <p:cNvSpPr>
              <a:spLocks noChangeShapeType="1"/>
            </p:cNvSpPr>
            <p:nvPr/>
          </p:nvSpPr>
          <p:spPr bwMode="auto">
            <a:xfrm flipH="1" flipV="1">
              <a:off x="672" y="2928"/>
              <a:ext cx="240" cy="0"/>
            </a:xfrm>
            <a:prstGeom prst="line">
              <a:avLst/>
            </a:prstGeom>
            <a:noFill/>
            <a:ln w="12700">
              <a:solidFill>
                <a:schemeClr val="tx1"/>
              </a:solidFill>
              <a:round/>
              <a:headEnd/>
              <a:tailEnd/>
            </a:ln>
            <a:effectLst/>
          </p:spPr>
          <p:txBody>
            <a:bodyPr/>
            <a:lstStyle/>
            <a:p>
              <a:endParaRPr lang="en-US"/>
            </a:p>
          </p:txBody>
        </p:sp>
        <p:sp>
          <p:nvSpPr>
            <p:cNvPr id="1568839" name="Line 71"/>
            <p:cNvSpPr>
              <a:spLocks noChangeShapeType="1"/>
            </p:cNvSpPr>
            <p:nvPr/>
          </p:nvSpPr>
          <p:spPr bwMode="auto">
            <a:xfrm flipH="1" flipV="1">
              <a:off x="672" y="2592"/>
              <a:ext cx="240" cy="0"/>
            </a:xfrm>
            <a:prstGeom prst="line">
              <a:avLst/>
            </a:prstGeom>
            <a:noFill/>
            <a:ln w="12700">
              <a:solidFill>
                <a:schemeClr val="tx1"/>
              </a:solidFill>
              <a:round/>
              <a:headEnd/>
              <a:tailEnd/>
            </a:ln>
            <a:effectLst/>
          </p:spPr>
          <p:txBody>
            <a:bodyPr/>
            <a:lstStyle/>
            <a:p>
              <a:endParaRPr lang="en-US"/>
            </a:p>
          </p:txBody>
        </p:sp>
        <p:sp>
          <p:nvSpPr>
            <p:cNvPr id="1568840" name="Line 72"/>
            <p:cNvSpPr>
              <a:spLocks noChangeShapeType="1"/>
            </p:cNvSpPr>
            <p:nvPr/>
          </p:nvSpPr>
          <p:spPr bwMode="auto">
            <a:xfrm flipH="1" flipV="1">
              <a:off x="816" y="2400"/>
              <a:ext cx="0" cy="176"/>
            </a:xfrm>
            <a:prstGeom prst="line">
              <a:avLst/>
            </a:prstGeom>
            <a:noFill/>
            <a:ln w="12700">
              <a:solidFill>
                <a:schemeClr val="tx1"/>
              </a:solidFill>
              <a:round/>
              <a:headEnd/>
              <a:tailEnd/>
            </a:ln>
            <a:effectLst/>
          </p:spPr>
          <p:txBody>
            <a:bodyPr/>
            <a:lstStyle/>
            <a:p>
              <a:endParaRPr lang="en-US"/>
            </a:p>
          </p:txBody>
        </p:sp>
      </p:grpSp>
      <p:grpSp>
        <p:nvGrpSpPr>
          <p:cNvPr id="1568841" name="Group 73"/>
          <p:cNvGrpSpPr>
            <a:grpSpLocks/>
          </p:cNvGrpSpPr>
          <p:nvPr/>
        </p:nvGrpSpPr>
        <p:grpSpPr bwMode="auto">
          <a:xfrm>
            <a:off x="6324600" y="1981200"/>
            <a:ext cx="639763" cy="488950"/>
            <a:chOff x="816" y="1920"/>
            <a:chExt cx="432" cy="336"/>
          </a:xfrm>
        </p:grpSpPr>
        <p:sp>
          <p:nvSpPr>
            <p:cNvPr id="1568842" name="AutoShape 74"/>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68843" name="Oval 75"/>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68844" name="Line 76"/>
          <p:cNvSpPr>
            <a:spLocks noChangeShapeType="1"/>
          </p:cNvSpPr>
          <p:nvPr/>
        </p:nvSpPr>
        <p:spPr bwMode="auto">
          <a:xfrm>
            <a:off x="5486400" y="2209800"/>
            <a:ext cx="838200" cy="0"/>
          </a:xfrm>
          <a:prstGeom prst="line">
            <a:avLst/>
          </a:prstGeom>
          <a:noFill/>
          <a:ln w="12700">
            <a:solidFill>
              <a:schemeClr val="tx1"/>
            </a:solidFill>
            <a:round/>
            <a:headEnd/>
            <a:tailEnd/>
          </a:ln>
          <a:effectLst/>
        </p:spPr>
        <p:txBody>
          <a:bodyPr/>
          <a:lstStyle/>
          <a:p>
            <a:endParaRPr lang="en-US"/>
          </a:p>
        </p:txBody>
      </p:sp>
      <p:sp>
        <p:nvSpPr>
          <p:cNvPr id="1568845" name="Line 77"/>
          <p:cNvSpPr>
            <a:spLocks noChangeShapeType="1"/>
          </p:cNvSpPr>
          <p:nvPr/>
        </p:nvSpPr>
        <p:spPr bwMode="auto">
          <a:xfrm>
            <a:off x="5715000" y="2209800"/>
            <a:ext cx="0" cy="381000"/>
          </a:xfrm>
          <a:prstGeom prst="line">
            <a:avLst/>
          </a:prstGeom>
          <a:noFill/>
          <a:ln w="12700">
            <a:solidFill>
              <a:schemeClr val="tx1"/>
            </a:solidFill>
            <a:round/>
            <a:headEnd/>
            <a:tailEnd/>
          </a:ln>
          <a:effectLst/>
        </p:spPr>
        <p:txBody>
          <a:bodyPr/>
          <a:lstStyle/>
          <a:p>
            <a:endParaRPr lang="en-US"/>
          </a:p>
        </p:txBody>
      </p:sp>
      <p:sp>
        <p:nvSpPr>
          <p:cNvPr id="1568846" name="Line 78"/>
          <p:cNvSpPr>
            <a:spLocks noChangeShapeType="1"/>
          </p:cNvSpPr>
          <p:nvPr/>
        </p:nvSpPr>
        <p:spPr bwMode="auto">
          <a:xfrm>
            <a:off x="5486400" y="2590800"/>
            <a:ext cx="457200" cy="0"/>
          </a:xfrm>
          <a:prstGeom prst="line">
            <a:avLst/>
          </a:prstGeom>
          <a:noFill/>
          <a:ln w="12700">
            <a:solidFill>
              <a:schemeClr val="tx1"/>
            </a:solidFill>
            <a:round/>
            <a:headEnd/>
            <a:tailEnd/>
          </a:ln>
          <a:effectLst/>
        </p:spPr>
        <p:txBody>
          <a:bodyPr/>
          <a:lstStyle/>
          <a:p>
            <a:endParaRPr lang="en-US"/>
          </a:p>
        </p:txBody>
      </p:sp>
      <p:sp>
        <p:nvSpPr>
          <p:cNvPr id="1568847" name="Line 79"/>
          <p:cNvSpPr>
            <a:spLocks noChangeShapeType="1"/>
          </p:cNvSpPr>
          <p:nvPr/>
        </p:nvSpPr>
        <p:spPr bwMode="auto">
          <a:xfrm>
            <a:off x="5486400" y="2667000"/>
            <a:ext cx="457200" cy="0"/>
          </a:xfrm>
          <a:prstGeom prst="line">
            <a:avLst/>
          </a:prstGeom>
          <a:noFill/>
          <a:ln w="12700">
            <a:solidFill>
              <a:schemeClr val="tx1"/>
            </a:solidFill>
            <a:round/>
            <a:headEnd/>
            <a:tailEnd/>
          </a:ln>
          <a:effectLst/>
        </p:spPr>
        <p:txBody>
          <a:bodyPr/>
          <a:lstStyle/>
          <a:p>
            <a:endParaRPr lang="en-US"/>
          </a:p>
        </p:txBody>
      </p:sp>
      <p:sp>
        <p:nvSpPr>
          <p:cNvPr id="1568848" name="Line 80"/>
          <p:cNvSpPr>
            <a:spLocks noChangeShapeType="1"/>
          </p:cNvSpPr>
          <p:nvPr/>
        </p:nvSpPr>
        <p:spPr bwMode="auto">
          <a:xfrm>
            <a:off x="5715000" y="2667000"/>
            <a:ext cx="0" cy="381000"/>
          </a:xfrm>
          <a:prstGeom prst="line">
            <a:avLst/>
          </a:prstGeom>
          <a:noFill/>
          <a:ln w="12700">
            <a:solidFill>
              <a:schemeClr val="tx1"/>
            </a:solidFill>
            <a:round/>
            <a:headEnd/>
            <a:tailEnd/>
          </a:ln>
          <a:effectLst/>
        </p:spPr>
        <p:txBody>
          <a:bodyPr/>
          <a:lstStyle/>
          <a:p>
            <a:endParaRPr lang="en-US"/>
          </a:p>
        </p:txBody>
      </p:sp>
      <p:sp>
        <p:nvSpPr>
          <p:cNvPr id="1568849" name="Line 81"/>
          <p:cNvSpPr>
            <a:spLocks noChangeShapeType="1"/>
          </p:cNvSpPr>
          <p:nvPr/>
        </p:nvSpPr>
        <p:spPr bwMode="auto">
          <a:xfrm>
            <a:off x="5486400" y="3048000"/>
            <a:ext cx="457200" cy="0"/>
          </a:xfrm>
          <a:prstGeom prst="line">
            <a:avLst/>
          </a:prstGeom>
          <a:noFill/>
          <a:ln w="12700">
            <a:solidFill>
              <a:schemeClr val="tx1"/>
            </a:solidFill>
            <a:round/>
            <a:headEnd/>
            <a:tailEnd/>
          </a:ln>
          <a:effectLst/>
        </p:spPr>
        <p:txBody>
          <a:bodyPr/>
          <a:lstStyle/>
          <a:p>
            <a:endParaRPr lang="en-US"/>
          </a:p>
        </p:txBody>
      </p:sp>
      <p:sp>
        <p:nvSpPr>
          <p:cNvPr id="1568850" name="Line 82"/>
          <p:cNvSpPr>
            <a:spLocks noChangeShapeType="1"/>
          </p:cNvSpPr>
          <p:nvPr/>
        </p:nvSpPr>
        <p:spPr bwMode="auto">
          <a:xfrm>
            <a:off x="5562600" y="3124200"/>
            <a:ext cx="304800" cy="0"/>
          </a:xfrm>
          <a:prstGeom prst="line">
            <a:avLst/>
          </a:prstGeom>
          <a:noFill/>
          <a:ln w="12700">
            <a:solidFill>
              <a:schemeClr val="tx1"/>
            </a:solidFill>
            <a:round/>
            <a:headEnd/>
            <a:tailEnd/>
          </a:ln>
          <a:effectLst/>
        </p:spPr>
        <p:txBody>
          <a:bodyPr/>
          <a:lstStyle/>
          <a:p>
            <a:endParaRPr lang="en-US"/>
          </a:p>
        </p:txBody>
      </p:sp>
      <p:sp>
        <p:nvSpPr>
          <p:cNvPr id="1568851" name="Line 83"/>
          <p:cNvSpPr>
            <a:spLocks noChangeShapeType="1"/>
          </p:cNvSpPr>
          <p:nvPr/>
        </p:nvSpPr>
        <p:spPr bwMode="auto">
          <a:xfrm>
            <a:off x="6934200" y="2209800"/>
            <a:ext cx="381000" cy="0"/>
          </a:xfrm>
          <a:prstGeom prst="line">
            <a:avLst/>
          </a:prstGeom>
          <a:noFill/>
          <a:ln w="12700">
            <a:solidFill>
              <a:schemeClr val="tx1"/>
            </a:solidFill>
            <a:round/>
            <a:headEnd/>
            <a:tailEnd/>
          </a:ln>
          <a:effectLst/>
        </p:spPr>
        <p:txBody>
          <a:bodyPr/>
          <a:lstStyle/>
          <a:p>
            <a:endParaRPr lang="en-US"/>
          </a:p>
        </p:txBody>
      </p:sp>
      <p:sp>
        <p:nvSpPr>
          <p:cNvPr id="1568852" name="Text Box 84"/>
          <p:cNvSpPr txBox="1">
            <a:spLocks noChangeArrowheads="1"/>
          </p:cNvSpPr>
          <p:nvPr/>
        </p:nvSpPr>
        <p:spPr bwMode="auto">
          <a:xfrm>
            <a:off x="2209800" y="1981200"/>
            <a:ext cx="431800" cy="396875"/>
          </a:xfrm>
          <a:prstGeom prst="rect">
            <a:avLst/>
          </a:prstGeom>
          <a:noFill/>
          <a:ln w="12700">
            <a:noFill/>
            <a:miter lim="800000"/>
            <a:headEnd/>
            <a:tailEnd/>
          </a:ln>
          <a:effectLst/>
        </p:spPr>
        <p:txBody>
          <a:bodyPr>
            <a:spAutoFit/>
          </a:bodyPr>
          <a:lstStyle/>
          <a:p>
            <a:r>
              <a:rPr lang="en-US" sz="2000" b="0">
                <a:solidFill>
                  <a:schemeClr val="tx1"/>
                </a:solidFill>
              </a:rPr>
              <a:t>T</a:t>
            </a:r>
            <a:r>
              <a:rPr lang="en-US" sz="2000" b="0" baseline="-25000">
                <a:solidFill>
                  <a:schemeClr val="tx1"/>
                </a:solidFill>
              </a:rPr>
              <a:t>1</a:t>
            </a:r>
          </a:p>
        </p:txBody>
      </p:sp>
      <p:sp>
        <p:nvSpPr>
          <p:cNvPr id="1568853" name="Text Box 85"/>
          <p:cNvSpPr txBox="1">
            <a:spLocks noChangeArrowheads="1"/>
          </p:cNvSpPr>
          <p:nvPr/>
        </p:nvSpPr>
        <p:spPr bwMode="auto">
          <a:xfrm>
            <a:off x="4876800" y="1981200"/>
            <a:ext cx="431800" cy="396875"/>
          </a:xfrm>
          <a:prstGeom prst="rect">
            <a:avLst/>
          </a:prstGeom>
          <a:noFill/>
          <a:ln w="12700">
            <a:noFill/>
            <a:miter lim="800000"/>
            <a:headEnd/>
            <a:tailEnd/>
          </a:ln>
          <a:effectLst/>
        </p:spPr>
        <p:txBody>
          <a:bodyPr>
            <a:spAutoFit/>
          </a:bodyPr>
          <a:lstStyle/>
          <a:p>
            <a:r>
              <a:rPr lang="en-US" sz="2000" b="0">
                <a:solidFill>
                  <a:schemeClr val="tx1"/>
                </a:solidFill>
              </a:rPr>
              <a:t>T</a:t>
            </a:r>
            <a:r>
              <a:rPr lang="en-US" sz="2000" b="0" baseline="-25000">
                <a:solidFill>
                  <a:schemeClr val="tx1"/>
                </a:solidFill>
              </a:rPr>
              <a:t>2</a:t>
            </a:r>
          </a:p>
        </p:txBody>
      </p:sp>
      <p:sp>
        <p:nvSpPr>
          <p:cNvPr id="1568854" name="Text Box 86"/>
          <p:cNvSpPr txBox="1">
            <a:spLocks noChangeArrowheads="1"/>
          </p:cNvSpPr>
          <p:nvPr/>
        </p:nvSpPr>
        <p:spPr bwMode="auto">
          <a:xfrm>
            <a:off x="3657600" y="1981200"/>
            <a:ext cx="346075" cy="396875"/>
          </a:xfrm>
          <a:prstGeom prst="rect">
            <a:avLst/>
          </a:prstGeom>
          <a:noFill/>
          <a:ln w="12700">
            <a:noFill/>
            <a:miter lim="800000"/>
            <a:headEnd/>
            <a:tailEnd/>
          </a:ln>
          <a:effectLst/>
        </p:spPr>
        <p:txBody>
          <a:bodyPr wrap="none">
            <a:spAutoFit/>
          </a:bodyPr>
          <a:lstStyle/>
          <a:p>
            <a:r>
              <a:rPr lang="en-US" sz="2000" b="0">
                <a:solidFill>
                  <a:schemeClr val="tx1"/>
                </a:solidFill>
              </a:rPr>
              <a:t>I</a:t>
            </a:r>
            <a:r>
              <a:rPr lang="en-US" sz="2000" b="0" baseline="-25000">
                <a:solidFill>
                  <a:schemeClr val="tx1"/>
                </a:solidFill>
              </a:rPr>
              <a:t>1</a:t>
            </a:r>
          </a:p>
        </p:txBody>
      </p:sp>
      <p:sp>
        <p:nvSpPr>
          <p:cNvPr id="1568855" name="Text Box 87"/>
          <p:cNvSpPr txBox="1">
            <a:spLocks noChangeArrowheads="1"/>
          </p:cNvSpPr>
          <p:nvPr/>
        </p:nvSpPr>
        <p:spPr bwMode="auto">
          <a:xfrm>
            <a:off x="6324600" y="1981200"/>
            <a:ext cx="346075" cy="396875"/>
          </a:xfrm>
          <a:prstGeom prst="rect">
            <a:avLst/>
          </a:prstGeom>
          <a:noFill/>
          <a:ln w="12700">
            <a:noFill/>
            <a:miter lim="800000"/>
            <a:headEnd/>
            <a:tailEnd/>
          </a:ln>
          <a:effectLst/>
        </p:spPr>
        <p:txBody>
          <a:bodyPr wrap="none">
            <a:spAutoFit/>
          </a:bodyPr>
          <a:lstStyle/>
          <a:p>
            <a:r>
              <a:rPr lang="en-US" sz="2000" b="0">
                <a:solidFill>
                  <a:schemeClr val="tx1"/>
                </a:solidFill>
              </a:rPr>
              <a:t>I</a:t>
            </a:r>
            <a:r>
              <a:rPr lang="en-US" sz="2000" b="0" baseline="-25000">
                <a:solidFill>
                  <a:schemeClr val="tx1"/>
                </a:solidFill>
              </a:rPr>
              <a:t>2</a:t>
            </a:r>
          </a:p>
        </p:txBody>
      </p:sp>
      <p:sp>
        <p:nvSpPr>
          <p:cNvPr id="1568856" name="Text Box 88"/>
          <p:cNvSpPr txBox="1">
            <a:spLocks noChangeArrowheads="1"/>
          </p:cNvSpPr>
          <p:nvPr/>
        </p:nvSpPr>
        <p:spPr bwMode="auto">
          <a:xfrm>
            <a:off x="7315200" y="2057400"/>
            <a:ext cx="381000" cy="396875"/>
          </a:xfrm>
          <a:prstGeom prst="rect">
            <a:avLst/>
          </a:prstGeom>
          <a:noFill/>
          <a:ln w="12700">
            <a:noFill/>
            <a:miter lim="800000"/>
            <a:headEnd/>
            <a:tailEnd/>
          </a:ln>
          <a:effectLst/>
        </p:spPr>
        <p:txBody>
          <a:bodyPr wrap="none">
            <a:spAutoFit/>
          </a:bodyPr>
          <a:lstStyle/>
          <a:p>
            <a:r>
              <a:rPr lang="en-US" sz="2000" b="0">
                <a:solidFill>
                  <a:schemeClr val="tx1"/>
                </a:solidFill>
              </a:rPr>
              <a:t>Q</a:t>
            </a:r>
            <a:endParaRPr lang="en-US" sz="2000" b="0" baseline="-25000">
              <a:solidFill>
                <a:schemeClr val="tx1"/>
              </a:solidFill>
            </a:endParaRPr>
          </a:p>
        </p:txBody>
      </p:sp>
      <p:sp>
        <p:nvSpPr>
          <p:cNvPr id="1568857" name="Text Box 89"/>
          <p:cNvSpPr txBox="1">
            <a:spLocks noChangeArrowheads="1"/>
          </p:cNvSpPr>
          <p:nvPr/>
        </p:nvSpPr>
        <p:spPr bwMode="auto">
          <a:xfrm>
            <a:off x="4343400" y="1828800"/>
            <a:ext cx="519113" cy="396875"/>
          </a:xfrm>
          <a:prstGeom prst="rect">
            <a:avLst/>
          </a:prstGeom>
          <a:noFill/>
          <a:ln w="12700">
            <a:noFill/>
            <a:miter lim="800000"/>
            <a:headEnd/>
            <a:tailEnd/>
          </a:ln>
          <a:effectLst/>
        </p:spPr>
        <p:txBody>
          <a:bodyPr wrap="none">
            <a:spAutoFit/>
          </a:bodyPr>
          <a:lstStyle/>
          <a:p>
            <a:r>
              <a:rPr lang="en-US" sz="2000" b="0">
                <a:solidFill>
                  <a:schemeClr val="tx1"/>
                </a:solidFill>
              </a:rPr>
              <a:t>Q</a:t>
            </a:r>
            <a:r>
              <a:rPr lang="en-US" sz="2000" b="0" baseline="-25000">
                <a:solidFill>
                  <a:schemeClr val="tx1"/>
                </a:solidFill>
              </a:rPr>
              <a:t>M</a:t>
            </a:r>
          </a:p>
        </p:txBody>
      </p:sp>
      <p:sp>
        <p:nvSpPr>
          <p:cNvPr id="1568858" name="Text Box 90"/>
          <p:cNvSpPr txBox="1">
            <a:spLocks noChangeArrowheads="1"/>
          </p:cNvSpPr>
          <p:nvPr/>
        </p:nvSpPr>
        <p:spPr bwMode="auto">
          <a:xfrm>
            <a:off x="1219200" y="2057400"/>
            <a:ext cx="368300" cy="396875"/>
          </a:xfrm>
          <a:prstGeom prst="rect">
            <a:avLst/>
          </a:prstGeom>
          <a:noFill/>
          <a:ln w="12700">
            <a:noFill/>
            <a:miter lim="800000"/>
            <a:headEnd/>
            <a:tailEnd/>
          </a:ln>
          <a:effectLst/>
        </p:spPr>
        <p:txBody>
          <a:bodyPr wrap="none">
            <a:spAutoFit/>
          </a:bodyPr>
          <a:lstStyle/>
          <a:p>
            <a:r>
              <a:rPr lang="en-US" sz="2000" b="0">
                <a:solidFill>
                  <a:schemeClr val="tx1"/>
                </a:solidFill>
              </a:rPr>
              <a:t>D</a:t>
            </a:r>
            <a:endParaRPr lang="en-US" sz="2000" b="0" baseline="-25000">
              <a:solidFill>
                <a:schemeClr val="tx1"/>
              </a:solidFill>
            </a:endParaRPr>
          </a:p>
        </p:txBody>
      </p:sp>
      <p:sp>
        <p:nvSpPr>
          <p:cNvPr id="1568859" name="Text Box 91"/>
          <p:cNvSpPr txBox="1">
            <a:spLocks noChangeArrowheads="1"/>
          </p:cNvSpPr>
          <p:nvPr/>
        </p:nvSpPr>
        <p:spPr bwMode="auto">
          <a:xfrm>
            <a:off x="3124200" y="2590800"/>
            <a:ext cx="460375" cy="396875"/>
          </a:xfrm>
          <a:prstGeom prst="rect">
            <a:avLst/>
          </a:prstGeom>
          <a:noFill/>
          <a:ln w="12700">
            <a:noFill/>
            <a:miter lim="800000"/>
            <a:headEnd/>
            <a:tailEnd/>
          </a:ln>
          <a:effectLst/>
        </p:spPr>
        <p:txBody>
          <a:bodyPr>
            <a:spAutoFit/>
          </a:bodyPr>
          <a:lstStyle/>
          <a:p>
            <a:r>
              <a:rPr lang="en-US" sz="2000" b="0">
                <a:solidFill>
                  <a:schemeClr val="tx1"/>
                </a:solidFill>
              </a:rPr>
              <a:t>C</a:t>
            </a:r>
            <a:r>
              <a:rPr lang="en-US" sz="2000" b="0" baseline="-25000">
                <a:solidFill>
                  <a:schemeClr val="tx1"/>
                </a:solidFill>
              </a:rPr>
              <a:t>1</a:t>
            </a:r>
          </a:p>
        </p:txBody>
      </p:sp>
      <p:sp>
        <p:nvSpPr>
          <p:cNvPr id="1568860" name="Text Box 92"/>
          <p:cNvSpPr txBox="1">
            <a:spLocks noChangeArrowheads="1"/>
          </p:cNvSpPr>
          <p:nvPr/>
        </p:nvSpPr>
        <p:spPr bwMode="auto">
          <a:xfrm>
            <a:off x="5791200" y="2590800"/>
            <a:ext cx="460375" cy="396875"/>
          </a:xfrm>
          <a:prstGeom prst="rect">
            <a:avLst/>
          </a:prstGeom>
          <a:noFill/>
          <a:ln w="12700">
            <a:noFill/>
            <a:miter lim="800000"/>
            <a:headEnd/>
            <a:tailEnd/>
          </a:ln>
          <a:effectLst/>
        </p:spPr>
        <p:txBody>
          <a:bodyPr>
            <a:spAutoFit/>
          </a:bodyPr>
          <a:lstStyle/>
          <a:p>
            <a:r>
              <a:rPr lang="en-US" sz="2000" b="0">
                <a:solidFill>
                  <a:schemeClr val="tx1"/>
                </a:solidFill>
              </a:rPr>
              <a:t>C</a:t>
            </a:r>
            <a:r>
              <a:rPr lang="en-US" sz="2000" b="0" baseline="-25000">
                <a:solidFill>
                  <a:schemeClr val="tx1"/>
                </a:solidFill>
              </a:rPr>
              <a:t>2</a:t>
            </a:r>
          </a:p>
        </p:txBody>
      </p:sp>
      <p:sp>
        <p:nvSpPr>
          <p:cNvPr id="1568861" name="Text Box 93"/>
          <p:cNvSpPr txBox="1">
            <a:spLocks noChangeArrowheads="1"/>
          </p:cNvSpPr>
          <p:nvPr/>
        </p:nvSpPr>
        <p:spPr bwMode="auto">
          <a:xfrm>
            <a:off x="2133600" y="1143000"/>
            <a:ext cx="636588" cy="396875"/>
          </a:xfrm>
          <a:prstGeom prst="rect">
            <a:avLst/>
          </a:prstGeom>
          <a:noFill/>
          <a:ln w="12700">
            <a:noFill/>
            <a:miter lim="800000"/>
            <a:headEnd/>
            <a:tailEnd/>
          </a:ln>
          <a:effectLst/>
        </p:spPr>
        <p:txBody>
          <a:bodyPr wrap="none">
            <a:spAutoFit/>
          </a:bodyPr>
          <a:lstStyle/>
          <a:p>
            <a:r>
              <a:rPr lang="en-US" sz="2000" b="0">
                <a:solidFill>
                  <a:schemeClr val="tx1"/>
                </a:solidFill>
              </a:rPr>
              <a:t>clk1</a:t>
            </a:r>
            <a:endParaRPr lang="en-US" sz="2000" b="0" baseline="-25000">
              <a:solidFill>
                <a:schemeClr val="tx1"/>
              </a:solidFill>
            </a:endParaRPr>
          </a:p>
        </p:txBody>
      </p:sp>
      <p:sp>
        <p:nvSpPr>
          <p:cNvPr id="1568862" name="Text Box 94"/>
          <p:cNvSpPr txBox="1">
            <a:spLocks noChangeArrowheads="1"/>
          </p:cNvSpPr>
          <p:nvPr/>
        </p:nvSpPr>
        <p:spPr bwMode="auto">
          <a:xfrm>
            <a:off x="2133600" y="2971800"/>
            <a:ext cx="706438" cy="396875"/>
          </a:xfrm>
          <a:prstGeom prst="rect">
            <a:avLst/>
          </a:prstGeom>
          <a:noFill/>
          <a:ln w="12700">
            <a:noFill/>
            <a:miter lim="800000"/>
            <a:headEnd/>
            <a:tailEnd/>
          </a:ln>
          <a:effectLst/>
        </p:spPr>
        <p:txBody>
          <a:bodyPr wrap="none">
            <a:spAutoFit/>
          </a:bodyPr>
          <a:lstStyle/>
          <a:p>
            <a:r>
              <a:rPr lang="en-US" sz="2000" b="0">
                <a:solidFill>
                  <a:schemeClr val="tx1"/>
                </a:solidFill>
              </a:rPr>
              <a:t>!clk1</a:t>
            </a:r>
            <a:endParaRPr lang="en-US" sz="2000" b="0" baseline="-25000">
              <a:solidFill>
                <a:schemeClr val="tx1"/>
              </a:solidFill>
            </a:endParaRPr>
          </a:p>
        </p:txBody>
      </p:sp>
      <p:sp>
        <p:nvSpPr>
          <p:cNvPr id="1568863" name="Text Box 95"/>
          <p:cNvSpPr txBox="1">
            <a:spLocks noChangeArrowheads="1"/>
          </p:cNvSpPr>
          <p:nvPr/>
        </p:nvSpPr>
        <p:spPr bwMode="auto">
          <a:xfrm>
            <a:off x="4876800" y="1143000"/>
            <a:ext cx="636588" cy="396875"/>
          </a:xfrm>
          <a:prstGeom prst="rect">
            <a:avLst/>
          </a:prstGeom>
          <a:noFill/>
          <a:ln w="12700">
            <a:noFill/>
            <a:miter lim="800000"/>
            <a:headEnd/>
            <a:tailEnd/>
          </a:ln>
          <a:effectLst/>
        </p:spPr>
        <p:txBody>
          <a:bodyPr wrap="none">
            <a:spAutoFit/>
          </a:bodyPr>
          <a:lstStyle/>
          <a:p>
            <a:r>
              <a:rPr lang="en-US" sz="2000" b="0">
                <a:solidFill>
                  <a:schemeClr val="tx1"/>
                </a:solidFill>
              </a:rPr>
              <a:t>clk2</a:t>
            </a:r>
            <a:endParaRPr lang="en-US" sz="2000" b="0" baseline="-25000">
              <a:solidFill>
                <a:schemeClr val="tx1"/>
              </a:solidFill>
            </a:endParaRPr>
          </a:p>
        </p:txBody>
      </p:sp>
      <p:sp>
        <p:nvSpPr>
          <p:cNvPr id="1568864" name="Text Box 96"/>
          <p:cNvSpPr txBox="1">
            <a:spLocks noChangeArrowheads="1"/>
          </p:cNvSpPr>
          <p:nvPr/>
        </p:nvSpPr>
        <p:spPr bwMode="auto">
          <a:xfrm>
            <a:off x="4800600" y="2971800"/>
            <a:ext cx="706438" cy="396875"/>
          </a:xfrm>
          <a:prstGeom prst="rect">
            <a:avLst/>
          </a:prstGeom>
          <a:noFill/>
          <a:ln w="12700">
            <a:noFill/>
            <a:miter lim="800000"/>
            <a:headEnd/>
            <a:tailEnd/>
          </a:ln>
          <a:effectLst/>
        </p:spPr>
        <p:txBody>
          <a:bodyPr wrap="none">
            <a:spAutoFit/>
          </a:bodyPr>
          <a:lstStyle/>
          <a:p>
            <a:r>
              <a:rPr lang="en-US" sz="2000" b="0">
                <a:solidFill>
                  <a:schemeClr val="tx1"/>
                </a:solidFill>
              </a:rPr>
              <a:t>!clk2</a:t>
            </a:r>
            <a:endParaRPr lang="en-US" sz="2000" b="0" baseline="-25000">
              <a:solidFill>
                <a:schemeClr val="tx1"/>
              </a:solidFill>
            </a:endParaRPr>
          </a:p>
        </p:txBody>
      </p:sp>
      <p:grpSp>
        <p:nvGrpSpPr>
          <p:cNvPr id="1568865" name="Group 97"/>
          <p:cNvGrpSpPr>
            <a:grpSpLocks/>
          </p:cNvGrpSpPr>
          <p:nvPr/>
        </p:nvGrpSpPr>
        <p:grpSpPr bwMode="auto">
          <a:xfrm>
            <a:off x="609600" y="3505200"/>
            <a:ext cx="2489200" cy="766763"/>
            <a:chOff x="528" y="2656"/>
            <a:chExt cx="1568" cy="483"/>
          </a:xfrm>
        </p:grpSpPr>
        <p:sp>
          <p:nvSpPr>
            <p:cNvPr id="1568866" name="Text Box 98"/>
            <p:cNvSpPr txBox="1">
              <a:spLocks noChangeArrowheads="1"/>
            </p:cNvSpPr>
            <p:nvPr/>
          </p:nvSpPr>
          <p:spPr bwMode="auto">
            <a:xfrm>
              <a:off x="528" y="2656"/>
              <a:ext cx="1324" cy="423"/>
            </a:xfrm>
            <a:prstGeom prst="rect">
              <a:avLst/>
            </a:prstGeom>
            <a:noFill/>
            <a:ln w="12700">
              <a:noFill/>
              <a:miter lim="800000"/>
              <a:headEnd/>
              <a:tailEnd/>
            </a:ln>
            <a:effectLst/>
          </p:spPr>
          <p:txBody>
            <a:bodyPr wrap="none">
              <a:spAutoFit/>
            </a:bodyPr>
            <a:lstStyle/>
            <a:p>
              <a:r>
                <a:rPr lang="en-US" sz="1800" b="0">
                  <a:solidFill>
                    <a:schemeClr val="tx1"/>
                  </a:solidFill>
                </a:rPr>
                <a:t>master</a:t>
              </a:r>
              <a:r>
                <a:rPr lang="en-US" sz="1800" b="0"/>
                <a:t> </a:t>
              </a:r>
              <a:r>
                <a:rPr lang="en-US" sz="1800" b="0">
                  <a:solidFill>
                    <a:srgbClr val="008276"/>
                  </a:solidFill>
                </a:rPr>
                <a:t>transparent</a:t>
              </a:r>
            </a:p>
            <a:p>
              <a:r>
                <a:rPr lang="en-US" sz="1800" b="0">
                  <a:solidFill>
                    <a:schemeClr val="tx1"/>
                  </a:solidFill>
                </a:rPr>
                <a:t>slave</a:t>
              </a:r>
              <a:r>
                <a:rPr lang="en-US" sz="1800" b="0">
                  <a:solidFill>
                    <a:schemeClr val="accent2"/>
                  </a:solidFill>
                </a:rPr>
                <a:t> hold</a:t>
              </a:r>
              <a:r>
                <a:rPr lang="en-US" sz="2000" b="0"/>
                <a:t> </a:t>
              </a:r>
              <a:endParaRPr lang="en-US" sz="2000" b="0" baseline="-25000"/>
            </a:p>
          </p:txBody>
        </p:sp>
        <p:cxnSp>
          <p:nvCxnSpPr>
            <p:cNvPr id="1568867" name="AutoShape 99"/>
            <p:cNvCxnSpPr>
              <a:cxnSpLocks noChangeShapeType="1"/>
            </p:cNvCxnSpPr>
            <p:nvPr/>
          </p:nvCxnSpPr>
          <p:spPr bwMode="auto">
            <a:xfrm>
              <a:off x="1872" y="2880"/>
              <a:ext cx="224" cy="259"/>
            </a:xfrm>
            <a:prstGeom prst="curvedConnector2">
              <a:avLst/>
            </a:prstGeom>
            <a:noFill/>
            <a:ln w="12700">
              <a:solidFill>
                <a:schemeClr val="accent1"/>
              </a:solidFill>
              <a:round/>
              <a:headEnd/>
              <a:tailEnd type="triangle" w="med" len="med"/>
            </a:ln>
            <a:effectLst/>
          </p:spPr>
        </p:cxnSp>
      </p:grpSp>
      <p:grpSp>
        <p:nvGrpSpPr>
          <p:cNvPr id="1568868" name="Group 100"/>
          <p:cNvGrpSpPr>
            <a:grpSpLocks/>
          </p:cNvGrpSpPr>
          <p:nvPr/>
        </p:nvGrpSpPr>
        <p:grpSpPr bwMode="auto">
          <a:xfrm>
            <a:off x="4546600" y="5094288"/>
            <a:ext cx="4445000" cy="1001712"/>
            <a:chOff x="2400" y="3168"/>
            <a:chExt cx="2800" cy="631"/>
          </a:xfrm>
        </p:grpSpPr>
        <p:sp>
          <p:nvSpPr>
            <p:cNvPr id="1568869" name="Text Box 101"/>
            <p:cNvSpPr txBox="1">
              <a:spLocks noChangeArrowheads="1"/>
            </p:cNvSpPr>
            <p:nvPr/>
          </p:nvSpPr>
          <p:spPr bwMode="auto">
            <a:xfrm>
              <a:off x="3936" y="3376"/>
              <a:ext cx="1264" cy="423"/>
            </a:xfrm>
            <a:prstGeom prst="rect">
              <a:avLst/>
            </a:prstGeom>
            <a:noFill/>
            <a:ln w="12700">
              <a:noFill/>
              <a:miter lim="800000"/>
              <a:headEnd/>
              <a:tailEnd/>
            </a:ln>
            <a:effectLst/>
          </p:spPr>
          <p:txBody>
            <a:bodyPr wrap="none">
              <a:spAutoFit/>
            </a:bodyPr>
            <a:lstStyle/>
            <a:p>
              <a:r>
                <a:rPr lang="en-US" sz="1800" b="0">
                  <a:solidFill>
                    <a:schemeClr val="tx1"/>
                  </a:solidFill>
                </a:rPr>
                <a:t>master</a:t>
              </a:r>
              <a:r>
                <a:rPr lang="en-US" sz="1800" b="0"/>
                <a:t> </a:t>
              </a:r>
              <a:r>
                <a:rPr lang="en-US" sz="1800" b="0">
                  <a:solidFill>
                    <a:schemeClr val="accent2"/>
                  </a:solidFill>
                </a:rPr>
                <a:t>hold</a:t>
              </a:r>
            </a:p>
            <a:p>
              <a:r>
                <a:rPr lang="en-US" sz="1800" b="0">
                  <a:solidFill>
                    <a:schemeClr val="tx1"/>
                  </a:solidFill>
                </a:rPr>
                <a:t>slave</a:t>
              </a:r>
              <a:r>
                <a:rPr lang="en-US" sz="1800" b="0">
                  <a:solidFill>
                    <a:srgbClr val="008276"/>
                  </a:solidFill>
                </a:rPr>
                <a:t> transparent</a:t>
              </a:r>
              <a:r>
                <a:rPr lang="en-US" sz="2000" b="0"/>
                <a:t> </a:t>
              </a:r>
              <a:endParaRPr lang="en-US" sz="2000" b="0" baseline="-25000"/>
            </a:p>
          </p:txBody>
        </p:sp>
        <p:cxnSp>
          <p:nvCxnSpPr>
            <p:cNvPr id="1568870" name="AutoShape 102"/>
            <p:cNvCxnSpPr>
              <a:cxnSpLocks noChangeShapeType="1"/>
            </p:cNvCxnSpPr>
            <p:nvPr/>
          </p:nvCxnSpPr>
          <p:spPr bwMode="auto">
            <a:xfrm rot="10800000">
              <a:off x="2400" y="3168"/>
              <a:ext cx="1536" cy="413"/>
            </a:xfrm>
            <a:prstGeom prst="curvedConnector2">
              <a:avLst/>
            </a:prstGeom>
            <a:noFill/>
            <a:ln w="12700">
              <a:solidFill>
                <a:schemeClr val="accent1"/>
              </a:solidFill>
              <a:round/>
              <a:headEnd/>
              <a:tailEnd type="triangle" w="med" len="med"/>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568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22" name="Rectangle 2"/>
          <p:cNvSpPr>
            <a:spLocks noGrp="1" noChangeArrowheads="1"/>
          </p:cNvSpPr>
          <p:nvPr>
            <p:ph type="title"/>
          </p:nvPr>
        </p:nvSpPr>
        <p:spPr/>
        <p:txBody>
          <a:bodyPr/>
          <a:lstStyle/>
          <a:p>
            <a:r>
              <a:rPr lang="en-US"/>
              <a:t>Pseudostatic Dynamic Latch</a:t>
            </a:r>
          </a:p>
        </p:txBody>
      </p:sp>
      <p:sp>
        <p:nvSpPr>
          <p:cNvPr id="1617923" name="Rectangle 3"/>
          <p:cNvSpPr>
            <a:spLocks noGrp="1" noChangeArrowheads="1"/>
          </p:cNvSpPr>
          <p:nvPr>
            <p:ph type="body" idx="1"/>
          </p:nvPr>
        </p:nvSpPr>
        <p:spPr>
          <a:xfrm>
            <a:off x="533400" y="914400"/>
            <a:ext cx="8153400" cy="2606675"/>
          </a:xfrm>
        </p:spPr>
        <p:txBody>
          <a:bodyPr/>
          <a:lstStyle/>
          <a:p>
            <a:r>
              <a:rPr lang="en-US"/>
              <a:t>Robustness considerations limit the use of dynamic FF’s</a:t>
            </a:r>
          </a:p>
          <a:p>
            <a:pPr lvl="1"/>
            <a:r>
              <a:rPr lang="en-US"/>
              <a:t>coupling between signal nets and internal storage nodes can inject significant noise and destroy the FF state</a:t>
            </a:r>
          </a:p>
          <a:p>
            <a:pPr lvl="1"/>
            <a:r>
              <a:rPr lang="en-US"/>
              <a:t>leakage currents cause state to leak away with time</a:t>
            </a:r>
          </a:p>
          <a:p>
            <a:pPr lvl="1"/>
            <a:r>
              <a:rPr lang="en-US"/>
              <a:t>internal dynamic nodes don’t track fluctuations in V</a:t>
            </a:r>
            <a:r>
              <a:rPr lang="en-US" baseline="-25000"/>
              <a:t>DD</a:t>
            </a:r>
            <a:r>
              <a:rPr lang="en-US"/>
              <a:t> that reduces noise margins</a:t>
            </a:r>
          </a:p>
          <a:p>
            <a:r>
              <a:rPr lang="en-US"/>
              <a:t>A simple fix is to make the circuit </a:t>
            </a:r>
            <a:r>
              <a:rPr lang="en-US">
                <a:solidFill>
                  <a:schemeClr val="accent1"/>
                </a:solidFill>
              </a:rPr>
              <a:t>pseudostatic</a:t>
            </a:r>
          </a:p>
        </p:txBody>
      </p:sp>
      <p:grpSp>
        <p:nvGrpSpPr>
          <p:cNvPr id="1617953" name="Group 33"/>
          <p:cNvGrpSpPr>
            <a:grpSpLocks/>
          </p:cNvGrpSpPr>
          <p:nvPr/>
        </p:nvGrpSpPr>
        <p:grpSpPr bwMode="auto">
          <a:xfrm>
            <a:off x="3200400" y="4038600"/>
            <a:ext cx="996950" cy="1346200"/>
            <a:chOff x="480" y="2400"/>
            <a:chExt cx="628" cy="848"/>
          </a:xfrm>
        </p:grpSpPr>
        <p:sp>
          <p:nvSpPr>
            <p:cNvPr id="1617954" name="Oval 34"/>
            <p:cNvSpPr>
              <a:spLocks noChangeArrowheads="1"/>
            </p:cNvSpPr>
            <p:nvPr/>
          </p:nvSpPr>
          <p:spPr bwMode="auto">
            <a:xfrm flipH="1">
              <a:off x="768" y="2976"/>
              <a:ext cx="90" cy="88"/>
            </a:xfrm>
            <a:prstGeom prst="ellipse">
              <a:avLst/>
            </a:prstGeom>
            <a:noFill/>
            <a:ln w="12700">
              <a:solidFill>
                <a:schemeClr val="tx1"/>
              </a:solidFill>
              <a:round/>
              <a:headEnd/>
              <a:tailEnd/>
            </a:ln>
            <a:effectLst/>
          </p:spPr>
          <p:txBody>
            <a:bodyPr wrap="none" anchor="ctr"/>
            <a:lstStyle/>
            <a:p>
              <a:endParaRPr lang="en-US"/>
            </a:p>
          </p:txBody>
        </p:sp>
        <p:sp>
          <p:nvSpPr>
            <p:cNvPr id="1617955" name="Line 35"/>
            <p:cNvSpPr>
              <a:spLocks noChangeShapeType="1"/>
            </p:cNvSpPr>
            <p:nvPr/>
          </p:nvSpPr>
          <p:spPr bwMode="auto">
            <a:xfrm flipH="1" flipV="1">
              <a:off x="912" y="2784"/>
              <a:ext cx="196" cy="0"/>
            </a:xfrm>
            <a:prstGeom prst="line">
              <a:avLst/>
            </a:prstGeom>
            <a:noFill/>
            <a:ln w="12700">
              <a:solidFill>
                <a:schemeClr val="tx1"/>
              </a:solidFill>
              <a:round/>
              <a:headEnd/>
              <a:tailEnd/>
            </a:ln>
            <a:effectLst/>
          </p:spPr>
          <p:txBody>
            <a:bodyPr/>
            <a:lstStyle/>
            <a:p>
              <a:endParaRPr lang="en-US"/>
            </a:p>
          </p:txBody>
        </p:sp>
        <p:sp>
          <p:nvSpPr>
            <p:cNvPr id="1617956" name="Line 36"/>
            <p:cNvSpPr>
              <a:spLocks noChangeShapeType="1"/>
            </p:cNvSpPr>
            <p:nvPr/>
          </p:nvSpPr>
          <p:spPr bwMode="auto">
            <a:xfrm flipH="1" flipV="1">
              <a:off x="672" y="2976"/>
              <a:ext cx="240" cy="0"/>
            </a:xfrm>
            <a:prstGeom prst="line">
              <a:avLst/>
            </a:prstGeom>
            <a:noFill/>
            <a:ln w="12700">
              <a:solidFill>
                <a:schemeClr val="tx1"/>
              </a:solidFill>
              <a:round/>
              <a:headEnd/>
              <a:tailEnd/>
            </a:ln>
            <a:effectLst/>
          </p:spPr>
          <p:txBody>
            <a:bodyPr/>
            <a:lstStyle/>
            <a:p>
              <a:endParaRPr lang="en-US"/>
            </a:p>
          </p:txBody>
        </p:sp>
        <p:sp>
          <p:nvSpPr>
            <p:cNvPr id="1617957" name="Line 37"/>
            <p:cNvSpPr>
              <a:spLocks noChangeShapeType="1"/>
            </p:cNvSpPr>
            <p:nvPr/>
          </p:nvSpPr>
          <p:spPr bwMode="auto">
            <a:xfrm flipH="1" flipV="1">
              <a:off x="480" y="2784"/>
              <a:ext cx="192" cy="0"/>
            </a:xfrm>
            <a:prstGeom prst="line">
              <a:avLst/>
            </a:prstGeom>
            <a:noFill/>
            <a:ln w="12700">
              <a:solidFill>
                <a:schemeClr val="tx1"/>
              </a:solidFill>
              <a:round/>
              <a:headEnd/>
              <a:tailEnd/>
            </a:ln>
            <a:effectLst/>
          </p:spPr>
          <p:txBody>
            <a:bodyPr/>
            <a:lstStyle/>
            <a:p>
              <a:endParaRPr lang="en-US"/>
            </a:p>
          </p:txBody>
        </p:sp>
        <p:sp>
          <p:nvSpPr>
            <p:cNvPr id="1617958" name="Line 38"/>
            <p:cNvSpPr>
              <a:spLocks noChangeShapeType="1"/>
            </p:cNvSpPr>
            <p:nvPr/>
          </p:nvSpPr>
          <p:spPr bwMode="auto">
            <a:xfrm flipH="1" flipV="1">
              <a:off x="816" y="3072"/>
              <a:ext cx="0" cy="176"/>
            </a:xfrm>
            <a:prstGeom prst="line">
              <a:avLst/>
            </a:prstGeom>
            <a:noFill/>
            <a:ln w="12700">
              <a:solidFill>
                <a:schemeClr val="tx1"/>
              </a:solidFill>
              <a:round/>
              <a:headEnd/>
              <a:tailEnd/>
            </a:ln>
            <a:effectLst/>
          </p:spPr>
          <p:txBody>
            <a:bodyPr/>
            <a:lstStyle/>
            <a:p>
              <a:endParaRPr lang="en-US"/>
            </a:p>
          </p:txBody>
        </p:sp>
        <p:sp>
          <p:nvSpPr>
            <p:cNvPr id="1617959" name="Line 39"/>
            <p:cNvSpPr>
              <a:spLocks noChangeShapeType="1"/>
            </p:cNvSpPr>
            <p:nvPr/>
          </p:nvSpPr>
          <p:spPr bwMode="auto">
            <a:xfrm>
              <a:off x="672" y="2640"/>
              <a:ext cx="0" cy="288"/>
            </a:xfrm>
            <a:prstGeom prst="line">
              <a:avLst/>
            </a:prstGeom>
            <a:noFill/>
            <a:ln w="12700">
              <a:solidFill>
                <a:schemeClr val="tx1"/>
              </a:solidFill>
              <a:round/>
              <a:headEnd/>
              <a:tailEnd/>
            </a:ln>
            <a:effectLst/>
          </p:spPr>
          <p:txBody>
            <a:bodyPr/>
            <a:lstStyle/>
            <a:p>
              <a:endParaRPr lang="en-US"/>
            </a:p>
          </p:txBody>
        </p:sp>
        <p:sp>
          <p:nvSpPr>
            <p:cNvPr id="1617960" name="Line 40"/>
            <p:cNvSpPr>
              <a:spLocks noChangeShapeType="1"/>
            </p:cNvSpPr>
            <p:nvPr/>
          </p:nvSpPr>
          <p:spPr bwMode="auto">
            <a:xfrm>
              <a:off x="912" y="2640"/>
              <a:ext cx="0" cy="288"/>
            </a:xfrm>
            <a:prstGeom prst="line">
              <a:avLst/>
            </a:prstGeom>
            <a:noFill/>
            <a:ln w="12700">
              <a:solidFill>
                <a:schemeClr val="tx1"/>
              </a:solidFill>
              <a:round/>
              <a:headEnd/>
              <a:tailEnd/>
            </a:ln>
            <a:effectLst/>
          </p:spPr>
          <p:txBody>
            <a:bodyPr/>
            <a:lstStyle/>
            <a:p>
              <a:endParaRPr lang="en-US"/>
            </a:p>
          </p:txBody>
        </p:sp>
        <p:sp>
          <p:nvSpPr>
            <p:cNvPr id="1617961" name="Line 41"/>
            <p:cNvSpPr>
              <a:spLocks noChangeShapeType="1"/>
            </p:cNvSpPr>
            <p:nvPr/>
          </p:nvSpPr>
          <p:spPr bwMode="auto">
            <a:xfrm flipH="1" flipV="1">
              <a:off x="672" y="2640"/>
              <a:ext cx="240" cy="0"/>
            </a:xfrm>
            <a:prstGeom prst="line">
              <a:avLst/>
            </a:prstGeom>
            <a:noFill/>
            <a:ln w="12700">
              <a:solidFill>
                <a:schemeClr val="tx1"/>
              </a:solidFill>
              <a:round/>
              <a:headEnd/>
              <a:tailEnd/>
            </a:ln>
            <a:effectLst/>
          </p:spPr>
          <p:txBody>
            <a:bodyPr/>
            <a:lstStyle/>
            <a:p>
              <a:endParaRPr lang="en-US"/>
            </a:p>
          </p:txBody>
        </p:sp>
        <p:sp>
          <p:nvSpPr>
            <p:cNvPr id="1617962" name="Line 42"/>
            <p:cNvSpPr>
              <a:spLocks noChangeShapeType="1"/>
            </p:cNvSpPr>
            <p:nvPr/>
          </p:nvSpPr>
          <p:spPr bwMode="auto">
            <a:xfrm flipH="1" flipV="1">
              <a:off x="672" y="2928"/>
              <a:ext cx="240" cy="0"/>
            </a:xfrm>
            <a:prstGeom prst="line">
              <a:avLst/>
            </a:prstGeom>
            <a:noFill/>
            <a:ln w="12700">
              <a:solidFill>
                <a:schemeClr val="tx1"/>
              </a:solidFill>
              <a:round/>
              <a:headEnd/>
              <a:tailEnd/>
            </a:ln>
            <a:effectLst/>
          </p:spPr>
          <p:txBody>
            <a:bodyPr/>
            <a:lstStyle/>
            <a:p>
              <a:endParaRPr lang="en-US"/>
            </a:p>
          </p:txBody>
        </p:sp>
        <p:sp>
          <p:nvSpPr>
            <p:cNvPr id="1617963" name="Line 43"/>
            <p:cNvSpPr>
              <a:spLocks noChangeShapeType="1"/>
            </p:cNvSpPr>
            <p:nvPr/>
          </p:nvSpPr>
          <p:spPr bwMode="auto">
            <a:xfrm flipH="1" flipV="1">
              <a:off x="672" y="2592"/>
              <a:ext cx="240" cy="0"/>
            </a:xfrm>
            <a:prstGeom prst="line">
              <a:avLst/>
            </a:prstGeom>
            <a:noFill/>
            <a:ln w="12700">
              <a:solidFill>
                <a:schemeClr val="tx1"/>
              </a:solidFill>
              <a:round/>
              <a:headEnd/>
              <a:tailEnd/>
            </a:ln>
            <a:effectLst/>
          </p:spPr>
          <p:txBody>
            <a:bodyPr/>
            <a:lstStyle/>
            <a:p>
              <a:endParaRPr lang="en-US"/>
            </a:p>
          </p:txBody>
        </p:sp>
        <p:sp>
          <p:nvSpPr>
            <p:cNvPr id="1617964" name="Line 44"/>
            <p:cNvSpPr>
              <a:spLocks noChangeShapeType="1"/>
            </p:cNvSpPr>
            <p:nvPr/>
          </p:nvSpPr>
          <p:spPr bwMode="auto">
            <a:xfrm flipH="1" flipV="1">
              <a:off x="816" y="2400"/>
              <a:ext cx="0" cy="176"/>
            </a:xfrm>
            <a:prstGeom prst="line">
              <a:avLst/>
            </a:prstGeom>
            <a:noFill/>
            <a:ln w="12700">
              <a:solidFill>
                <a:schemeClr val="tx1"/>
              </a:solidFill>
              <a:round/>
              <a:headEnd/>
              <a:tailEnd/>
            </a:ln>
            <a:effectLst/>
          </p:spPr>
          <p:txBody>
            <a:bodyPr/>
            <a:lstStyle/>
            <a:p>
              <a:endParaRPr lang="en-US"/>
            </a:p>
          </p:txBody>
        </p:sp>
      </p:grpSp>
      <p:grpSp>
        <p:nvGrpSpPr>
          <p:cNvPr id="1617965" name="Group 45"/>
          <p:cNvGrpSpPr>
            <a:grpSpLocks/>
          </p:cNvGrpSpPr>
          <p:nvPr/>
        </p:nvGrpSpPr>
        <p:grpSpPr bwMode="auto">
          <a:xfrm>
            <a:off x="4953000" y="4419600"/>
            <a:ext cx="639763" cy="488950"/>
            <a:chOff x="816" y="1920"/>
            <a:chExt cx="432" cy="336"/>
          </a:xfrm>
        </p:grpSpPr>
        <p:sp>
          <p:nvSpPr>
            <p:cNvPr id="1617966" name="AutoShape 46"/>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617967" name="Oval 47"/>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617968" name="Line 48"/>
          <p:cNvSpPr>
            <a:spLocks noChangeShapeType="1"/>
          </p:cNvSpPr>
          <p:nvPr/>
        </p:nvSpPr>
        <p:spPr bwMode="auto">
          <a:xfrm>
            <a:off x="4114800" y="4648200"/>
            <a:ext cx="838200" cy="0"/>
          </a:xfrm>
          <a:prstGeom prst="line">
            <a:avLst/>
          </a:prstGeom>
          <a:noFill/>
          <a:ln w="12700">
            <a:solidFill>
              <a:schemeClr val="tx1"/>
            </a:solidFill>
            <a:round/>
            <a:headEnd/>
            <a:tailEnd/>
          </a:ln>
          <a:effectLst/>
        </p:spPr>
        <p:txBody>
          <a:bodyPr/>
          <a:lstStyle/>
          <a:p>
            <a:endParaRPr lang="en-US"/>
          </a:p>
        </p:txBody>
      </p:sp>
      <p:sp>
        <p:nvSpPr>
          <p:cNvPr id="1617969" name="Line 49"/>
          <p:cNvSpPr>
            <a:spLocks noChangeShapeType="1"/>
          </p:cNvSpPr>
          <p:nvPr/>
        </p:nvSpPr>
        <p:spPr bwMode="auto">
          <a:xfrm>
            <a:off x="4343400" y="4648200"/>
            <a:ext cx="0" cy="381000"/>
          </a:xfrm>
          <a:prstGeom prst="line">
            <a:avLst/>
          </a:prstGeom>
          <a:noFill/>
          <a:ln w="12700">
            <a:solidFill>
              <a:schemeClr val="tx1"/>
            </a:solidFill>
            <a:round/>
            <a:headEnd/>
            <a:tailEnd/>
          </a:ln>
          <a:effectLst/>
        </p:spPr>
        <p:txBody>
          <a:bodyPr/>
          <a:lstStyle/>
          <a:p>
            <a:endParaRPr lang="en-US"/>
          </a:p>
        </p:txBody>
      </p:sp>
      <p:sp>
        <p:nvSpPr>
          <p:cNvPr id="1617970" name="Line 50"/>
          <p:cNvSpPr>
            <a:spLocks noChangeShapeType="1"/>
          </p:cNvSpPr>
          <p:nvPr/>
        </p:nvSpPr>
        <p:spPr bwMode="auto">
          <a:xfrm>
            <a:off x="4114800" y="5029200"/>
            <a:ext cx="457200" cy="0"/>
          </a:xfrm>
          <a:prstGeom prst="line">
            <a:avLst/>
          </a:prstGeom>
          <a:noFill/>
          <a:ln w="12700">
            <a:solidFill>
              <a:schemeClr val="tx1"/>
            </a:solidFill>
            <a:round/>
            <a:headEnd/>
            <a:tailEnd/>
          </a:ln>
          <a:effectLst/>
        </p:spPr>
        <p:txBody>
          <a:bodyPr/>
          <a:lstStyle/>
          <a:p>
            <a:endParaRPr lang="en-US"/>
          </a:p>
        </p:txBody>
      </p:sp>
      <p:sp>
        <p:nvSpPr>
          <p:cNvPr id="1617971" name="Line 51"/>
          <p:cNvSpPr>
            <a:spLocks noChangeShapeType="1"/>
          </p:cNvSpPr>
          <p:nvPr/>
        </p:nvSpPr>
        <p:spPr bwMode="auto">
          <a:xfrm>
            <a:off x="4114800" y="5105400"/>
            <a:ext cx="457200" cy="0"/>
          </a:xfrm>
          <a:prstGeom prst="line">
            <a:avLst/>
          </a:prstGeom>
          <a:noFill/>
          <a:ln w="12700">
            <a:solidFill>
              <a:schemeClr val="tx1"/>
            </a:solidFill>
            <a:round/>
            <a:headEnd/>
            <a:tailEnd/>
          </a:ln>
          <a:effectLst/>
        </p:spPr>
        <p:txBody>
          <a:bodyPr/>
          <a:lstStyle/>
          <a:p>
            <a:endParaRPr lang="en-US"/>
          </a:p>
        </p:txBody>
      </p:sp>
      <p:sp>
        <p:nvSpPr>
          <p:cNvPr id="1617972" name="Line 52"/>
          <p:cNvSpPr>
            <a:spLocks noChangeShapeType="1"/>
          </p:cNvSpPr>
          <p:nvPr/>
        </p:nvSpPr>
        <p:spPr bwMode="auto">
          <a:xfrm>
            <a:off x="4343400" y="5105400"/>
            <a:ext cx="0" cy="381000"/>
          </a:xfrm>
          <a:prstGeom prst="line">
            <a:avLst/>
          </a:prstGeom>
          <a:noFill/>
          <a:ln w="12700">
            <a:solidFill>
              <a:schemeClr val="tx1"/>
            </a:solidFill>
            <a:round/>
            <a:headEnd/>
            <a:tailEnd/>
          </a:ln>
          <a:effectLst/>
        </p:spPr>
        <p:txBody>
          <a:bodyPr/>
          <a:lstStyle/>
          <a:p>
            <a:endParaRPr lang="en-US"/>
          </a:p>
        </p:txBody>
      </p:sp>
      <p:sp>
        <p:nvSpPr>
          <p:cNvPr id="1617973" name="Line 53"/>
          <p:cNvSpPr>
            <a:spLocks noChangeShapeType="1"/>
          </p:cNvSpPr>
          <p:nvPr/>
        </p:nvSpPr>
        <p:spPr bwMode="auto">
          <a:xfrm>
            <a:off x="4114800" y="5486400"/>
            <a:ext cx="457200" cy="0"/>
          </a:xfrm>
          <a:prstGeom prst="line">
            <a:avLst/>
          </a:prstGeom>
          <a:noFill/>
          <a:ln w="12700">
            <a:solidFill>
              <a:schemeClr val="tx1"/>
            </a:solidFill>
            <a:round/>
            <a:headEnd/>
            <a:tailEnd/>
          </a:ln>
          <a:effectLst/>
        </p:spPr>
        <p:txBody>
          <a:bodyPr/>
          <a:lstStyle/>
          <a:p>
            <a:endParaRPr lang="en-US"/>
          </a:p>
        </p:txBody>
      </p:sp>
      <p:sp>
        <p:nvSpPr>
          <p:cNvPr id="1617974" name="Line 54"/>
          <p:cNvSpPr>
            <a:spLocks noChangeShapeType="1"/>
          </p:cNvSpPr>
          <p:nvPr/>
        </p:nvSpPr>
        <p:spPr bwMode="auto">
          <a:xfrm>
            <a:off x="4191000" y="5562600"/>
            <a:ext cx="304800" cy="0"/>
          </a:xfrm>
          <a:prstGeom prst="line">
            <a:avLst/>
          </a:prstGeom>
          <a:noFill/>
          <a:ln w="12700">
            <a:solidFill>
              <a:schemeClr val="tx1"/>
            </a:solidFill>
            <a:round/>
            <a:headEnd/>
            <a:tailEnd/>
          </a:ln>
          <a:effectLst/>
        </p:spPr>
        <p:txBody>
          <a:bodyPr/>
          <a:lstStyle/>
          <a:p>
            <a:endParaRPr lang="en-US"/>
          </a:p>
        </p:txBody>
      </p:sp>
      <p:sp>
        <p:nvSpPr>
          <p:cNvPr id="1617977" name="Text Box 57"/>
          <p:cNvSpPr txBox="1">
            <a:spLocks noChangeArrowheads="1"/>
          </p:cNvSpPr>
          <p:nvPr/>
        </p:nvSpPr>
        <p:spPr bwMode="auto">
          <a:xfrm>
            <a:off x="2514600" y="4495800"/>
            <a:ext cx="368300" cy="396875"/>
          </a:xfrm>
          <a:prstGeom prst="rect">
            <a:avLst/>
          </a:prstGeom>
          <a:noFill/>
          <a:ln w="12700">
            <a:noFill/>
            <a:miter lim="800000"/>
            <a:headEnd/>
            <a:tailEnd/>
          </a:ln>
          <a:effectLst/>
        </p:spPr>
        <p:txBody>
          <a:bodyPr wrap="none">
            <a:spAutoFit/>
          </a:bodyPr>
          <a:lstStyle/>
          <a:p>
            <a:r>
              <a:rPr lang="en-US" sz="2000" b="0">
                <a:solidFill>
                  <a:schemeClr val="tx1"/>
                </a:solidFill>
              </a:rPr>
              <a:t>D</a:t>
            </a:r>
            <a:endParaRPr lang="en-US" sz="2000" b="0" baseline="-25000">
              <a:solidFill>
                <a:schemeClr val="tx1"/>
              </a:solidFill>
            </a:endParaRPr>
          </a:p>
        </p:txBody>
      </p:sp>
      <p:sp>
        <p:nvSpPr>
          <p:cNvPr id="1617979" name="Text Box 59"/>
          <p:cNvSpPr txBox="1">
            <a:spLocks noChangeArrowheads="1"/>
          </p:cNvSpPr>
          <p:nvPr/>
        </p:nvSpPr>
        <p:spPr bwMode="auto">
          <a:xfrm>
            <a:off x="3429000" y="3581400"/>
            <a:ext cx="56515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sp>
        <p:nvSpPr>
          <p:cNvPr id="1617980" name="Text Box 60"/>
          <p:cNvSpPr txBox="1">
            <a:spLocks noChangeArrowheads="1"/>
          </p:cNvSpPr>
          <p:nvPr/>
        </p:nvSpPr>
        <p:spPr bwMode="auto">
          <a:xfrm>
            <a:off x="3505200" y="5410200"/>
            <a:ext cx="495300" cy="396875"/>
          </a:xfrm>
          <a:prstGeom prst="rect">
            <a:avLst/>
          </a:prstGeom>
          <a:noFill/>
          <a:ln w="12700">
            <a:noFill/>
            <a:miter lim="800000"/>
            <a:headEnd/>
            <a:tailEnd/>
          </a:ln>
          <a:effectLst/>
        </p:spPr>
        <p:txBody>
          <a:bodyPr wrap="none">
            <a:spAutoFit/>
          </a:bodyPr>
          <a:lstStyle/>
          <a:p>
            <a:r>
              <a:rPr lang="en-US" sz="2000" b="0">
                <a:solidFill>
                  <a:schemeClr val="tx1"/>
                </a:solidFill>
              </a:rPr>
              <a:t>clk</a:t>
            </a:r>
            <a:endParaRPr lang="en-US" sz="2000" b="0" baseline="-25000">
              <a:solidFill>
                <a:schemeClr val="tx1"/>
              </a:solidFill>
            </a:endParaRPr>
          </a:p>
        </p:txBody>
      </p:sp>
      <p:grpSp>
        <p:nvGrpSpPr>
          <p:cNvPr id="1617985" name="Group 65"/>
          <p:cNvGrpSpPr>
            <a:grpSpLocks/>
          </p:cNvGrpSpPr>
          <p:nvPr/>
        </p:nvGrpSpPr>
        <p:grpSpPr bwMode="auto">
          <a:xfrm flipH="1">
            <a:off x="4953000" y="5181600"/>
            <a:ext cx="457200" cy="381000"/>
            <a:chOff x="816" y="1920"/>
            <a:chExt cx="432" cy="336"/>
          </a:xfrm>
        </p:grpSpPr>
        <p:sp>
          <p:nvSpPr>
            <p:cNvPr id="1617986" name="AutoShape 66"/>
            <p:cNvSpPr>
              <a:spLocks noChangeArrowheads="1"/>
            </p:cNvSpPr>
            <p:nvPr/>
          </p:nvSpPr>
          <p:spPr bwMode="auto">
            <a:xfrm rot="5400000">
              <a:off x="816" y="1920"/>
              <a:ext cx="336" cy="336"/>
            </a:xfrm>
            <a:prstGeom prst="triangle">
              <a:avLst>
                <a:gd name="adj" fmla="val 50000"/>
              </a:avLst>
            </a:prstGeom>
            <a:noFill/>
            <a:ln w="12700">
              <a:solidFill>
                <a:schemeClr val="accent1"/>
              </a:solidFill>
              <a:miter lim="800000"/>
              <a:headEnd/>
              <a:tailEnd/>
            </a:ln>
            <a:effectLst/>
          </p:spPr>
          <p:txBody>
            <a:bodyPr wrap="none" anchor="ctr"/>
            <a:lstStyle/>
            <a:p>
              <a:endParaRPr lang="en-US"/>
            </a:p>
          </p:txBody>
        </p:sp>
        <p:sp>
          <p:nvSpPr>
            <p:cNvPr id="1617987" name="Oval 67"/>
            <p:cNvSpPr>
              <a:spLocks noChangeArrowheads="1"/>
            </p:cNvSpPr>
            <p:nvPr/>
          </p:nvSpPr>
          <p:spPr bwMode="auto">
            <a:xfrm>
              <a:off x="1152" y="2016"/>
              <a:ext cx="96" cy="96"/>
            </a:xfrm>
            <a:prstGeom prst="ellipse">
              <a:avLst/>
            </a:prstGeom>
            <a:noFill/>
            <a:ln w="12700">
              <a:solidFill>
                <a:schemeClr val="accent1"/>
              </a:solidFill>
              <a:round/>
              <a:headEnd/>
              <a:tailEnd/>
            </a:ln>
            <a:effectLst/>
          </p:spPr>
          <p:txBody>
            <a:bodyPr wrap="none" anchor="ctr"/>
            <a:lstStyle/>
            <a:p>
              <a:endParaRPr lang="en-US"/>
            </a:p>
          </p:txBody>
        </p:sp>
      </p:grpSp>
      <p:sp>
        <p:nvSpPr>
          <p:cNvPr id="1617988" name="Line 68"/>
          <p:cNvSpPr>
            <a:spLocks noChangeShapeType="1"/>
          </p:cNvSpPr>
          <p:nvPr/>
        </p:nvSpPr>
        <p:spPr bwMode="auto">
          <a:xfrm>
            <a:off x="5562600" y="4648200"/>
            <a:ext cx="914400" cy="0"/>
          </a:xfrm>
          <a:prstGeom prst="line">
            <a:avLst/>
          </a:prstGeom>
          <a:noFill/>
          <a:ln w="12700">
            <a:solidFill>
              <a:schemeClr val="tx1"/>
            </a:solidFill>
            <a:round/>
            <a:headEnd/>
            <a:tailEnd/>
          </a:ln>
          <a:effectLst/>
        </p:spPr>
        <p:txBody>
          <a:bodyPr/>
          <a:lstStyle/>
          <a:p>
            <a:endParaRPr lang="en-US"/>
          </a:p>
        </p:txBody>
      </p:sp>
      <p:sp>
        <p:nvSpPr>
          <p:cNvPr id="1617989" name="Line 69"/>
          <p:cNvSpPr>
            <a:spLocks noChangeShapeType="1"/>
          </p:cNvSpPr>
          <p:nvPr/>
        </p:nvSpPr>
        <p:spPr bwMode="auto">
          <a:xfrm>
            <a:off x="5867400" y="4648200"/>
            <a:ext cx="0" cy="685800"/>
          </a:xfrm>
          <a:prstGeom prst="line">
            <a:avLst/>
          </a:prstGeom>
          <a:noFill/>
          <a:ln w="12700">
            <a:solidFill>
              <a:schemeClr val="accent1"/>
            </a:solidFill>
            <a:round/>
            <a:headEnd/>
            <a:tailEnd/>
          </a:ln>
          <a:effectLst/>
        </p:spPr>
        <p:txBody>
          <a:bodyPr/>
          <a:lstStyle/>
          <a:p>
            <a:endParaRPr lang="en-US"/>
          </a:p>
        </p:txBody>
      </p:sp>
      <p:sp>
        <p:nvSpPr>
          <p:cNvPr id="1617990" name="Line 70"/>
          <p:cNvSpPr>
            <a:spLocks noChangeShapeType="1"/>
          </p:cNvSpPr>
          <p:nvPr/>
        </p:nvSpPr>
        <p:spPr bwMode="auto">
          <a:xfrm flipH="1">
            <a:off x="5410200" y="5334000"/>
            <a:ext cx="457200" cy="0"/>
          </a:xfrm>
          <a:prstGeom prst="line">
            <a:avLst/>
          </a:prstGeom>
          <a:noFill/>
          <a:ln w="12700">
            <a:solidFill>
              <a:schemeClr val="accent1"/>
            </a:solidFill>
            <a:round/>
            <a:headEnd/>
            <a:tailEnd/>
          </a:ln>
          <a:effectLst/>
        </p:spPr>
        <p:txBody>
          <a:bodyPr/>
          <a:lstStyle/>
          <a:p>
            <a:endParaRPr lang="en-US"/>
          </a:p>
        </p:txBody>
      </p:sp>
      <p:sp>
        <p:nvSpPr>
          <p:cNvPr id="1617991" name="Line 71"/>
          <p:cNvSpPr>
            <a:spLocks noChangeShapeType="1"/>
          </p:cNvSpPr>
          <p:nvPr/>
        </p:nvSpPr>
        <p:spPr bwMode="auto">
          <a:xfrm flipH="1">
            <a:off x="4724400" y="5334000"/>
            <a:ext cx="228600" cy="0"/>
          </a:xfrm>
          <a:prstGeom prst="line">
            <a:avLst/>
          </a:prstGeom>
          <a:noFill/>
          <a:ln w="12700">
            <a:solidFill>
              <a:schemeClr val="accent1"/>
            </a:solidFill>
            <a:round/>
            <a:headEnd/>
            <a:tailEnd/>
          </a:ln>
          <a:effectLst/>
        </p:spPr>
        <p:txBody>
          <a:bodyPr/>
          <a:lstStyle/>
          <a:p>
            <a:endParaRPr lang="en-US"/>
          </a:p>
        </p:txBody>
      </p:sp>
      <p:sp>
        <p:nvSpPr>
          <p:cNvPr id="1617992" name="Line 72"/>
          <p:cNvSpPr>
            <a:spLocks noChangeShapeType="1"/>
          </p:cNvSpPr>
          <p:nvPr/>
        </p:nvSpPr>
        <p:spPr bwMode="auto">
          <a:xfrm flipV="1">
            <a:off x="4724400" y="4648200"/>
            <a:ext cx="0" cy="685800"/>
          </a:xfrm>
          <a:prstGeom prst="line">
            <a:avLst/>
          </a:prstGeom>
          <a:noFill/>
          <a:ln w="12700">
            <a:solidFill>
              <a:schemeClr val="accent1"/>
            </a:solidFill>
            <a:round/>
            <a:headEnd/>
            <a:tailEnd/>
          </a:ln>
          <a:effectLst/>
        </p:spPr>
        <p:txBody>
          <a:bodyPr/>
          <a:lstStyle/>
          <a:p>
            <a:endParaRPr lang="en-US"/>
          </a:p>
        </p:txBody>
      </p:sp>
      <p:sp>
        <p:nvSpPr>
          <p:cNvPr id="1617993" name="Rectangle 73"/>
          <p:cNvSpPr>
            <a:spLocks noChangeArrowheads="1"/>
          </p:cNvSpPr>
          <p:nvPr/>
        </p:nvSpPr>
        <p:spPr bwMode="auto">
          <a:xfrm>
            <a:off x="609600" y="5945188"/>
            <a:ext cx="8153400" cy="379412"/>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b="0">
                <a:solidFill>
                  <a:schemeClr val="tx1"/>
                </a:solidFill>
              </a:rPr>
              <a:t>Add above logic added to all dynamic latches</a:t>
            </a:r>
            <a:endParaRPr lang="en-US" sz="2400" b="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Pages>47</Pages>
  <Words>3109</Words>
  <Application>Microsoft PowerPoint 4.0</Application>
  <PresentationFormat>Letter Paper (8.5x11 in)</PresentationFormat>
  <Paragraphs>691</Paragraphs>
  <Slides>30</Slides>
  <Notes>29</Notes>
  <HiddenSlides>8</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mjicse431</vt:lpstr>
      <vt:lpstr>Chart</vt:lpstr>
      <vt:lpstr>Review: Sequential Definitions</vt:lpstr>
      <vt:lpstr>Review:  Timing Metrics</vt:lpstr>
      <vt:lpstr>Review:  System Timing Constraints</vt:lpstr>
      <vt:lpstr> </vt:lpstr>
      <vt:lpstr>Dynamic ET Flipflop</vt:lpstr>
      <vt:lpstr>Dynamic ET Flipflop</vt:lpstr>
      <vt:lpstr>Dynamic ET FF Race Conditions</vt:lpstr>
      <vt:lpstr>Dynamic Two-Phase ET FF</vt:lpstr>
      <vt:lpstr>Pseudostatic Dynamic Latch</vt:lpstr>
      <vt:lpstr>C2MOS (Clocked CMOS) ET Flipflop</vt:lpstr>
      <vt:lpstr>C2MOS (Clocked CMOS) ET Flipflop</vt:lpstr>
      <vt:lpstr>C2MOS FF 0-0 Overlap Case</vt:lpstr>
      <vt:lpstr>C2MOS FF 1-1 Overlap Case</vt:lpstr>
      <vt:lpstr>C2MOS Transient Response</vt:lpstr>
      <vt:lpstr>Pipelining using C2MOS</vt:lpstr>
      <vt:lpstr>Example </vt:lpstr>
      <vt:lpstr>NORA CMOS Modules </vt:lpstr>
      <vt:lpstr>True Single Phase Clocked (TSPC) Latches</vt:lpstr>
      <vt:lpstr>Embedding Logic in TSPC Latch</vt:lpstr>
      <vt:lpstr>TSPC ET FF</vt:lpstr>
      <vt:lpstr>TSPC ET FF</vt:lpstr>
      <vt:lpstr>Simplified TSPC ET FF</vt:lpstr>
      <vt:lpstr>Simplified TSPC ET FF</vt:lpstr>
      <vt:lpstr>Sizing Issues in Simplified TSPC ET FF</vt:lpstr>
      <vt:lpstr>Split-Output TSPC Latches</vt:lpstr>
      <vt:lpstr>Split-Output TSPC ET FF</vt:lpstr>
      <vt:lpstr>Pulsed FF (AMD-K6)</vt:lpstr>
      <vt:lpstr>Sense Amp FF (StrongArm SA100)</vt:lpstr>
      <vt:lpstr>Flipflop Comparison Chart</vt:lpstr>
      <vt:lpstr>Choosing a Clocking Strategy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477. VLSI Systems Design</dc:title>
  <dc:subject>Lecture 18</dc:subject>
  <dc:creator>Janie Irwin</dc:creator>
  <cp:lastModifiedBy>user</cp:lastModifiedBy>
  <cp:revision>453</cp:revision>
  <cp:lastPrinted>1997-08-27T08:28:34Z</cp:lastPrinted>
  <dcterms:created xsi:type="dcterms:W3CDTF">1997-08-19T16:58:46Z</dcterms:created>
  <dcterms:modified xsi:type="dcterms:W3CDTF">2013-03-19T16:39:55Z</dcterms:modified>
</cp:coreProperties>
</file>