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542" r:id="rId2"/>
    <p:sldId id="544" r:id="rId3"/>
    <p:sldId id="546" r:id="rId4"/>
    <p:sldId id="577" r:id="rId5"/>
    <p:sldId id="549" r:id="rId6"/>
    <p:sldId id="545" r:id="rId7"/>
    <p:sldId id="547" r:id="rId8"/>
    <p:sldId id="550" r:id="rId9"/>
    <p:sldId id="578" r:id="rId10"/>
    <p:sldId id="551" r:id="rId11"/>
    <p:sldId id="552" r:id="rId12"/>
    <p:sldId id="558" r:id="rId13"/>
    <p:sldId id="559" r:id="rId14"/>
    <p:sldId id="560" r:id="rId15"/>
    <p:sldId id="562" r:id="rId16"/>
    <p:sldId id="563" r:id="rId17"/>
    <p:sldId id="564" r:id="rId18"/>
    <p:sldId id="565" r:id="rId19"/>
    <p:sldId id="566" r:id="rId20"/>
    <p:sldId id="567" r:id="rId21"/>
    <p:sldId id="568" r:id="rId22"/>
    <p:sldId id="569" r:id="rId23"/>
    <p:sldId id="572" r:id="rId24"/>
    <p:sldId id="573" r:id="rId25"/>
    <p:sldId id="574" r:id="rId26"/>
    <p:sldId id="575" r:id="rId27"/>
    <p:sldId id="576" r:id="rId28"/>
    <p:sldId id="553" r:id="rId29"/>
    <p:sldId id="554" r:id="rId30"/>
    <p:sldId id="555" r:id="rId31"/>
    <p:sldId id="556" r:id="rId32"/>
    <p:sldId id="557" r:id="rId33"/>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accent1"/>
        </a:solidFill>
        <a:latin typeface="Arial" charset="0"/>
        <a:ea typeface="+mn-ea"/>
        <a:cs typeface="+mn-cs"/>
      </a:defRPr>
    </a:lvl1pPr>
    <a:lvl2pPr marL="457200" algn="l" rtl="0" eaLnBrk="0" fontAlgn="base" hangingPunct="0">
      <a:spcBef>
        <a:spcPct val="0"/>
      </a:spcBef>
      <a:spcAft>
        <a:spcPct val="0"/>
      </a:spcAft>
      <a:defRPr sz="2800" kern="1200">
        <a:solidFill>
          <a:schemeClr val="accent1"/>
        </a:solidFill>
        <a:latin typeface="Arial" charset="0"/>
        <a:ea typeface="+mn-ea"/>
        <a:cs typeface="+mn-cs"/>
      </a:defRPr>
    </a:lvl2pPr>
    <a:lvl3pPr marL="914400" algn="l" rtl="0" eaLnBrk="0" fontAlgn="base" hangingPunct="0">
      <a:spcBef>
        <a:spcPct val="0"/>
      </a:spcBef>
      <a:spcAft>
        <a:spcPct val="0"/>
      </a:spcAft>
      <a:defRPr sz="2800" kern="1200">
        <a:solidFill>
          <a:schemeClr val="accent1"/>
        </a:solidFill>
        <a:latin typeface="Arial" charset="0"/>
        <a:ea typeface="+mn-ea"/>
        <a:cs typeface="+mn-cs"/>
      </a:defRPr>
    </a:lvl3pPr>
    <a:lvl4pPr marL="1371600" algn="l" rtl="0" eaLnBrk="0" fontAlgn="base" hangingPunct="0">
      <a:spcBef>
        <a:spcPct val="0"/>
      </a:spcBef>
      <a:spcAft>
        <a:spcPct val="0"/>
      </a:spcAft>
      <a:defRPr sz="2800" kern="1200">
        <a:solidFill>
          <a:schemeClr val="accent1"/>
        </a:solidFill>
        <a:latin typeface="Arial" charset="0"/>
        <a:ea typeface="+mn-ea"/>
        <a:cs typeface="+mn-cs"/>
      </a:defRPr>
    </a:lvl4pPr>
    <a:lvl5pPr marL="1828800" algn="l" rtl="0" eaLnBrk="0" fontAlgn="base" hangingPunct="0">
      <a:spcBef>
        <a:spcPct val="0"/>
      </a:spcBef>
      <a:spcAft>
        <a:spcPct val="0"/>
      </a:spcAft>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CC9900"/>
    <a:srgbClr val="33CC33"/>
    <a:srgbClr val="D03D20"/>
    <a:srgbClr val="B74539"/>
    <a:srgbClr val="008000"/>
    <a:srgbClr val="009900"/>
    <a:srgbClr val="CC3399"/>
    <a:srgbClr val="D2D2D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0789" autoAdjust="0"/>
  </p:normalViewPr>
  <p:slideViewPr>
    <p:cSldViewPr>
      <p:cViewPr varScale="1">
        <p:scale>
          <a:sx n="58" d="100"/>
          <a:sy n="58" d="100"/>
        </p:scale>
        <p:origin x="-17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1932" y="-84"/>
      </p:cViewPr>
      <p:guideLst>
        <p:guide orient="horz" pos="2879"/>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58875" y="588963"/>
            <a:ext cx="4552950" cy="3414712"/>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15938" y="4341813"/>
            <a:ext cx="5910262" cy="4114800"/>
          </a:xfrm>
          <a:prstGeom prst="rect">
            <a:avLst/>
          </a:prstGeom>
          <a:noFill/>
          <a:ln w="12700">
            <a:solidFill>
              <a:schemeClr val="tx1"/>
            </a:solidFill>
            <a:miter lim="800000"/>
            <a:headEnd/>
            <a:tailEnd/>
          </a:ln>
          <a:effectLst/>
        </p:spPr>
        <p:txBody>
          <a:bodyPr vert="horz" wrap="square" lIns="92001" tIns="45193" rIns="92001" bIns="45193" numCol="1" anchor="t" anchorCtr="0" compatLnSpc="1">
            <a:prstTxWarp prst="textNoShape">
              <a:avLst/>
            </a:prstTxWarp>
          </a:bodyPr>
          <a:lstStyle/>
          <a:p>
            <a:pPr lvl="0"/>
            <a:r>
              <a:rPr lang="en-US" smtClean="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Rot="1" noChangeAspect="1" noChangeArrowheads="1" noTextEdit="1"/>
          </p:cNvSpPr>
          <p:nvPr>
            <p:ph type="sldImg"/>
          </p:nvPr>
        </p:nvSpPr>
        <p:spPr>
          <a:xfrm>
            <a:off x="1109663" y="679450"/>
            <a:ext cx="4629150" cy="3471863"/>
          </a:xfrm>
        </p:spPr>
      </p:sp>
      <p:sp>
        <p:nvSpPr>
          <p:cNvPr id="1468419" name="Rectangle 3"/>
          <p:cNvSpPr>
            <a:spLocks noGrp="1" noChangeArrowheads="1"/>
          </p:cNvSpPr>
          <p:nvPr>
            <p:ph type="body" idx="1"/>
          </p:nvPr>
        </p:nvSpPr>
        <p:spPr>
          <a:xfrm>
            <a:off x="903288" y="4376738"/>
            <a:ext cx="5040312" cy="4075112"/>
          </a:xfrm>
          <a:ln/>
        </p:spPr>
        <p:txBody>
          <a:bodyPr lIns="91434" tIns="45716" rIns="91434" bIns="45716"/>
          <a:lstStyle/>
          <a:p>
            <a:r>
              <a:rPr lang="en-US"/>
              <a:t>Current trend is towards an increased use of complementary static CMOS - tools driven that emphasis optimization at the logic level rather than the circuit level and that put a premium on robustness.</a:t>
            </a:r>
          </a:p>
          <a:p>
            <a:endParaRPr lang="en-US"/>
          </a:p>
          <a:p>
            <a:r>
              <a:rPr lang="en-US"/>
              <a:t>Static CMOS is also more amenable to voltage scaling than some of the other approaches.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Rot="1" noChangeAspect="1" noChangeArrowheads="1" noTextEdit="1"/>
          </p:cNvSpPr>
          <p:nvPr>
            <p:ph type="sldImg"/>
          </p:nvPr>
        </p:nvSpPr>
        <p:spPr/>
      </p:sp>
      <p:sp>
        <p:nvSpPr>
          <p:cNvPr id="149811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Rot="1" noChangeAspect="1" noChangeArrowheads="1" noTextEdit="1"/>
          </p:cNvSpPr>
          <p:nvPr>
            <p:ph type="sldImg"/>
          </p:nvPr>
        </p:nvSpPr>
        <p:spPr/>
      </p:sp>
      <p:sp>
        <p:nvSpPr>
          <p:cNvPr id="150016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Rot="1" noChangeAspect="1" noChangeArrowheads="1" noTextEdit="1"/>
          </p:cNvSpPr>
          <p:nvPr>
            <p:ph type="sldImg"/>
          </p:nvPr>
        </p:nvSpPr>
        <p:spPr>
          <a:xfrm>
            <a:off x="1109663" y="679450"/>
            <a:ext cx="4629150" cy="3471863"/>
          </a:xfrm>
        </p:spPr>
      </p:sp>
      <p:sp>
        <p:nvSpPr>
          <p:cNvPr id="1512451" name="Rectangle 3"/>
          <p:cNvSpPr>
            <a:spLocks noGrp="1" noChangeArrowheads="1"/>
          </p:cNvSpPr>
          <p:nvPr>
            <p:ph type="body" idx="1"/>
          </p:nvPr>
        </p:nvSpPr>
        <p:spPr>
          <a:xfrm>
            <a:off x="903288" y="4376738"/>
            <a:ext cx="5040312" cy="4075112"/>
          </a:xfrm>
          <a:ln/>
        </p:spPr>
        <p:txBody>
          <a:bodyPr lIns="91434" tIns="45716" rIns="91434" bIns="45716"/>
          <a:lstStyle/>
          <a:p>
            <a:r>
              <a:rPr lang="en-US"/>
              <a:t>Nonratioed latch – sizing of the devices affects performance and is not critical to functionality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8" name="Rectangle 2"/>
          <p:cNvSpPr>
            <a:spLocks noGrp="1" noRot="1" noChangeAspect="1" noChangeArrowheads="1" noTextEdit="1"/>
          </p:cNvSpPr>
          <p:nvPr>
            <p:ph type="sldImg"/>
          </p:nvPr>
        </p:nvSpPr>
        <p:spPr>
          <a:xfrm>
            <a:off x="1109663" y="679450"/>
            <a:ext cx="4629150" cy="3471863"/>
          </a:xfrm>
        </p:spPr>
      </p:sp>
      <p:sp>
        <p:nvSpPr>
          <p:cNvPr id="1514499" name="Rectangle 3"/>
          <p:cNvSpPr>
            <a:spLocks noGrp="1" noChangeArrowheads="1"/>
          </p:cNvSpPr>
          <p:nvPr>
            <p:ph type="body" idx="1"/>
          </p:nvPr>
        </p:nvSpPr>
        <p:spPr>
          <a:xfrm>
            <a:off x="903288" y="4376738"/>
            <a:ext cx="5040312" cy="4075112"/>
          </a:xfrm>
          <a:ln/>
        </p:spPr>
        <p:txBody>
          <a:bodyPr lIns="91434" tIns="45716" rIns="91434" bIns="45716"/>
          <a:lstStyle/>
          <a:p>
            <a:r>
              <a:rPr lang="en-US"/>
              <a:t>Positive latch – latch is transparent (D is copied to Q) when clk is high (bottom transmission gate is on)</a:t>
            </a:r>
          </a:p>
          <a:p>
            <a:endParaRPr lang="en-US"/>
          </a:p>
          <a:p>
            <a:r>
              <a:rPr lang="en-US"/>
              <a:t>clk load is two transistors (and two for !clk) = clock load of 4</a:t>
            </a:r>
          </a:p>
          <a:p>
            <a:endParaRPr lang="en-US"/>
          </a:p>
          <a:p>
            <a:r>
              <a:rPr lang="en-US"/>
              <a:t>Also have the problem of having to generate both clk and !clk (nonoverlapping clocks)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546" name="Rectangle 2"/>
          <p:cNvSpPr>
            <a:spLocks noGrp="1" noRot="1" noChangeAspect="1" noChangeArrowheads="1" noTextEdit="1"/>
          </p:cNvSpPr>
          <p:nvPr>
            <p:ph type="sldImg"/>
          </p:nvPr>
        </p:nvSpPr>
        <p:spPr>
          <a:xfrm>
            <a:off x="1109663" y="679450"/>
            <a:ext cx="4629150" cy="3471863"/>
          </a:xfrm>
        </p:spPr>
      </p:sp>
      <p:sp>
        <p:nvSpPr>
          <p:cNvPr id="1516547" name="Rectangle 3"/>
          <p:cNvSpPr>
            <a:spLocks noGrp="1" noChangeArrowheads="1"/>
          </p:cNvSpPr>
          <p:nvPr>
            <p:ph type="body" idx="1"/>
          </p:nvPr>
        </p:nvSpPr>
        <p:spPr>
          <a:xfrm>
            <a:off x="903288" y="4376738"/>
            <a:ext cx="5040312" cy="4075112"/>
          </a:xfrm>
          <a:ln/>
        </p:spPr>
        <p:txBody>
          <a:bodyPr lIns="91434" tIns="45716" rIns="91434" bIns="45716"/>
          <a:lstStyle/>
          <a:p>
            <a:r>
              <a:rPr lang="en-US"/>
              <a:t>Positive latch – latch is transparent (D is copied to Q) when clk is high</a:t>
            </a:r>
          </a:p>
          <a:p>
            <a:endParaRPr lang="en-US"/>
          </a:p>
          <a:p>
            <a:r>
              <a:rPr lang="en-US"/>
              <a:t>Have reduced clock load by replacing transmission gates with pass transistors, but that impacts both noise margin and switching performance and causes static power dissipation due to threshold drop.</a:t>
            </a:r>
          </a:p>
          <a:p>
            <a:endParaRPr lang="en-US"/>
          </a:p>
          <a:p>
            <a:r>
              <a:rPr lang="en-US"/>
              <a:t>clk load is one transistors (and one for !clk) = clock load of 2</a:t>
            </a:r>
          </a:p>
          <a:p>
            <a:endParaRPr lang="en-US"/>
          </a:p>
          <a:p>
            <a:r>
              <a:rPr lang="en-US"/>
              <a:t>Still have the problem of having to generate both clk and !clk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42" name="Rectangle 2"/>
          <p:cNvSpPr>
            <a:spLocks noGrp="1" noRot="1" noChangeAspect="1" noChangeArrowheads="1" noTextEdit="1"/>
          </p:cNvSpPr>
          <p:nvPr>
            <p:ph type="sldImg"/>
          </p:nvPr>
        </p:nvSpPr>
        <p:spPr>
          <a:xfrm>
            <a:off x="1109663" y="679450"/>
            <a:ext cx="4629150" cy="3471863"/>
          </a:xfrm>
        </p:spPr>
      </p:sp>
      <p:sp>
        <p:nvSpPr>
          <p:cNvPr id="1520643" name="Rectangle 3"/>
          <p:cNvSpPr>
            <a:spLocks noGrp="1" noChangeArrowheads="1"/>
          </p:cNvSpPr>
          <p:nvPr>
            <p:ph type="body" idx="1"/>
          </p:nvPr>
        </p:nvSpPr>
        <p:spPr>
          <a:xfrm>
            <a:off x="903288" y="4376738"/>
            <a:ext cx="5040312" cy="4075112"/>
          </a:xfrm>
          <a:ln/>
        </p:spPr>
        <p:txBody>
          <a:bodyPr lIns="91434" tIns="45716" rIns="91434" bIns="45716"/>
          <a:lstStyle/>
          <a:p>
            <a:r>
              <a:rPr lang="en-US"/>
              <a:t>On low phase of clock, master is transparent and D input is passed to master stage output QM.  Slave is in hold mode, keeping its previous value using feedback.</a:t>
            </a:r>
          </a:p>
          <a:p>
            <a:endParaRPr lang="en-US"/>
          </a:p>
          <a:p>
            <a:r>
              <a:rPr lang="en-US"/>
              <a:t>During the rising edge of the clock, the master stops sampling and goes into hold mode, the slave starts sampling coping QM to its output.</a:t>
            </a:r>
          </a:p>
          <a:p>
            <a:endParaRPr lang="en-US"/>
          </a:p>
          <a:p>
            <a:r>
              <a:rPr lang="en-US"/>
              <a:t>The value of Q is the value of D right before the rising edge of the clock achieving a POSITIVE EDGE TRIGGERED effect.</a:t>
            </a:r>
          </a:p>
          <a:p>
            <a:endParaRPr lang="en-US"/>
          </a:p>
          <a:p>
            <a:r>
              <a:rPr lang="en-US"/>
              <a:t>Can build a negative edge triggered by  switching the order of master and slave (master positive, slave negative)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690" name="Rectangle 2"/>
          <p:cNvSpPr>
            <a:spLocks noGrp="1" noRot="1" noChangeAspect="1" noChangeArrowheads="1" noTextEdit="1"/>
          </p:cNvSpPr>
          <p:nvPr>
            <p:ph type="sldImg"/>
          </p:nvPr>
        </p:nvSpPr>
        <p:spPr>
          <a:xfrm>
            <a:off x="1109663" y="679450"/>
            <a:ext cx="4629150" cy="3471863"/>
          </a:xfrm>
        </p:spPr>
      </p:sp>
      <p:sp>
        <p:nvSpPr>
          <p:cNvPr id="1522691" name="Rectangle 3"/>
          <p:cNvSpPr>
            <a:spLocks noGrp="1" noChangeArrowheads="1"/>
          </p:cNvSpPr>
          <p:nvPr>
            <p:ph type="body" idx="1"/>
          </p:nvPr>
        </p:nvSpPr>
        <p:spPr>
          <a:xfrm>
            <a:off x="903288" y="4376738"/>
            <a:ext cx="5040312" cy="4075112"/>
          </a:xfrm>
          <a:ln/>
        </p:spPr>
        <p:txBody>
          <a:bodyPr lIns="91434" tIns="45716" rIns="91434" bIns="45716"/>
          <a:lstStyle/>
          <a:p>
            <a:r>
              <a:rPr lang="en-US"/>
              <a:t>For class handout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8" name="Rectangle 2"/>
          <p:cNvSpPr>
            <a:spLocks noGrp="1" noRot="1" noChangeAspect="1" noChangeArrowheads="1" noTextEdit="1"/>
          </p:cNvSpPr>
          <p:nvPr>
            <p:ph type="sldImg"/>
          </p:nvPr>
        </p:nvSpPr>
        <p:spPr>
          <a:xfrm>
            <a:off x="1109663" y="679450"/>
            <a:ext cx="4629150" cy="3471863"/>
          </a:xfrm>
        </p:spPr>
      </p:sp>
      <p:sp>
        <p:nvSpPr>
          <p:cNvPr id="1524739" name="Rectangle 3"/>
          <p:cNvSpPr>
            <a:spLocks noGrp="1" noChangeArrowheads="1"/>
          </p:cNvSpPr>
          <p:nvPr>
            <p:ph type="body" idx="1"/>
          </p:nvPr>
        </p:nvSpPr>
        <p:spPr>
          <a:xfrm>
            <a:off x="903288" y="4376738"/>
            <a:ext cx="5040312" cy="4075112"/>
          </a:xfrm>
          <a:ln/>
        </p:spPr>
        <p:txBody>
          <a:bodyPr lIns="91434" tIns="45716" rIns="91434" bIns="45716"/>
          <a:lstStyle/>
          <a:p>
            <a:r>
              <a:rPr lang="en-US" dirty="0"/>
              <a:t>For lecture</a:t>
            </a:r>
          </a:p>
          <a:p>
            <a:endParaRPr lang="en-US" dirty="0"/>
          </a:p>
          <a:p>
            <a:r>
              <a:rPr lang="en-US" dirty="0"/>
              <a:t>Note that !</a:t>
            </a:r>
            <a:r>
              <a:rPr lang="en-US" dirty="0" err="1"/>
              <a:t>clk</a:t>
            </a:r>
            <a:r>
              <a:rPr lang="en-US" dirty="0"/>
              <a:t> is generated locally</a:t>
            </a:r>
          </a:p>
          <a:p>
            <a:endParaRPr lang="en-US" dirty="0"/>
          </a:p>
          <a:p>
            <a:r>
              <a:rPr lang="en-US" dirty="0"/>
              <a:t>20 transistors (plus clock inverter) – 8 clock loads (4 on </a:t>
            </a:r>
            <a:r>
              <a:rPr lang="en-US" dirty="0" err="1"/>
              <a:t>clk</a:t>
            </a:r>
            <a:r>
              <a:rPr lang="en-US" dirty="0"/>
              <a:t> and 4 on !</a:t>
            </a:r>
            <a:r>
              <a:rPr lang="en-US" dirty="0" err="1"/>
              <a:t>clk</a:t>
            </a:r>
            <a:r>
              <a:rPr lang="en-US" dirty="0"/>
              <a:t>) (can ignore the buffer inverter overhead since it can be amortized over multiple register bits)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6" name="Rectangle 2"/>
          <p:cNvSpPr>
            <a:spLocks noGrp="1" noRot="1" noChangeAspect="1" noChangeArrowheads="1" noTextEdit="1"/>
          </p:cNvSpPr>
          <p:nvPr>
            <p:ph type="sldImg"/>
          </p:nvPr>
        </p:nvSpPr>
        <p:spPr>
          <a:xfrm>
            <a:off x="1109663" y="679450"/>
            <a:ext cx="4629150" cy="3471863"/>
          </a:xfrm>
        </p:spPr>
      </p:sp>
      <p:sp>
        <p:nvSpPr>
          <p:cNvPr id="1526787" name="Rectangle 3"/>
          <p:cNvSpPr>
            <a:spLocks noGrp="1" noChangeArrowheads="1"/>
          </p:cNvSpPr>
          <p:nvPr>
            <p:ph type="body" idx="1"/>
          </p:nvPr>
        </p:nvSpPr>
        <p:spPr>
          <a:xfrm>
            <a:off x="903288" y="4376738"/>
            <a:ext cx="5040312" cy="4075112"/>
          </a:xfrm>
          <a:ln/>
        </p:spPr>
        <p:txBody>
          <a:bodyPr lIns="91434" tIns="45716" rIns="91434" bIns="45716"/>
          <a:lstStyle/>
          <a:p>
            <a:r>
              <a:rPr lang="en-US"/>
              <a:t>For class handout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Rectangle 2"/>
          <p:cNvSpPr>
            <a:spLocks noGrp="1" noRot="1" noChangeAspect="1" noChangeArrowheads="1" noTextEdit="1"/>
          </p:cNvSpPr>
          <p:nvPr>
            <p:ph type="sldImg"/>
          </p:nvPr>
        </p:nvSpPr>
        <p:spPr>
          <a:xfrm>
            <a:off x="1109663" y="679450"/>
            <a:ext cx="4629150" cy="3471863"/>
          </a:xfrm>
        </p:spPr>
      </p:sp>
      <p:sp>
        <p:nvSpPr>
          <p:cNvPr id="1528835" name="Rectangle 3"/>
          <p:cNvSpPr>
            <a:spLocks noGrp="1" noChangeArrowheads="1"/>
          </p:cNvSpPr>
          <p:nvPr>
            <p:ph type="body" idx="1"/>
          </p:nvPr>
        </p:nvSpPr>
        <p:spPr>
          <a:xfrm>
            <a:off x="903288" y="4376738"/>
            <a:ext cx="5040312" cy="4075112"/>
          </a:xfrm>
          <a:ln/>
        </p:spPr>
        <p:txBody>
          <a:bodyPr lIns="91434" tIns="45716" rIns="91434" bIns="45716"/>
          <a:lstStyle/>
          <a:p>
            <a:r>
              <a:rPr lang="en-US"/>
              <a:t>For lecture</a:t>
            </a:r>
          </a:p>
          <a:p>
            <a:endParaRPr lang="en-US"/>
          </a:p>
          <a:p>
            <a:r>
              <a:rPr lang="en-US"/>
              <a:t>set-up - how long before the rising edge does D have to be stable such that QM samples the value reliably? - D has to propagate through I1, T1, I3 and I2 before the rising edge to ensure that the node voltages on both terminals of T2 are the same value.</a:t>
            </a:r>
          </a:p>
          <a:p>
            <a:endParaRPr lang="en-US"/>
          </a:p>
          <a:p>
            <a:r>
              <a:rPr lang="en-US"/>
              <a:t>prop delay - since the delay of I2 is included in the set-up time, the output of I4 is valid before the rising edge of clk, so the delay is simply the delay through T3 and I6</a:t>
            </a:r>
          </a:p>
          <a:p>
            <a:endParaRPr lang="en-US"/>
          </a:p>
          <a:p>
            <a:r>
              <a:rPr lang="en-US"/>
              <a:t>hold time - since T1 turns off when the clock goes high, any changes in D after clk goes high are not seen, so hold time is 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Grp="1" noRot="1" noChangeAspect="1" noChangeArrowheads="1" noTextEdit="1"/>
          </p:cNvSpPr>
          <p:nvPr>
            <p:ph type="sldImg"/>
          </p:nvPr>
        </p:nvSpPr>
        <p:spPr/>
      </p:sp>
      <p:sp>
        <p:nvSpPr>
          <p:cNvPr id="148377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2" name="Rectangle 2"/>
          <p:cNvSpPr>
            <a:spLocks noGrp="1" noRot="1" noChangeAspect="1" noChangeArrowheads="1" noTextEdit="1"/>
          </p:cNvSpPr>
          <p:nvPr>
            <p:ph type="sldImg"/>
          </p:nvPr>
        </p:nvSpPr>
        <p:spPr/>
      </p:sp>
      <p:sp>
        <p:nvSpPr>
          <p:cNvPr id="1530883" name="Rectangle 3"/>
          <p:cNvSpPr>
            <a:spLocks noGrp="1" noChangeArrowheads="1"/>
          </p:cNvSpPr>
          <p:nvPr>
            <p:ph type="body" idx="1"/>
          </p:nvPr>
        </p:nvSpPr>
        <p:spPr>
          <a:ln/>
        </p:spPr>
        <p:txBody>
          <a:bodyPr/>
          <a:lstStyle/>
          <a:p>
            <a:r>
              <a:rPr lang="en-US"/>
              <a:t>progressively skew the input wrt to the clock edge until the circuit fails.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0" name="Rectangle 2"/>
          <p:cNvSpPr>
            <a:spLocks noGrp="1" noRot="1" noChangeAspect="1" noChangeArrowheads="1" noTextEdit="1"/>
          </p:cNvSpPr>
          <p:nvPr>
            <p:ph type="sldImg"/>
          </p:nvPr>
        </p:nvSpPr>
        <p:spPr/>
      </p:sp>
      <p:sp>
        <p:nvSpPr>
          <p:cNvPr id="1532931" name="Rectangle 3"/>
          <p:cNvSpPr>
            <a:spLocks noGrp="1" noChangeArrowheads="1"/>
          </p:cNvSpPr>
          <p:nvPr>
            <p:ph type="body" idx="1"/>
          </p:nvPr>
        </p:nvSpPr>
        <p:spPr>
          <a:ln/>
        </p:spPr>
        <p:txBody>
          <a:bodyPr/>
          <a:lstStyle/>
          <a:p>
            <a:r>
              <a:rPr lang="en-US"/>
              <a:t>the clock is enabled before the nodes on both sides of the transmission gate T2 settle to the same value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978" name="Rectangle 2"/>
          <p:cNvSpPr>
            <a:spLocks noGrp="1" noRot="1" noChangeAspect="1" noChangeArrowheads="1" noTextEdit="1"/>
          </p:cNvSpPr>
          <p:nvPr>
            <p:ph type="sldImg"/>
          </p:nvPr>
        </p:nvSpPr>
        <p:spPr/>
      </p:sp>
      <p:sp>
        <p:nvSpPr>
          <p:cNvPr id="1534979" name="Rectangle 3"/>
          <p:cNvSpPr>
            <a:spLocks noGrp="1" noChangeArrowheads="1"/>
          </p:cNvSpPr>
          <p:nvPr>
            <p:ph type="body" idx="1"/>
          </p:nvPr>
        </p:nvSpPr>
        <p:spPr>
          <a:ln/>
        </p:spPr>
        <p:txBody>
          <a:bodyPr/>
          <a:lstStyle/>
          <a:p>
            <a:r>
              <a:rPr lang="en-US"/>
              <a:t>hold time - D input edge is skewed relative to the clock signal until the circuit fails</a:t>
            </a:r>
          </a:p>
          <a:p>
            <a:endParaRPr lang="en-US"/>
          </a:p>
          <a:p>
            <a:r>
              <a:rPr lang="en-US"/>
              <a:t>propagation delay – delay is measured from the 50% point of the clk edge to the 50% point of the Q output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2" name="Rectangle 2"/>
          <p:cNvSpPr>
            <a:spLocks noGrp="1" noRot="1" noChangeAspect="1" noChangeArrowheads="1" noTextEdit="1"/>
          </p:cNvSpPr>
          <p:nvPr>
            <p:ph type="sldImg"/>
          </p:nvPr>
        </p:nvSpPr>
        <p:spPr>
          <a:xfrm>
            <a:off x="1109663" y="679450"/>
            <a:ext cx="4629150" cy="3471863"/>
          </a:xfrm>
        </p:spPr>
      </p:sp>
      <p:sp>
        <p:nvSpPr>
          <p:cNvPr id="1541123" name="Rectangle 3"/>
          <p:cNvSpPr>
            <a:spLocks noGrp="1" noChangeArrowheads="1"/>
          </p:cNvSpPr>
          <p:nvPr>
            <p:ph type="body" idx="1"/>
          </p:nvPr>
        </p:nvSpPr>
        <p:spPr>
          <a:xfrm>
            <a:off x="903288" y="4376738"/>
            <a:ext cx="5040312" cy="4075112"/>
          </a:xfrm>
          <a:ln/>
        </p:spPr>
        <p:txBody>
          <a:bodyPr lIns="91434" tIns="45716" rIns="91434" bIns="45716"/>
          <a:lstStyle/>
          <a:p>
            <a:r>
              <a:rPr lang="en-US"/>
              <a:t>12 transistors with clock load of 4 (2 on clk and 2 on !clk) – but now ratioed design (and thus less robust)</a:t>
            </a:r>
          </a:p>
          <a:p>
            <a:endParaRPr lang="en-US"/>
          </a:p>
          <a:p>
            <a:r>
              <a:rPr lang="en-US"/>
              <a:t>T1 must overpower I2 to switch the state of the cross-coupled inverters I1 and I2.  But want to use minimum (or close to it) transistors in T1 and T2 to keep clock load small (to reduce power dissipation in flipflops and in the clock distribution network).  Thus, probably want to downsize the transistors in I1 (making them longer and thus weaker).</a:t>
            </a:r>
          </a:p>
          <a:p>
            <a:endParaRPr lang="en-US"/>
          </a:p>
          <a:p>
            <a:r>
              <a:rPr lang="en-US"/>
              <a:t>Another problem is reverse conduction is possible – second stage can affect the state of the first latch.  When slave (second latch) is on, it is possible for a combination of T2 and I4 to influence the data stored in I1&amp;I2.  As long as I4 is a weak device, this is not a problem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70" name="Rectangle 2"/>
          <p:cNvSpPr>
            <a:spLocks noGrp="1" noRot="1" noChangeAspect="1" noChangeArrowheads="1" noTextEdit="1"/>
          </p:cNvSpPr>
          <p:nvPr>
            <p:ph type="sldImg"/>
          </p:nvPr>
        </p:nvSpPr>
        <p:spPr>
          <a:xfrm>
            <a:off x="1109663" y="679450"/>
            <a:ext cx="4629150" cy="3471863"/>
          </a:xfrm>
        </p:spPr>
      </p:sp>
      <p:sp>
        <p:nvSpPr>
          <p:cNvPr id="1543171" name="Rectangle 3"/>
          <p:cNvSpPr>
            <a:spLocks noGrp="1" noChangeArrowheads="1"/>
          </p:cNvSpPr>
          <p:nvPr>
            <p:ph type="body" idx="1"/>
          </p:nvPr>
        </p:nvSpPr>
        <p:spPr>
          <a:xfrm>
            <a:off x="903288" y="4376738"/>
            <a:ext cx="5040312" cy="4075112"/>
          </a:xfrm>
          <a:ln/>
        </p:spPr>
        <p:txBody>
          <a:bodyPr lIns="91434" tIns="45716" rIns="91434" bIns="45716"/>
          <a:lstStyle/>
          <a:p>
            <a:r>
              <a:rPr lang="en-US"/>
              <a:t>Clk and !clk are never perfect inversions of one another – must generate !clk and route both signals (variations can exist in the wires used to route the two clock signals and load capacitances can vary)</a:t>
            </a:r>
          </a:p>
          <a:p>
            <a:endParaRPr lang="en-US"/>
          </a:p>
          <a:p>
            <a:r>
              <a:rPr lang="en-US"/>
              <a:t>Clock skew can result in clock overlap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218" name="Rectangle 2"/>
          <p:cNvSpPr>
            <a:spLocks noGrp="1" noRot="1" noChangeAspect="1" noChangeArrowheads="1" noTextEdit="1"/>
          </p:cNvSpPr>
          <p:nvPr>
            <p:ph type="sldImg"/>
          </p:nvPr>
        </p:nvSpPr>
        <p:spPr>
          <a:xfrm>
            <a:off x="1109663" y="679450"/>
            <a:ext cx="4629150" cy="3471863"/>
          </a:xfrm>
        </p:spPr>
      </p:sp>
      <p:sp>
        <p:nvSpPr>
          <p:cNvPr id="1545219" name="Rectangle 3"/>
          <p:cNvSpPr>
            <a:spLocks noGrp="1" noChangeArrowheads="1"/>
          </p:cNvSpPr>
          <p:nvPr>
            <p:ph type="body" idx="1"/>
          </p:nvPr>
        </p:nvSpPr>
        <p:spPr>
          <a:xfrm>
            <a:off x="903288" y="4376738"/>
            <a:ext cx="5040312" cy="4075112"/>
          </a:xfrm>
          <a:ln/>
        </p:spPr>
        <p:txBody>
          <a:bodyPr lIns="91434" tIns="45716" rIns="91434" bIns="45716"/>
          <a:lstStyle/>
          <a:p>
            <a:r>
              <a:rPr lang="en-US"/>
              <a:t>When clock goes high, slave should go into hold mode.  But since clk and !clk are both high for a short period of time there is a direct path from D to Q.  So data output could change on rising edge (not this is a negative et device!).  Race condition where value of Q is a function of whether the input D arrives at node X before or after the falling edge of !clk.</a:t>
            </a:r>
          </a:p>
          <a:p>
            <a:endParaRPr lang="en-US"/>
          </a:p>
          <a:p>
            <a:r>
              <a:rPr lang="en-US"/>
              <a:t>Node A is driven by both D and B when clk and !clk are both high  resulting in an undefined state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266" name="Rectangle 2"/>
          <p:cNvSpPr>
            <a:spLocks noGrp="1" noRot="1" noChangeAspect="1" noChangeArrowheads="1" noTextEdit="1"/>
          </p:cNvSpPr>
          <p:nvPr>
            <p:ph type="sldImg"/>
          </p:nvPr>
        </p:nvSpPr>
        <p:spPr>
          <a:xfrm>
            <a:off x="1109663" y="679450"/>
            <a:ext cx="4629150" cy="3471863"/>
          </a:xfrm>
        </p:spPr>
      </p:sp>
      <p:sp>
        <p:nvSpPr>
          <p:cNvPr id="1547267" name="Rectangle 3"/>
          <p:cNvSpPr>
            <a:spLocks noGrp="1" noChangeArrowheads="1"/>
          </p:cNvSpPr>
          <p:nvPr>
            <p:ph type="body" idx="1"/>
          </p:nvPr>
        </p:nvSpPr>
        <p:spPr>
          <a:xfrm>
            <a:off x="903288" y="4376738"/>
            <a:ext cx="5040312" cy="4075112"/>
          </a:xfrm>
          <a:ln/>
        </p:spPr>
        <p:txBody>
          <a:bodyPr lIns="91434" tIns="45716" rIns="91434" bIns="45716"/>
          <a:lstStyle/>
          <a:p>
            <a:r>
              <a:rPr lang="en-US"/>
              <a:t>Keep clock nonoverlap time large enough that no overlap occurs even in the presence of clock skew</a:t>
            </a:r>
          </a:p>
          <a:p>
            <a:endParaRPr lang="en-US"/>
          </a:p>
          <a:p>
            <a:r>
              <a:rPr lang="en-US"/>
              <a:t>During the nonoverlap time, the ff is in the high-impedance state – the feedback loop is open (the loop gain is zero) and the input is disconnected.  Leakage will destroy the state if this condition holds for too long – hence the name pseudostatic (the register employs a combination of static and dynamic storage approaches depending upon the state of the clock).  Don’t want to stop the clocks when both are low!!</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Rot="1" noChangeAspect="1" noChangeArrowheads="1" noTextEdit="1"/>
          </p:cNvSpPr>
          <p:nvPr>
            <p:ph type="sldImg"/>
          </p:nvPr>
        </p:nvSpPr>
        <p:spPr/>
      </p:sp>
      <p:sp>
        <p:nvSpPr>
          <p:cNvPr id="154931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p:cNvSpPr>
            <a:spLocks noGrp="1" noRot="1" noChangeAspect="1" noChangeArrowheads="1" noTextEdit="1"/>
          </p:cNvSpPr>
          <p:nvPr>
            <p:ph type="sldImg"/>
          </p:nvPr>
        </p:nvSpPr>
        <p:spPr>
          <a:xfrm>
            <a:off x="1109663" y="679450"/>
            <a:ext cx="4629150" cy="3471863"/>
          </a:xfrm>
        </p:spPr>
      </p:sp>
      <p:sp>
        <p:nvSpPr>
          <p:cNvPr id="1502211" name="Rectangle 3"/>
          <p:cNvSpPr>
            <a:spLocks noGrp="1" noChangeArrowheads="1"/>
          </p:cNvSpPr>
          <p:nvPr>
            <p:ph type="body" idx="1"/>
          </p:nvPr>
        </p:nvSpPr>
        <p:spPr>
          <a:xfrm>
            <a:off x="903288" y="4376738"/>
            <a:ext cx="5040312" cy="4075112"/>
          </a:xfrm>
          <a:ln/>
        </p:spPr>
        <p:txBody>
          <a:bodyPr lIns="91434" tIns="45716" rIns="91434" bIns="45716"/>
          <a:lstStyle/>
          <a:p>
            <a:r>
              <a:rPr lang="en-US"/>
              <a:t>For class handout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8" name="Rectangle 2"/>
          <p:cNvSpPr>
            <a:spLocks noGrp="1" noRot="1" noChangeAspect="1" noChangeArrowheads="1" noTextEdit="1"/>
          </p:cNvSpPr>
          <p:nvPr>
            <p:ph type="sldImg"/>
          </p:nvPr>
        </p:nvSpPr>
        <p:spPr>
          <a:xfrm>
            <a:off x="1109663" y="679450"/>
            <a:ext cx="4629150" cy="3471863"/>
          </a:xfrm>
        </p:spPr>
      </p:sp>
      <p:sp>
        <p:nvSpPr>
          <p:cNvPr id="1504259" name="Rectangle 3"/>
          <p:cNvSpPr>
            <a:spLocks noGrp="1" noChangeArrowheads="1"/>
          </p:cNvSpPr>
          <p:nvPr>
            <p:ph type="body" idx="1"/>
          </p:nvPr>
        </p:nvSpPr>
        <p:spPr>
          <a:xfrm>
            <a:off x="903288" y="4376738"/>
            <a:ext cx="5040312" cy="4075112"/>
          </a:xfrm>
          <a:ln/>
        </p:spPr>
        <p:txBody>
          <a:bodyPr lIns="91434" tIns="45716" rIns="91434" bIns="45716"/>
          <a:lstStyle/>
          <a:p>
            <a:r>
              <a:rPr lang="en-US"/>
              <a:t>For lecture - 8 transistor SR level sensitive latch - two clock loads (sized)</a:t>
            </a:r>
          </a:p>
          <a:p>
            <a:endParaRPr lang="en-US"/>
          </a:p>
          <a:p>
            <a:r>
              <a:rPr lang="en-US"/>
              <a:t>No static power consumption, but …</a:t>
            </a:r>
          </a:p>
          <a:p>
            <a:endParaRPr lang="en-US"/>
          </a:p>
          <a:p>
            <a:r>
              <a:rPr lang="en-US"/>
              <a:t>Ratioed device where sizing is critical to ensure proper functionality</a:t>
            </a:r>
          </a:p>
          <a:p>
            <a:endParaRPr lang="en-US"/>
          </a:p>
          <a:p>
            <a:r>
              <a:rPr lang="en-US"/>
              <a:t>For the case shown, M7 and M8 must succeed in bringing Q low (overcoming M4) - below the threshold of M1</a:t>
            </a:r>
          </a:p>
          <a:p>
            <a:endParaRPr lang="en-US"/>
          </a:p>
          <a:p>
            <a:r>
              <a:rPr lang="en-US"/>
              <a:t>Therefore, must increase the sizes of transistors M5,M6,M7, and M8</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874" name="Rectangle 2"/>
          <p:cNvSpPr>
            <a:spLocks noGrp="1" noRot="1" noChangeAspect="1" noChangeArrowheads="1" noTextEdit="1"/>
          </p:cNvSpPr>
          <p:nvPr>
            <p:ph type="sldImg"/>
          </p:nvPr>
        </p:nvSpPr>
        <p:spPr>
          <a:xfrm>
            <a:off x="1109663" y="679450"/>
            <a:ext cx="4629150" cy="3471863"/>
          </a:xfrm>
        </p:spPr>
      </p:sp>
      <p:sp>
        <p:nvSpPr>
          <p:cNvPr id="1487875" name="Rectangle 3"/>
          <p:cNvSpPr>
            <a:spLocks noGrp="1" noChangeArrowheads="1"/>
          </p:cNvSpPr>
          <p:nvPr>
            <p:ph type="body" idx="1"/>
          </p:nvPr>
        </p:nvSpPr>
        <p:spPr>
          <a:xfrm>
            <a:off x="903288" y="4376738"/>
            <a:ext cx="5040312" cy="4075112"/>
          </a:xfrm>
          <a:ln/>
        </p:spPr>
        <p:txBody>
          <a:bodyPr lIns="91434" tIns="45716" rIns="91434" bIns="45716"/>
          <a:lstStyle/>
          <a:p>
            <a:r>
              <a:rPr lang="en-US"/>
              <a:t>Output is a function of the inputs AND the current state</a:t>
            </a:r>
          </a:p>
          <a:p>
            <a:endParaRPr lang="en-US"/>
          </a:p>
          <a:p>
            <a:r>
              <a:rPr lang="en-US"/>
              <a:t>Have already discussed how to design the combinational logic part – now need to focus on designing the state registers</a:t>
            </a:r>
          </a:p>
          <a:p>
            <a:endParaRPr lang="en-US"/>
          </a:p>
          <a:p>
            <a:r>
              <a:rPr lang="en-US"/>
              <a:t>Mealy (both the input and the current state is used to determine the output) versus Moore state machines (output depends only on the current state).  Moore machines have potential implementation advantages in speed and size – speed because the control outputs, which are needed early in the clock cycle, do not depend upon the inputs.  Moore machine disadvantages are that they may require additional states.</a:t>
            </a:r>
          </a:p>
          <a:p>
            <a:endParaRPr lang="en-US"/>
          </a:p>
          <a:p>
            <a:r>
              <a:rPr lang="en-US"/>
              <a:t>The State Register shown is “edge-triggered” (can tell by the &gt;).  In fact, its positive edge triggered, i.e., changes output state when the clock edge goes from 0 to 1 (can tell by the absence of a 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6" name="Rectangle 2"/>
          <p:cNvSpPr>
            <a:spLocks noGrp="1" noRot="1" noChangeAspect="1" noChangeArrowheads="1" noTextEdit="1"/>
          </p:cNvSpPr>
          <p:nvPr>
            <p:ph type="sldImg"/>
          </p:nvPr>
        </p:nvSpPr>
        <p:spPr>
          <a:xfrm>
            <a:off x="1109663" y="679450"/>
            <a:ext cx="4629150" cy="3471863"/>
          </a:xfrm>
        </p:spPr>
      </p:sp>
      <p:sp>
        <p:nvSpPr>
          <p:cNvPr id="1506307" name="Rectangle 3"/>
          <p:cNvSpPr>
            <a:spLocks noGrp="1" noChangeArrowheads="1"/>
          </p:cNvSpPr>
          <p:nvPr>
            <p:ph type="body" idx="1"/>
          </p:nvPr>
        </p:nvSpPr>
        <p:spPr>
          <a:xfrm>
            <a:off x="903288" y="4376738"/>
            <a:ext cx="5040312" cy="4075112"/>
          </a:xfrm>
          <a:ln/>
        </p:spPr>
        <p:txBody>
          <a:bodyPr lIns="91434" tIns="45716" rIns="91434" bIns="45716"/>
          <a:lstStyle/>
          <a:p>
            <a:r>
              <a:rPr lang="en-US"/>
              <a:t>Want VM at Vdd/2</a:t>
            </a:r>
          </a:p>
          <a:p>
            <a:endParaRPr lang="en-US"/>
          </a:p>
          <a:p>
            <a:r>
              <a:rPr lang="en-US"/>
              <a:t>Assuming Q=0, determine the minimum sizes of M5, M6, M7, and M8 to make the device switchable</a:t>
            </a:r>
          </a:p>
          <a:p>
            <a:endParaRPr lang="en-US"/>
          </a:p>
          <a:p>
            <a:r>
              <a:rPr lang="en-US"/>
              <a:t>so the individual device ration for M5 or M6 must be larger than approx. 6.  Analysis results give 2.26 (instead of 3) since it doesn’t take into account channel length modulation and DIBL (drain induced barrier loading).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354" name="Rectangle 2"/>
          <p:cNvSpPr>
            <a:spLocks noGrp="1" noRot="1" noChangeAspect="1" noChangeArrowheads="1" noTextEdit="1"/>
          </p:cNvSpPr>
          <p:nvPr>
            <p:ph type="sldImg"/>
          </p:nvPr>
        </p:nvSpPr>
        <p:spPr>
          <a:xfrm>
            <a:off x="1109663" y="679450"/>
            <a:ext cx="4629150" cy="3471863"/>
          </a:xfrm>
        </p:spPr>
      </p:sp>
      <p:sp>
        <p:nvSpPr>
          <p:cNvPr id="1508355" name="Rectangle 3"/>
          <p:cNvSpPr>
            <a:spLocks noGrp="1" noChangeArrowheads="1"/>
          </p:cNvSpPr>
          <p:nvPr>
            <p:ph type="body" idx="1"/>
          </p:nvPr>
        </p:nvSpPr>
        <p:spPr>
          <a:xfrm>
            <a:off x="903288" y="4376738"/>
            <a:ext cx="5040312" cy="4075112"/>
          </a:xfrm>
          <a:ln/>
        </p:spPr>
        <p:txBody>
          <a:bodyPr lIns="91434" tIns="45716" rIns="91434" bIns="45716"/>
          <a:lstStyle/>
          <a:p>
            <a:r>
              <a:rPr lang="en-US"/>
              <a:t>tp!Q = 120 psec</a:t>
            </a:r>
          </a:p>
          <a:p>
            <a:r>
              <a:rPr lang="en-US"/>
              <a:t>tpQ = 230 psec</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2" name="Rectangle 2"/>
          <p:cNvSpPr>
            <a:spLocks noGrp="1" noRot="1" noChangeAspect="1" noChangeArrowheads="1" noTextEdit="1"/>
          </p:cNvSpPr>
          <p:nvPr>
            <p:ph type="sldImg"/>
          </p:nvPr>
        </p:nvSpPr>
        <p:spPr>
          <a:xfrm>
            <a:off x="1109663" y="679450"/>
            <a:ext cx="4629150" cy="3471863"/>
          </a:xfrm>
        </p:spPr>
      </p:sp>
      <p:sp>
        <p:nvSpPr>
          <p:cNvPr id="1510403" name="Rectangle 3"/>
          <p:cNvSpPr>
            <a:spLocks noGrp="1" noChangeArrowheads="1"/>
          </p:cNvSpPr>
          <p:nvPr>
            <p:ph type="body" idx="1"/>
          </p:nvPr>
        </p:nvSpPr>
        <p:spPr>
          <a:xfrm>
            <a:off x="903288" y="4376738"/>
            <a:ext cx="5040312" cy="4075112"/>
          </a:xfrm>
          <a:ln/>
        </p:spPr>
        <p:txBody>
          <a:bodyPr lIns="91434" tIns="45716" rIns="91434" bIns="45716"/>
          <a:lstStyle/>
          <a:p>
            <a:r>
              <a:rPr lang="en-US"/>
              <a:t>Problems with noise margins and static power consumption due to threshold drop across pass transistors</a:t>
            </a:r>
          </a:p>
          <a:p>
            <a:endParaRPr lang="en-US"/>
          </a:p>
          <a:p>
            <a:r>
              <a:rPr lang="en-US"/>
              <a:t>Once again, sizing is important - especially M5 and M6</a:t>
            </a:r>
          </a:p>
          <a:p>
            <a:endParaRPr lang="en-US"/>
          </a:p>
          <a:p>
            <a:r>
              <a:rPr lang="en-US"/>
              <a:t>Will see this structure again when we talk about SRAMs!!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458" name="Rectangle 2"/>
          <p:cNvSpPr>
            <a:spLocks noGrp="1" noRot="1" noChangeAspect="1" noChangeArrowheads="1" noTextEdit="1"/>
          </p:cNvSpPr>
          <p:nvPr>
            <p:ph type="sldImg"/>
          </p:nvPr>
        </p:nvSpPr>
        <p:spPr/>
      </p:sp>
      <p:sp>
        <p:nvSpPr>
          <p:cNvPr id="1555459" name="Rectangle 3"/>
          <p:cNvSpPr>
            <a:spLocks noGrp="1" noChangeArrowheads="1"/>
          </p:cNvSpPr>
          <p:nvPr>
            <p:ph type="body" idx="1"/>
          </p:nvPr>
        </p:nvSpPr>
        <p:spPr>
          <a:ln/>
        </p:spPr>
        <p:txBody>
          <a:bodyPr/>
          <a:lstStyle/>
          <a:p>
            <a:r>
              <a:rPr lang="en-US"/>
              <a:t>tsetup – time that the data inputs (D) must be valid before the clock transition (0 ti 1 transition for a positive edge-triggered device)</a:t>
            </a:r>
          </a:p>
          <a:p>
            <a:endParaRPr lang="en-US"/>
          </a:p>
          <a:p>
            <a:r>
              <a:rPr lang="en-US"/>
              <a:t>thold is the time that the data inputs must remain valid after the clock edge</a:t>
            </a:r>
          </a:p>
          <a:p>
            <a:endParaRPr lang="en-US"/>
          </a:p>
          <a:p>
            <a:r>
              <a:rPr lang="en-US"/>
              <a:t>Tc-q is the worst case propagation delay (with reference to the clock edge) – time to copy D to Q</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Rot="1" noChangeAspect="1" noChangeArrowheads="1" noTextEdit="1"/>
          </p:cNvSpPr>
          <p:nvPr>
            <p:ph type="sldImg"/>
          </p:nvPr>
        </p:nvSpPr>
        <p:spPr>
          <a:xfrm>
            <a:off x="1109663" y="679450"/>
            <a:ext cx="4629150" cy="3471863"/>
          </a:xfrm>
        </p:spPr>
      </p:sp>
      <p:sp>
        <p:nvSpPr>
          <p:cNvPr id="1494019" name="Rectangle 3"/>
          <p:cNvSpPr>
            <a:spLocks noGrp="1" noChangeArrowheads="1"/>
          </p:cNvSpPr>
          <p:nvPr>
            <p:ph type="body" idx="1"/>
          </p:nvPr>
        </p:nvSpPr>
        <p:spPr>
          <a:xfrm>
            <a:off x="903288" y="4376738"/>
            <a:ext cx="5040312" cy="4075112"/>
          </a:xfrm>
          <a:ln/>
        </p:spPr>
        <p:txBody>
          <a:bodyPr lIns="91434" tIns="45716" rIns="91434" bIns="45716"/>
          <a:lstStyle/>
          <a:p>
            <a:r>
              <a:rPr lang="en-US"/>
              <a:t>contamination delay - minimum delay of the combinational logic or register</a:t>
            </a:r>
          </a:p>
          <a:p>
            <a:endParaRPr lang="en-US"/>
          </a:p>
          <a:p>
            <a:r>
              <a:rPr lang="en-US"/>
              <a:t>Thus, it is important to minimize the values of the timing parameters associated with the register.  In modern high-performance systems, the register propagation delay and set-up times account for a significant portion of the clock period.  E.g., DEC Alpha EV6 has a maximum logic depth of 12 gates and the register overhead accounts for about 15% of the clock period.</a:t>
            </a:r>
          </a:p>
          <a:p>
            <a:endParaRPr lang="en-US"/>
          </a:p>
          <a:p>
            <a:r>
              <a:rPr lang="en-US"/>
              <a:t>Hold time becomes and issue then there is little logic between registers or when the clocks at different registers are somewhat out of phase due to clock skew.</a:t>
            </a:r>
          </a:p>
          <a:p>
            <a:endParaRPr lang="en-US"/>
          </a:p>
          <a:p>
            <a:r>
              <a:rPr lang="en-US"/>
              <a:t>Modern machines are characterized by a very-low logic depth and, in fact, the register propagation delay and setup times account for a significant portion of the clock period.  E.g., DEC EV6 has a maximum logic depth of 12 gates and the register overhead accounts for approx. 15% of the clock period.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Rot="1" noChangeAspect="1" noChangeArrowheads="1" noTextEdit="1"/>
          </p:cNvSpPr>
          <p:nvPr>
            <p:ph type="sldImg"/>
          </p:nvPr>
        </p:nvSpPr>
        <p:spPr>
          <a:xfrm>
            <a:off x="1109663" y="679450"/>
            <a:ext cx="4629150" cy="3471863"/>
          </a:xfrm>
        </p:spPr>
      </p:sp>
      <p:sp>
        <p:nvSpPr>
          <p:cNvPr id="1485827" name="Rectangle 3"/>
          <p:cNvSpPr>
            <a:spLocks noGrp="1" noChangeArrowheads="1"/>
          </p:cNvSpPr>
          <p:nvPr>
            <p:ph type="body" idx="1"/>
          </p:nvPr>
        </p:nvSpPr>
        <p:spPr>
          <a:xfrm>
            <a:off x="903288" y="4376738"/>
            <a:ext cx="5040312" cy="4075112"/>
          </a:xfrm>
          <a:ln/>
        </p:spPr>
        <p:txBody>
          <a:bodyPr lIns="91434" tIns="45716" rIns="91434" bIns="45716"/>
          <a:lstStyle/>
          <a:p>
            <a:r>
              <a:rPr lang="en-US"/>
              <a:t>clock gating - conditional clocks - where the clock is turned off for unused modules to save on power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Rectangle 2"/>
          <p:cNvSpPr>
            <a:spLocks noGrp="1" noRot="1" noChangeAspect="1" noChangeArrowheads="1" noTextEdit="1"/>
          </p:cNvSpPr>
          <p:nvPr>
            <p:ph type="sldImg"/>
          </p:nvPr>
        </p:nvSpPr>
        <p:spPr>
          <a:xfrm>
            <a:off x="1109663" y="679450"/>
            <a:ext cx="4629150" cy="3471863"/>
          </a:xfrm>
        </p:spPr>
      </p:sp>
      <p:sp>
        <p:nvSpPr>
          <p:cNvPr id="1489923" name="Rectangle 3"/>
          <p:cNvSpPr>
            <a:spLocks noGrp="1" noChangeArrowheads="1"/>
          </p:cNvSpPr>
          <p:nvPr>
            <p:ph type="body" idx="1"/>
          </p:nvPr>
        </p:nvSpPr>
        <p:spPr>
          <a:xfrm>
            <a:off x="903288" y="4376738"/>
            <a:ext cx="5040312" cy="4075112"/>
          </a:xfrm>
          <a:ln/>
        </p:spPr>
        <p:txBody>
          <a:bodyPr lIns="91434" tIns="45716" rIns="91434" bIns="45716"/>
          <a:lstStyle/>
          <a:p>
            <a:r>
              <a:rPr lang="en-US"/>
              <a:t>Positive latch - can also have negative latch with flip definitions</a:t>
            </a:r>
          </a:p>
          <a:p>
            <a:endParaRPr lang="en-US"/>
          </a:p>
          <a:p>
            <a:r>
              <a:rPr lang="en-US"/>
              <a:t>Should insert a slide with figure 7.3 after this one?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p:cNvSpPr>
            <a:spLocks noGrp="1" noRot="1" noChangeAspect="1" noChangeArrowheads="1" noTextEdit="1"/>
          </p:cNvSpPr>
          <p:nvPr>
            <p:ph type="sldImg"/>
          </p:nvPr>
        </p:nvSpPr>
        <p:spPr>
          <a:xfrm>
            <a:off x="1109663" y="679450"/>
            <a:ext cx="4629150" cy="3471863"/>
          </a:xfrm>
        </p:spPr>
      </p:sp>
      <p:sp>
        <p:nvSpPr>
          <p:cNvPr id="1496067" name="Rectangle 3"/>
          <p:cNvSpPr>
            <a:spLocks noGrp="1" noChangeArrowheads="1"/>
          </p:cNvSpPr>
          <p:nvPr>
            <p:ph type="body" idx="1"/>
          </p:nvPr>
        </p:nvSpPr>
        <p:spPr>
          <a:xfrm>
            <a:off x="903288" y="4376738"/>
            <a:ext cx="5040312" cy="4075112"/>
          </a:xfrm>
          <a:ln/>
        </p:spPr>
        <p:txBody>
          <a:bodyPr lIns="91434" tIns="45716" rIns="91434" bIns="45716"/>
          <a:lstStyle/>
          <a:p>
            <a:r>
              <a:rPr lang="en-US"/>
              <a:t>bistability principle - a circuit having two stable states that represent 0 and 1</a:t>
            </a:r>
          </a:p>
          <a:p>
            <a:endParaRPr lang="en-US"/>
          </a:p>
          <a:p>
            <a:r>
              <a:rPr lang="en-US"/>
              <a:t>Consider just two inverters - VTC of first inverter and second inverter (later plot is rotated to accentuate that Vi2 = Vo1).  Resulting circuit has just three possible operation points (A, B and C).  A small deviation from the bias point C (e.g., from noise) is amplified and regenerated around the circuit loop until either point A or B is reached.</a:t>
            </a:r>
          </a:p>
          <a:p>
            <a:endParaRPr lang="en-US"/>
          </a:p>
          <a:p>
            <a:r>
              <a:rPr lang="en-US"/>
              <a:t>A and B are stable operation points.  At these points, the loop gain is much smaller than unity.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0" name="Rectangle 2"/>
          <p:cNvSpPr>
            <a:spLocks noGrp="1" noRot="1" noChangeAspect="1" noChangeArrowheads="1" noTextEdit="1"/>
          </p:cNvSpPr>
          <p:nvPr>
            <p:ph type="sldImg"/>
          </p:nvPr>
        </p:nvSpPr>
        <p:spPr/>
      </p:sp>
      <p:sp>
        <p:nvSpPr>
          <p:cNvPr id="1558531" name="Rectangle 3"/>
          <p:cNvSpPr>
            <a:spLocks noGrp="1" noChangeArrowheads="1"/>
          </p:cNvSpPr>
          <p:nvPr>
            <p:ph type="body" idx="1"/>
          </p:nvPr>
        </p:nvSpPr>
        <p:spPr>
          <a:ln/>
        </p:spPr>
        <p:txBody>
          <a:bodyPr/>
          <a:lstStyle/>
          <a:p>
            <a:r>
              <a:rPr lang="en-US"/>
              <a:t>cutting the feedback loop is the most popular in today’s latches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39395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9"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4" name="Rectangle 2"/>
          <p:cNvSpPr>
            <a:spLocks noGrp="1" noChangeArrowheads="1"/>
          </p:cNvSpPr>
          <p:nvPr>
            <p:ph type="title"/>
          </p:nvPr>
        </p:nvSpPr>
        <p:spPr/>
        <p:txBody>
          <a:bodyPr/>
          <a:lstStyle/>
          <a:p>
            <a:r>
              <a:rPr lang="en-US"/>
              <a:t>Review:  How to Choose a Logic Style</a:t>
            </a:r>
          </a:p>
        </p:txBody>
      </p:sp>
      <p:sp>
        <p:nvSpPr>
          <p:cNvPr id="1467395" name="Rectangle 3"/>
          <p:cNvSpPr>
            <a:spLocks noGrp="1" noChangeArrowheads="1"/>
          </p:cNvSpPr>
          <p:nvPr>
            <p:ph type="body" idx="1"/>
          </p:nvPr>
        </p:nvSpPr>
        <p:spPr>
          <a:xfrm>
            <a:off x="304800" y="914400"/>
            <a:ext cx="8534400" cy="1036638"/>
          </a:xfrm>
        </p:spPr>
        <p:txBody>
          <a:bodyPr/>
          <a:lstStyle/>
          <a:p>
            <a:pPr marL="342900" indent="-342900"/>
            <a:r>
              <a:rPr lang="en-US"/>
              <a:t>Must consider ease of design, robustness (noise immunity), area, speed, power, system clocking requirements, fan-out, functionality, ease of testing</a:t>
            </a:r>
          </a:p>
        </p:txBody>
      </p:sp>
      <p:graphicFrame>
        <p:nvGraphicFramePr>
          <p:cNvPr id="1467478" name="Group 86"/>
          <p:cNvGraphicFramePr>
            <a:graphicFrameLocks noGrp="1"/>
          </p:cNvGraphicFramePr>
          <p:nvPr/>
        </p:nvGraphicFramePr>
        <p:xfrm>
          <a:off x="1143000" y="2514600"/>
          <a:ext cx="7010400" cy="1844040"/>
        </p:xfrm>
        <a:graphic>
          <a:graphicData uri="http://schemas.openxmlformats.org/drawingml/2006/table">
            <a:tbl>
              <a:tblPr/>
              <a:tblGrid>
                <a:gridCol w="1600200"/>
                <a:gridCol w="1143000"/>
                <a:gridCol w="1066800"/>
                <a:gridCol w="1295400"/>
                <a:gridCol w="914400"/>
                <a:gridCol w="990600"/>
              </a:tblGrid>
              <a:tr h="3810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Style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 Trans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Ease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Ratioed?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Delay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charset="0"/>
                        </a:rPr>
                        <a:t>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Comp Static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CPL*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12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domino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6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 + clk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DCVSL*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67434" name="Text Box 42"/>
          <p:cNvSpPr txBox="1">
            <a:spLocks noChangeArrowheads="1"/>
          </p:cNvSpPr>
          <p:nvPr/>
        </p:nvSpPr>
        <p:spPr bwMode="auto">
          <a:xfrm>
            <a:off x="3581400" y="2057400"/>
            <a:ext cx="1752600" cy="396875"/>
          </a:xfrm>
          <a:prstGeom prst="rect">
            <a:avLst/>
          </a:prstGeom>
          <a:noFill/>
          <a:ln w="12700">
            <a:noFill/>
            <a:miter lim="800000"/>
            <a:headEnd/>
            <a:tailEnd/>
          </a:ln>
          <a:effectLst/>
        </p:spPr>
        <p:txBody>
          <a:bodyPr wrap="none">
            <a:spAutoFit/>
          </a:bodyPr>
          <a:lstStyle/>
          <a:p>
            <a:r>
              <a:rPr lang="en-US" sz="2000">
                <a:solidFill>
                  <a:schemeClr val="tx1"/>
                </a:solidFill>
              </a:rPr>
              <a:t>4-input NAND</a:t>
            </a:r>
            <a:endParaRPr lang="en-US" sz="2000" baseline="-25000">
              <a:solidFill>
                <a:schemeClr val="tx1"/>
              </a:solidFill>
            </a:endParaRPr>
          </a:p>
        </p:txBody>
      </p:sp>
      <p:sp>
        <p:nvSpPr>
          <p:cNvPr id="1467435" name="Text Box 43"/>
          <p:cNvSpPr txBox="1">
            <a:spLocks noChangeArrowheads="1"/>
          </p:cNvSpPr>
          <p:nvPr/>
        </p:nvSpPr>
        <p:spPr bwMode="auto">
          <a:xfrm>
            <a:off x="1143000" y="4419600"/>
            <a:ext cx="1385888" cy="396875"/>
          </a:xfrm>
          <a:prstGeom prst="rect">
            <a:avLst/>
          </a:prstGeom>
          <a:noFill/>
          <a:ln w="12700">
            <a:noFill/>
            <a:miter lim="800000"/>
            <a:headEnd/>
            <a:tailEnd/>
          </a:ln>
          <a:effectLst/>
        </p:spPr>
        <p:txBody>
          <a:bodyPr wrap="none">
            <a:spAutoFit/>
          </a:bodyPr>
          <a:lstStyle/>
          <a:p>
            <a:r>
              <a:rPr lang="en-US" sz="2000">
                <a:solidFill>
                  <a:schemeClr val="tx1"/>
                </a:solidFill>
              </a:rPr>
              <a:t>* Dual Rail</a:t>
            </a:r>
            <a:endParaRPr lang="en-US" sz="2000" baseline="-25000">
              <a:solidFill>
                <a:schemeClr val="tx1"/>
              </a:solidFill>
            </a:endParaRPr>
          </a:p>
        </p:txBody>
      </p:sp>
      <p:sp>
        <p:nvSpPr>
          <p:cNvPr id="1467473" name="Rectangle 81"/>
          <p:cNvSpPr>
            <a:spLocks noChangeArrowheads="1"/>
          </p:cNvSpPr>
          <p:nvPr/>
        </p:nvSpPr>
        <p:spPr bwMode="auto">
          <a:xfrm>
            <a:off x="381000" y="5105400"/>
            <a:ext cx="8534400" cy="1036638"/>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Wingdings" pitchFamily="2" charset="2"/>
              <a:buChar char="q"/>
            </a:pPr>
            <a:r>
              <a:rPr lang="en-US" sz="2400">
                <a:solidFill>
                  <a:schemeClr val="tx1"/>
                </a:solidFill>
              </a:rPr>
              <a:t>Current trend is towards an increased use of complementary static CMOS:  design support through DA tools, robust, more amenable to voltage scaling.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090" name="Rectangle 2"/>
          <p:cNvSpPr>
            <a:spLocks noGrp="1" noChangeArrowheads="1"/>
          </p:cNvSpPr>
          <p:nvPr>
            <p:ph type="title"/>
          </p:nvPr>
        </p:nvSpPr>
        <p:spPr/>
        <p:txBody>
          <a:bodyPr/>
          <a:lstStyle/>
          <a:p>
            <a:r>
              <a:rPr lang="en-US" dirty="0"/>
              <a:t>Review </a:t>
            </a:r>
            <a:r>
              <a:rPr lang="en-US" dirty="0" smtClean="0"/>
              <a:t>:  </a:t>
            </a:r>
            <a:r>
              <a:rPr lang="en-US" dirty="0"/>
              <a:t>SR Latch</a:t>
            </a:r>
          </a:p>
        </p:txBody>
      </p:sp>
      <p:graphicFrame>
        <p:nvGraphicFramePr>
          <p:cNvPr id="1497091" name="Group 3"/>
          <p:cNvGraphicFramePr>
            <a:graphicFrameLocks noGrp="1"/>
          </p:cNvGraphicFramePr>
          <p:nvPr>
            <p:ph type="tbl" idx="1"/>
          </p:nvPr>
        </p:nvGraphicFramePr>
        <p:xfrm>
          <a:off x="4419600" y="1981200"/>
          <a:ext cx="3962400" cy="2667000"/>
        </p:xfrm>
        <a:graphic>
          <a:graphicData uri="http://schemas.openxmlformats.org/drawingml/2006/table">
            <a:tbl>
              <a:tblPr/>
              <a:tblGrid>
                <a:gridCol w="609600"/>
                <a:gridCol w="609600"/>
                <a:gridCol w="609600"/>
                <a:gridCol w="609600"/>
                <a:gridCol w="1524000"/>
              </a:tblGrid>
              <a:tr h="5334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memory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reset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Arial" charset="0"/>
                        </a:rPr>
                        <a:t>disallowed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97129" name="Group 41"/>
          <p:cNvGrpSpPr>
            <a:grpSpLocks/>
          </p:cNvGrpSpPr>
          <p:nvPr/>
        </p:nvGrpSpPr>
        <p:grpSpPr bwMode="auto">
          <a:xfrm>
            <a:off x="1600200" y="2438400"/>
            <a:ext cx="990600" cy="609600"/>
            <a:chOff x="864" y="1584"/>
            <a:chExt cx="624" cy="384"/>
          </a:xfrm>
        </p:grpSpPr>
        <p:sp>
          <p:nvSpPr>
            <p:cNvPr id="1497130" name="AutoShape 42"/>
            <p:cNvSpPr>
              <a:spLocks noChangeArrowheads="1"/>
            </p:cNvSpPr>
            <p:nvPr/>
          </p:nvSpPr>
          <p:spPr bwMode="auto">
            <a:xfrm flipH="1">
              <a:off x="864" y="1584"/>
              <a:ext cx="528" cy="384"/>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1497131" name="Oval 43"/>
            <p:cNvSpPr>
              <a:spLocks noChangeArrowheads="1"/>
            </p:cNvSpPr>
            <p:nvPr/>
          </p:nvSpPr>
          <p:spPr bwMode="auto">
            <a:xfrm>
              <a:off x="1392" y="1728"/>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497132" name="Group 44"/>
          <p:cNvGrpSpPr>
            <a:grpSpLocks/>
          </p:cNvGrpSpPr>
          <p:nvPr/>
        </p:nvGrpSpPr>
        <p:grpSpPr bwMode="auto">
          <a:xfrm>
            <a:off x="1600200" y="3810000"/>
            <a:ext cx="990600" cy="609600"/>
            <a:chOff x="864" y="1584"/>
            <a:chExt cx="624" cy="384"/>
          </a:xfrm>
        </p:grpSpPr>
        <p:sp>
          <p:nvSpPr>
            <p:cNvPr id="1497133" name="AutoShape 45"/>
            <p:cNvSpPr>
              <a:spLocks noChangeArrowheads="1"/>
            </p:cNvSpPr>
            <p:nvPr/>
          </p:nvSpPr>
          <p:spPr bwMode="auto">
            <a:xfrm flipH="1">
              <a:off x="864" y="1584"/>
              <a:ext cx="528" cy="384"/>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1497134" name="Oval 46"/>
            <p:cNvSpPr>
              <a:spLocks noChangeArrowheads="1"/>
            </p:cNvSpPr>
            <p:nvPr/>
          </p:nvSpPr>
          <p:spPr bwMode="auto">
            <a:xfrm>
              <a:off x="1392" y="1728"/>
              <a:ext cx="96" cy="96"/>
            </a:xfrm>
            <a:prstGeom prst="ellipse">
              <a:avLst/>
            </a:prstGeom>
            <a:noFill/>
            <a:ln w="12700">
              <a:solidFill>
                <a:schemeClr val="tx1"/>
              </a:solidFill>
              <a:round/>
              <a:headEnd/>
              <a:tailEnd/>
            </a:ln>
            <a:effectLst/>
          </p:spPr>
          <p:txBody>
            <a:bodyPr wrap="none" anchor="ctr"/>
            <a:lstStyle/>
            <a:p>
              <a:endParaRPr lang="en-US"/>
            </a:p>
          </p:txBody>
        </p:sp>
      </p:grpSp>
      <p:sp>
        <p:nvSpPr>
          <p:cNvPr id="1497135" name="Line 47"/>
          <p:cNvSpPr>
            <a:spLocks noChangeShapeType="1"/>
          </p:cNvSpPr>
          <p:nvPr/>
        </p:nvSpPr>
        <p:spPr bwMode="auto">
          <a:xfrm>
            <a:off x="1143000" y="2590800"/>
            <a:ext cx="533400" cy="0"/>
          </a:xfrm>
          <a:prstGeom prst="line">
            <a:avLst/>
          </a:prstGeom>
          <a:noFill/>
          <a:ln w="12700">
            <a:solidFill>
              <a:schemeClr val="tx1"/>
            </a:solidFill>
            <a:round/>
            <a:headEnd/>
            <a:tailEnd/>
          </a:ln>
          <a:effectLst/>
        </p:spPr>
        <p:txBody>
          <a:bodyPr/>
          <a:lstStyle/>
          <a:p>
            <a:endParaRPr lang="en-US"/>
          </a:p>
        </p:txBody>
      </p:sp>
      <p:sp>
        <p:nvSpPr>
          <p:cNvPr id="1497136" name="Line 48"/>
          <p:cNvSpPr>
            <a:spLocks noChangeShapeType="1"/>
          </p:cNvSpPr>
          <p:nvPr/>
        </p:nvSpPr>
        <p:spPr bwMode="auto">
          <a:xfrm>
            <a:off x="1143000" y="4267200"/>
            <a:ext cx="533400" cy="0"/>
          </a:xfrm>
          <a:prstGeom prst="line">
            <a:avLst/>
          </a:prstGeom>
          <a:noFill/>
          <a:ln w="12700">
            <a:solidFill>
              <a:schemeClr val="tx1"/>
            </a:solidFill>
            <a:round/>
            <a:headEnd/>
            <a:tailEnd/>
          </a:ln>
          <a:effectLst/>
        </p:spPr>
        <p:txBody>
          <a:bodyPr/>
          <a:lstStyle/>
          <a:p>
            <a:endParaRPr lang="en-US"/>
          </a:p>
        </p:txBody>
      </p:sp>
      <p:sp>
        <p:nvSpPr>
          <p:cNvPr id="1497137" name="Line 49"/>
          <p:cNvSpPr>
            <a:spLocks noChangeShapeType="1"/>
          </p:cNvSpPr>
          <p:nvPr/>
        </p:nvSpPr>
        <p:spPr bwMode="auto">
          <a:xfrm>
            <a:off x="1295400" y="3962400"/>
            <a:ext cx="381000" cy="0"/>
          </a:xfrm>
          <a:prstGeom prst="line">
            <a:avLst/>
          </a:prstGeom>
          <a:noFill/>
          <a:ln w="12700">
            <a:solidFill>
              <a:schemeClr val="tx1"/>
            </a:solidFill>
            <a:round/>
            <a:headEnd/>
            <a:tailEnd/>
          </a:ln>
          <a:effectLst/>
        </p:spPr>
        <p:txBody>
          <a:bodyPr/>
          <a:lstStyle/>
          <a:p>
            <a:endParaRPr lang="en-US"/>
          </a:p>
        </p:txBody>
      </p:sp>
      <p:sp>
        <p:nvSpPr>
          <p:cNvPr id="1497138" name="Line 50"/>
          <p:cNvSpPr>
            <a:spLocks noChangeShapeType="1"/>
          </p:cNvSpPr>
          <p:nvPr/>
        </p:nvSpPr>
        <p:spPr bwMode="auto">
          <a:xfrm>
            <a:off x="1295400" y="2895600"/>
            <a:ext cx="381000" cy="0"/>
          </a:xfrm>
          <a:prstGeom prst="line">
            <a:avLst/>
          </a:prstGeom>
          <a:noFill/>
          <a:ln w="12700">
            <a:solidFill>
              <a:schemeClr val="tx1"/>
            </a:solidFill>
            <a:round/>
            <a:headEnd/>
            <a:tailEnd/>
          </a:ln>
          <a:effectLst/>
        </p:spPr>
        <p:txBody>
          <a:bodyPr/>
          <a:lstStyle/>
          <a:p>
            <a:endParaRPr lang="en-US"/>
          </a:p>
        </p:txBody>
      </p:sp>
      <p:sp>
        <p:nvSpPr>
          <p:cNvPr id="1497139" name="Text Box 51"/>
          <p:cNvSpPr txBox="1">
            <a:spLocks noChangeArrowheads="1"/>
          </p:cNvSpPr>
          <p:nvPr/>
        </p:nvSpPr>
        <p:spPr bwMode="auto">
          <a:xfrm>
            <a:off x="762000" y="2362200"/>
            <a:ext cx="354013" cy="396875"/>
          </a:xfrm>
          <a:prstGeom prst="rect">
            <a:avLst/>
          </a:prstGeom>
          <a:noFill/>
          <a:ln w="12700">
            <a:noFill/>
            <a:miter lim="800000"/>
            <a:headEnd/>
            <a:tailEnd/>
          </a:ln>
          <a:effectLst/>
        </p:spPr>
        <p:txBody>
          <a:bodyPr wrap="none">
            <a:spAutoFit/>
          </a:bodyPr>
          <a:lstStyle/>
          <a:p>
            <a:r>
              <a:rPr lang="en-US" sz="2000">
                <a:solidFill>
                  <a:schemeClr val="tx1"/>
                </a:solidFill>
              </a:rPr>
              <a:t>S</a:t>
            </a:r>
            <a:endParaRPr lang="en-US" sz="2000" baseline="-25000">
              <a:solidFill>
                <a:schemeClr val="tx1"/>
              </a:solidFill>
            </a:endParaRPr>
          </a:p>
        </p:txBody>
      </p:sp>
      <p:sp>
        <p:nvSpPr>
          <p:cNvPr id="1497140" name="Text Box 52"/>
          <p:cNvSpPr txBox="1">
            <a:spLocks noChangeArrowheads="1"/>
          </p:cNvSpPr>
          <p:nvPr/>
        </p:nvSpPr>
        <p:spPr bwMode="auto">
          <a:xfrm>
            <a:off x="762000" y="4114800"/>
            <a:ext cx="368300" cy="396875"/>
          </a:xfrm>
          <a:prstGeom prst="rect">
            <a:avLst/>
          </a:prstGeom>
          <a:noFill/>
          <a:ln w="12700">
            <a:noFill/>
            <a:miter lim="800000"/>
            <a:headEnd/>
            <a:tailEnd/>
          </a:ln>
          <a:effectLst/>
        </p:spPr>
        <p:txBody>
          <a:bodyPr wrap="none">
            <a:spAutoFit/>
          </a:bodyPr>
          <a:lstStyle/>
          <a:p>
            <a:r>
              <a:rPr lang="en-US" sz="2000">
                <a:solidFill>
                  <a:schemeClr val="tx1"/>
                </a:solidFill>
              </a:rPr>
              <a:t>R</a:t>
            </a:r>
            <a:endParaRPr lang="en-US" sz="2000" baseline="-25000">
              <a:solidFill>
                <a:schemeClr val="tx1"/>
              </a:solidFill>
            </a:endParaRPr>
          </a:p>
        </p:txBody>
      </p:sp>
      <p:sp>
        <p:nvSpPr>
          <p:cNvPr id="1497141" name="Line 53"/>
          <p:cNvSpPr>
            <a:spLocks noChangeShapeType="1"/>
          </p:cNvSpPr>
          <p:nvPr/>
        </p:nvSpPr>
        <p:spPr bwMode="auto">
          <a:xfrm>
            <a:off x="2590800" y="2743200"/>
            <a:ext cx="533400" cy="0"/>
          </a:xfrm>
          <a:prstGeom prst="line">
            <a:avLst/>
          </a:prstGeom>
          <a:noFill/>
          <a:ln w="12700">
            <a:solidFill>
              <a:schemeClr val="tx1"/>
            </a:solidFill>
            <a:round/>
            <a:headEnd/>
            <a:tailEnd/>
          </a:ln>
          <a:effectLst/>
        </p:spPr>
        <p:txBody>
          <a:bodyPr/>
          <a:lstStyle/>
          <a:p>
            <a:endParaRPr lang="en-US"/>
          </a:p>
        </p:txBody>
      </p:sp>
      <p:sp>
        <p:nvSpPr>
          <p:cNvPr id="1497142" name="Line 54"/>
          <p:cNvSpPr>
            <a:spLocks noChangeShapeType="1"/>
          </p:cNvSpPr>
          <p:nvPr/>
        </p:nvSpPr>
        <p:spPr bwMode="auto">
          <a:xfrm>
            <a:off x="2590800" y="4114800"/>
            <a:ext cx="533400" cy="0"/>
          </a:xfrm>
          <a:prstGeom prst="line">
            <a:avLst/>
          </a:prstGeom>
          <a:noFill/>
          <a:ln w="12700">
            <a:solidFill>
              <a:schemeClr val="tx1"/>
            </a:solidFill>
            <a:round/>
            <a:headEnd/>
            <a:tailEnd/>
          </a:ln>
          <a:effectLst/>
        </p:spPr>
        <p:txBody>
          <a:bodyPr/>
          <a:lstStyle/>
          <a:p>
            <a:endParaRPr lang="en-US"/>
          </a:p>
        </p:txBody>
      </p:sp>
      <p:sp>
        <p:nvSpPr>
          <p:cNvPr id="1497143" name="Text Box 55"/>
          <p:cNvSpPr txBox="1">
            <a:spLocks noChangeArrowheads="1"/>
          </p:cNvSpPr>
          <p:nvPr/>
        </p:nvSpPr>
        <p:spPr bwMode="auto">
          <a:xfrm>
            <a:off x="3124200" y="3886200"/>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497144" name="Text Box 56"/>
          <p:cNvSpPr txBox="1">
            <a:spLocks noChangeArrowheads="1"/>
          </p:cNvSpPr>
          <p:nvPr/>
        </p:nvSpPr>
        <p:spPr bwMode="auto">
          <a:xfrm>
            <a:off x="3124200" y="2514600"/>
            <a:ext cx="45085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497145" name="Line 57"/>
          <p:cNvSpPr>
            <a:spLocks noChangeShapeType="1"/>
          </p:cNvSpPr>
          <p:nvPr/>
        </p:nvSpPr>
        <p:spPr bwMode="auto">
          <a:xfrm>
            <a:off x="1295400" y="2895600"/>
            <a:ext cx="0" cy="304800"/>
          </a:xfrm>
          <a:prstGeom prst="line">
            <a:avLst/>
          </a:prstGeom>
          <a:noFill/>
          <a:ln w="12700">
            <a:solidFill>
              <a:schemeClr val="tx1"/>
            </a:solidFill>
            <a:round/>
            <a:headEnd/>
            <a:tailEnd/>
          </a:ln>
          <a:effectLst/>
        </p:spPr>
        <p:txBody>
          <a:bodyPr/>
          <a:lstStyle/>
          <a:p>
            <a:endParaRPr lang="en-US"/>
          </a:p>
        </p:txBody>
      </p:sp>
      <p:sp>
        <p:nvSpPr>
          <p:cNvPr id="1497146" name="Line 58"/>
          <p:cNvSpPr>
            <a:spLocks noChangeShapeType="1"/>
          </p:cNvSpPr>
          <p:nvPr/>
        </p:nvSpPr>
        <p:spPr bwMode="auto">
          <a:xfrm>
            <a:off x="1295400" y="3657600"/>
            <a:ext cx="0" cy="304800"/>
          </a:xfrm>
          <a:prstGeom prst="line">
            <a:avLst/>
          </a:prstGeom>
          <a:noFill/>
          <a:ln w="12700">
            <a:solidFill>
              <a:schemeClr val="tx1"/>
            </a:solidFill>
            <a:round/>
            <a:headEnd/>
            <a:tailEnd/>
          </a:ln>
          <a:effectLst/>
        </p:spPr>
        <p:txBody>
          <a:bodyPr/>
          <a:lstStyle/>
          <a:p>
            <a:endParaRPr lang="en-US"/>
          </a:p>
        </p:txBody>
      </p:sp>
      <p:sp>
        <p:nvSpPr>
          <p:cNvPr id="1497147" name="Line 59"/>
          <p:cNvSpPr>
            <a:spLocks noChangeShapeType="1"/>
          </p:cNvSpPr>
          <p:nvPr/>
        </p:nvSpPr>
        <p:spPr bwMode="auto">
          <a:xfrm>
            <a:off x="2819400" y="3810000"/>
            <a:ext cx="0" cy="304800"/>
          </a:xfrm>
          <a:prstGeom prst="line">
            <a:avLst/>
          </a:prstGeom>
          <a:noFill/>
          <a:ln w="12700">
            <a:solidFill>
              <a:schemeClr val="tx1"/>
            </a:solidFill>
            <a:round/>
            <a:headEnd/>
            <a:tailEnd/>
          </a:ln>
          <a:effectLst/>
        </p:spPr>
        <p:txBody>
          <a:bodyPr/>
          <a:lstStyle/>
          <a:p>
            <a:endParaRPr lang="en-US"/>
          </a:p>
        </p:txBody>
      </p:sp>
      <p:sp>
        <p:nvSpPr>
          <p:cNvPr id="1497148" name="Line 60"/>
          <p:cNvSpPr>
            <a:spLocks noChangeShapeType="1"/>
          </p:cNvSpPr>
          <p:nvPr/>
        </p:nvSpPr>
        <p:spPr bwMode="auto">
          <a:xfrm>
            <a:off x="2819400" y="2743200"/>
            <a:ext cx="0" cy="304800"/>
          </a:xfrm>
          <a:prstGeom prst="line">
            <a:avLst/>
          </a:prstGeom>
          <a:noFill/>
          <a:ln w="12700">
            <a:solidFill>
              <a:schemeClr val="tx1"/>
            </a:solidFill>
            <a:round/>
            <a:headEnd/>
            <a:tailEnd/>
          </a:ln>
          <a:effectLst/>
        </p:spPr>
        <p:txBody>
          <a:bodyPr/>
          <a:lstStyle/>
          <a:p>
            <a:endParaRPr lang="en-US"/>
          </a:p>
        </p:txBody>
      </p:sp>
      <p:sp>
        <p:nvSpPr>
          <p:cNvPr id="1497149" name="Line 61"/>
          <p:cNvSpPr>
            <a:spLocks noChangeShapeType="1"/>
          </p:cNvSpPr>
          <p:nvPr/>
        </p:nvSpPr>
        <p:spPr bwMode="auto">
          <a:xfrm>
            <a:off x="1295400" y="3200400"/>
            <a:ext cx="1524000" cy="609600"/>
          </a:xfrm>
          <a:prstGeom prst="line">
            <a:avLst/>
          </a:prstGeom>
          <a:noFill/>
          <a:ln w="12700">
            <a:solidFill>
              <a:schemeClr val="tx1"/>
            </a:solidFill>
            <a:round/>
            <a:headEnd/>
            <a:tailEnd/>
          </a:ln>
          <a:effectLst/>
        </p:spPr>
        <p:txBody>
          <a:bodyPr/>
          <a:lstStyle/>
          <a:p>
            <a:endParaRPr lang="en-US"/>
          </a:p>
        </p:txBody>
      </p:sp>
      <p:sp>
        <p:nvSpPr>
          <p:cNvPr id="1497150" name="Line 62"/>
          <p:cNvSpPr>
            <a:spLocks noChangeShapeType="1"/>
          </p:cNvSpPr>
          <p:nvPr/>
        </p:nvSpPr>
        <p:spPr bwMode="auto">
          <a:xfrm flipV="1">
            <a:off x="1295400" y="3048000"/>
            <a:ext cx="1524000" cy="6096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38" name="Rectangle 2"/>
          <p:cNvSpPr>
            <a:spLocks noGrp="1" noChangeArrowheads="1"/>
          </p:cNvSpPr>
          <p:nvPr>
            <p:ph type="title"/>
          </p:nvPr>
        </p:nvSpPr>
        <p:spPr/>
        <p:txBody>
          <a:bodyPr/>
          <a:lstStyle/>
          <a:p>
            <a:r>
              <a:rPr lang="en-US" dirty="0"/>
              <a:t>Review </a:t>
            </a:r>
            <a:r>
              <a:rPr lang="en-US" dirty="0" smtClean="0"/>
              <a:t>: </a:t>
            </a:r>
            <a:r>
              <a:rPr lang="en-US" dirty="0"/>
              <a:t>Clocked D Latch</a:t>
            </a:r>
          </a:p>
        </p:txBody>
      </p:sp>
      <p:grpSp>
        <p:nvGrpSpPr>
          <p:cNvPr id="1499139" name="Group 3"/>
          <p:cNvGrpSpPr>
            <a:grpSpLocks/>
          </p:cNvGrpSpPr>
          <p:nvPr/>
        </p:nvGrpSpPr>
        <p:grpSpPr bwMode="auto">
          <a:xfrm>
            <a:off x="6324600" y="2362200"/>
            <a:ext cx="2133600" cy="2044700"/>
            <a:chOff x="3408" y="2304"/>
            <a:chExt cx="1344" cy="1288"/>
          </a:xfrm>
        </p:grpSpPr>
        <p:sp>
          <p:nvSpPr>
            <p:cNvPr id="1499140" name="Text Box 4"/>
            <p:cNvSpPr txBox="1">
              <a:spLocks noChangeArrowheads="1"/>
            </p:cNvSpPr>
            <p:nvPr/>
          </p:nvSpPr>
          <p:spPr bwMode="auto">
            <a:xfrm>
              <a:off x="3849" y="3342"/>
              <a:ext cx="481" cy="250"/>
            </a:xfrm>
            <a:prstGeom prst="rect">
              <a:avLst/>
            </a:prstGeom>
            <a:noFill/>
            <a:ln w="12700">
              <a:noFill/>
              <a:miter lim="800000"/>
              <a:headEnd/>
              <a:tailEnd/>
            </a:ln>
            <a:effectLst/>
          </p:spPr>
          <p:txBody>
            <a:bodyPr wrap="none">
              <a:spAutoFit/>
            </a:bodyPr>
            <a:lstStyle/>
            <a:p>
              <a:pPr algn="ctr"/>
              <a:r>
                <a:rPr lang="en-US" sz="2000">
                  <a:solidFill>
                    <a:schemeClr val="tx1"/>
                  </a:solidFill>
                </a:rPr>
                <a:t>clock</a:t>
              </a:r>
            </a:p>
          </p:txBody>
        </p:sp>
        <p:sp>
          <p:nvSpPr>
            <p:cNvPr id="1499141" name="Rectangle 5"/>
            <p:cNvSpPr>
              <a:spLocks noChangeArrowheads="1"/>
            </p:cNvSpPr>
            <p:nvPr/>
          </p:nvSpPr>
          <p:spPr bwMode="auto">
            <a:xfrm>
              <a:off x="3888" y="2304"/>
              <a:ext cx="384" cy="768"/>
            </a:xfrm>
            <a:prstGeom prst="rect">
              <a:avLst/>
            </a:prstGeom>
            <a:noFill/>
            <a:ln w="12700">
              <a:solidFill>
                <a:schemeClr val="tx1"/>
              </a:solidFill>
              <a:miter lim="800000"/>
              <a:headEnd/>
              <a:tailEnd/>
            </a:ln>
            <a:effectLst/>
          </p:spPr>
          <p:txBody>
            <a:bodyPr wrap="none" anchor="ctr"/>
            <a:lstStyle/>
            <a:p>
              <a:endParaRPr lang="en-US"/>
            </a:p>
          </p:txBody>
        </p:sp>
        <p:sp>
          <p:nvSpPr>
            <p:cNvPr id="1499142" name="Text Box 6"/>
            <p:cNvSpPr txBox="1">
              <a:spLocks noChangeArrowheads="1"/>
            </p:cNvSpPr>
            <p:nvPr/>
          </p:nvSpPr>
          <p:spPr bwMode="auto">
            <a:xfrm rot="-5462553">
              <a:off x="3794" y="2541"/>
              <a:ext cx="612" cy="231"/>
            </a:xfrm>
            <a:prstGeom prst="rect">
              <a:avLst/>
            </a:prstGeom>
            <a:noFill/>
            <a:ln w="12700">
              <a:noFill/>
              <a:miter lim="800000"/>
              <a:headEnd/>
              <a:tailEnd/>
            </a:ln>
            <a:effectLst/>
          </p:spPr>
          <p:txBody>
            <a:bodyPr wrap="none">
              <a:spAutoFit/>
            </a:bodyPr>
            <a:lstStyle/>
            <a:p>
              <a:pPr algn="ctr"/>
              <a:r>
                <a:rPr lang="en-US" sz="1800">
                  <a:solidFill>
                    <a:schemeClr val="tx1"/>
                  </a:solidFill>
                </a:rPr>
                <a:t>D Latch</a:t>
              </a:r>
            </a:p>
          </p:txBody>
        </p:sp>
        <p:sp>
          <p:nvSpPr>
            <p:cNvPr id="1499143" name="Line 7"/>
            <p:cNvSpPr>
              <a:spLocks noChangeShapeType="1"/>
            </p:cNvSpPr>
            <p:nvPr/>
          </p:nvSpPr>
          <p:spPr bwMode="auto">
            <a:xfrm flipV="1">
              <a:off x="4080" y="3072"/>
              <a:ext cx="0" cy="240"/>
            </a:xfrm>
            <a:prstGeom prst="line">
              <a:avLst/>
            </a:prstGeom>
            <a:noFill/>
            <a:ln w="12700">
              <a:solidFill>
                <a:schemeClr val="tx1"/>
              </a:solidFill>
              <a:round/>
              <a:headEnd/>
              <a:tailEnd type="triangle" w="med" len="med"/>
            </a:ln>
            <a:effectLst/>
          </p:spPr>
          <p:txBody>
            <a:bodyPr/>
            <a:lstStyle/>
            <a:p>
              <a:endParaRPr lang="en-US"/>
            </a:p>
          </p:txBody>
        </p:sp>
        <p:sp>
          <p:nvSpPr>
            <p:cNvPr id="1499144" name="Line 8"/>
            <p:cNvSpPr>
              <a:spLocks noChangeShapeType="1"/>
            </p:cNvSpPr>
            <p:nvPr/>
          </p:nvSpPr>
          <p:spPr bwMode="auto">
            <a:xfrm>
              <a:off x="3648" y="2688"/>
              <a:ext cx="240" cy="0"/>
            </a:xfrm>
            <a:prstGeom prst="line">
              <a:avLst/>
            </a:prstGeom>
            <a:noFill/>
            <a:ln w="12700">
              <a:solidFill>
                <a:schemeClr val="tx1"/>
              </a:solidFill>
              <a:round/>
              <a:headEnd/>
              <a:tailEnd type="triangle" w="med" len="med"/>
            </a:ln>
            <a:effectLst/>
          </p:spPr>
          <p:txBody>
            <a:bodyPr/>
            <a:lstStyle/>
            <a:p>
              <a:endParaRPr lang="en-US"/>
            </a:p>
          </p:txBody>
        </p:sp>
        <p:sp>
          <p:nvSpPr>
            <p:cNvPr id="1499145" name="Line 9"/>
            <p:cNvSpPr>
              <a:spLocks noChangeShapeType="1"/>
            </p:cNvSpPr>
            <p:nvPr/>
          </p:nvSpPr>
          <p:spPr bwMode="auto">
            <a:xfrm>
              <a:off x="4272" y="2688"/>
              <a:ext cx="240" cy="0"/>
            </a:xfrm>
            <a:prstGeom prst="line">
              <a:avLst/>
            </a:prstGeom>
            <a:noFill/>
            <a:ln w="12700">
              <a:solidFill>
                <a:schemeClr val="tx1"/>
              </a:solidFill>
              <a:round/>
              <a:headEnd/>
              <a:tailEnd type="triangle" w="med" len="med"/>
            </a:ln>
            <a:effectLst/>
          </p:spPr>
          <p:txBody>
            <a:bodyPr/>
            <a:lstStyle/>
            <a:p>
              <a:endParaRPr lang="en-US"/>
            </a:p>
          </p:txBody>
        </p:sp>
        <p:sp>
          <p:nvSpPr>
            <p:cNvPr id="1499146" name="Text Box 10"/>
            <p:cNvSpPr txBox="1">
              <a:spLocks noChangeArrowheads="1"/>
            </p:cNvSpPr>
            <p:nvPr/>
          </p:nvSpPr>
          <p:spPr bwMode="auto">
            <a:xfrm>
              <a:off x="4512" y="2592"/>
              <a:ext cx="240" cy="250"/>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499147" name="Text Box 11"/>
            <p:cNvSpPr txBox="1">
              <a:spLocks noChangeArrowheads="1"/>
            </p:cNvSpPr>
            <p:nvPr/>
          </p:nvSpPr>
          <p:spPr bwMode="auto">
            <a:xfrm>
              <a:off x="3408" y="2592"/>
              <a:ext cx="232" cy="250"/>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grpSp>
      <p:grpSp>
        <p:nvGrpSpPr>
          <p:cNvPr id="1499148" name="Group 12"/>
          <p:cNvGrpSpPr>
            <a:grpSpLocks/>
          </p:cNvGrpSpPr>
          <p:nvPr/>
        </p:nvGrpSpPr>
        <p:grpSpPr bwMode="auto">
          <a:xfrm>
            <a:off x="609600" y="1066800"/>
            <a:ext cx="5099050" cy="2911475"/>
            <a:chOff x="864" y="816"/>
            <a:chExt cx="3212" cy="1834"/>
          </a:xfrm>
        </p:grpSpPr>
        <p:grpSp>
          <p:nvGrpSpPr>
            <p:cNvPr id="1499149" name="Group 13"/>
            <p:cNvGrpSpPr>
              <a:grpSpLocks/>
            </p:cNvGrpSpPr>
            <p:nvPr/>
          </p:nvGrpSpPr>
          <p:grpSpPr bwMode="auto">
            <a:xfrm>
              <a:off x="2832" y="864"/>
              <a:ext cx="624" cy="384"/>
              <a:chOff x="864" y="1584"/>
              <a:chExt cx="624" cy="384"/>
            </a:xfrm>
          </p:grpSpPr>
          <p:sp>
            <p:nvSpPr>
              <p:cNvPr id="1499150" name="AutoShape 14"/>
              <p:cNvSpPr>
                <a:spLocks noChangeArrowheads="1"/>
              </p:cNvSpPr>
              <p:nvPr/>
            </p:nvSpPr>
            <p:spPr bwMode="auto">
              <a:xfrm flipH="1">
                <a:off x="864" y="1584"/>
                <a:ext cx="528" cy="384"/>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1499151" name="Oval 15"/>
              <p:cNvSpPr>
                <a:spLocks noChangeArrowheads="1"/>
              </p:cNvSpPr>
              <p:nvPr/>
            </p:nvSpPr>
            <p:spPr bwMode="auto">
              <a:xfrm>
                <a:off x="1392" y="1728"/>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499152" name="Group 16"/>
            <p:cNvGrpSpPr>
              <a:grpSpLocks/>
            </p:cNvGrpSpPr>
            <p:nvPr/>
          </p:nvGrpSpPr>
          <p:grpSpPr bwMode="auto">
            <a:xfrm>
              <a:off x="2832" y="1728"/>
              <a:ext cx="624" cy="384"/>
              <a:chOff x="864" y="1584"/>
              <a:chExt cx="624" cy="384"/>
            </a:xfrm>
          </p:grpSpPr>
          <p:sp>
            <p:nvSpPr>
              <p:cNvPr id="1499153" name="AutoShape 17"/>
              <p:cNvSpPr>
                <a:spLocks noChangeArrowheads="1"/>
              </p:cNvSpPr>
              <p:nvPr/>
            </p:nvSpPr>
            <p:spPr bwMode="auto">
              <a:xfrm flipH="1">
                <a:off x="864" y="1584"/>
                <a:ext cx="528" cy="384"/>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1499154" name="Oval 18"/>
              <p:cNvSpPr>
                <a:spLocks noChangeArrowheads="1"/>
              </p:cNvSpPr>
              <p:nvPr/>
            </p:nvSpPr>
            <p:spPr bwMode="auto">
              <a:xfrm>
                <a:off x="1392" y="1728"/>
                <a:ext cx="96" cy="96"/>
              </a:xfrm>
              <a:prstGeom prst="ellipse">
                <a:avLst/>
              </a:prstGeom>
              <a:noFill/>
              <a:ln w="12700">
                <a:solidFill>
                  <a:schemeClr val="tx1"/>
                </a:solidFill>
                <a:round/>
                <a:headEnd/>
                <a:tailEnd/>
              </a:ln>
              <a:effectLst/>
            </p:spPr>
            <p:txBody>
              <a:bodyPr wrap="none" anchor="ctr"/>
              <a:lstStyle/>
              <a:p>
                <a:endParaRPr lang="en-US"/>
              </a:p>
            </p:txBody>
          </p:sp>
        </p:grpSp>
        <p:sp>
          <p:nvSpPr>
            <p:cNvPr id="1499155" name="Line 19"/>
            <p:cNvSpPr>
              <a:spLocks noChangeShapeType="1"/>
            </p:cNvSpPr>
            <p:nvPr/>
          </p:nvSpPr>
          <p:spPr bwMode="auto">
            <a:xfrm>
              <a:off x="2448" y="960"/>
              <a:ext cx="432" cy="0"/>
            </a:xfrm>
            <a:prstGeom prst="line">
              <a:avLst/>
            </a:prstGeom>
            <a:noFill/>
            <a:ln w="12700">
              <a:solidFill>
                <a:schemeClr val="tx1"/>
              </a:solidFill>
              <a:round/>
              <a:headEnd/>
              <a:tailEnd/>
            </a:ln>
            <a:effectLst/>
          </p:spPr>
          <p:txBody>
            <a:bodyPr/>
            <a:lstStyle/>
            <a:p>
              <a:endParaRPr lang="en-US"/>
            </a:p>
          </p:txBody>
        </p:sp>
        <p:sp>
          <p:nvSpPr>
            <p:cNvPr id="1499156" name="Line 20"/>
            <p:cNvSpPr>
              <a:spLocks noChangeShapeType="1"/>
            </p:cNvSpPr>
            <p:nvPr/>
          </p:nvSpPr>
          <p:spPr bwMode="auto">
            <a:xfrm>
              <a:off x="2448" y="2016"/>
              <a:ext cx="432" cy="0"/>
            </a:xfrm>
            <a:prstGeom prst="line">
              <a:avLst/>
            </a:prstGeom>
            <a:noFill/>
            <a:ln w="12700">
              <a:solidFill>
                <a:schemeClr val="tx1"/>
              </a:solidFill>
              <a:round/>
              <a:headEnd/>
              <a:tailEnd/>
            </a:ln>
            <a:effectLst/>
          </p:spPr>
          <p:txBody>
            <a:bodyPr/>
            <a:lstStyle/>
            <a:p>
              <a:endParaRPr lang="en-US"/>
            </a:p>
          </p:txBody>
        </p:sp>
        <p:sp>
          <p:nvSpPr>
            <p:cNvPr id="1499157" name="Line 21"/>
            <p:cNvSpPr>
              <a:spLocks noChangeShapeType="1"/>
            </p:cNvSpPr>
            <p:nvPr/>
          </p:nvSpPr>
          <p:spPr bwMode="auto">
            <a:xfrm>
              <a:off x="2640" y="1824"/>
              <a:ext cx="240" cy="0"/>
            </a:xfrm>
            <a:prstGeom prst="line">
              <a:avLst/>
            </a:prstGeom>
            <a:noFill/>
            <a:ln w="12700">
              <a:solidFill>
                <a:schemeClr val="tx1"/>
              </a:solidFill>
              <a:round/>
              <a:headEnd/>
              <a:tailEnd/>
            </a:ln>
            <a:effectLst/>
          </p:spPr>
          <p:txBody>
            <a:bodyPr/>
            <a:lstStyle/>
            <a:p>
              <a:endParaRPr lang="en-US"/>
            </a:p>
          </p:txBody>
        </p:sp>
        <p:sp>
          <p:nvSpPr>
            <p:cNvPr id="1499158" name="Line 22"/>
            <p:cNvSpPr>
              <a:spLocks noChangeShapeType="1"/>
            </p:cNvSpPr>
            <p:nvPr/>
          </p:nvSpPr>
          <p:spPr bwMode="auto">
            <a:xfrm>
              <a:off x="2640" y="1152"/>
              <a:ext cx="240" cy="0"/>
            </a:xfrm>
            <a:prstGeom prst="line">
              <a:avLst/>
            </a:prstGeom>
            <a:noFill/>
            <a:ln w="12700">
              <a:solidFill>
                <a:schemeClr val="tx1"/>
              </a:solidFill>
              <a:round/>
              <a:headEnd/>
              <a:tailEnd/>
            </a:ln>
            <a:effectLst/>
          </p:spPr>
          <p:txBody>
            <a:bodyPr/>
            <a:lstStyle/>
            <a:p>
              <a:endParaRPr lang="en-US"/>
            </a:p>
          </p:txBody>
        </p:sp>
        <p:sp>
          <p:nvSpPr>
            <p:cNvPr id="1499159" name="Text Box 23"/>
            <p:cNvSpPr txBox="1">
              <a:spLocks noChangeArrowheads="1"/>
            </p:cNvSpPr>
            <p:nvPr/>
          </p:nvSpPr>
          <p:spPr bwMode="auto">
            <a:xfrm>
              <a:off x="864" y="816"/>
              <a:ext cx="232" cy="250"/>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sp>
          <p:nvSpPr>
            <p:cNvPr id="1499160" name="Line 24"/>
            <p:cNvSpPr>
              <a:spLocks noChangeShapeType="1"/>
            </p:cNvSpPr>
            <p:nvPr/>
          </p:nvSpPr>
          <p:spPr bwMode="auto">
            <a:xfrm>
              <a:off x="3456" y="1056"/>
              <a:ext cx="336" cy="0"/>
            </a:xfrm>
            <a:prstGeom prst="line">
              <a:avLst/>
            </a:prstGeom>
            <a:noFill/>
            <a:ln w="12700">
              <a:solidFill>
                <a:schemeClr val="tx1"/>
              </a:solidFill>
              <a:round/>
              <a:headEnd/>
              <a:tailEnd/>
            </a:ln>
            <a:effectLst/>
          </p:spPr>
          <p:txBody>
            <a:bodyPr/>
            <a:lstStyle/>
            <a:p>
              <a:endParaRPr lang="en-US"/>
            </a:p>
          </p:txBody>
        </p:sp>
        <p:sp>
          <p:nvSpPr>
            <p:cNvPr id="1499161" name="Line 25"/>
            <p:cNvSpPr>
              <a:spLocks noChangeShapeType="1"/>
            </p:cNvSpPr>
            <p:nvPr/>
          </p:nvSpPr>
          <p:spPr bwMode="auto">
            <a:xfrm>
              <a:off x="3456" y="1920"/>
              <a:ext cx="336" cy="0"/>
            </a:xfrm>
            <a:prstGeom prst="line">
              <a:avLst/>
            </a:prstGeom>
            <a:noFill/>
            <a:ln w="12700">
              <a:solidFill>
                <a:schemeClr val="tx1"/>
              </a:solidFill>
              <a:round/>
              <a:headEnd/>
              <a:tailEnd/>
            </a:ln>
            <a:effectLst/>
          </p:spPr>
          <p:txBody>
            <a:bodyPr/>
            <a:lstStyle/>
            <a:p>
              <a:endParaRPr lang="en-US"/>
            </a:p>
          </p:txBody>
        </p:sp>
        <p:sp>
          <p:nvSpPr>
            <p:cNvPr id="1499162" name="Text Box 26"/>
            <p:cNvSpPr txBox="1">
              <a:spLocks noChangeArrowheads="1"/>
            </p:cNvSpPr>
            <p:nvPr/>
          </p:nvSpPr>
          <p:spPr bwMode="auto">
            <a:xfrm>
              <a:off x="3792" y="1776"/>
              <a:ext cx="240" cy="250"/>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499163" name="Text Box 27"/>
            <p:cNvSpPr txBox="1">
              <a:spLocks noChangeArrowheads="1"/>
            </p:cNvSpPr>
            <p:nvPr/>
          </p:nvSpPr>
          <p:spPr bwMode="auto">
            <a:xfrm>
              <a:off x="3792" y="912"/>
              <a:ext cx="284" cy="250"/>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499164" name="Line 28"/>
            <p:cNvSpPr>
              <a:spLocks noChangeShapeType="1"/>
            </p:cNvSpPr>
            <p:nvPr/>
          </p:nvSpPr>
          <p:spPr bwMode="auto">
            <a:xfrm>
              <a:off x="2640" y="1152"/>
              <a:ext cx="0" cy="192"/>
            </a:xfrm>
            <a:prstGeom prst="line">
              <a:avLst/>
            </a:prstGeom>
            <a:noFill/>
            <a:ln w="12700">
              <a:solidFill>
                <a:schemeClr val="tx1"/>
              </a:solidFill>
              <a:round/>
              <a:headEnd/>
              <a:tailEnd/>
            </a:ln>
            <a:effectLst/>
          </p:spPr>
          <p:txBody>
            <a:bodyPr/>
            <a:lstStyle/>
            <a:p>
              <a:endParaRPr lang="en-US"/>
            </a:p>
          </p:txBody>
        </p:sp>
        <p:sp>
          <p:nvSpPr>
            <p:cNvPr id="1499165" name="Line 29"/>
            <p:cNvSpPr>
              <a:spLocks noChangeShapeType="1"/>
            </p:cNvSpPr>
            <p:nvPr/>
          </p:nvSpPr>
          <p:spPr bwMode="auto">
            <a:xfrm>
              <a:off x="2640" y="1632"/>
              <a:ext cx="0" cy="192"/>
            </a:xfrm>
            <a:prstGeom prst="line">
              <a:avLst/>
            </a:prstGeom>
            <a:noFill/>
            <a:ln w="12700">
              <a:solidFill>
                <a:schemeClr val="tx1"/>
              </a:solidFill>
              <a:round/>
              <a:headEnd/>
              <a:tailEnd/>
            </a:ln>
            <a:effectLst/>
          </p:spPr>
          <p:txBody>
            <a:bodyPr/>
            <a:lstStyle/>
            <a:p>
              <a:endParaRPr lang="en-US"/>
            </a:p>
          </p:txBody>
        </p:sp>
        <p:sp>
          <p:nvSpPr>
            <p:cNvPr id="1499166" name="Line 30"/>
            <p:cNvSpPr>
              <a:spLocks noChangeShapeType="1"/>
            </p:cNvSpPr>
            <p:nvPr/>
          </p:nvSpPr>
          <p:spPr bwMode="auto">
            <a:xfrm>
              <a:off x="3600" y="1728"/>
              <a:ext cx="0" cy="192"/>
            </a:xfrm>
            <a:prstGeom prst="line">
              <a:avLst/>
            </a:prstGeom>
            <a:noFill/>
            <a:ln w="12700">
              <a:solidFill>
                <a:schemeClr val="tx1"/>
              </a:solidFill>
              <a:round/>
              <a:headEnd/>
              <a:tailEnd/>
            </a:ln>
            <a:effectLst/>
          </p:spPr>
          <p:txBody>
            <a:bodyPr/>
            <a:lstStyle/>
            <a:p>
              <a:endParaRPr lang="en-US"/>
            </a:p>
          </p:txBody>
        </p:sp>
        <p:sp>
          <p:nvSpPr>
            <p:cNvPr id="1499167" name="Line 31"/>
            <p:cNvSpPr>
              <a:spLocks noChangeShapeType="1"/>
            </p:cNvSpPr>
            <p:nvPr/>
          </p:nvSpPr>
          <p:spPr bwMode="auto">
            <a:xfrm>
              <a:off x="3600" y="1056"/>
              <a:ext cx="0" cy="192"/>
            </a:xfrm>
            <a:prstGeom prst="line">
              <a:avLst/>
            </a:prstGeom>
            <a:noFill/>
            <a:ln w="12700">
              <a:solidFill>
                <a:schemeClr val="tx1"/>
              </a:solidFill>
              <a:round/>
              <a:headEnd/>
              <a:tailEnd/>
            </a:ln>
            <a:effectLst/>
          </p:spPr>
          <p:txBody>
            <a:bodyPr/>
            <a:lstStyle/>
            <a:p>
              <a:endParaRPr lang="en-US"/>
            </a:p>
          </p:txBody>
        </p:sp>
        <p:sp>
          <p:nvSpPr>
            <p:cNvPr id="1499168" name="Line 32"/>
            <p:cNvSpPr>
              <a:spLocks noChangeShapeType="1"/>
            </p:cNvSpPr>
            <p:nvPr/>
          </p:nvSpPr>
          <p:spPr bwMode="auto">
            <a:xfrm>
              <a:off x="2640" y="1344"/>
              <a:ext cx="960" cy="384"/>
            </a:xfrm>
            <a:prstGeom prst="line">
              <a:avLst/>
            </a:prstGeom>
            <a:noFill/>
            <a:ln w="12700">
              <a:solidFill>
                <a:schemeClr val="tx1"/>
              </a:solidFill>
              <a:round/>
              <a:headEnd/>
              <a:tailEnd/>
            </a:ln>
            <a:effectLst/>
          </p:spPr>
          <p:txBody>
            <a:bodyPr/>
            <a:lstStyle/>
            <a:p>
              <a:endParaRPr lang="en-US"/>
            </a:p>
          </p:txBody>
        </p:sp>
        <p:sp>
          <p:nvSpPr>
            <p:cNvPr id="1499169" name="Line 33"/>
            <p:cNvSpPr>
              <a:spLocks noChangeShapeType="1"/>
            </p:cNvSpPr>
            <p:nvPr/>
          </p:nvSpPr>
          <p:spPr bwMode="auto">
            <a:xfrm flipV="1">
              <a:off x="2640" y="1248"/>
              <a:ext cx="960" cy="384"/>
            </a:xfrm>
            <a:prstGeom prst="line">
              <a:avLst/>
            </a:prstGeom>
            <a:noFill/>
            <a:ln w="12700">
              <a:solidFill>
                <a:schemeClr val="tx1"/>
              </a:solidFill>
              <a:round/>
              <a:headEnd/>
              <a:tailEnd/>
            </a:ln>
            <a:effectLst/>
          </p:spPr>
          <p:txBody>
            <a:bodyPr/>
            <a:lstStyle/>
            <a:p>
              <a:endParaRPr lang="en-US"/>
            </a:p>
          </p:txBody>
        </p:sp>
        <p:sp>
          <p:nvSpPr>
            <p:cNvPr id="1499170" name="AutoShape 34"/>
            <p:cNvSpPr>
              <a:spLocks noChangeArrowheads="1"/>
            </p:cNvSpPr>
            <p:nvPr/>
          </p:nvSpPr>
          <p:spPr bwMode="auto">
            <a:xfrm>
              <a:off x="2064" y="816"/>
              <a:ext cx="384" cy="336"/>
            </a:xfrm>
            <a:prstGeom prst="flowChartDelay">
              <a:avLst/>
            </a:prstGeom>
            <a:noFill/>
            <a:ln w="12700">
              <a:solidFill>
                <a:schemeClr val="tx1"/>
              </a:solidFill>
              <a:miter lim="800000"/>
              <a:headEnd/>
              <a:tailEnd/>
            </a:ln>
            <a:effectLst/>
          </p:spPr>
          <p:txBody>
            <a:bodyPr wrap="none" anchor="ctr"/>
            <a:lstStyle/>
            <a:p>
              <a:endParaRPr lang="en-US"/>
            </a:p>
          </p:txBody>
        </p:sp>
        <p:sp>
          <p:nvSpPr>
            <p:cNvPr id="1499171" name="AutoShape 35"/>
            <p:cNvSpPr>
              <a:spLocks noChangeArrowheads="1"/>
            </p:cNvSpPr>
            <p:nvPr/>
          </p:nvSpPr>
          <p:spPr bwMode="auto">
            <a:xfrm>
              <a:off x="2064" y="1872"/>
              <a:ext cx="384" cy="336"/>
            </a:xfrm>
            <a:prstGeom prst="flowChartDelay">
              <a:avLst/>
            </a:prstGeom>
            <a:noFill/>
            <a:ln w="12700">
              <a:solidFill>
                <a:schemeClr val="tx1"/>
              </a:solidFill>
              <a:miter lim="800000"/>
              <a:headEnd/>
              <a:tailEnd/>
            </a:ln>
            <a:effectLst/>
          </p:spPr>
          <p:txBody>
            <a:bodyPr wrap="none" anchor="ctr"/>
            <a:lstStyle/>
            <a:p>
              <a:endParaRPr lang="en-US"/>
            </a:p>
          </p:txBody>
        </p:sp>
        <p:sp>
          <p:nvSpPr>
            <p:cNvPr id="1499172" name="Line 36"/>
            <p:cNvSpPr>
              <a:spLocks noChangeShapeType="1"/>
            </p:cNvSpPr>
            <p:nvPr/>
          </p:nvSpPr>
          <p:spPr bwMode="auto">
            <a:xfrm>
              <a:off x="1104" y="912"/>
              <a:ext cx="960" cy="0"/>
            </a:xfrm>
            <a:prstGeom prst="line">
              <a:avLst/>
            </a:prstGeom>
            <a:noFill/>
            <a:ln w="12700">
              <a:solidFill>
                <a:schemeClr val="tx1"/>
              </a:solidFill>
              <a:round/>
              <a:headEnd/>
              <a:tailEnd/>
            </a:ln>
            <a:effectLst/>
          </p:spPr>
          <p:txBody>
            <a:bodyPr/>
            <a:lstStyle/>
            <a:p>
              <a:endParaRPr lang="en-US"/>
            </a:p>
          </p:txBody>
        </p:sp>
        <p:sp>
          <p:nvSpPr>
            <p:cNvPr id="1499173" name="Line 37"/>
            <p:cNvSpPr>
              <a:spLocks noChangeShapeType="1"/>
            </p:cNvSpPr>
            <p:nvPr/>
          </p:nvSpPr>
          <p:spPr bwMode="auto">
            <a:xfrm>
              <a:off x="1536" y="1968"/>
              <a:ext cx="528" cy="0"/>
            </a:xfrm>
            <a:prstGeom prst="line">
              <a:avLst/>
            </a:prstGeom>
            <a:noFill/>
            <a:ln w="12700">
              <a:solidFill>
                <a:schemeClr val="tx1"/>
              </a:solidFill>
              <a:round/>
              <a:headEnd/>
              <a:tailEnd/>
            </a:ln>
            <a:effectLst/>
          </p:spPr>
          <p:txBody>
            <a:bodyPr/>
            <a:lstStyle/>
            <a:p>
              <a:endParaRPr lang="en-US"/>
            </a:p>
          </p:txBody>
        </p:sp>
        <p:sp>
          <p:nvSpPr>
            <p:cNvPr id="1499174" name="Text Box 38"/>
            <p:cNvSpPr txBox="1">
              <a:spLocks noChangeArrowheads="1"/>
            </p:cNvSpPr>
            <p:nvPr/>
          </p:nvSpPr>
          <p:spPr bwMode="auto">
            <a:xfrm>
              <a:off x="1680" y="2400"/>
              <a:ext cx="481" cy="250"/>
            </a:xfrm>
            <a:prstGeom prst="rect">
              <a:avLst/>
            </a:prstGeom>
            <a:noFill/>
            <a:ln w="12700">
              <a:noFill/>
              <a:miter lim="800000"/>
              <a:headEnd/>
              <a:tailEnd/>
            </a:ln>
            <a:effectLst/>
          </p:spPr>
          <p:txBody>
            <a:bodyPr wrap="none">
              <a:spAutoFit/>
            </a:bodyPr>
            <a:lstStyle/>
            <a:p>
              <a:r>
                <a:rPr lang="en-US" sz="2000">
                  <a:solidFill>
                    <a:schemeClr val="tx1"/>
                  </a:solidFill>
                </a:rPr>
                <a:t>clock</a:t>
              </a:r>
              <a:endParaRPr lang="en-US" sz="2000" baseline="-25000">
                <a:solidFill>
                  <a:schemeClr val="tx1"/>
                </a:solidFill>
              </a:endParaRPr>
            </a:p>
          </p:txBody>
        </p:sp>
        <p:sp>
          <p:nvSpPr>
            <p:cNvPr id="1499175" name="Line 39"/>
            <p:cNvSpPr>
              <a:spLocks noChangeShapeType="1"/>
            </p:cNvSpPr>
            <p:nvPr/>
          </p:nvSpPr>
          <p:spPr bwMode="auto">
            <a:xfrm>
              <a:off x="1824" y="1056"/>
              <a:ext cx="240" cy="0"/>
            </a:xfrm>
            <a:prstGeom prst="line">
              <a:avLst/>
            </a:prstGeom>
            <a:noFill/>
            <a:ln w="12700">
              <a:solidFill>
                <a:schemeClr val="tx1"/>
              </a:solidFill>
              <a:round/>
              <a:headEnd/>
              <a:tailEnd/>
            </a:ln>
            <a:effectLst/>
          </p:spPr>
          <p:txBody>
            <a:bodyPr/>
            <a:lstStyle/>
            <a:p>
              <a:endParaRPr lang="en-US"/>
            </a:p>
          </p:txBody>
        </p:sp>
        <p:sp>
          <p:nvSpPr>
            <p:cNvPr id="1499176" name="Line 40"/>
            <p:cNvSpPr>
              <a:spLocks noChangeShapeType="1"/>
            </p:cNvSpPr>
            <p:nvPr/>
          </p:nvSpPr>
          <p:spPr bwMode="auto">
            <a:xfrm>
              <a:off x="1824" y="2112"/>
              <a:ext cx="240" cy="0"/>
            </a:xfrm>
            <a:prstGeom prst="line">
              <a:avLst/>
            </a:prstGeom>
            <a:noFill/>
            <a:ln w="12700">
              <a:solidFill>
                <a:schemeClr val="tx1"/>
              </a:solidFill>
              <a:round/>
              <a:headEnd/>
              <a:tailEnd/>
            </a:ln>
            <a:effectLst/>
          </p:spPr>
          <p:txBody>
            <a:bodyPr/>
            <a:lstStyle/>
            <a:p>
              <a:endParaRPr lang="en-US"/>
            </a:p>
          </p:txBody>
        </p:sp>
        <p:sp>
          <p:nvSpPr>
            <p:cNvPr id="1499177" name="Line 41"/>
            <p:cNvSpPr>
              <a:spLocks noChangeShapeType="1"/>
            </p:cNvSpPr>
            <p:nvPr/>
          </p:nvSpPr>
          <p:spPr bwMode="auto">
            <a:xfrm>
              <a:off x="1824" y="1056"/>
              <a:ext cx="0" cy="1296"/>
            </a:xfrm>
            <a:prstGeom prst="line">
              <a:avLst/>
            </a:prstGeom>
            <a:noFill/>
            <a:ln w="12700">
              <a:solidFill>
                <a:schemeClr val="tx1"/>
              </a:solidFill>
              <a:round/>
              <a:headEnd/>
              <a:tailEnd/>
            </a:ln>
            <a:effectLst/>
          </p:spPr>
          <p:txBody>
            <a:bodyPr/>
            <a:lstStyle/>
            <a:p>
              <a:endParaRPr lang="en-US"/>
            </a:p>
          </p:txBody>
        </p:sp>
        <p:grpSp>
          <p:nvGrpSpPr>
            <p:cNvPr id="1499178" name="Group 42"/>
            <p:cNvGrpSpPr>
              <a:grpSpLocks/>
            </p:cNvGrpSpPr>
            <p:nvPr/>
          </p:nvGrpSpPr>
          <p:grpSpPr bwMode="auto">
            <a:xfrm rot="5400000">
              <a:off x="1296" y="1248"/>
              <a:ext cx="432" cy="336"/>
              <a:chOff x="816" y="1920"/>
              <a:chExt cx="432" cy="336"/>
            </a:xfrm>
          </p:grpSpPr>
          <p:sp>
            <p:nvSpPr>
              <p:cNvPr id="1499179" name="AutoShape 43"/>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499180" name="Oval 44"/>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499181" name="Line 45"/>
            <p:cNvSpPr>
              <a:spLocks noChangeShapeType="1"/>
            </p:cNvSpPr>
            <p:nvPr/>
          </p:nvSpPr>
          <p:spPr bwMode="auto">
            <a:xfrm>
              <a:off x="1536" y="1632"/>
              <a:ext cx="0" cy="336"/>
            </a:xfrm>
            <a:prstGeom prst="line">
              <a:avLst/>
            </a:prstGeom>
            <a:noFill/>
            <a:ln w="12700">
              <a:solidFill>
                <a:schemeClr val="tx1"/>
              </a:solidFill>
              <a:round/>
              <a:headEnd/>
              <a:tailEnd/>
            </a:ln>
            <a:effectLst/>
          </p:spPr>
          <p:txBody>
            <a:bodyPr/>
            <a:lstStyle/>
            <a:p>
              <a:endParaRPr lang="en-US"/>
            </a:p>
          </p:txBody>
        </p:sp>
        <p:sp>
          <p:nvSpPr>
            <p:cNvPr id="1499182" name="Line 46"/>
            <p:cNvSpPr>
              <a:spLocks noChangeShapeType="1"/>
            </p:cNvSpPr>
            <p:nvPr/>
          </p:nvSpPr>
          <p:spPr bwMode="auto">
            <a:xfrm>
              <a:off x="1536" y="912"/>
              <a:ext cx="0" cy="288"/>
            </a:xfrm>
            <a:prstGeom prst="line">
              <a:avLst/>
            </a:prstGeom>
            <a:noFill/>
            <a:ln w="12700">
              <a:solidFill>
                <a:schemeClr val="tx1"/>
              </a:solidFill>
              <a:round/>
              <a:headEnd/>
              <a:tailEnd/>
            </a:ln>
            <a:effectLst/>
          </p:spPr>
          <p:txBody>
            <a:bodyPr/>
            <a:lstStyle/>
            <a:p>
              <a:endParaRPr lang="en-US"/>
            </a:p>
          </p:txBody>
        </p:sp>
      </p:grpSp>
      <p:sp>
        <p:nvSpPr>
          <p:cNvPr id="1499183" name="Line 47"/>
          <p:cNvSpPr>
            <a:spLocks noChangeShapeType="1"/>
          </p:cNvSpPr>
          <p:nvPr/>
        </p:nvSpPr>
        <p:spPr bwMode="auto">
          <a:xfrm>
            <a:off x="2819400" y="5562600"/>
            <a:ext cx="609600" cy="0"/>
          </a:xfrm>
          <a:prstGeom prst="line">
            <a:avLst/>
          </a:prstGeom>
          <a:noFill/>
          <a:ln w="12700">
            <a:solidFill>
              <a:schemeClr val="tx1"/>
            </a:solidFill>
            <a:round/>
            <a:headEnd/>
            <a:tailEnd/>
          </a:ln>
          <a:effectLst/>
        </p:spPr>
        <p:txBody>
          <a:bodyPr/>
          <a:lstStyle/>
          <a:p>
            <a:endParaRPr lang="en-US"/>
          </a:p>
        </p:txBody>
      </p:sp>
      <p:sp>
        <p:nvSpPr>
          <p:cNvPr id="1499184" name="Line 48"/>
          <p:cNvSpPr>
            <a:spLocks noChangeShapeType="1"/>
          </p:cNvSpPr>
          <p:nvPr/>
        </p:nvSpPr>
        <p:spPr bwMode="auto">
          <a:xfrm flipV="1">
            <a:off x="3429000" y="5105400"/>
            <a:ext cx="0" cy="457200"/>
          </a:xfrm>
          <a:prstGeom prst="line">
            <a:avLst/>
          </a:prstGeom>
          <a:noFill/>
          <a:ln w="12700">
            <a:solidFill>
              <a:schemeClr val="tx1"/>
            </a:solidFill>
            <a:round/>
            <a:headEnd/>
            <a:tailEnd/>
          </a:ln>
          <a:effectLst/>
        </p:spPr>
        <p:txBody>
          <a:bodyPr/>
          <a:lstStyle/>
          <a:p>
            <a:endParaRPr lang="en-US"/>
          </a:p>
        </p:txBody>
      </p:sp>
      <p:sp>
        <p:nvSpPr>
          <p:cNvPr id="1499185" name="Line 49"/>
          <p:cNvSpPr>
            <a:spLocks noChangeShapeType="1"/>
          </p:cNvSpPr>
          <p:nvPr/>
        </p:nvSpPr>
        <p:spPr bwMode="auto">
          <a:xfrm flipV="1">
            <a:off x="3886200" y="5105400"/>
            <a:ext cx="0" cy="457200"/>
          </a:xfrm>
          <a:prstGeom prst="line">
            <a:avLst/>
          </a:prstGeom>
          <a:noFill/>
          <a:ln w="12700">
            <a:solidFill>
              <a:schemeClr val="tx1"/>
            </a:solidFill>
            <a:round/>
            <a:headEnd/>
            <a:tailEnd/>
          </a:ln>
          <a:effectLst/>
        </p:spPr>
        <p:txBody>
          <a:bodyPr/>
          <a:lstStyle/>
          <a:p>
            <a:endParaRPr lang="en-US"/>
          </a:p>
        </p:txBody>
      </p:sp>
      <p:sp>
        <p:nvSpPr>
          <p:cNvPr id="1499186" name="Line 50"/>
          <p:cNvSpPr>
            <a:spLocks noChangeShapeType="1"/>
          </p:cNvSpPr>
          <p:nvPr/>
        </p:nvSpPr>
        <p:spPr bwMode="auto">
          <a:xfrm>
            <a:off x="3886200" y="5562600"/>
            <a:ext cx="609600" cy="0"/>
          </a:xfrm>
          <a:prstGeom prst="line">
            <a:avLst/>
          </a:prstGeom>
          <a:noFill/>
          <a:ln w="12700">
            <a:solidFill>
              <a:schemeClr val="tx1"/>
            </a:solidFill>
            <a:round/>
            <a:headEnd/>
            <a:tailEnd/>
          </a:ln>
          <a:effectLst/>
        </p:spPr>
        <p:txBody>
          <a:bodyPr/>
          <a:lstStyle/>
          <a:p>
            <a:endParaRPr lang="en-US"/>
          </a:p>
        </p:txBody>
      </p:sp>
      <p:sp>
        <p:nvSpPr>
          <p:cNvPr id="1499187" name="Line 51"/>
          <p:cNvSpPr>
            <a:spLocks noChangeShapeType="1"/>
          </p:cNvSpPr>
          <p:nvPr/>
        </p:nvSpPr>
        <p:spPr bwMode="auto">
          <a:xfrm flipV="1">
            <a:off x="4495800" y="5105400"/>
            <a:ext cx="0" cy="457200"/>
          </a:xfrm>
          <a:prstGeom prst="line">
            <a:avLst/>
          </a:prstGeom>
          <a:noFill/>
          <a:ln w="12700">
            <a:solidFill>
              <a:schemeClr val="tx1"/>
            </a:solidFill>
            <a:round/>
            <a:headEnd/>
            <a:tailEnd/>
          </a:ln>
          <a:effectLst/>
        </p:spPr>
        <p:txBody>
          <a:bodyPr/>
          <a:lstStyle/>
          <a:p>
            <a:endParaRPr lang="en-US"/>
          </a:p>
        </p:txBody>
      </p:sp>
      <p:sp>
        <p:nvSpPr>
          <p:cNvPr id="1499188" name="Line 52"/>
          <p:cNvSpPr>
            <a:spLocks noChangeShapeType="1"/>
          </p:cNvSpPr>
          <p:nvPr/>
        </p:nvSpPr>
        <p:spPr bwMode="auto">
          <a:xfrm flipV="1">
            <a:off x="4953000" y="5105400"/>
            <a:ext cx="0" cy="457200"/>
          </a:xfrm>
          <a:prstGeom prst="line">
            <a:avLst/>
          </a:prstGeom>
          <a:noFill/>
          <a:ln w="12700">
            <a:solidFill>
              <a:schemeClr val="tx1"/>
            </a:solidFill>
            <a:round/>
            <a:headEnd/>
            <a:tailEnd/>
          </a:ln>
          <a:effectLst/>
        </p:spPr>
        <p:txBody>
          <a:bodyPr/>
          <a:lstStyle/>
          <a:p>
            <a:endParaRPr lang="en-US"/>
          </a:p>
        </p:txBody>
      </p:sp>
      <p:sp>
        <p:nvSpPr>
          <p:cNvPr id="1499189" name="Line 53"/>
          <p:cNvSpPr>
            <a:spLocks noChangeShapeType="1"/>
          </p:cNvSpPr>
          <p:nvPr/>
        </p:nvSpPr>
        <p:spPr bwMode="auto">
          <a:xfrm>
            <a:off x="3429000" y="5105400"/>
            <a:ext cx="457200" cy="0"/>
          </a:xfrm>
          <a:prstGeom prst="line">
            <a:avLst/>
          </a:prstGeom>
          <a:noFill/>
          <a:ln w="12700">
            <a:solidFill>
              <a:schemeClr val="tx1"/>
            </a:solidFill>
            <a:round/>
            <a:headEnd/>
            <a:tailEnd/>
          </a:ln>
          <a:effectLst/>
        </p:spPr>
        <p:txBody>
          <a:bodyPr/>
          <a:lstStyle/>
          <a:p>
            <a:endParaRPr lang="en-US"/>
          </a:p>
        </p:txBody>
      </p:sp>
      <p:sp>
        <p:nvSpPr>
          <p:cNvPr id="1499190" name="Line 54"/>
          <p:cNvSpPr>
            <a:spLocks noChangeShapeType="1"/>
          </p:cNvSpPr>
          <p:nvPr/>
        </p:nvSpPr>
        <p:spPr bwMode="auto">
          <a:xfrm>
            <a:off x="4495800" y="5105400"/>
            <a:ext cx="457200" cy="0"/>
          </a:xfrm>
          <a:prstGeom prst="line">
            <a:avLst/>
          </a:prstGeom>
          <a:noFill/>
          <a:ln w="12700">
            <a:solidFill>
              <a:schemeClr val="tx1"/>
            </a:solidFill>
            <a:round/>
            <a:headEnd/>
            <a:tailEnd/>
          </a:ln>
          <a:effectLst/>
        </p:spPr>
        <p:txBody>
          <a:bodyPr/>
          <a:lstStyle/>
          <a:p>
            <a:endParaRPr lang="en-US"/>
          </a:p>
        </p:txBody>
      </p:sp>
      <p:sp>
        <p:nvSpPr>
          <p:cNvPr id="1499191" name="Line 55"/>
          <p:cNvSpPr>
            <a:spLocks noChangeShapeType="1"/>
          </p:cNvSpPr>
          <p:nvPr/>
        </p:nvSpPr>
        <p:spPr bwMode="auto">
          <a:xfrm>
            <a:off x="4953000" y="5562600"/>
            <a:ext cx="609600" cy="0"/>
          </a:xfrm>
          <a:prstGeom prst="line">
            <a:avLst/>
          </a:prstGeom>
          <a:noFill/>
          <a:ln w="12700">
            <a:solidFill>
              <a:schemeClr val="tx1"/>
            </a:solidFill>
            <a:round/>
            <a:headEnd/>
            <a:tailEnd/>
          </a:ln>
          <a:effectLst/>
        </p:spPr>
        <p:txBody>
          <a:bodyPr/>
          <a:lstStyle/>
          <a:p>
            <a:endParaRPr lang="en-US"/>
          </a:p>
        </p:txBody>
      </p:sp>
      <p:sp>
        <p:nvSpPr>
          <p:cNvPr id="1499192" name="Text Box 56"/>
          <p:cNvSpPr txBox="1">
            <a:spLocks noChangeArrowheads="1"/>
          </p:cNvSpPr>
          <p:nvPr/>
        </p:nvSpPr>
        <p:spPr bwMode="auto">
          <a:xfrm>
            <a:off x="2133600" y="5257800"/>
            <a:ext cx="763588" cy="396875"/>
          </a:xfrm>
          <a:prstGeom prst="rect">
            <a:avLst/>
          </a:prstGeom>
          <a:noFill/>
          <a:ln w="12700">
            <a:noFill/>
            <a:miter lim="800000"/>
            <a:headEnd/>
            <a:tailEnd/>
          </a:ln>
          <a:effectLst/>
        </p:spPr>
        <p:txBody>
          <a:bodyPr wrap="none">
            <a:spAutoFit/>
          </a:bodyPr>
          <a:lstStyle/>
          <a:p>
            <a:r>
              <a:rPr lang="en-US" sz="2000">
                <a:solidFill>
                  <a:schemeClr val="tx1"/>
                </a:solidFill>
              </a:rPr>
              <a:t>clock</a:t>
            </a:r>
            <a:endParaRPr lang="en-US" sz="2000" baseline="-25000">
              <a:solidFill>
                <a:schemeClr val="tx1"/>
              </a:solidFill>
            </a:endParaRPr>
          </a:p>
        </p:txBody>
      </p:sp>
      <p:sp>
        <p:nvSpPr>
          <p:cNvPr id="1499193" name="Text Box 57"/>
          <p:cNvSpPr txBox="1">
            <a:spLocks noChangeArrowheads="1"/>
          </p:cNvSpPr>
          <p:nvPr/>
        </p:nvSpPr>
        <p:spPr bwMode="auto">
          <a:xfrm>
            <a:off x="3505200" y="4114800"/>
            <a:ext cx="2171700" cy="396875"/>
          </a:xfrm>
          <a:prstGeom prst="rect">
            <a:avLst/>
          </a:prstGeom>
          <a:noFill/>
          <a:ln w="12700">
            <a:noFill/>
            <a:miter lim="800000"/>
            <a:headEnd/>
            <a:tailEnd/>
          </a:ln>
          <a:effectLst/>
        </p:spPr>
        <p:txBody>
          <a:bodyPr wrap="none">
            <a:spAutoFit/>
          </a:bodyPr>
          <a:lstStyle/>
          <a:p>
            <a:r>
              <a:rPr lang="en-US" sz="2000">
                <a:solidFill>
                  <a:srgbClr val="008000"/>
                </a:solidFill>
              </a:rPr>
              <a:t>transparent</a:t>
            </a:r>
            <a:r>
              <a:rPr lang="en-US" sz="2000">
                <a:solidFill>
                  <a:schemeClr val="tx1"/>
                </a:solidFill>
              </a:rPr>
              <a:t> mode</a:t>
            </a:r>
            <a:endParaRPr lang="en-US" sz="2000" baseline="-25000">
              <a:solidFill>
                <a:schemeClr val="tx1"/>
              </a:solidFill>
            </a:endParaRPr>
          </a:p>
        </p:txBody>
      </p:sp>
      <p:sp>
        <p:nvSpPr>
          <p:cNvPr id="1499194" name="Line 58"/>
          <p:cNvSpPr>
            <a:spLocks noChangeShapeType="1"/>
          </p:cNvSpPr>
          <p:nvPr/>
        </p:nvSpPr>
        <p:spPr bwMode="auto">
          <a:xfrm flipH="1">
            <a:off x="4038600" y="5562600"/>
            <a:ext cx="304800" cy="457200"/>
          </a:xfrm>
          <a:prstGeom prst="line">
            <a:avLst/>
          </a:prstGeom>
          <a:noFill/>
          <a:ln w="12700">
            <a:solidFill>
              <a:schemeClr val="accent1"/>
            </a:solidFill>
            <a:round/>
            <a:headEnd type="triangle" w="med" len="med"/>
            <a:tailEnd/>
          </a:ln>
          <a:effectLst/>
        </p:spPr>
        <p:txBody>
          <a:bodyPr/>
          <a:lstStyle/>
          <a:p>
            <a:endParaRPr lang="en-US"/>
          </a:p>
        </p:txBody>
      </p:sp>
      <p:sp>
        <p:nvSpPr>
          <p:cNvPr id="1499195" name="Line 59"/>
          <p:cNvSpPr>
            <a:spLocks noChangeShapeType="1"/>
          </p:cNvSpPr>
          <p:nvPr/>
        </p:nvSpPr>
        <p:spPr bwMode="auto">
          <a:xfrm>
            <a:off x="4495800" y="4495800"/>
            <a:ext cx="228600" cy="533400"/>
          </a:xfrm>
          <a:prstGeom prst="line">
            <a:avLst/>
          </a:prstGeom>
          <a:noFill/>
          <a:ln w="12700">
            <a:solidFill>
              <a:schemeClr val="accent1"/>
            </a:solidFill>
            <a:round/>
            <a:headEnd/>
            <a:tailEnd type="triangle" w="med" len="med"/>
          </a:ln>
          <a:effectLst/>
        </p:spPr>
        <p:txBody>
          <a:bodyPr/>
          <a:lstStyle/>
          <a:p>
            <a:endParaRPr lang="en-US"/>
          </a:p>
        </p:txBody>
      </p:sp>
      <p:sp>
        <p:nvSpPr>
          <p:cNvPr id="1499196" name="Text Box 60"/>
          <p:cNvSpPr txBox="1">
            <a:spLocks noChangeArrowheads="1"/>
          </p:cNvSpPr>
          <p:nvPr/>
        </p:nvSpPr>
        <p:spPr bwMode="auto">
          <a:xfrm>
            <a:off x="3505200" y="5943600"/>
            <a:ext cx="1370013" cy="396875"/>
          </a:xfrm>
          <a:prstGeom prst="rect">
            <a:avLst/>
          </a:prstGeom>
          <a:noFill/>
          <a:ln w="12700">
            <a:noFill/>
            <a:miter lim="800000"/>
            <a:headEnd/>
            <a:tailEnd/>
          </a:ln>
          <a:effectLst/>
        </p:spPr>
        <p:txBody>
          <a:bodyPr wrap="none">
            <a:spAutoFit/>
          </a:bodyPr>
          <a:lstStyle/>
          <a:p>
            <a:r>
              <a:rPr lang="en-US" sz="2000">
                <a:solidFill>
                  <a:schemeClr val="accent2"/>
                </a:solidFill>
              </a:rPr>
              <a:t>hold</a:t>
            </a:r>
            <a:r>
              <a:rPr lang="en-US" sz="2000">
                <a:solidFill>
                  <a:schemeClr val="tx1"/>
                </a:solidFill>
              </a:rPr>
              <a:t> mode</a:t>
            </a:r>
            <a:endParaRPr lang="en-US" sz="2000" baseline="-25000">
              <a:solidFill>
                <a:schemeClr val="tx1"/>
              </a:solidFill>
            </a:endParaRPr>
          </a:p>
        </p:txBody>
      </p:sp>
      <p:sp>
        <p:nvSpPr>
          <p:cNvPr id="1499197" name="Line 61"/>
          <p:cNvSpPr>
            <a:spLocks noChangeShapeType="1"/>
          </p:cNvSpPr>
          <p:nvPr/>
        </p:nvSpPr>
        <p:spPr bwMode="auto">
          <a:xfrm flipH="1">
            <a:off x="3733800" y="4495800"/>
            <a:ext cx="381000" cy="533400"/>
          </a:xfrm>
          <a:prstGeom prst="line">
            <a:avLst/>
          </a:prstGeom>
          <a:noFill/>
          <a:ln w="12700">
            <a:solidFill>
              <a:schemeClr val="accent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lstStyle/>
          <a:p>
            <a:r>
              <a:rPr lang="en-US"/>
              <a:t>MUX Based Latches</a:t>
            </a:r>
          </a:p>
        </p:txBody>
      </p:sp>
      <p:sp>
        <p:nvSpPr>
          <p:cNvPr id="1511427" name="AutoShape 3"/>
          <p:cNvSpPr>
            <a:spLocks noChangeArrowheads="1"/>
          </p:cNvSpPr>
          <p:nvPr/>
        </p:nvSpPr>
        <p:spPr bwMode="auto">
          <a:xfrm rot="-5400000">
            <a:off x="1714500" y="2613025"/>
            <a:ext cx="1371600" cy="533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11428" name="Line 4"/>
          <p:cNvSpPr>
            <a:spLocks noChangeShapeType="1"/>
          </p:cNvSpPr>
          <p:nvPr/>
        </p:nvSpPr>
        <p:spPr bwMode="auto">
          <a:xfrm>
            <a:off x="1524000" y="3260725"/>
            <a:ext cx="609600" cy="0"/>
          </a:xfrm>
          <a:prstGeom prst="line">
            <a:avLst/>
          </a:prstGeom>
          <a:noFill/>
          <a:ln w="12700">
            <a:solidFill>
              <a:schemeClr val="tx1"/>
            </a:solidFill>
            <a:round/>
            <a:headEnd/>
            <a:tailEnd type="triangle" w="med" len="med"/>
          </a:ln>
          <a:effectLst/>
        </p:spPr>
        <p:txBody>
          <a:bodyPr/>
          <a:lstStyle/>
          <a:p>
            <a:endParaRPr lang="en-US"/>
          </a:p>
        </p:txBody>
      </p:sp>
      <p:sp>
        <p:nvSpPr>
          <p:cNvPr id="1511429" name="Line 5"/>
          <p:cNvSpPr>
            <a:spLocks noChangeShapeType="1"/>
          </p:cNvSpPr>
          <p:nvPr/>
        </p:nvSpPr>
        <p:spPr bwMode="auto">
          <a:xfrm>
            <a:off x="1676400" y="2498725"/>
            <a:ext cx="457200" cy="0"/>
          </a:xfrm>
          <a:prstGeom prst="line">
            <a:avLst/>
          </a:prstGeom>
          <a:noFill/>
          <a:ln w="12700">
            <a:solidFill>
              <a:schemeClr val="tx1"/>
            </a:solidFill>
            <a:round/>
            <a:headEnd/>
            <a:tailEnd type="triangle" w="med" len="med"/>
          </a:ln>
          <a:effectLst/>
        </p:spPr>
        <p:txBody>
          <a:bodyPr/>
          <a:lstStyle/>
          <a:p>
            <a:endParaRPr lang="en-US"/>
          </a:p>
        </p:txBody>
      </p:sp>
      <p:sp>
        <p:nvSpPr>
          <p:cNvPr id="1511430" name="Line 6"/>
          <p:cNvSpPr>
            <a:spLocks noChangeShapeType="1"/>
          </p:cNvSpPr>
          <p:nvPr/>
        </p:nvSpPr>
        <p:spPr bwMode="auto">
          <a:xfrm>
            <a:off x="2667000" y="2879725"/>
            <a:ext cx="762000" cy="0"/>
          </a:xfrm>
          <a:prstGeom prst="line">
            <a:avLst/>
          </a:prstGeom>
          <a:noFill/>
          <a:ln w="12700">
            <a:solidFill>
              <a:schemeClr val="tx1"/>
            </a:solidFill>
            <a:round/>
            <a:headEnd/>
            <a:tailEnd type="triangle" w="med" len="med"/>
          </a:ln>
          <a:effectLst/>
        </p:spPr>
        <p:txBody>
          <a:bodyPr/>
          <a:lstStyle/>
          <a:p>
            <a:endParaRPr lang="en-US"/>
          </a:p>
        </p:txBody>
      </p:sp>
      <p:sp>
        <p:nvSpPr>
          <p:cNvPr id="1511431" name="Line 7"/>
          <p:cNvSpPr>
            <a:spLocks noChangeShapeType="1"/>
          </p:cNvSpPr>
          <p:nvPr/>
        </p:nvSpPr>
        <p:spPr bwMode="auto">
          <a:xfrm flipV="1">
            <a:off x="3048000" y="1812925"/>
            <a:ext cx="0" cy="1066800"/>
          </a:xfrm>
          <a:prstGeom prst="line">
            <a:avLst/>
          </a:prstGeom>
          <a:noFill/>
          <a:ln w="12700">
            <a:solidFill>
              <a:schemeClr val="tx1"/>
            </a:solidFill>
            <a:round/>
            <a:headEnd/>
            <a:tailEnd/>
          </a:ln>
          <a:effectLst/>
        </p:spPr>
        <p:txBody>
          <a:bodyPr/>
          <a:lstStyle/>
          <a:p>
            <a:endParaRPr lang="en-US"/>
          </a:p>
        </p:txBody>
      </p:sp>
      <p:sp>
        <p:nvSpPr>
          <p:cNvPr id="1511432" name="Line 8"/>
          <p:cNvSpPr>
            <a:spLocks noChangeShapeType="1"/>
          </p:cNvSpPr>
          <p:nvPr/>
        </p:nvSpPr>
        <p:spPr bwMode="auto">
          <a:xfrm flipV="1">
            <a:off x="1676400" y="1812925"/>
            <a:ext cx="0" cy="685800"/>
          </a:xfrm>
          <a:prstGeom prst="line">
            <a:avLst/>
          </a:prstGeom>
          <a:noFill/>
          <a:ln w="12700">
            <a:solidFill>
              <a:schemeClr val="tx1"/>
            </a:solidFill>
            <a:round/>
            <a:headEnd/>
            <a:tailEnd/>
          </a:ln>
          <a:effectLst/>
        </p:spPr>
        <p:txBody>
          <a:bodyPr/>
          <a:lstStyle/>
          <a:p>
            <a:endParaRPr lang="en-US"/>
          </a:p>
        </p:txBody>
      </p:sp>
      <p:sp>
        <p:nvSpPr>
          <p:cNvPr id="1511433" name="Line 9"/>
          <p:cNvSpPr>
            <a:spLocks noChangeShapeType="1"/>
          </p:cNvSpPr>
          <p:nvPr/>
        </p:nvSpPr>
        <p:spPr bwMode="auto">
          <a:xfrm flipH="1">
            <a:off x="1676400" y="1812925"/>
            <a:ext cx="1371600" cy="0"/>
          </a:xfrm>
          <a:prstGeom prst="line">
            <a:avLst/>
          </a:prstGeom>
          <a:noFill/>
          <a:ln w="12700">
            <a:solidFill>
              <a:schemeClr val="tx1"/>
            </a:solidFill>
            <a:round/>
            <a:headEnd/>
            <a:tailEnd/>
          </a:ln>
          <a:effectLst/>
        </p:spPr>
        <p:txBody>
          <a:bodyPr/>
          <a:lstStyle/>
          <a:p>
            <a:endParaRPr lang="en-US"/>
          </a:p>
        </p:txBody>
      </p:sp>
      <p:sp>
        <p:nvSpPr>
          <p:cNvPr id="1511434" name="Line 10"/>
          <p:cNvSpPr>
            <a:spLocks noChangeShapeType="1"/>
          </p:cNvSpPr>
          <p:nvPr/>
        </p:nvSpPr>
        <p:spPr bwMode="auto">
          <a:xfrm flipV="1">
            <a:off x="2438400" y="3413125"/>
            <a:ext cx="0" cy="533400"/>
          </a:xfrm>
          <a:prstGeom prst="line">
            <a:avLst/>
          </a:prstGeom>
          <a:noFill/>
          <a:ln w="12700">
            <a:solidFill>
              <a:schemeClr val="tx1"/>
            </a:solidFill>
            <a:round/>
            <a:headEnd/>
            <a:tailEnd/>
          </a:ln>
          <a:effectLst/>
        </p:spPr>
        <p:txBody>
          <a:bodyPr/>
          <a:lstStyle/>
          <a:p>
            <a:endParaRPr lang="en-US"/>
          </a:p>
        </p:txBody>
      </p:sp>
      <p:sp>
        <p:nvSpPr>
          <p:cNvPr id="1511435" name="Text Box 11"/>
          <p:cNvSpPr txBox="1">
            <a:spLocks noChangeArrowheads="1"/>
          </p:cNvSpPr>
          <p:nvPr/>
        </p:nvSpPr>
        <p:spPr bwMode="auto">
          <a:xfrm>
            <a:off x="3505200" y="2651125"/>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11436" name="Text Box 12"/>
          <p:cNvSpPr txBox="1">
            <a:spLocks noChangeArrowheads="1"/>
          </p:cNvSpPr>
          <p:nvPr/>
        </p:nvSpPr>
        <p:spPr bwMode="auto">
          <a:xfrm>
            <a:off x="1143000" y="3032125"/>
            <a:ext cx="368300" cy="396875"/>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sp>
        <p:nvSpPr>
          <p:cNvPr id="1511437" name="Text Box 13"/>
          <p:cNvSpPr txBox="1">
            <a:spLocks noChangeArrowheads="1"/>
          </p:cNvSpPr>
          <p:nvPr/>
        </p:nvSpPr>
        <p:spPr bwMode="auto">
          <a:xfrm>
            <a:off x="2057400" y="3870325"/>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11438" name="Text Box 14"/>
          <p:cNvSpPr txBox="1">
            <a:spLocks noChangeArrowheads="1"/>
          </p:cNvSpPr>
          <p:nvPr/>
        </p:nvSpPr>
        <p:spPr bwMode="auto">
          <a:xfrm>
            <a:off x="2057400" y="3032125"/>
            <a:ext cx="325438" cy="396875"/>
          </a:xfrm>
          <a:prstGeom prst="rect">
            <a:avLst/>
          </a:prstGeom>
          <a:noFill/>
          <a:ln w="12700">
            <a:noFill/>
            <a:miter lim="800000"/>
            <a:headEnd/>
            <a:tailEnd/>
          </a:ln>
          <a:effectLst/>
        </p:spPr>
        <p:txBody>
          <a:bodyPr wrap="none">
            <a:spAutoFit/>
          </a:bodyPr>
          <a:lstStyle/>
          <a:p>
            <a:r>
              <a:rPr lang="en-US" sz="2000">
                <a:solidFill>
                  <a:schemeClr val="tx1"/>
                </a:solidFill>
              </a:rPr>
              <a:t>0</a:t>
            </a:r>
            <a:endParaRPr lang="en-US" sz="2000" baseline="-25000">
              <a:solidFill>
                <a:schemeClr val="tx1"/>
              </a:solidFill>
            </a:endParaRPr>
          </a:p>
        </p:txBody>
      </p:sp>
      <p:sp>
        <p:nvSpPr>
          <p:cNvPr id="1511439" name="Text Box 15"/>
          <p:cNvSpPr txBox="1">
            <a:spLocks noChangeArrowheads="1"/>
          </p:cNvSpPr>
          <p:nvPr/>
        </p:nvSpPr>
        <p:spPr bwMode="auto">
          <a:xfrm>
            <a:off x="2057400" y="2270125"/>
            <a:ext cx="325438" cy="396875"/>
          </a:xfrm>
          <a:prstGeom prst="rect">
            <a:avLst/>
          </a:prstGeom>
          <a:noFill/>
          <a:ln w="12700">
            <a:noFill/>
            <a:miter lim="800000"/>
            <a:headEnd/>
            <a:tailEnd/>
          </a:ln>
          <a:effectLst/>
        </p:spPr>
        <p:txBody>
          <a:bodyPr wrap="none">
            <a:spAutoFit/>
          </a:bodyPr>
          <a:lstStyle/>
          <a:p>
            <a:r>
              <a:rPr lang="en-US" sz="2000">
                <a:solidFill>
                  <a:schemeClr val="tx1"/>
                </a:solidFill>
              </a:rPr>
              <a:t>1</a:t>
            </a:r>
            <a:endParaRPr lang="en-US" sz="2000" baseline="-25000">
              <a:solidFill>
                <a:schemeClr val="tx1"/>
              </a:solidFill>
            </a:endParaRPr>
          </a:p>
        </p:txBody>
      </p:sp>
      <p:sp>
        <p:nvSpPr>
          <p:cNvPr id="1511440" name="Text Box 16"/>
          <p:cNvSpPr txBox="1">
            <a:spLocks noChangeArrowheads="1"/>
          </p:cNvSpPr>
          <p:nvPr/>
        </p:nvSpPr>
        <p:spPr bwMode="auto">
          <a:xfrm>
            <a:off x="5638800" y="4403725"/>
            <a:ext cx="1765300" cy="396875"/>
          </a:xfrm>
          <a:prstGeom prst="rect">
            <a:avLst/>
          </a:prstGeom>
          <a:noFill/>
          <a:ln w="12700">
            <a:noFill/>
            <a:miter lim="800000"/>
            <a:headEnd/>
            <a:tailEnd/>
          </a:ln>
          <a:effectLst/>
        </p:spPr>
        <p:txBody>
          <a:bodyPr wrap="none">
            <a:spAutoFit/>
          </a:bodyPr>
          <a:lstStyle/>
          <a:p>
            <a:r>
              <a:rPr lang="en-US" sz="2000">
                <a:solidFill>
                  <a:schemeClr val="tx1"/>
                </a:solidFill>
              </a:rPr>
              <a:t>Positive Latch</a:t>
            </a:r>
            <a:endParaRPr lang="en-US" sz="2000" baseline="-25000">
              <a:solidFill>
                <a:schemeClr val="tx1"/>
              </a:solidFill>
            </a:endParaRPr>
          </a:p>
        </p:txBody>
      </p:sp>
      <p:sp>
        <p:nvSpPr>
          <p:cNvPr id="1511441" name="AutoShape 17"/>
          <p:cNvSpPr>
            <a:spLocks noChangeArrowheads="1"/>
          </p:cNvSpPr>
          <p:nvPr/>
        </p:nvSpPr>
        <p:spPr bwMode="auto">
          <a:xfrm rot="-5400000">
            <a:off x="5753100" y="2613025"/>
            <a:ext cx="1371600" cy="533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11442" name="Line 18"/>
          <p:cNvSpPr>
            <a:spLocks noChangeShapeType="1"/>
          </p:cNvSpPr>
          <p:nvPr/>
        </p:nvSpPr>
        <p:spPr bwMode="auto">
          <a:xfrm>
            <a:off x="5562600" y="3260725"/>
            <a:ext cx="609600" cy="0"/>
          </a:xfrm>
          <a:prstGeom prst="line">
            <a:avLst/>
          </a:prstGeom>
          <a:noFill/>
          <a:ln w="12700">
            <a:solidFill>
              <a:schemeClr val="tx1"/>
            </a:solidFill>
            <a:round/>
            <a:headEnd/>
            <a:tailEnd type="triangle" w="med" len="med"/>
          </a:ln>
          <a:effectLst/>
        </p:spPr>
        <p:txBody>
          <a:bodyPr/>
          <a:lstStyle/>
          <a:p>
            <a:endParaRPr lang="en-US"/>
          </a:p>
        </p:txBody>
      </p:sp>
      <p:sp>
        <p:nvSpPr>
          <p:cNvPr id="1511443" name="Line 19"/>
          <p:cNvSpPr>
            <a:spLocks noChangeShapeType="1"/>
          </p:cNvSpPr>
          <p:nvPr/>
        </p:nvSpPr>
        <p:spPr bwMode="auto">
          <a:xfrm>
            <a:off x="5715000" y="2498725"/>
            <a:ext cx="457200" cy="0"/>
          </a:xfrm>
          <a:prstGeom prst="line">
            <a:avLst/>
          </a:prstGeom>
          <a:noFill/>
          <a:ln w="12700">
            <a:solidFill>
              <a:schemeClr val="tx1"/>
            </a:solidFill>
            <a:round/>
            <a:headEnd/>
            <a:tailEnd type="triangle" w="med" len="med"/>
          </a:ln>
          <a:effectLst/>
        </p:spPr>
        <p:txBody>
          <a:bodyPr/>
          <a:lstStyle/>
          <a:p>
            <a:endParaRPr lang="en-US"/>
          </a:p>
        </p:txBody>
      </p:sp>
      <p:sp>
        <p:nvSpPr>
          <p:cNvPr id="1511444" name="Line 20"/>
          <p:cNvSpPr>
            <a:spLocks noChangeShapeType="1"/>
          </p:cNvSpPr>
          <p:nvPr/>
        </p:nvSpPr>
        <p:spPr bwMode="auto">
          <a:xfrm>
            <a:off x="6705600" y="2879725"/>
            <a:ext cx="762000" cy="0"/>
          </a:xfrm>
          <a:prstGeom prst="line">
            <a:avLst/>
          </a:prstGeom>
          <a:noFill/>
          <a:ln w="12700">
            <a:solidFill>
              <a:schemeClr val="tx1"/>
            </a:solidFill>
            <a:round/>
            <a:headEnd/>
            <a:tailEnd type="triangle" w="med" len="med"/>
          </a:ln>
          <a:effectLst/>
        </p:spPr>
        <p:txBody>
          <a:bodyPr/>
          <a:lstStyle/>
          <a:p>
            <a:endParaRPr lang="en-US"/>
          </a:p>
        </p:txBody>
      </p:sp>
      <p:sp>
        <p:nvSpPr>
          <p:cNvPr id="1511445" name="Line 21"/>
          <p:cNvSpPr>
            <a:spLocks noChangeShapeType="1"/>
          </p:cNvSpPr>
          <p:nvPr/>
        </p:nvSpPr>
        <p:spPr bwMode="auto">
          <a:xfrm flipV="1">
            <a:off x="7086600" y="1812925"/>
            <a:ext cx="0" cy="1066800"/>
          </a:xfrm>
          <a:prstGeom prst="line">
            <a:avLst/>
          </a:prstGeom>
          <a:noFill/>
          <a:ln w="12700">
            <a:solidFill>
              <a:schemeClr val="tx1"/>
            </a:solidFill>
            <a:round/>
            <a:headEnd/>
            <a:tailEnd/>
          </a:ln>
          <a:effectLst/>
        </p:spPr>
        <p:txBody>
          <a:bodyPr/>
          <a:lstStyle/>
          <a:p>
            <a:endParaRPr lang="en-US"/>
          </a:p>
        </p:txBody>
      </p:sp>
      <p:sp>
        <p:nvSpPr>
          <p:cNvPr id="1511446" name="Line 22"/>
          <p:cNvSpPr>
            <a:spLocks noChangeShapeType="1"/>
          </p:cNvSpPr>
          <p:nvPr/>
        </p:nvSpPr>
        <p:spPr bwMode="auto">
          <a:xfrm flipV="1">
            <a:off x="5715000" y="1812925"/>
            <a:ext cx="0" cy="685800"/>
          </a:xfrm>
          <a:prstGeom prst="line">
            <a:avLst/>
          </a:prstGeom>
          <a:noFill/>
          <a:ln w="12700">
            <a:solidFill>
              <a:schemeClr val="tx1"/>
            </a:solidFill>
            <a:round/>
            <a:headEnd/>
            <a:tailEnd/>
          </a:ln>
          <a:effectLst/>
        </p:spPr>
        <p:txBody>
          <a:bodyPr/>
          <a:lstStyle/>
          <a:p>
            <a:endParaRPr lang="en-US"/>
          </a:p>
        </p:txBody>
      </p:sp>
      <p:sp>
        <p:nvSpPr>
          <p:cNvPr id="1511447" name="Line 23"/>
          <p:cNvSpPr>
            <a:spLocks noChangeShapeType="1"/>
          </p:cNvSpPr>
          <p:nvPr/>
        </p:nvSpPr>
        <p:spPr bwMode="auto">
          <a:xfrm flipH="1">
            <a:off x="5715000" y="1812925"/>
            <a:ext cx="1371600" cy="0"/>
          </a:xfrm>
          <a:prstGeom prst="line">
            <a:avLst/>
          </a:prstGeom>
          <a:noFill/>
          <a:ln w="12700">
            <a:solidFill>
              <a:schemeClr val="tx1"/>
            </a:solidFill>
            <a:round/>
            <a:headEnd/>
            <a:tailEnd/>
          </a:ln>
          <a:effectLst/>
        </p:spPr>
        <p:txBody>
          <a:bodyPr/>
          <a:lstStyle/>
          <a:p>
            <a:endParaRPr lang="en-US"/>
          </a:p>
        </p:txBody>
      </p:sp>
      <p:sp>
        <p:nvSpPr>
          <p:cNvPr id="1511448" name="Line 24"/>
          <p:cNvSpPr>
            <a:spLocks noChangeShapeType="1"/>
          </p:cNvSpPr>
          <p:nvPr/>
        </p:nvSpPr>
        <p:spPr bwMode="auto">
          <a:xfrm flipV="1">
            <a:off x="6477000" y="3413125"/>
            <a:ext cx="0" cy="533400"/>
          </a:xfrm>
          <a:prstGeom prst="line">
            <a:avLst/>
          </a:prstGeom>
          <a:noFill/>
          <a:ln w="12700">
            <a:solidFill>
              <a:schemeClr val="tx1"/>
            </a:solidFill>
            <a:round/>
            <a:headEnd/>
            <a:tailEnd/>
          </a:ln>
          <a:effectLst/>
        </p:spPr>
        <p:txBody>
          <a:bodyPr/>
          <a:lstStyle/>
          <a:p>
            <a:endParaRPr lang="en-US"/>
          </a:p>
        </p:txBody>
      </p:sp>
      <p:sp>
        <p:nvSpPr>
          <p:cNvPr id="1511449" name="Text Box 25"/>
          <p:cNvSpPr txBox="1">
            <a:spLocks noChangeArrowheads="1"/>
          </p:cNvSpPr>
          <p:nvPr/>
        </p:nvSpPr>
        <p:spPr bwMode="auto">
          <a:xfrm>
            <a:off x="7543800" y="2651125"/>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11450" name="Text Box 26"/>
          <p:cNvSpPr txBox="1">
            <a:spLocks noChangeArrowheads="1"/>
          </p:cNvSpPr>
          <p:nvPr/>
        </p:nvSpPr>
        <p:spPr bwMode="auto">
          <a:xfrm>
            <a:off x="5181600" y="3032125"/>
            <a:ext cx="368300" cy="396875"/>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sp>
        <p:nvSpPr>
          <p:cNvPr id="1511451" name="Text Box 27"/>
          <p:cNvSpPr txBox="1">
            <a:spLocks noChangeArrowheads="1"/>
          </p:cNvSpPr>
          <p:nvPr/>
        </p:nvSpPr>
        <p:spPr bwMode="auto">
          <a:xfrm>
            <a:off x="6096000" y="3870325"/>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11452" name="Text Box 28"/>
          <p:cNvSpPr txBox="1">
            <a:spLocks noChangeArrowheads="1"/>
          </p:cNvSpPr>
          <p:nvPr/>
        </p:nvSpPr>
        <p:spPr bwMode="auto">
          <a:xfrm>
            <a:off x="6096000" y="3032125"/>
            <a:ext cx="325438" cy="396875"/>
          </a:xfrm>
          <a:prstGeom prst="rect">
            <a:avLst/>
          </a:prstGeom>
          <a:noFill/>
          <a:ln w="12700">
            <a:noFill/>
            <a:miter lim="800000"/>
            <a:headEnd/>
            <a:tailEnd/>
          </a:ln>
          <a:effectLst/>
        </p:spPr>
        <p:txBody>
          <a:bodyPr wrap="none">
            <a:spAutoFit/>
          </a:bodyPr>
          <a:lstStyle/>
          <a:p>
            <a:r>
              <a:rPr lang="en-US" sz="2000">
                <a:solidFill>
                  <a:schemeClr val="tx1"/>
                </a:solidFill>
              </a:rPr>
              <a:t>1</a:t>
            </a:r>
            <a:endParaRPr lang="en-US" sz="2000" baseline="-25000">
              <a:solidFill>
                <a:schemeClr val="tx1"/>
              </a:solidFill>
            </a:endParaRPr>
          </a:p>
        </p:txBody>
      </p:sp>
      <p:sp>
        <p:nvSpPr>
          <p:cNvPr id="1511453" name="Text Box 29"/>
          <p:cNvSpPr txBox="1">
            <a:spLocks noChangeArrowheads="1"/>
          </p:cNvSpPr>
          <p:nvPr/>
        </p:nvSpPr>
        <p:spPr bwMode="auto">
          <a:xfrm>
            <a:off x="6096000" y="2270125"/>
            <a:ext cx="325438" cy="396875"/>
          </a:xfrm>
          <a:prstGeom prst="rect">
            <a:avLst/>
          </a:prstGeom>
          <a:noFill/>
          <a:ln w="12700">
            <a:noFill/>
            <a:miter lim="800000"/>
            <a:headEnd/>
            <a:tailEnd/>
          </a:ln>
          <a:effectLst/>
        </p:spPr>
        <p:txBody>
          <a:bodyPr wrap="none">
            <a:spAutoFit/>
          </a:bodyPr>
          <a:lstStyle/>
          <a:p>
            <a:r>
              <a:rPr lang="en-US" sz="2000">
                <a:solidFill>
                  <a:schemeClr val="tx1"/>
                </a:solidFill>
              </a:rPr>
              <a:t>0</a:t>
            </a:r>
            <a:endParaRPr lang="en-US" sz="2000" baseline="-25000">
              <a:solidFill>
                <a:schemeClr val="tx1"/>
              </a:solidFill>
            </a:endParaRPr>
          </a:p>
        </p:txBody>
      </p:sp>
      <p:sp>
        <p:nvSpPr>
          <p:cNvPr id="1511454" name="Text Box 30"/>
          <p:cNvSpPr txBox="1">
            <a:spLocks noChangeArrowheads="1"/>
          </p:cNvSpPr>
          <p:nvPr/>
        </p:nvSpPr>
        <p:spPr bwMode="auto">
          <a:xfrm>
            <a:off x="1600200" y="4403725"/>
            <a:ext cx="1878013" cy="396875"/>
          </a:xfrm>
          <a:prstGeom prst="rect">
            <a:avLst/>
          </a:prstGeom>
          <a:noFill/>
          <a:ln w="12700">
            <a:noFill/>
            <a:miter lim="800000"/>
            <a:headEnd/>
            <a:tailEnd/>
          </a:ln>
          <a:effectLst/>
        </p:spPr>
        <p:txBody>
          <a:bodyPr wrap="none">
            <a:spAutoFit/>
          </a:bodyPr>
          <a:lstStyle/>
          <a:p>
            <a:r>
              <a:rPr lang="en-US" sz="2000">
                <a:solidFill>
                  <a:schemeClr val="tx1"/>
                </a:solidFill>
              </a:rPr>
              <a:t>Negative Latch</a:t>
            </a:r>
            <a:endParaRPr lang="en-US" sz="2000" baseline="-25000">
              <a:solidFill>
                <a:schemeClr val="tx1"/>
              </a:solidFill>
            </a:endParaRPr>
          </a:p>
        </p:txBody>
      </p:sp>
      <p:sp>
        <p:nvSpPr>
          <p:cNvPr id="1511455" name="Text Box 31"/>
          <p:cNvSpPr txBox="1">
            <a:spLocks noChangeArrowheads="1"/>
          </p:cNvSpPr>
          <p:nvPr/>
        </p:nvSpPr>
        <p:spPr bwMode="auto">
          <a:xfrm>
            <a:off x="5105400" y="5089525"/>
            <a:ext cx="2776538" cy="396875"/>
          </a:xfrm>
          <a:prstGeom prst="rect">
            <a:avLst/>
          </a:prstGeom>
          <a:noFill/>
          <a:ln w="12700">
            <a:noFill/>
            <a:miter lim="800000"/>
            <a:headEnd/>
            <a:tailEnd/>
          </a:ln>
          <a:effectLst/>
        </p:spPr>
        <p:txBody>
          <a:bodyPr wrap="none">
            <a:spAutoFit/>
          </a:bodyPr>
          <a:lstStyle/>
          <a:p>
            <a:r>
              <a:rPr lang="en-US" sz="2000">
                <a:solidFill>
                  <a:schemeClr val="tx1"/>
                </a:solidFill>
              </a:rPr>
              <a:t>Q = !clk &amp; Q   |  clk &amp; D</a:t>
            </a:r>
            <a:endParaRPr lang="en-US" sz="2000" baseline="-25000">
              <a:solidFill>
                <a:schemeClr val="tx1"/>
              </a:solidFill>
            </a:endParaRPr>
          </a:p>
        </p:txBody>
      </p:sp>
      <p:sp>
        <p:nvSpPr>
          <p:cNvPr id="1511456" name="Text Box 32"/>
          <p:cNvSpPr txBox="1">
            <a:spLocks noChangeArrowheads="1"/>
          </p:cNvSpPr>
          <p:nvPr/>
        </p:nvSpPr>
        <p:spPr bwMode="auto">
          <a:xfrm>
            <a:off x="1219200" y="5165725"/>
            <a:ext cx="2776538" cy="396875"/>
          </a:xfrm>
          <a:prstGeom prst="rect">
            <a:avLst/>
          </a:prstGeom>
          <a:noFill/>
          <a:ln w="12700">
            <a:noFill/>
            <a:miter lim="800000"/>
            <a:headEnd/>
            <a:tailEnd/>
          </a:ln>
          <a:effectLst/>
        </p:spPr>
        <p:txBody>
          <a:bodyPr wrap="none">
            <a:spAutoFit/>
          </a:bodyPr>
          <a:lstStyle/>
          <a:p>
            <a:r>
              <a:rPr lang="en-US" sz="2000">
                <a:solidFill>
                  <a:schemeClr val="tx1"/>
                </a:solidFill>
              </a:rPr>
              <a:t>Q = clk &amp; Q   |  !clk &amp; D</a:t>
            </a:r>
            <a:endParaRPr lang="en-US" sz="2000" baseline="-25000">
              <a:solidFill>
                <a:schemeClr val="tx1"/>
              </a:solidFill>
            </a:endParaRPr>
          </a:p>
        </p:txBody>
      </p:sp>
      <p:sp>
        <p:nvSpPr>
          <p:cNvPr id="1511457" name="Text Box 33"/>
          <p:cNvSpPr txBox="1">
            <a:spLocks noChangeArrowheads="1"/>
          </p:cNvSpPr>
          <p:nvPr/>
        </p:nvSpPr>
        <p:spPr bwMode="auto">
          <a:xfrm>
            <a:off x="1828800" y="1752600"/>
            <a:ext cx="1111250" cy="366713"/>
          </a:xfrm>
          <a:prstGeom prst="rect">
            <a:avLst/>
          </a:prstGeom>
          <a:noFill/>
          <a:ln w="12700">
            <a:noFill/>
            <a:miter lim="800000"/>
            <a:headEnd/>
            <a:tailEnd/>
          </a:ln>
          <a:effectLst/>
        </p:spPr>
        <p:txBody>
          <a:bodyPr wrap="none">
            <a:spAutoFit/>
          </a:bodyPr>
          <a:lstStyle/>
          <a:p>
            <a:r>
              <a:rPr lang="en-US" sz="1800"/>
              <a:t>feedback</a:t>
            </a:r>
            <a:endParaRPr lang="en-US" sz="1800" baseline="-25000"/>
          </a:p>
        </p:txBody>
      </p:sp>
      <p:sp>
        <p:nvSpPr>
          <p:cNvPr id="1511458" name="Text Box 34"/>
          <p:cNvSpPr txBox="1">
            <a:spLocks noChangeArrowheads="1"/>
          </p:cNvSpPr>
          <p:nvPr/>
        </p:nvSpPr>
        <p:spPr bwMode="auto">
          <a:xfrm>
            <a:off x="1066800" y="5562600"/>
            <a:ext cx="3124200" cy="701675"/>
          </a:xfrm>
          <a:prstGeom prst="rect">
            <a:avLst/>
          </a:prstGeom>
          <a:noFill/>
          <a:ln w="12700">
            <a:noFill/>
            <a:miter lim="800000"/>
            <a:headEnd/>
            <a:tailEnd/>
          </a:ln>
          <a:effectLst/>
        </p:spPr>
        <p:txBody>
          <a:bodyPr>
            <a:spAutoFit/>
          </a:bodyPr>
          <a:lstStyle/>
          <a:p>
            <a:pPr algn="ctr"/>
            <a:r>
              <a:rPr lang="en-US" sz="2000">
                <a:solidFill>
                  <a:srgbClr val="008000"/>
                </a:solidFill>
              </a:rPr>
              <a:t>transparent</a:t>
            </a:r>
            <a:r>
              <a:rPr lang="en-US" sz="2000">
                <a:solidFill>
                  <a:schemeClr val="tx1"/>
                </a:solidFill>
              </a:rPr>
              <a:t> when the clock is low</a:t>
            </a:r>
            <a:endParaRPr lang="en-US" sz="2000" baseline="-25000">
              <a:solidFill>
                <a:schemeClr val="tx1"/>
              </a:solidFill>
            </a:endParaRPr>
          </a:p>
        </p:txBody>
      </p:sp>
      <p:sp>
        <p:nvSpPr>
          <p:cNvPr id="1511459" name="Text Box 35"/>
          <p:cNvSpPr txBox="1">
            <a:spLocks noChangeArrowheads="1"/>
          </p:cNvSpPr>
          <p:nvPr/>
        </p:nvSpPr>
        <p:spPr bwMode="auto">
          <a:xfrm>
            <a:off x="4953000" y="5562600"/>
            <a:ext cx="3124200" cy="701675"/>
          </a:xfrm>
          <a:prstGeom prst="rect">
            <a:avLst/>
          </a:prstGeom>
          <a:noFill/>
          <a:ln w="12700">
            <a:noFill/>
            <a:miter lim="800000"/>
            <a:headEnd/>
            <a:tailEnd/>
          </a:ln>
          <a:effectLst/>
        </p:spPr>
        <p:txBody>
          <a:bodyPr>
            <a:spAutoFit/>
          </a:bodyPr>
          <a:lstStyle/>
          <a:p>
            <a:pPr algn="ctr"/>
            <a:r>
              <a:rPr lang="en-US" sz="2000">
                <a:solidFill>
                  <a:srgbClr val="008000"/>
                </a:solidFill>
              </a:rPr>
              <a:t>transparent</a:t>
            </a:r>
            <a:r>
              <a:rPr lang="en-US" sz="2000">
                <a:solidFill>
                  <a:schemeClr val="tx1"/>
                </a:solidFill>
              </a:rPr>
              <a:t> when the clock is high</a:t>
            </a:r>
            <a:endParaRPr lang="en-US" sz="2000" baseline="-25000">
              <a:solidFill>
                <a:schemeClr val="tx1"/>
              </a:solidFill>
            </a:endParaRPr>
          </a:p>
        </p:txBody>
      </p:sp>
      <p:sp>
        <p:nvSpPr>
          <p:cNvPr id="1511460" name="Text Box 36"/>
          <p:cNvSpPr txBox="1">
            <a:spLocks noChangeArrowheads="1"/>
          </p:cNvSpPr>
          <p:nvPr/>
        </p:nvSpPr>
        <p:spPr bwMode="auto">
          <a:xfrm>
            <a:off x="5867400" y="1752600"/>
            <a:ext cx="1111250" cy="366713"/>
          </a:xfrm>
          <a:prstGeom prst="rect">
            <a:avLst/>
          </a:prstGeom>
          <a:noFill/>
          <a:ln w="12700">
            <a:noFill/>
            <a:miter lim="800000"/>
            <a:headEnd/>
            <a:tailEnd/>
          </a:ln>
          <a:effectLst/>
        </p:spPr>
        <p:txBody>
          <a:bodyPr wrap="none">
            <a:spAutoFit/>
          </a:bodyPr>
          <a:lstStyle/>
          <a:p>
            <a:r>
              <a:rPr lang="en-US" sz="1800"/>
              <a:t>feedback</a:t>
            </a:r>
            <a:endParaRPr lang="en-US" sz="1800" baseline="-25000"/>
          </a:p>
        </p:txBody>
      </p:sp>
      <p:sp>
        <p:nvSpPr>
          <p:cNvPr id="1511461" name="Rectangle 37"/>
          <p:cNvSpPr>
            <a:spLocks noChangeArrowheads="1"/>
          </p:cNvSpPr>
          <p:nvPr/>
        </p:nvSpPr>
        <p:spPr bwMode="auto">
          <a:xfrm>
            <a:off x="609600" y="914400"/>
            <a:ext cx="8153400" cy="379413"/>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Wingdings" pitchFamily="2" charset="2"/>
              <a:buChar char="q"/>
            </a:pPr>
            <a:r>
              <a:rPr lang="en-US" sz="2400">
                <a:solidFill>
                  <a:schemeClr val="tx1"/>
                </a:solidFill>
              </a:rPr>
              <a:t>Change the stored value by cutting the feedback loop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6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6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474" name="Rectangle 2"/>
          <p:cNvSpPr>
            <a:spLocks noGrp="1" noChangeArrowheads="1"/>
          </p:cNvSpPr>
          <p:nvPr>
            <p:ph type="title"/>
          </p:nvPr>
        </p:nvSpPr>
        <p:spPr>
          <a:xfrm>
            <a:off x="457200" y="304800"/>
            <a:ext cx="8229600" cy="422275"/>
          </a:xfrm>
        </p:spPr>
        <p:txBody>
          <a:bodyPr/>
          <a:lstStyle/>
          <a:p>
            <a:r>
              <a:rPr lang="en-US"/>
              <a:t>TG MUX Based Latch Implementation</a:t>
            </a:r>
          </a:p>
        </p:txBody>
      </p:sp>
      <p:grpSp>
        <p:nvGrpSpPr>
          <p:cNvPr id="1513475" name="Group 3"/>
          <p:cNvGrpSpPr>
            <a:grpSpLocks/>
          </p:cNvGrpSpPr>
          <p:nvPr/>
        </p:nvGrpSpPr>
        <p:grpSpPr bwMode="auto">
          <a:xfrm>
            <a:off x="1447800" y="990600"/>
            <a:ext cx="5486400" cy="3368675"/>
            <a:chOff x="528" y="1152"/>
            <a:chExt cx="3456" cy="2122"/>
          </a:xfrm>
        </p:grpSpPr>
        <p:grpSp>
          <p:nvGrpSpPr>
            <p:cNvPr id="1513476" name="Group 4"/>
            <p:cNvGrpSpPr>
              <a:grpSpLocks/>
            </p:cNvGrpSpPr>
            <p:nvPr/>
          </p:nvGrpSpPr>
          <p:grpSpPr bwMode="auto">
            <a:xfrm>
              <a:off x="1152" y="1728"/>
              <a:ext cx="432" cy="336"/>
              <a:chOff x="816" y="1920"/>
              <a:chExt cx="432" cy="336"/>
            </a:xfrm>
          </p:grpSpPr>
          <p:sp>
            <p:nvSpPr>
              <p:cNvPr id="1513477" name="AutoShape 5"/>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13478" name="Oval 6"/>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13479" name="Group 7"/>
            <p:cNvGrpSpPr>
              <a:grpSpLocks/>
            </p:cNvGrpSpPr>
            <p:nvPr/>
          </p:nvGrpSpPr>
          <p:grpSpPr bwMode="auto">
            <a:xfrm>
              <a:off x="1152" y="2496"/>
              <a:ext cx="432" cy="336"/>
              <a:chOff x="816" y="1920"/>
              <a:chExt cx="432" cy="336"/>
            </a:xfrm>
          </p:grpSpPr>
          <p:sp>
            <p:nvSpPr>
              <p:cNvPr id="1513480" name="AutoShape 8"/>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13481" name="Oval 9"/>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13482" name="Group 10"/>
            <p:cNvGrpSpPr>
              <a:grpSpLocks/>
            </p:cNvGrpSpPr>
            <p:nvPr/>
          </p:nvGrpSpPr>
          <p:grpSpPr bwMode="auto">
            <a:xfrm>
              <a:off x="1584" y="1584"/>
              <a:ext cx="720" cy="480"/>
              <a:chOff x="2016" y="1680"/>
              <a:chExt cx="720" cy="480"/>
            </a:xfrm>
          </p:grpSpPr>
          <p:sp>
            <p:nvSpPr>
              <p:cNvPr id="1513483" name="Line 11"/>
              <p:cNvSpPr>
                <a:spLocks noChangeShapeType="1"/>
              </p:cNvSpPr>
              <p:nvPr/>
            </p:nvSpPr>
            <p:spPr bwMode="auto">
              <a:xfrm>
                <a:off x="2016" y="1968"/>
                <a:ext cx="192" cy="0"/>
              </a:xfrm>
              <a:prstGeom prst="line">
                <a:avLst/>
              </a:prstGeom>
              <a:noFill/>
              <a:ln w="12700">
                <a:solidFill>
                  <a:schemeClr val="tx1"/>
                </a:solidFill>
                <a:round/>
                <a:headEnd/>
                <a:tailEnd/>
              </a:ln>
              <a:effectLst/>
            </p:spPr>
            <p:txBody>
              <a:bodyPr/>
              <a:lstStyle/>
              <a:p>
                <a:endParaRPr lang="en-US"/>
              </a:p>
            </p:txBody>
          </p:sp>
          <p:sp>
            <p:nvSpPr>
              <p:cNvPr id="1513484" name="Line 12"/>
              <p:cNvSpPr>
                <a:spLocks noChangeShapeType="1"/>
              </p:cNvSpPr>
              <p:nvPr/>
            </p:nvSpPr>
            <p:spPr bwMode="auto">
              <a:xfrm>
                <a:off x="2208" y="1824"/>
                <a:ext cx="0" cy="288"/>
              </a:xfrm>
              <a:prstGeom prst="line">
                <a:avLst/>
              </a:prstGeom>
              <a:noFill/>
              <a:ln w="12700">
                <a:solidFill>
                  <a:schemeClr val="tx1"/>
                </a:solidFill>
                <a:round/>
                <a:headEnd/>
                <a:tailEnd/>
              </a:ln>
              <a:effectLst/>
            </p:spPr>
            <p:txBody>
              <a:bodyPr/>
              <a:lstStyle/>
              <a:p>
                <a:endParaRPr lang="en-US"/>
              </a:p>
            </p:txBody>
          </p:sp>
          <p:sp>
            <p:nvSpPr>
              <p:cNvPr id="1513485" name="Line 13"/>
              <p:cNvSpPr>
                <a:spLocks noChangeShapeType="1"/>
              </p:cNvSpPr>
              <p:nvPr/>
            </p:nvSpPr>
            <p:spPr bwMode="auto">
              <a:xfrm>
                <a:off x="2544" y="1824"/>
                <a:ext cx="0" cy="288"/>
              </a:xfrm>
              <a:prstGeom prst="line">
                <a:avLst/>
              </a:prstGeom>
              <a:noFill/>
              <a:ln w="12700">
                <a:solidFill>
                  <a:schemeClr val="tx1"/>
                </a:solidFill>
                <a:round/>
                <a:headEnd/>
                <a:tailEnd/>
              </a:ln>
              <a:effectLst/>
            </p:spPr>
            <p:txBody>
              <a:bodyPr/>
              <a:lstStyle/>
              <a:p>
                <a:endParaRPr lang="en-US"/>
              </a:p>
            </p:txBody>
          </p:sp>
          <p:sp>
            <p:nvSpPr>
              <p:cNvPr id="1513486" name="Line 14"/>
              <p:cNvSpPr>
                <a:spLocks noChangeShapeType="1"/>
              </p:cNvSpPr>
              <p:nvPr/>
            </p:nvSpPr>
            <p:spPr bwMode="auto">
              <a:xfrm>
                <a:off x="2208" y="1824"/>
                <a:ext cx="336" cy="0"/>
              </a:xfrm>
              <a:prstGeom prst="line">
                <a:avLst/>
              </a:prstGeom>
              <a:noFill/>
              <a:ln w="12700">
                <a:solidFill>
                  <a:schemeClr val="tx1"/>
                </a:solidFill>
                <a:round/>
                <a:headEnd/>
                <a:tailEnd/>
              </a:ln>
              <a:effectLst/>
            </p:spPr>
            <p:txBody>
              <a:bodyPr/>
              <a:lstStyle/>
              <a:p>
                <a:endParaRPr lang="en-US"/>
              </a:p>
            </p:txBody>
          </p:sp>
          <p:sp>
            <p:nvSpPr>
              <p:cNvPr id="1513487" name="Line 15"/>
              <p:cNvSpPr>
                <a:spLocks noChangeShapeType="1"/>
              </p:cNvSpPr>
              <p:nvPr/>
            </p:nvSpPr>
            <p:spPr bwMode="auto">
              <a:xfrm>
                <a:off x="2208" y="2112"/>
                <a:ext cx="336" cy="0"/>
              </a:xfrm>
              <a:prstGeom prst="line">
                <a:avLst/>
              </a:prstGeom>
              <a:noFill/>
              <a:ln w="12700">
                <a:solidFill>
                  <a:schemeClr val="tx1"/>
                </a:solidFill>
                <a:round/>
                <a:headEnd/>
                <a:tailEnd/>
              </a:ln>
              <a:effectLst/>
            </p:spPr>
            <p:txBody>
              <a:bodyPr/>
              <a:lstStyle/>
              <a:p>
                <a:endParaRPr lang="en-US"/>
              </a:p>
            </p:txBody>
          </p:sp>
          <p:sp>
            <p:nvSpPr>
              <p:cNvPr id="1513488" name="Line 16"/>
              <p:cNvSpPr>
                <a:spLocks noChangeShapeType="1"/>
              </p:cNvSpPr>
              <p:nvPr/>
            </p:nvSpPr>
            <p:spPr bwMode="auto">
              <a:xfrm>
                <a:off x="2256" y="1776"/>
                <a:ext cx="240" cy="0"/>
              </a:xfrm>
              <a:prstGeom prst="line">
                <a:avLst/>
              </a:prstGeom>
              <a:noFill/>
              <a:ln w="12700">
                <a:solidFill>
                  <a:schemeClr val="tx1"/>
                </a:solidFill>
                <a:round/>
                <a:headEnd/>
                <a:tailEnd/>
              </a:ln>
              <a:effectLst/>
            </p:spPr>
            <p:txBody>
              <a:bodyPr/>
              <a:lstStyle/>
              <a:p>
                <a:endParaRPr lang="en-US"/>
              </a:p>
            </p:txBody>
          </p:sp>
          <p:sp>
            <p:nvSpPr>
              <p:cNvPr id="1513489" name="Line 17"/>
              <p:cNvSpPr>
                <a:spLocks noChangeShapeType="1"/>
              </p:cNvSpPr>
              <p:nvPr/>
            </p:nvSpPr>
            <p:spPr bwMode="auto">
              <a:xfrm>
                <a:off x="2256" y="2160"/>
                <a:ext cx="240" cy="0"/>
              </a:xfrm>
              <a:prstGeom prst="line">
                <a:avLst/>
              </a:prstGeom>
              <a:noFill/>
              <a:ln w="12700">
                <a:solidFill>
                  <a:schemeClr val="tx1"/>
                </a:solidFill>
                <a:round/>
                <a:headEnd/>
                <a:tailEnd/>
              </a:ln>
              <a:effectLst/>
            </p:spPr>
            <p:txBody>
              <a:bodyPr/>
              <a:lstStyle/>
              <a:p>
                <a:endParaRPr lang="en-US"/>
              </a:p>
            </p:txBody>
          </p:sp>
          <p:sp>
            <p:nvSpPr>
              <p:cNvPr id="1513490" name="Line 18"/>
              <p:cNvSpPr>
                <a:spLocks noChangeShapeType="1"/>
              </p:cNvSpPr>
              <p:nvPr/>
            </p:nvSpPr>
            <p:spPr bwMode="auto">
              <a:xfrm>
                <a:off x="2544" y="1968"/>
                <a:ext cx="192" cy="0"/>
              </a:xfrm>
              <a:prstGeom prst="line">
                <a:avLst/>
              </a:prstGeom>
              <a:noFill/>
              <a:ln w="12700">
                <a:solidFill>
                  <a:schemeClr val="tx1"/>
                </a:solidFill>
                <a:round/>
                <a:headEnd/>
                <a:tailEnd/>
              </a:ln>
              <a:effectLst/>
            </p:spPr>
            <p:txBody>
              <a:bodyPr/>
              <a:lstStyle/>
              <a:p>
                <a:endParaRPr lang="en-US"/>
              </a:p>
            </p:txBody>
          </p:sp>
          <p:sp>
            <p:nvSpPr>
              <p:cNvPr id="1513491" name="Oval 19"/>
              <p:cNvSpPr>
                <a:spLocks noChangeArrowheads="1"/>
              </p:cNvSpPr>
              <p:nvPr/>
            </p:nvSpPr>
            <p:spPr bwMode="auto">
              <a:xfrm>
                <a:off x="2352" y="1680"/>
                <a:ext cx="48" cy="96"/>
              </a:xfrm>
              <a:prstGeom prst="ellipse">
                <a:avLst/>
              </a:prstGeom>
              <a:noFill/>
              <a:ln w="12700">
                <a:solidFill>
                  <a:schemeClr val="tx1"/>
                </a:solidFill>
                <a:round/>
                <a:headEnd/>
                <a:tailEnd/>
              </a:ln>
              <a:effectLst/>
            </p:spPr>
            <p:txBody>
              <a:bodyPr wrap="none" anchor="ctr"/>
              <a:lstStyle/>
              <a:p>
                <a:endParaRPr lang="en-US"/>
              </a:p>
            </p:txBody>
          </p:sp>
        </p:grpSp>
        <p:grpSp>
          <p:nvGrpSpPr>
            <p:cNvPr id="1513492" name="Group 20"/>
            <p:cNvGrpSpPr>
              <a:grpSpLocks/>
            </p:cNvGrpSpPr>
            <p:nvPr/>
          </p:nvGrpSpPr>
          <p:grpSpPr bwMode="auto">
            <a:xfrm>
              <a:off x="1584" y="2352"/>
              <a:ext cx="720" cy="480"/>
              <a:chOff x="2016" y="1680"/>
              <a:chExt cx="720" cy="480"/>
            </a:xfrm>
          </p:grpSpPr>
          <p:sp>
            <p:nvSpPr>
              <p:cNvPr id="1513493" name="Line 21"/>
              <p:cNvSpPr>
                <a:spLocks noChangeShapeType="1"/>
              </p:cNvSpPr>
              <p:nvPr/>
            </p:nvSpPr>
            <p:spPr bwMode="auto">
              <a:xfrm>
                <a:off x="2016" y="1968"/>
                <a:ext cx="192" cy="0"/>
              </a:xfrm>
              <a:prstGeom prst="line">
                <a:avLst/>
              </a:prstGeom>
              <a:noFill/>
              <a:ln w="12700">
                <a:solidFill>
                  <a:schemeClr val="tx1"/>
                </a:solidFill>
                <a:round/>
                <a:headEnd/>
                <a:tailEnd/>
              </a:ln>
              <a:effectLst/>
            </p:spPr>
            <p:txBody>
              <a:bodyPr/>
              <a:lstStyle/>
              <a:p>
                <a:endParaRPr lang="en-US"/>
              </a:p>
            </p:txBody>
          </p:sp>
          <p:sp>
            <p:nvSpPr>
              <p:cNvPr id="1513494" name="Line 22"/>
              <p:cNvSpPr>
                <a:spLocks noChangeShapeType="1"/>
              </p:cNvSpPr>
              <p:nvPr/>
            </p:nvSpPr>
            <p:spPr bwMode="auto">
              <a:xfrm>
                <a:off x="2208" y="1824"/>
                <a:ext cx="0" cy="288"/>
              </a:xfrm>
              <a:prstGeom prst="line">
                <a:avLst/>
              </a:prstGeom>
              <a:noFill/>
              <a:ln w="12700">
                <a:solidFill>
                  <a:schemeClr val="tx1"/>
                </a:solidFill>
                <a:round/>
                <a:headEnd/>
                <a:tailEnd/>
              </a:ln>
              <a:effectLst/>
            </p:spPr>
            <p:txBody>
              <a:bodyPr/>
              <a:lstStyle/>
              <a:p>
                <a:endParaRPr lang="en-US"/>
              </a:p>
            </p:txBody>
          </p:sp>
          <p:sp>
            <p:nvSpPr>
              <p:cNvPr id="1513495" name="Line 23"/>
              <p:cNvSpPr>
                <a:spLocks noChangeShapeType="1"/>
              </p:cNvSpPr>
              <p:nvPr/>
            </p:nvSpPr>
            <p:spPr bwMode="auto">
              <a:xfrm>
                <a:off x="2544" y="1824"/>
                <a:ext cx="0" cy="288"/>
              </a:xfrm>
              <a:prstGeom prst="line">
                <a:avLst/>
              </a:prstGeom>
              <a:noFill/>
              <a:ln w="12700">
                <a:solidFill>
                  <a:schemeClr val="tx1"/>
                </a:solidFill>
                <a:round/>
                <a:headEnd/>
                <a:tailEnd/>
              </a:ln>
              <a:effectLst/>
            </p:spPr>
            <p:txBody>
              <a:bodyPr/>
              <a:lstStyle/>
              <a:p>
                <a:endParaRPr lang="en-US"/>
              </a:p>
            </p:txBody>
          </p:sp>
          <p:sp>
            <p:nvSpPr>
              <p:cNvPr id="1513496" name="Line 24"/>
              <p:cNvSpPr>
                <a:spLocks noChangeShapeType="1"/>
              </p:cNvSpPr>
              <p:nvPr/>
            </p:nvSpPr>
            <p:spPr bwMode="auto">
              <a:xfrm>
                <a:off x="2208" y="1824"/>
                <a:ext cx="336" cy="0"/>
              </a:xfrm>
              <a:prstGeom prst="line">
                <a:avLst/>
              </a:prstGeom>
              <a:noFill/>
              <a:ln w="12700">
                <a:solidFill>
                  <a:schemeClr val="tx1"/>
                </a:solidFill>
                <a:round/>
                <a:headEnd/>
                <a:tailEnd/>
              </a:ln>
              <a:effectLst/>
            </p:spPr>
            <p:txBody>
              <a:bodyPr/>
              <a:lstStyle/>
              <a:p>
                <a:endParaRPr lang="en-US"/>
              </a:p>
            </p:txBody>
          </p:sp>
          <p:sp>
            <p:nvSpPr>
              <p:cNvPr id="1513497" name="Line 25"/>
              <p:cNvSpPr>
                <a:spLocks noChangeShapeType="1"/>
              </p:cNvSpPr>
              <p:nvPr/>
            </p:nvSpPr>
            <p:spPr bwMode="auto">
              <a:xfrm>
                <a:off x="2208" y="2112"/>
                <a:ext cx="336" cy="0"/>
              </a:xfrm>
              <a:prstGeom prst="line">
                <a:avLst/>
              </a:prstGeom>
              <a:noFill/>
              <a:ln w="12700">
                <a:solidFill>
                  <a:schemeClr val="tx1"/>
                </a:solidFill>
                <a:round/>
                <a:headEnd/>
                <a:tailEnd/>
              </a:ln>
              <a:effectLst/>
            </p:spPr>
            <p:txBody>
              <a:bodyPr/>
              <a:lstStyle/>
              <a:p>
                <a:endParaRPr lang="en-US"/>
              </a:p>
            </p:txBody>
          </p:sp>
          <p:sp>
            <p:nvSpPr>
              <p:cNvPr id="1513498" name="Line 26"/>
              <p:cNvSpPr>
                <a:spLocks noChangeShapeType="1"/>
              </p:cNvSpPr>
              <p:nvPr/>
            </p:nvSpPr>
            <p:spPr bwMode="auto">
              <a:xfrm>
                <a:off x="2256" y="1776"/>
                <a:ext cx="240" cy="0"/>
              </a:xfrm>
              <a:prstGeom prst="line">
                <a:avLst/>
              </a:prstGeom>
              <a:noFill/>
              <a:ln w="12700">
                <a:solidFill>
                  <a:schemeClr val="tx1"/>
                </a:solidFill>
                <a:round/>
                <a:headEnd/>
                <a:tailEnd/>
              </a:ln>
              <a:effectLst/>
            </p:spPr>
            <p:txBody>
              <a:bodyPr/>
              <a:lstStyle/>
              <a:p>
                <a:endParaRPr lang="en-US"/>
              </a:p>
            </p:txBody>
          </p:sp>
          <p:sp>
            <p:nvSpPr>
              <p:cNvPr id="1513499" name="Line 27"/>
              <p:cNvSpPr>
                <a:spLocks noChangeShapeType="1"/>
              </p:cNvSpPr>
              <p:nvPr/>
            </p:nvSpPr>
            <p:spPr bwMode="auto">
              <a:xfrm>
                <a:off x="2256" y="2160"/>
                <a:ext cx="240" cy="0"/>
              </a:xfrm>
              <a:prstGeom prst="line">
                <a:avLst/>
              </a:prstGeom>
              <a:noFill/>
              <a:ln w="12700">
                <a:solidFill>
                  <a:schemeClr val="tx1"/>
                </a:solidFill>
                <a:round/>
                <a:headEnd/>
                <a:tailEnd/>
              </a:ln>
              <a:effectLst/>
            </p:spPr>
            <p:txBody>
              <a:bodyPr/>
              <a:lstStyle/>
              <a:p>
                <a:endParaRPr lang="en-US"/>
              </a:p>
            </p:txBody>
          </p:sp>
          <p:sp>
            <p:nvSpPr>
              <p:cNvPr id="1513500" name="Line 28"/>
              <p:cNvSpPr>
                <a:spLocks noChangeShapeType="1"/>
              </p:cNvSpPr>
              <p:nvPr/>
            </p:nvSpPr>
            <p:spPr bwMode="auto">
              <a:xfrm>
                <a:off x="2544" y="1968"/>
                <a:ext cx="192" cy="0"/>
              </a:xfrm>
              <a:prstGeom prst="line">
                <a:avLst/>
              </a:prstGeom>
              <a:noFill/>
              <a:ln w="12700">
                <a:solidFill>
                  <a:schemeClr val="tx1"/>
                </a:solidFill>
                <a:round/>
                <a:headEnd/>
                <a:tailEnd/>
              </a:ln>
              <a:effectLst/>
            </p:spPr>
            <p:txBody>
              <a:bodyPr/>
              <a:lstStyle/>
              <a:p>
                <a:endParaRPr lang="en-US"/>
              </a:p>
            </p:txBody>
          </p:sp>
          <p:sp>
            <p:nvSpPr>
              <p:cNvPr id="1513501" name="Oval 29"/>
              <p:cNvSpPr>
                <a:spLocks noChangeArrowheads="1"/>
              </p:cNvSpPr>
              <p:nvPr/>
            </p:nvSpPr>
            <p:spPr bwMode="auto">
              <a:xfrm>
                <a:off x="2352" y="1680"/>
                <a:ext cx="48" cy="96"/>
              </a:xfrm>
              <a:prstGeom prst="ellipse">
                <a:avLst/>
              </a:prstGeom>
              <a:noFill/>
              <a:ln w="12700">
                <a:solidFill>
                  <a:schemeClr val="tx1"/>
                </a:solidFill>
                <a:round/>
                <a:headEnd/>
                <a:tailEnd/>
              </a:ln>
              <a:effectLst/>
            </p:spPr>
            <p:txBody>
              <a:bodyPr wrap="none" anchor="ctr"/>
              <a:lstStyle/>
              <a:p>
                <a:endParaRPr lang="en-US"/>
              </a:p>
            </p:txBody>
          </p:sp>
        </p:grpSp>
        <p:sp>
          <p:nvSpPr>
            <p:cNvPr id="1513502" name="Line 30"/>
            <p:cNvSpPr>
              <a:spLocks noChangeShapeType="1"/>
            </p:cNvSpPr>
            <p:nvPr/>
          </p:nvSpPr>
          <p:spPr bwMode="auto">
            <a:xfrm>
              <a:off x="1968" y="2064"/>
              <a:ext cx="0" cy="336"/>
            </a:xfrm>
            <a:prstGeom prst="line">
              <a:avLst/>
            </a:prstGeom>
            <a:noFill/>
            <a:ln w="12700">
              <a:solidFill>
                <a:schemeClr val="tx1"/>
              </a:solidFill>
              <a:round/>
              <a:headEnd/>
              <a:tailEnd/>
            </a:ln>
            <a:effectLst/>
          </p:spPr>
          <p:txBody>
            <a:bodyPr/>
            <a:lstStyle/>
            <a:p>
              <a:endParaRPr lang="en-US"/>
            </a:p>
          </p:txBody>
        </p:sp>
        <p:sp>
          <p:nvSpPr>
            <p:cNvPr id="1513503" name="Line 31"/>
            <p:cNvSpPr>
              <a:spLocks noChangeShapeType="1"/>
            </p:cNvSpPr>
            <p:nvPr/>
          </p:nvSpPr>
          <p:spPr bwMode="auto">
            <a:xfrm>
              <a:off x="1968" y="2832"/>
              <a:ext cx="0" cy="192"/>
            </a:xfrm>
            <a:prstGeom prst="line">
              <a:avLst/>
            </a:prstGeom>
            <a:noFill/>
            <a:ln w="12700">
              <a:solidFill>
                <a:schemeClr val="tx1"/>
              </a:solidFill>
              <a:round/>
              <a:headEnd/>
              <a:tailEnd/>
            </a:ln>
            <a:effectLst/>
          </p:spPr>
          <p:txBody>
            <a:bodyPr/>
            <a:lstStyle/>
            <a:p>
              <a:endParaRPr lang="en-US"/>
            </a:p>
          </p:txBody>
        </p:sp>
        <p:sp>
          <p:nvSpPr>
            <p:cNvPr id="1513504" name="Line 32"/>
            <p:cNvSpPr>
              <a:spLocks noChangeShapeType="1"/>
            </p:cNvSpPr>
            <p:nvPr/>
          </p:nvSpPr>
          <p:spPr bwMode="auto">
            <a:xfrm>
              <a:off x="1968" y="1392"/>
              <a:ext cx="0" cy="240"/>
            </a:xfrm>
            <a:prstGeom prst="line">
              <a:avLst/>
            </a:prstGeom>
            <a:noFill/>
            <a:ln w="12700">
              <a:solidFill>
                <a:schemeClr val="tx1"/>
              </a:solidFill>
              <a:round/>
              <a:headEnd/>
              <a:tailEnd/>
            </a:ln>
            <a:effectLst/>
          </p:spPr>
          <p:txBody>
            <a:bodyPr/>
            <a:lstStyle/>
            <a:p>
              <a:endParaRPr lang="en-US"/>
            </a:p>
          </p:txBody>
        </p:sp>
        <p:grpSp>
          <p:nvGrpSpPr>
            <p:cNvPr id="1513505" name="Group 33"/>
            <p:cNvGrpSpPr>
              <a:grpSpLocks/>
            </p:cNvGrpSpPr>
            <p:nvPr/>
          </p:nvGrpSpPr>
          <p:grpSpPr bwMode="auto">
            <a:xfrm>
              <a:off x="2832" y="1728"/>
              <a:ext cx="432" cy="336"/>
              <a:chOff x="816" y="1920"/>
              <a:chExt cx="432" cy="336"/>
            </a:xfrm>
          </p:grpSpPr>
          <p:sp>
            <p:nvSpPr>
              <p:cNvPr id="1513506" name="AutoShape 34"/>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13507" name="Oval 35"/>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13508" name="Line 36"/>
            <p:cNvSpPr>
              <a:spLocks noChangeShapeType="1"/>
            </p:cNvSpPr>
            <p:nvPr/>
          </p:nvSpPr>
          <p:spPr bwMode="auto">
            <a:xfrm>
              <a:off x="2304" y="2640"/>
              <a:ext cx="144" cy="0"/>
            </a:xfrm>
            <a:prstGeom prst="line">
              <a:avLst/>
            </a:prstGeom>
            <a:noFill/>
            <a:ln w="12700">
              <a:solidFill>
                <a:schemeClr val="tx1"/>
              </a:solidFill>
              <a:round/>
              <a:headEnd/>
              <a:tailEnd/>
            </a:ln>
            <a:effectLst/>
          </p:spPr>
          <p:txBody>
            <a:bodyPr/>
            <a:lstStyle/>
            <a:p>
              <a:endParaRPr lang="en-US"/>
            </a:p>
          </p:txBody>
        </p:sp>
        <p:sp>
          <p:nvSpPr>
            <p:cNvPr id="1513509" name="Line 37"/>
            <p:cNvSpPr>
              <a:spLocks noChangeShapeType="1"/>
            </p:cNvSpPr>
            <p:nvPr/>
          </p:nvSpPr>
          <p:spPr bwMode="auto">
            <a:xfrm>
              <a:off x="2256" y="1872"/>
              <a:ext cx="576" cy="0"/>
            </a:xfrm>
            <a:prstGeom prst="line">
              <a:avLst/>
            </a:prstGeom>
            <a:noFill/>
            <a:ln w="12700">
              <a:solidFill>
                <a:schemeClr val="tx1"/>
              </a:solidFill>
              <a:round/>
              <a:headEnd/>
              <a:tailEnd/>
            </a:ln>
            <a:effectLst/>
          </p:spPr>
          <p:txBody>
            <a:bodyPr/>
            <a:lstStyle/>
            <a:p>
              <a:endParaRPr lang="en-US"/>
            </a:p>
          </p:txBody>
        </p:sp>
        <p:sp>
          <p:nvSpPr>
            <p:cNvPr id="1513510" name="Line 38"/>
            <p:cNvSpPr>
              <a:spLocks noChangeShapeType="1"/>
            </p:cNvSpPr>
            <p:nvPr/>
          </p:nvSpPr>
          <p:spPr bwMode="auto">
            <a:xfrm>
              <a:off x="2448" y="1872"/>
              <a:ext cx="0" cy="768"/>
            </a:xfrm>
            <a:prstGeom prst="line">
              <a:avLst/>
            </a:prstGeom>
            <a:noFill/>
            <a:ln w="12700">
              <a:solidFill>
                <a:schemeClr val="tx1"/>
              </a:solidFill>
              <a:round/>
              <a:headEnd/>
              <a:tailEnd/>
            </a:ln>
            <a:effectLst/>
          </p:spPr>
          <p:txBody>
            <a:bodyPr/>
            <a:lstStyle/>
            <a:p>
              <a:endParaRPr lang="en-US"/>
            </a:p>
          </p:txBody>
        </p:sp>
        <p:sp>
          <p:nvSpPr>
            <p:cNvPr id="1513511" name="Line 39"/>
            <p:cNvSpPr>
              <a:spLocks noChangeShapeType="1"/>
            </p:cNvSpPr>
            <p:nvPr/>
          </p:nvSpPr>
          <p:spPr bwMode="auto">
            <a:xfrm>
              <a:off x="816" y="2688"/>
              <a:ext cx="336" cy="0"/>
            </a:xfrm>
            <a:prstGeom prst="line">
              <a:avLst/>
            </a:prstGeom>
            <a:noFill/>
            <a:ln w="12700">
              <a:solidFill>
                <a:schemeClr val="tx1"/>
              </a:solidFill>
              <a:round/>
              <a:headEnd/>
              <a:tailEnd/>
            </a:ln>
            <a:effectLst/>
          </p:spPr>
          <p:txBody>
            <a:bodyPr/>
            <a:lstStyle/>
            <a:p>
              <a:endParaRPr lang="en-US"/>
            </a:p>
          </p:txBody>
        </p:sp>
        <p:sp>
          <p:nvSpPr>
            <p:cNvPr id="1513512" name="Line 40"/>
            <p:cNvSpPr>
              <a:spLocks noChangeShapeType="1"/>
            </p:cNvSpPr>
            <p:nvPr/>
          </p:nvSpPr>
          <p:spPr bwMode="auto">
            <a:xfrm>
              <a:off x="816" y="1920"/>
              <a:ext cx="336" cy="0"/>
            </a:xfrm>
            <a:prstGeom prst="line">
              <a:avLst/>
            </a:prstGeom>
            <a:noFill/>
            <a:ln w="12700">
              <a:solidFill>
                <a:schemeClr val="tx1"/>
              </a:solidFill>
              <a:round/>
              <a:headEnd/>
              <a:tailEnd/>
            </a:ln>
            <a:effectLst/>
          </p:spPr>
          <p:txBody>
            <a:bodyPr/>
            <a:lstStyle/>
            <a:p>
              <a:endParaRPr lang="en-US"/>
            </a:p>
          </p:txBody>
        </p:sp>
        <p:sp>
          <p:nvSpPr>
            <p:cNvPr id="1513513" name="Line 41"/>
            <p:cNvSpPr>
              <a:spLocks noChangeShapeType="1"/>
            </p:cNvSpPr>
            <p:nvPr/>
          </p:nvSpPr>
          <p:spPr bwMode="auto">
            <a:xfrm flipV="1">
              <a:off x="816" y="1152"/>
              <a:ext cx="0" cy="768"/>
            </a:xfrm>
            <a:prstGeom prst="line">
              <a:avLst/>
            </a:prstGeom>
            <a:noFill/>
            <a:ln w="12700">
              <a:solidFill>
                <a:schemeClr val="tx1"/>
              </a:solidFill>
              <a:round/>
              <a:headEnd/>
              <a:tailEnd/>
            </a:ln>
            <a:effectLst/>
          </p:spPr>
          <p:txBody>
            <a:bodyPr/>
            <a:lstStyle/>
            <a:p>
              <a:endParaRPr lang="en-US"/>
            </a:p>
          </p:txBody>
        </p:sp>
        <p:sp>
          <p:nvSpPr>
            <p:cNvPr id="1513514" name="Line 42"/>
            <p:cNvSpPr>
              <a:spLocks noChangeShapeType="1"/>
            </p:cNvSpPr>
            <p:nvPr/>
          </p:nvSpPr>
          <p:spPr bwMode="auto">
            <a:xfrm>
              <a:off x="816" y="1152"/>
              <a:ext cx="2640" cy="0"/>
            </a:xfrm>
            <a:prstGeom prst="line">
              <a:avLst/>
            </a:prstGeom>
            <a:noFill/>
            <a:ln w="12700">
              <a:solidFill>
                <a:schemeClr val="tx1"/>
              </a:solidFill>
              <a:round/>
              <a:headEnd/>
              <a:tailEnd/>
            </a:ln>
            <a:effectLst/>
          </p:spPr>
          <p:txBody>
            <a:bodyPr/>
            <a:lstStyle/>
            <a:p>
              <a:endParaRPr lang="en-US"/>
            </a:p>
          </p:txBody>
        </p:sp>
        <p:sp>
          <p:nvSpPr>
            <p:cNvPr id="1513515" name="Line 43"/>
            <p:cNvSpPr>
              <a:spLocks noChangeShapeType="1"/>
            </p:cNvSpPr>
            <p:nvPr/>
          </p:nvSpPr>
          <p:spPr bwMode="auto">
            <a:xfrm>
              <a:off x="3264" y="1872"/>
              <a:ext cx="432" cy="0"/>
            </a:xfrm>
            <a:prstGeom prst="line">
              <a:avLst/>
            </a:prstGeom>
            <a:noFill/>
            <a:ln w="12700">
              <a:solidFill>
                <a:schemeClr val="tx1"/>
              </a:solidFill>
              <a:round/>
              <a:headEnd/>
              <a:tailEnd/>
            </a:ln>
            <a:effectLst/>
          </p:spPr>
          <p:txBody>
            <a:bodyPr/>
            <a:lstStyle/>
            <a:p>
              <a:endParaRPr lang="en-US"/>
            </a:p>
          </p:txBody>
        </p:sp>
        <p:sp>
          <p:nvSpPr>
            <p:cNvPr id="1513516" name="Line 44"/>
            <p:cNvSpPr>
              <a:spLocks noChangeShapeType="1"/>
            </p:cNvSpPr>
            <p:nvPr/>
          </p:nvSpPr>
          <p:spPr bwMode="auto">
            <a:xfrm>
              <a:off x="3456" y="1152"/>
              <a:ext cx="0" cy="720"/>
            </a:xfrm>
            <a:prstGeom prst="line">
              <a:avLst/>
            </a:prstGeom>
            <a:noFill/>
            <a:ln w="12700">
              <a:solidFill>
                <a:schemeClr val="tx1"/>
              </a:solidFill>
              <a:round/>
              <a:headEnd/>
              <a:tailEnd/>
            </a:ln>
            <a:effectLst/>
          </p:spPr>
          <p:txBody>
            <a:bodyPr/>
            <a:lstStyle/>
            <a:p>
              <a:endParaRPr lang="en-US"/>
            </a:p>
          </p:txBody>
        </p:sp>
        <p:sp>
          <p:nvSpPr>
            <p:cNvPr id="1513517" name="Text Box 45"/>
            <p:cNvSpPr txBox="1">
              <a:spLocks noChangeArrowheads="1"/>
            </p:cNvSpPr>
            <p:nvPr/>
          </p:nvSpPr>
          <p:spPr bwMode="auto">
            <a:xfrm>
              <a:off x="3744" y="1728"/>
              <a:ext cx="240" cy="250"/>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13518" name="Text Box 46"/>
            <p:cNvSpPr txBox="1">
              <a:spLocks noChangeArrowheads="1"/>
            </p:cNvSpPr>
            <p:nvPr/>
          </p:nvSpPr>
          <p:spPr bwMode="auto">
            <a:xfrm>
              <a:off x="528" y="2592"/>
              <a:ext cx="232" cy="250"/>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sp>
          <p:nvSpPr>
            <p:cNvPr id="1513519" name="Text Box 47"/>
            <p:cNvSpPr txBox="1">
              <a:spLocks noChangeArrowheads="1"/>
            </p:cNvSpPr>
            <p:nvPr/>
          </p:nvSpPr>
          <p:spPr bwMode="auto">
            <a:xfrm>
              <a:off x="1824" y="3024"/>
              <a:ext cx="312"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13520" name="Text Box 48"/>
            <p:cNvSpPr txBox="1">
              <a:spLocks noChangeArrowheads="1"/>
            </p:cNvSpPr>
            <p:nvPr/>
          </p:nvSpPr>
          <p:spPr bwMode="auto">
            <a:xfrm>
              <a:off x="1824" y="1200"/>
              <a:ext cx="312"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13521" name="Line 49"/>
            <p:cNvSpPr>
              <a:spLocks noChangeShapeType="1"/>
            </p:cNvSpPr>
            <p:nvPr/>
          </p:nvSpPr>
          <p:spPr bwMode="auto">
            <a:xfrm>
              <a:off x="1584" y="2256"/>
              <a:ext cx="384" cy="0"/>
            </a:xfrm>
            <a:prstGeom prst="line">
              <a:avLst/>
            </a:prstGeom>
            <a:noFill/>
            <a:ln w="12700">
              <a:solidFill>
                <a:schemeClr val="tx1"/>
              </a:solidFill>
              <a:round/>
              <a:headEnd/>
              <a:tailEnd/>
            </a:ln>
            <a:effectLst/>
          </p:spPr>
          <p:txBody>
            <a:bodyPr/>
            <a:lstStyle/>
            <a:p>
              <a:endParaRPr lang="en-US"/>
            </a:p>
          </p:txBody>
        </p:sp>
        <p:sp>
          <p:nvSpPr>
            <p:cNvPr id="1513522" name="Text Box 50"/>
            <p:cNvSpPr txBox="1">
              <a:spLocks noChangeArrowheads="1"/>
            </p:cNvSpPr>
            <p:nvPr/>
          </p:nvSpPr>
          <p:spPr bwMode="auto">
            <a:xfrm>
              <a:off x="1248" y="2112"/>
              <a:ext cx="356"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grpSp>
      <p:grpSp>
        <p:nvGrpSpPr>
          <p:cNvPr id="1513523" name="Group 51"/>
          <p:cNvGrpSpPr>
            <a:grpSpLocks/>
          </p:cNvGrpSpPr>
          <p:nvPr/>
        </p:nvGrpSpPr>
        <p:grpSpPr bwMode="auto">
          <a:xfrm>
            <a:off x="4724400" y="4191000"/>
            <a:ext cx="3352800" cy="1371600"/>
            <a:chOff x="2832" y="2640"/>
            <a:chExt cx="2112" cy="864"/>
          </a:xfrm>
        </p:grpSpPr>
        <p:sp>
          <p:nvSpPr>
            <p:cNvPr id="1513524" name="Text Box 52"/>
            <p:cNvSpPr txBox="1">
              <a:spLocks noChangeArrowheads="1"/>
            </p:cNvSpPr>
            <p:nvPr/>
          </p:nvSpPr>
          <p:spPr bwMode="auto">
            <a:xfrm>
              <a:off x="2832" y="3072"/>
              <a:ext cx="356"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13525" name="Line 53"/>
            <p:cNvSpPr>
              <a:spLocks noChangeShapeType="1"/>
            </p:cNvSpPr>
            <p:nvPr/>
          </p:nvSpPr>
          <p:spPr bwMode="auto">
            <a:xfrm>
              <a:off x="3216" y="2928"/>
              <a:ext cx="384" cy="0"/>
            </a:xfrm>
            <a:prstGeom prst="line">
              <a:avLst/>
            </a:prstGeom>
            <a:noFill/>
            <a:ln w="12700">
              <a:solidFill>
                <a:schemeClr val="tx1"/>
              </a:solidFill>
              <a:round/>
              <a:headEnd/>
              <a:tailEnd/>
            </a:ln>
            <a:effectLst/>
          </p:spPr>
          <p:txBody>
            <a:bodyPr/>
            <a:lstStyle/>
            <a:p>
              <a:endParaRPr lang="en-US"/>
            </a:p>
          </p:txBody>
        </p:sp>
        <p:sp>
          <p:nvSpPr>
            <p:cNvPr id="1513526" name="Line 54"/>
            <p:cNvSpPr>
              <a:spLocks noChangeShapeType="1"/>
            </p:cNvSpPr>
            <p:nvPr/>
          </p:nvSpPr>
          <p:spPr bwMode="auto">
            <a:xfrm flipV="1">
              <a:off x="3600" y="2640"/>
              <a:ext cx="0" cy="288"/>
            </a:xfrm>
            <a:prstGeom prst="line">
              <a:avLst/>
            </a:prstGeom>
            <a:noFill/>
            <a:ln w="12700">
              <a:solidFill>
                <a:schemeClr val="tx1"/>
              </a:solidFill>
              <a:round/>
              <a:headEnd/>
              <a:tailEnd/>
            </a:ln>
            <a:effectLst/>
          </p:spPr>
          <p:txBody>
            <a:bodyPr/>
            <a:lstStyle/>
            <a:p>
              <a:endParaRPr lang="en-US"/>
            </a:p>
          </p:txBody>
        </p:sp>
        <p:sp>
          <p:nvSpPr>
            <p:cNvPr id="1513527" name="Line 55"/>
            <p:cNvSpPr>
              <a:spLocks noChangeShapeType="1"/>
            </p:cNvSpPr>
            <p:nvPr/>
          </p:nvSpPr>
          <p:spPr bwMode="auto">
            <a:xfrm flipV="1">
              <a:off x="3888" y="2640"/>
              <a:ext cx="0" cy="288"/>
            </a:xfrm>
            <a:prstGeom prst="line">
              <a:avLst/>
            </a:prstGeom>
            <a:noFill/>
            <a:ln w="12700">
              <a:solidFill>
                <a:schemeClr val="tx1"/>
              </a:solidFill>
              <a:round/>
              <a:headEnd/>
              <a:tailEnd/>
            </a:ln>
            <a:effectLst/>
          </p:spPr>
          <p:txBody>
            <a:bodyPr/>
            <a:lstStyle/>
            <a:p>
              <a:endParaRPr lang="en-US"/>
            </a:p>
          </p:txBody>
        </p:sp>
        <p:sp>
          <p:nvSpPr>
            <p:cNvPr id="1513528" name="Line 56"/>
            <p:cNvSpPr>
              <a:spLocks noChangeShapeType="1"/>
            </p:cNvSpPr>
            <p:nvPr/>
          </p:nvSpPr>
          <p:spPr bwMode="auto">
            <a:xfrm>
              <a:off x="3888" y="2928"/>
              <a:ext cx="384" cy="0"/>
            </a:xfrm>
            <a:prstGeom prst="line">
              <a:avLst/>
            </a:prstGeom>
            <a:noFill/>
            <a:ln w="12700">
              <a:solidFill>
                <a:schemeClr val="tx1"/>
              </a:solidFill>
              <a:round/>
              <a:headEnd/>
              <a:tailEnd/>
            </a:ln>
            <a:effectLst/>
          </p:spPr>
          <p:txBody>
            <a:bodyPr/>
            <a:lstStyle/>
            <a:p>
              <a:endParaRPr lang="en-US"/>
            </a:p>
          </p:txBody>
        </p:sp>
        <p:sp>
          <p:nvSpPr>
            <p:cNvPr id="1513529" name="Line 57"/>
            <p:cNvSpPr>
              <a:spLocks noChangeShapeType="1"/>
            </p:cNvSpPr>
            <p:nvPr/>
          </p:nvSpPr>
          <p:spPr bwMode="auto">
            <a:xfrm flipV="1">
              <a:off x="4272" y="2640"/>
              <a:ext cx="0" cy="288"/>
            </a:xfrm>
            <a:prstGeom prst="line">
              <a:avLst/>
            </a:prstGeom>
            <a:noFill/>
            <a:ln w="12700">
              <a:solidFill>
                <a:schemeClr val="tx1"/>
              </a:solidFill>
              <a:round/>
              <a:headEnd/>
              <a:tailEnd/>
            </a:ln>
            <a:effectLst/>
          </p:spPr>
          <p:txBody>
            <a:bodyPr/>
            <a:lstStyle/>
            <a:p>
              <a:endParaRPr lang="en-US"/>
            </a:p>
          </p:txBody>
        </p:sp>
        <p:sp>
          <p:nvSpPr>
            <p:cNvPr id="1513530" name="Line 58"/>
            <p:cNvSpPr>
              <a:spLocks noChangeShapeType="1"/>
            </p:cNvSpPr>
            <p:nvPr/>
          </p:nvSpPr>
          <p:spPr bwMode="auto">
            <a:xfrm flipV="1">
              <a:off x="4560" y="2640"/>
              <a:ext cx="0" cy="288"/>
            </a:xfrm>
            <a:prstGeom prst="line">
              <a:avLst/>
            </a:prstGeom>
            <a:noFill/>
            <a:ln w="12700">
              <a:solidFill>
                <a:schemeClr val="tx1"/>
              </a:solidFill>
              <a:round/>
              <a:headEnd/>
              <a:tailEnd/>
            </a:ln>
            <a:effectLst/>
          </p:spPr>
          <p:txBody>
            <a:bodyPr/>
            <a:lstStyle/>
            <a:p>
              <a:endParaRPr lang="en-US"/>
            </a:p>
          </p:txBody>
        </p:sp>
        <p:sp>
          <p:nvSpPr>
            <p:cNvPr id="1513531" name="Line 59"/>
            <p:cNvSpPr>
              <a:spLocks noChangeShapeType="1"/>
            </p:cNvSpPr>
            <p:nvPr/>
          </p:nvSpPr>
          <p:spPr bwMode="auto">
            <a:xfrm>
              <a:off x="3600" y="2640"/>
              <a:ext cx="288" cy="0"/>
            </a:xfrm>
            <a:prstGeom prst="line">
              <a:avLst/>
            </a:prstGeom>
            <a:noFill/>
            <a:ln w="12700">
              <a:solidFill>
                <a:schemeClr val="tx1"/>
              </a:solidFill>
              <a:round/>
              <a:headEnd/>
              <a:tailEnd/>
            </a:ln>
            <a:effectLst/>
          </p:spPr>
          <p:txBody>
            <a:bodyPr/>
            <a:lstStyle/>
            <a:p>
              <a:endParaRPr lang="en-US"/>
            </a:p>
          </p:txBody>
        </p:sp>
        <p:sp>
          <p:nvSpPr>
            <p:cNvPr id="1513532" name="Line 60"/>
            <p:cNvSpPr>
              <a:spLocks noChangeShapeType="1"/>
            </p:cNvSpPr>
            <p:nvPr/>
          </p:nvSpPr>
          <p:spPr bwMode="auto">
            <a:xfrm>
              <a:off x="4272" y="2640"/>
              <a:ext cx="288" cy="0"/>
            </a:xfrm>
            <a:prstGeom prst="line">
              <a:avLst/>
            </a:prstGeom>
            <a:noFill/>
            <a:ln w="12700">
              <a:solidFill>
                <a:schemeClr val="tx1"/>
              </a:solidFill>
              <a:round/>
              <a:headEnd/>
              <a:tailEnd/>
            </a:ln>
            <a:effectLst/>
          </p:spPr>
          <p:txBody>
            <a:bodyPr/>
            <a:lstStyle/>
            <a:p>
              <a:endParaRPr lang="en-US"/>
            </a:p>
          </p:txBody>
        </p:sp>
        <p:sp>
          <p:nvSpPr>
            <p:cNvPr id="1513533" name="Line 61"/>
            <p:cNvSpPr>
              <a:spLocks noChangeShapeType="1"/>
            </p:cNvSpPr>
            <p:nvPr/>
          </p:nvSpPr>
          <p:spPr bwMode="auto">
            <a:xfrm>
              <a:off x="4560" y="2928"/>
              <a:ext cx="384" cy="0"/>
            </a:xfrm>
            <a:prstGeom prst="line">
              <a:avLst/>
            </a:prstGeom>
            <a:noFill/>
            <a:ln w="12700">
              <a:solidFill>
                <a:schemeClr val="tx1"/>
              </a:solidFill>
              <a:round/>
              <a:headEnd/>
              <a:tailEnd/>
            </a:ln>
            <a:effectLst/>
          </p:spPr>
          <p:txBody>
            <a:bodyPr/>
            <a:lstStyle/>
            <a:p>
              <a:endParaRPr lang="en-US"/>
            </a:p>
          </p:txBody>
        </p:sp>
        <p:sp>
          <p:nvSpPr>
            <p:cNvPr id="1513534" name="Line 62"/>
            <p:cNvSpPr>
              <a:spLocks noChangeShapeType="1"/>
            </p:cNvSpPr>
            <p:nvPr/>
          </p:nvSpPr>
          <p:spPr bwMode="auto">
            <a:xfrm flipH="1">
              <a:off x="3216" y="3216"/>
              <a:ext cx="384" cy="0"/>
            </a:xfrm>
            <a:prstGeom prst="line">
              <a:avLst/>
            </a:prstGeom>
            <a:noFill/>
            <a:ln w="12700">
              <a:solidFill>
                <a:schemeClr val="tx1"/>
              </a:solidFill>
              <a:round/>
              <a:headEnd/>
              <a:tailEnd/>
            </a:ln>
            <a:effectLst/>
          </p:spPr>
          <p:txBody>
            <a:bodyPr/>
            <a:lstStyle/>
            <a:p>
              <a:endParaRPr lang="en-US"/>
            </a:p>
          </p:txBody>
        </p:sp>
        <p:sp>
          <p:nvSpPr>
            <p:cNvPr id="1513535" name="Line 63"/>
            <p:cNvSpPr>
              <a:spLocks noChangeShapeType="1"/>
            </p:cNvSpPr>
            <p:nvPr/>
          </p:nvSpPr>
          <p:spPr bwMode="auto">
            <a:xfrm flipH="1" flipV="1">
              <a:off x="3600" y="3216"/>
              <a:ext cx="0" cy="288"/>
            </a:xfrm>
            <a:prstGeom prst="line">
              <a:avLst/>
            </a:prstGeom>
            <a:noFill/>
            <a:ln w="12700">
              <a:solidFill>
                <a:schemeClr val="tx1"/>
              </a:solidFill>
              <a:round/>
              <a:headEnd/>
              <a:tailEnd/>
            </a:ln>
            <a:effectLst/>
          </p:spPr>
          <p:txBody>
            <a:bodyPr/>
            <a:lstStyle/>
            <a:p>
              <a:endParaRPr lang="en-US"/>
            </a:p>
          </p:txBody>
        </p:sp>
        <p:sp>
          <p:nvSpPr>
            <p:cNvPr id="1513536" name="Line 64"/>
            <p:cNvSpPr>
              <a:spLocks noChangeShapeType="1"/>
            </p:cNvSpPr>
            <p:nvPr/>
          </p:nvSpPr>
          <p:spPr bwMode="auto">
            <a:xfrm flipH="1" flipV="1">
              <a:off x="3888" y="3216"/>
              <a:ext cx="0" cy="288"/>
            </a:xfrm>
            <a:prstGeom prst="line">
              <a:avLst/>
            </a:prstGeom>
            <a:noFill/>
            <a:ln w="12700">
              <a:solidFill>
                <a:schemeClr val="tx1"/>
              </a:solidFill>
              <a:round/>
              <a:headEnd/>
              <a:tailEnd/>
            </a:ln>
            <a:effectLst/>
          </p:spPr>
          <p:txBody>
            <a:bodyPr/>
            <a:lstStyle/>
            <a:p>
              <a:endParaRPr lang="en-US"/>
            </a:p>
          </p:txBody>
        </p:sp>
        <p:sp>
          <p:nvSpPr>
            <p:cNvPr id="1513537" name="Line 65"/>
            <p:cNvSpPr>
              <a:spLocks noChangeShapeType="1"/>
            </p:cNvSpPr>
            <p:nvPr/>
          </p:nvSpPr>
          <p:spPr bwMode="auto">
            <a:xfrm flipH="1">
              <a:off x="3888" y="3216"/>
              <a:ext cx="384" cy="0"/>
            </a:xfrm>
            <a:prstGeom prst="line">
              <a:avLst/>
            </a:prstGeom>
            <a:noFill/>
            <a:ln w="12700">
              <a:solidFill>
                <a:schemeClr val="tx1"/>
              </a:solidFill>
              <a:round/>
              <a:headEnd/>
              <a:tailEnd/>
            </a:ln>
            <a:effectLst/>
          </p:spPr>
          <p:txBody>
            <a:bodyPr/>
            <a:lstStyle/>
            <a:p>
              <a:endParaRPr lang="en-US"/>
            </a:p>
          </p:txBody>
        </p:sp>
        <p:sp>
          <p:nvSpPr>
            <p:cNvPr id="1513538" name="Line 66"/>
            <p:cNvSpPr>
              <a:spLocks noChangeShapeType="1"/>
            </p:cNvSpPr>
            <p:nvPr/>
          </p:nvSpPr>
          <p:spPr bwMode="auto">
            <a:xfrm flipH="1" flipV="1">
              <a:off x="4272" y="3216"/>
              <a:ext cx="0" cy="288"/>
            </a:xfrm>
            <a:prstGeom prst="line">
              <a:avLst/>
            </a:prstGeom>
            <a:noFill/>
            <a:ln w="12700">
              <a:solidFill>
                <a:schemeClr val="tx1"/>
              </a:solidFill>
              <a:round/>
              <a:headEnd/>
              <a:tailEnd/>
            </a:ln>
            <a:effectLst/>
          </p:spPr>
          <p:txBody>
            <a:bodyPr/>
            <a:lstStyle/>
            <a:p>
              <a:endParaRPr lang="en-US"/>
            </a:p>
          </p:txBody>
        </p:sp>
        <p:sp>
          <p:nvSpPr>
            <p:cNvPr id="1513539" name="Line 67"/>
            <p:cNvSpPr>
              <a:spLocks noChangeShapeType="1"/>
            </p:cNvSpPr>
            <p:nvPr/>
          </p:nvSpPr>
          <p:spPr bwMode="auto">
            <a:xfrm flipH="1" flipV="1">
              <a:off x="4560" y="3216"/>
              <a:ext cx="0" cy="288"/>
            </a:xfrm>
            <a:prstGeom prst="line">
              <a:avLst/>
            </a:prstGeom>
            <a:noFill/>
            <a:ln w="12700">
              <a:solidFill>
                <a:schemeClr val="tx1"/>
              </a:solidFill>
              <a:round/>
              <a:headEnd/>
              <a:tailEnd/>
            </a:ln>
            <a:effectLst/>
          </p:spPr>
          <p:txBody>
            <a:bodyPr/>
            <a:lstStyle/>
            <a:p>
              <a:endParaRPr lang="en-US"/>
            </a:p>
          </p:txBody>
        </p:sp>
        <p:sp>
          <p:nvSpPr>
            <p:cNvPr id="1513540" name="Line 68"/>
            <p:cNvSpPr>
              <a:spLocks noChangeShapeType="1"/>
            </p:cNvSpPr>
            <p:nvPr/>
          </p:nvSpPr>
          <p:spPr bwMode="auto">
            <a:xfrm flipH="1">
              <a:off x="3600" y="3504"/>
              <a:ext cx="288" cy="0"/>
            </a:xfrm>
            <a:prstGeom prst="line">
              <a:avLst/>
            </a:prstGeom>
            <a:noFill/>
            <a:ln w="12700">
              <a:solidFill>
                <a:schemeClr val="tx1"/>
              </a:solidFill>
              <a:round/>
              <a:headEnd/>
              <a:tailEnd/>
            </a:ln>
            <a:effectLst/>
          </p:spPr>
          <p:txBody>
            <a:bodyPr/>
            <a:lstStyle/>
            <a:p>
              <a:endParaRPr lang="en-US"/>
            </a:p>
          </p:txBody>
        </p:sp>
        <p:sp>
          <p:nvSpPr>
            <p:cNvPr id="1513541" name="Line 69"/>
            <p:cNvSpPr>
              <a:spLocks noChangeShapeType="1"/>
            </p:cNvSpPr>
            <p:nvPr/>
          </p:nvSpPr>
          <p:spPr bwMode="auto">
            <a:xfrm flipH="1">
              <a:off x="4272" y="3504"/>
              <a:ext cx="288" cy="0"/>
            </a:xfrm>
            <a:prstGeom prst="line">
              <a:avLst/>
            </a:prstGeom>
            <a:noFill/>
            <a:ln w="12700">
              <a:solidFill>
                <a:schemeClr val="tx1"/>
              </a:solidFill>
              <a:round/>
              <a:headEnd/>
              <a:tailEnd/>
            </a:ln>
            <a:effectLst/>
          </p:spPr>
          <p:txBody>
            <a:bodyPr/>
            <a:lstStyle/>
            <a:p>
              <a:endParaRPr lang="en-US"/>
            </a:p>
          </p:txBody>
        </p:sp>
        <p:sp>
          <p:nvSpPr>
            <p:cNvPr id="1513542" name="Line 70"/>
            <p:cNvSpPr>
              <a:spLocks noChangeShapeType="1"/>
            </p:cNvSpPr>
            <p:nvPr/>
          </p:nvSpPr>
          <p:spPr bwMode="auto">
            <a:xfrm flipH="1">
              <a:off x="4560" y="3216"/>
              <a:ext cx="384" cy="0"/>
            </a:xfrm>
            <a:prstGeom prst="line">
              <a:avLst/>
            </a:prstGeom>
            <a:noFill/>
            <a:ln w="12700">
              <a:solidFill>
                <a:schemeClr val="tx1"/>
              </a:solidFill>
              <a:round/>
              <a:headEnd/>
              <a:tailEnd/>
            </a:ln>
            <a:effectLst/>
          </p:spPr>
          <p:txBody>
            <a:bodyPr/>
            <a:lstStyle/>
            <a:p>
              <a:endParaRPr lang="en-US"/>
            </a:p>
          </p:txBody>
        </p:sp>
        <p:sp>
          <p:nvSpPr>
            <p:cNvPr id="1513543" name="Text Box 71"/>
            <p:cNvSpPr txBox="1">
              <a:spLocks noChangeArrowheads="1"/>
            </p:cNvSpPr>
            <p:nvPr/>
          </p:nvSpPr>
          <p:spPr bwMode="auto">
            <a:xfrm>
              <a:off x="2880" y="2736"/>
              <a:ext cx="312"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grpSp>
      <p:grpSp>
        <p:nvGrpSpPr>
          <p:cNvPr id="1513560" name="Group 88"/>
          <p:cNvGrpSpPr>
            <a:grpSpLocks/>
          </p:cNvGrpSpPr>
          <p:nvPr/>
        </p:nvGrpSpPr>
        <p:grpSpPr bwMode="auto">
          <a:xfrm>
            <a:off x="6019800" y="3048000"/>
            <a:ext cx="2339975" cy="1143000"/>
            <a:chOff x="3792" y="1920"/>
            <a:chExt cx="1474" cy="720"/>
          </a:xfrm>
        </p:grpSpPr>
        <p:sp>
          <p:nvSpPr>
            <p:cNvPr id="1513544" name="Text Box 72"/>
            <p:cNvSpPr txBox="1">
              <a:spLocks noChangeArrowheads="1"/>
            </p:cNvSpPr>
            <p:nvPr/>
          </p:nvSpPr>
          <p:spPr bwMode="auto">
            <a:xfrm>
              <a:off x="3792" y="1920"/>
              <a:ext cx="1474" cy="442"/>
            </a:xfrm>
            <a:prstGeom prst="rect">
              <a:avLst/>
            </a:prstGeom>
            <a:noFill/>
            <a:ln w="12700">
              <a:noFill/>
              <a:miter lim="800000"/>
              <a:headEnd/>
              <a:tailEnd/>
            </a:ln>
            <a:effectLst/>
          </p:spPr>
          <p:txBody>
            <a:bodyPr wrap="none">
              <a:spAutoFit/>
            </a:bodyPr>
            <a:lstStyle/>
            <a:p>
              <a:pPr algn="ctr"/>
              <a:r>
                <a:rPr lang="en-US" sz="2000">
                  <a:solidFill>
                    <a:schemeClr val="tx1"/>
                  </a:solidFill>
                </a:rPr>
                <a:t>input sampled</a:t>
              </a:r>
            </a:p>
            <a:p>
              <a:pPr algn="ctr"/>
              <a:r>
                <a:rPr lang="en-US" sz="2000">
                  <a:solidFill>
                    <a:schemeClr val="tx1"/>
                  </a:solidFill>
                </a:rPr>
                <a:t>(</a:t>
              </a:r>
              <a:r>
                <a:rPr lang="en-US" sz="2000">
                  <a:solidFill>
                    <a:srgbClr val="008000"/>
                  </a:solidFill>
                </a:rPr>
                <a:t>transparent</a:t>
              </a:r>
              <a:r>
                <a:rPr lang="en-US" sz="2000">
                  <a:solidFill>
                    <a:schemeClr val="tx1"/>
                  </a:solidFill>
                </a:rPr>
                <a:t> mode)</a:t>
              </a:r>
              <a:endParaRPr lang="en-US" sz="2000" baseline="-25000">
                <a:solidFill>
                  <a:schemeClr val="tx1"/>
                </a:solidFill>
              </a:endParaRPr>
            </a:p>
          </p:txBody>
        </p:sp>
        <p:sp>
          <p:nvSpPr>
            <p:cNvPr id="1513545" name="Line 73"/>
            <p:cNvSpPr>
              <a:spLocks noChangeShapeType="1"/>
            </p:cNvSpPr>
            <p:nvPr/>
          </p:nvSpPr>
          <p:spPr bwMode="auto">
            <a:xfrm flipH="1">
              <a:off x="3840" y="2352"/>
              <a:ext cx="192" cy="288"/>
            </a:xfrm>
            <a:prstGeom prst="line">
              <a:avLst/>
            </a:prstGeom>
            <a:noFill/>
            <a:ln w="12700">
              <a:solidFill>
                <a:schemeClr val="accent1"/>
              </a:solidFill>
              <a:round/>
              <a:headEnd/>
              <a:tailEnd type="triangle" w="med" len="med"/>
            </a:ln>
            <a:effectLst/>
          </p:spPr>
          <p:txBody>
            <a:bodyPr/>
            <a:lstStyle/>
            <a:p>
              <a:endParaRPr lang="en-US"/>
            </a:p>
          </p:txBody>
        </p:sp>
        <p:sp>
          <p:nvSpPr>
            <p:cNvPr id="1513546" name="Line 74"/>
            <p:cNvSpPr>
              <a:spLocks noChangeShapeType="1"/>
            </p:cNvSpPr>
            <p:nvPr/>
          </p:nvSpPr>
          <p:spPr bwMode="auto">
            <a:xfrm>
              <a:off x="4464" y="2304"/>
              <a:ext cx="96" cy="288"/>
            </a:xfrm>
            <a:prstGeom prst="line">
              <a:avLst/>
            </a:prstGeom>
            <a:noFill/>
            <a:ln w="12700">
              <a:solidFill>
                <a:schemeClr val="accent1"/>
              </a:solidFill>
              <a:round/>
              <a:headEnd/>
              <a:tailEnd type="triangle" w="med" len="med"/>
            </a:ln>
            <a:effectLst/>
          </p:spPr>
          <p:txBody>
            <a:bodyPr/>
            <a:lstStyle/>
            <a:p>
              <a:endParaRPr lang="en-US"/>
            </a:p>
          </p:txBody>
        </p:sp>
      </p:grpSp>
      <p:grpSp>
        <p:nvGrpSpPr>
          <p:cNvPr id="1513561" name="Group 89"/>
          <p:cNvGrpSpPr>
            <a:grpSpLocks/>
          </p:cNvGrpSpPr>
          <p:nvPr/>
        </p:nvGrpSpPr>
        <p:grpSpPr bwMode="auto">
          <a:xfrm>
            <a:off x="5562600" y="5181600"/>
            <a:ext cx="2286000" cy="1311275"/>
            <a:chOff x="3504" y="3264"/>
            <a:chExt cx="1440" cy="826"/>
          </a:xfrm>
        </p:grpSpPr>
        <p:sp>
          <p:nvSpPr>
            <p:cNvPr id="1513547" name="Text Box 75"/>
            <p:cNvSpPr txBox="1">
              <a:spLocks noChangeArrowheads="1"/>
            </p:cNvSpPr>
            <p:nvPr/>
          </p:nvSpPr>
          <p:spPr bwMode="auto">
            <a:xfrm>
              <a:off x="3888" y="3648"/>
              <a:ext cx="969" cy="442"/>
            </a:xfrm>
            <a:prstGeom prst="rect">
              <a:avLst/>
            </a:prstGeom>
            <a:noFill/>
            <a:ln w="12700">
              <a:noFill/>
              <a:miter lim="800000"/>
              <a:headEnd/>
              <a:tailEnd/>
            </a:ln>
            <a:effectLst/>
          </p:spPr>
          <p:txBody>
            <a:bodyPr wrap="none">
              <a:spAutoFit/>
            </a:bodyPr>
            <a:lstStyle/>
            <a:p>
              <a:pPr algn="ctr"/>
              <a:r>
                <a:rPr lang="en-US" sz="2000">
                  <a:solidFill>
                    <a:schemeClr val="tx1"/>
                  </a:solidFill>
                </a:rPr>
                <a:t>feedback</a:t>
              </a:r>
            </a:p>
            <a:p>
              <a:pPr algn="ctr"/>
              <a:r>
                <a:rPr lang="en-US" sz="2000">
                  <a:solidFill>
                    <a:schemeClr val="tx1"/>
                  </a:solidFill>
                </a:rPr>
                <a:t>(</a:t>
              </a:r>
              <a:r>
                <a:rPr lang="en-US" sz="2000">
                  <a:solidFill>
                    <a:schemeClr val="accent2"/>
                  </a:solidFill>
                </a:rPr>
                <a:t>hold</a:t>
              </a:r>
              <a:r>
                <a:rPr lang="en-US" sz="2000">
                  <a:solidFill>
                    <a:schemeClr val="tx1"/>
                  </a:solidFill>
                </a:rPr>
                <a:t> mode)</a:t>
              </a:r>
              <a:endParaRPr lang="en-US" sz="2000" baseline="-25000">
                <a:solidFill>
                  <a:schemeClr val="tx1"/>
                </a:solidFill>
              </a:endParaRPr>
            </a:p>
          </p:txBody>
        </p:sp>
        <p:sp>
          <p:nvSpPr>
            <p:cNvPr id="1513548" name="Line 76"/>
            <p:cNvSpPr>
              <a:spLocks noChangeShapeType="1"/>
            </p:cNvSpPr>
            <p:nvPr/>
          </p:nvSpPr>
          <p:spPr bwMode="auto">
            <a:xfrm flipV="1">
              <a:off x="4224" y="3264"/>
              <a:ext cx="0" cy="384"/>
            </a:xfrm>
            <a:prstGeom prst="line">
              <a:avLst/>
            </a:prstGeom>
            <a:noFill/>
            <a:ln w="12700">
              <a:solidFill>
                <a:schemeClr val="accent1"/>
              </a:solidFill>
              <a:round/>
              <a:headEnd/>
              <a:tailEnd type="triangle" w="med" len="med"/>
            </a:ln>
            <a:effectLst/>
          </p:spPr>
          <p:txBody>
            <a:bodyPr/>
            <a:lstStyle/>
            <a:p>
              <a:endParaRPr lang="en-US"/>
            </a:p>
          </p:txBody>
        </p:sp>
        <p:sp>
          <p:nvSpPr>
            <p:cNvPr id="1513549" name="Line 77"/>
            <p:cNvSpPr>
              <a:spLocks noChangeShapeType="1"/>
            </p:cNvSpPr>
            <p:nvPr/>
          </p:nvSpPr>
          <p:spPr bwMode="auto">
            <a:xfrm flipV="1">
              <a:off x="4560" y="3264"/>
              <a:ext cx="384" cy="432"/>
            </a:xfrm>
            <a:prstGeom prst="line">
              <a:avLst/>
            </a:prstGeom>
            <a:noFill/>
            <a:ln w="12700">
              <a:solidFill>
                <a:schemeClr val="accent1"/>
              </a:solidFill>
              <a:round/>
              <a:headEnd/>
              <a:tailEnd type="triangle" w="med" len="med"/>
            </a:ln>
            <a:effectLst/>
          </p:spPr>
          <p:txBody>
            <a:bodyPr/>
            <a:lstStyle/>
            <a:p>
              <a:endParaRPr lang="en-US"/>
            </a:p>
          </p:txBody>
        </p:sp>
        <p:sp>
          <p:nvSpPr>
            <p:cNvPr id="1513550" name="Line 78"/>
            <p:cNvSpPr>
              <a:spLocks noChangeShapeType="1"/>
            </p:cNvSpPr>
            <p:nvPr/>
          </p:nvSpPr>
          <p:spPr bwMode="auto">
            <a:xfrm flipH="1" flipV="1">
              <a:off x="3504" y="3264"/>
              <a:ext cx="432" cy="480"/>
            </a:xfrm>
            <a:prstGeom prst="line">
              <a:avLst/>
            </a:prstGeom>
            <a:noFill/>
            <a:ln w="12700">
              <a:solidFill>
                <a:schemeClr val="accent1"/>
              </a:solidFill>
              <a:round/>
              <a:headEnd/>
              <a:tailEnd type="triangle" w="med" len="med"/>
            </a:ln>
            <a:effectLst/>
          </p:spPr>
          <p:txBody>
            <a:bodyPr/>
            <a:lstStyle/>
            <a:p>
              <a:endParaRPr lang="en-US"/>
            </a:p>
          </p:txBody>
        </p:sp>
      </p:grpSp>
      <p:grpSp>
        <p:nvGrpSpPr>
          <p:cNvPr id="1513551" name="Group 79"/>
          <p:cNvGrpSpPr>
            <a:grpSpLocks/>
          </p:cNvGrpSpPr>
          <p:nvPr/>
        </p:nvGrpSpPr>
        <p:grpSpPr bwMode="auto">
          <a:xfrm>
            <a:off x="762000" y="4267200"/>
            <a:ext cx="2133600" cy="2044700"/>
            <a:chOff x="3408" y="2304"/>
            <a:chExt cx="1344" cy="1288"/>
          </a:xfrm>
        </p:grpSpPr>
        <p:sp>
          <p:nvSpPr>
            <p:cNvPr id="1513552" name="Text Box 80"/>
            <p:cNvSpPr txBox="1">
              <a:spLocks noChangeArrowheads="1"/>
            </p:cNvSpPr>
            <p:nvPr/>
          </p:nvSpPr>
          <p:spPr bwMode="auto">
            <a:xfrm>
              <a:off x="3933" y="3342"/>
              <a:ext cx="312" cy="250"/>
            </a:xfrm>
            <a:prstGeom prst="rect">
              <a:avLst/>
            </a:prstGeom>
            <a:noFill/>
            <a:ln w="12700">
              <a:noFill/>
              <a:miter lim="800000"/>
              <a:headEnd/>
              <a:tailEnd/>
            </a:ln>
            <a:effectLst/>
          </p:spPr>
          <p:txBody>
            <a:bodyPr wrap="none">
              <a:spAutoFit/>
            </a:bodyPr>
            <a:lstStyle/>
            <a:p>
              <a:pPr algn="ctr"/>
              <a:r>
                <a:rPr lang="en-US" sz="2000">
                  <a:solidFill>
                    <a:schemeClr val="tx1"/>
                  </a:solidFill>
                </a:rPr>
                <a:t>clk</a:t>
              </a:r>
            </a:p>
          </p:txBody>
        </p:sp>
        <p:sp>
          <p:nvSpPr>
            <p:cNvPr id="1513553" name="Rectangle 81"/>
            <p:cNvSpPr>
              <a:spLocks noChangeArrowheads="1"/>
            </p:cNvSpPr>
            <p:nvPr/>
          </p:nvSpPr>
          <p:spPr bwMode="auto">
            <a:xfrm>
              <a:off x="3888" y="2304"/>
              <a:ext cx="384" cy="768"/>
            </a:xfrm>
            <a:prstGeom prst="rect">
              <a:avLst/>
            </a:prstGeom>
            <a:noFill/>
            <a:ln w="12700">
              <a:solidFill>
                <a:schemeClr val="tx1"/>
              </a:solidFill>
              <a:miter lim="800000"/>
              <a:headEnd/>
              <a:tailEnd/>
            </a:ln>
            <a:effectLst/>
          </p:spPr>
          <p:txBody>
            <a:bodyPr wrap="none" anchor="ctr"/>
            <a:lstStyle/>
            <a:p>
              <a:endParaRPr lang="en-US"/>
            </a:p>
          </p:txBody>
        </p:sp>
        <p:sp>
          <p:nvSpPr>
            <p:cNvPr id="1513554" name="Text Box 82"/>
            <p:cNvSpPr txBox="1">
              <a:spLocks noChangeArrowheads="1"/>
            </p:cNvSpPr>
            <p:nvPr/>
          </p:nvSpPr>
          <p:spPr bwMode="auto">
            <a:xfrm rot="-5462553">
              <a:off x="3794" y="2541"/>
              <a:ext cx="612" cy="231"/>
            </a:xfrm>
            <a:prstGeom prst="rect">
              <a:avLst/>
            </a:prstGeom>
            <a:noFill/>
            <a:ln w="12700">
              <a:noFill/>
              <a:miter lim="800000"/>
              <a:headEnd/>
              <a:tailEnd/>
            </a:ln>
            <a:effectLst/>
          </p:spPr>
          <p:txBody>
            <a:bodyPr wrap="none">
              <a:spAutoFit/>
            </a:bodyPr>
            <a:lstStyle/>
            <a:p>
              <a:pPr algn="ctr"/>
              <a:r>
                <a:rPr lang="en-US" sz="1800">
                  <a:solidFill>
                    <a:schemeClr val="tx1"/>
                  </a:solidFill>
                </a:rPr>
                <a:t>D Latch</a:t>
              </a:r>
            </a:p>
          </p:txBody>
        </p:sp>
        <p:sp>
          <p:nvSpPr>
            <p:cNvPr id="1513555" name="Line 83"/>
            <p:cNvSpPr>
              <a:spLocks noChangeShapeType="1"/>
            </p:cNvSpPr>
            <p:nvPr/>
          </p:nvSpPr>
          <p:spPr bwMode="auto">
            <a:xfrm flipV="1">
              <a:off x="4080" y="3072"/>
              <a:ext cx="0" cy="240"/>
            </a:xfrm>
            <a:prstGeom prst="line">
              <a:avLst/>
            </a:prstGeom>
            <a:noFill/>
            <a:ln w="12700">
              <a:solidFill>
                <a:schemeClr val="tx1"/>
              </a:solidFill>
              <a:round/>
              <a:headEnd/>
              <a:tailEnd type="triangle" w="med" len="med"/>
            </a:ln>
            <a:effectLst/>
          </p:spPr>
          <p:txBody>
            <a:bodyPr/>
            <a:lstStyle/>
            <a:p>
              <a:endParaRPr lang="en-US"/>
            </a:p>
          </p:txBody>
        </p:sp>
        <p:sp>
          <p:nvSpPr>
            <p:cNvPr id="1513556" name="Line 84"/>
            <p:cNvSpPr>
              <a:spLocks noChangeShapeType="1"/>
            </p:cNvSpPr>
            <p:nvPr/>
          </p:nvSpPr>
          <p:spPr bwMode="auto">
            <a:xfrm>
              <a:off x="3648" y="2688"/>
              <a:ext cx="240" cy="0"/>
            </a:xfrm>
            <a:prstGeom prst="line">
              <a:avLst/>
            </a:prstGeom>
            <a:noFill/>
            <a:ln w="12700">
              <a:solidFill>
                <a:schemeClr val="tx1"/>
              </a:solidFill>
              <a:round/>
              <a:headEnd/>
              <a:tailEnd type="triangle" w="med" len="med"/>
            </a:ln>
            <a:effectLst/>
          </p:spPr>
          <p:txBody>
            <a:bodyPr/>
            <a:lstStyle/>
            <a:p>
              <a:endParaRPr lang="en-US"/>
            </a:p>
          </p:txBody>
        </p:sp>
        <p:sp>
          <p:nvSpPr>
            <p:cNvPr id="1513557" name="Line 85"/>
            <p:cNvSpPr>
              <a:spLocks noChangeShapeType="1"/>
            </p:cNvSpPr>
            <p:nvPr/>
          </p:nvSpPr>
          <p:spPr bwMode="auto">
            <a:xfrm>
              <a:off x="4272" y="2688"/>
              <a:ext cx="240" cy="0"/>
            </a:xfrm>
            <a:prstGeom prst="line">
              <a:avLst/>
            </a:prstGeom>
            <a:noFill/>
            <a:ln w="12700">
              <a:solidFill>
                <a:schemeClr val="tx1"/>
              </a:solidFill>
              <a:round/>
              <a:headEnd/>
              <a:tailEnd type="triangle" w="med" len="med"/>
            </a:ln>
            <a:effectLst/>
          </p:spPr>
          <p:txBody>
            <a:bodyPr/>
            <a:lstStyle/>
            <a:p>
              <a:endParaRPr lang="en-US"/>
            </a:p>
          </p:txBody>
        </p:sp>
        <p:sp>
          <p:nvSpPr>
            <p:cNvPr id="1513558" name="Text Box 86"/>
            <p:cNvSpPr txBox="1">
              <a:spLocks noChangeArrowheads="1"/>
            </p:cNvSpPr>
            <p:nvPr/>
          </p:nvSpPr>
          <p:spPr bwMode="auto">
            <a:xfrm>
              <a:off x="4512" y="2592"/>
              <a:ext cx="240" cy="250"/>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13559" name="Text Box 87"/>
            <p:cNvSpPr txBox="1">
              <a:spLocks noChangeArrowheads="1"/>
            </p:cNvSpPr>
            <p:nvPr/>
          </p:nvSpPr>
          <p:spPr bwMode="auto">
            <a:xfrm>
              <a:off x="3408" y="2592"/>
              <a:ext cx="232" cy="250"/>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35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3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a:xfrm>
            <a:off x="533400" y="304800"/>
            <a:ext cx="8229600" cy="422275"/>
          </a:xfrm>
        </p:spPr>
        <p:txBody>
          <a:bodyPr/>
          <a:lstStyle/>
          <a:p>
            <a:r>
              <a:rPr lang="en-US"/>
              <a:t>PT MUX Based Latch Implementation</a:t>
            </a:r>
          </a:p>
        </p:txBody>
      </p:sp>
      <p:grpSp>
        <p:nvGrpSpPr>
          <p:cNvPr id="1515523" name="Group 3"/>
          <p:cNvGrpSpPr>
            <a:grpSpLocks/>
          </p:cNvGrpSpPr>
          <p:nvPr/>
        </p:nvGrpSpPr>
        <p:grpSpPr bwMode="auto">
          <a:xfrm>
            <a:off x="2895600" y="1905000"/>
            <a:ext cx="685800" cy="533400"/>
            <a:chOff x="816" y="1920"/>
            <a:chExt cx="432" cy="336"/>
          </a:xfrm>
        </p:grpSpPr>
        <p:sp>
          <p:nvSpPr>
            <p:cNvPr id="1515524" name="AutoShape 4"/>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15525" name="Oval 5"/>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15526" name="Group 6"/>
          <p:cNvGrpSpPr>
            <a:grpSpLocks/>
          </p:cNvGrpSpPr>
          <p:nvPr/>
        </p:nvGrpSpPr>
        <p:grpSpPr bwMode="auto">
          <a:xfrm>
            <a:off x="4495800" y="1905000"/>
            <a:ext cx="685800" cy="533400"/>
            <a:chOff x="816" y="1920"/>
            <a:chExt cx="432" cy="336"/>
          </a:xfrm>
        </p:grpSpPr>
        <p:sp>
          <p:nvSpPr>
            <p:cNvPr id="1515527" name="AutoShape 7"/>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15528" name="Oval 8"/>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15529" name="Line 9"/>
          <p:cNvSpPr>
            <a:spLocks noChangeShapeType="1"/>
          </p:cNvSpPr>
          <p:nvPr/>
        </p:nvSpPr>
        <p:spPr bwMode="auto">
          <a:xfrm>
            <a:off x="4572000" y="3048000"/>
            <a:ext cx="838200" cy="0"/>
          </a:xfrm>
          <a:prstGeom prst="line">
            <a:avLst/>
          </a:prstGeom>
          <a:noFill/>
          <a:ln w="12700">
            <a:solidFill>
              <a:schemeClr val="tx1"/>
            </a:solidFill>
            <a:round/>
            <a:headEnd/>
            <a:tailEnd/>
          </a:ln>
          <a:effectLst/>
        </p:spPr>
        <p:txBody>
          <a:bodyPr/>
          <a:lstStyle/>
          <a:p>
            <a:endParaRPr lang="en-US"/>
          </a:p>
        </p:txBody>
      </p:sp>
      <p:sp>
        <p:nvSpPr>
          <p:cNvPr id="1515530" name="Line 10"/>
          <p:cNvSpPr>
            <a:spLocks noChangeShapeType="1"/>
          </p:cNvSpPr>
          <p:nvPr/>
        </p:nvSpPr>
        <p:spPr bwMode="auto">
          <a:xfrm>
            <a:off x="3581400" y="2133600"/>
            <a:ext cx="914400" cy="0"/>
          </a:xfrm>
          <a:prstGeom prst="line">
            <a:avLst/>
          </a:prstGeom>
          <a:noFill/>
          <a:ln w="12700">
            <a:solidFill>
              <a:schemeClr val="tx1"/>
            </a:solidFill>
            <a:round/>
            <a:headEnd/>
            <a:tailEnd/>
          </a:ln>
          <a:effectLst/>
        </p:spPr>
        <p:txBody>
          <a:bodyPr/>
          <a:lstStyle/>
          <a:p>
            <a:endParaRPr lang="en-US"/>
          </a:p>
        </p:txBody>
      </p:sp>
      <p:sp>
        <p:nvSpPr>
          <p:cNvPr id="1515531" name="Line 11"/>
          <p:cNvSpPr>
            <a:spLocks noChangeShapeType="1"/>
          </p:cNvSpPr>
          <p:nvPr/>
        </p:nvSpPr>
        <p:spPr bwMode="auto">
          <a:xfrm>
            <a:off x="5410200" y="2133600"/>
            <a:ext cx="0" cy="914400"/>
          </a:xfrm>
          <a:prstGeom prst="line">
            <a:avLst/>
          </a:prstGeom>
          <a:noFill/>
          <a:ln w="12700">
            <a:solidFill>
              <a:schemeClr val="tx1"/>
            </a:solidFill>
            <a:round/>
            <a:headEnd/>
            <a:tailEnd/>
          </a:ln>
          <a:effectLst/>
        </p:spPr>
        <p:txBody>
          <a:bodyPr/>
          <a:lstStyle/>
          <a:p>
            <a:endParaRPr lang="en-US"/>
          </a:p>
        </p:txBody>
      </p:sp>
      <p:sp>
        <p:nvSpPr>
          <p:cNvPr id="1515532" name="Line 12"/>
          <p:cNvSpPr>
            <a:spLocks noChangeShapeType="1"/>
          </p:cNvSpPr>
          <p:nvPr/>
        </p:nvSpPr>
        <p:spPr bwMode="auto">
          <a:xfrm>
            <a:off x="2362200" y="2209800"/>
            <a:ext cx="533400" cy="0"/>
          </a:xfrm>
          <a:prstGeom prst="line">
            <a:avLst/>
          </a:prstGeom>
          <a:noFill/>
          <a:ln w="12700">
            <a:solidFill>
              <a:schemeClr val="tx1"/>
            </a:solidFill>
            <a:round/>
            <a:headEnd/>
            <a:tailEnd/>
          </a:ln>
          <a:effectLst/>
        </p:spPr>
        <p:txBody>
          <a:bodyPr/>
          <a:lstStyle/>
          <a:p>
            <a:endParaRPr lang="en-US"/>
          </a:p>
        </p:txBody>
      </p:sp>
      <p:sp>
        <p:nvSpPr>
          <p:cNvPr id="1515533" name="Line 13"/>
          <p:cNvSpPr>
            <a:spLocks noChangeShapeType="1"/>
          </p:cNvSpPr>
          <p:nvPr/>
        </p:nvSpPr>
        <p:spPr bwMode="auto">
          <a:xfrm>
            <a:off x="5181600" y="2133600"/>
            <a:ext cx="685800" cy="0"/>
          </a:xfrm>
          <a:prstGeom prst="line">
            <a:avLst/>
          </a:prstGeom>
          <a:noFill/>
          <a:ln w="12700">
            <a:solidFill>
              <a:schemeClr val="tx1"/>
            </a:solidFill>
            <a:round/>
            <a:headEnd/>
            <a:tailEnd/>
          </a:ln>
          <a:effectLst/>
        </p:spPr>
        <p:txBody>
          <a:bodyPr/>
          <a:lstStyle/>
          <a:p>
            <a:endParaRPr lang="en-US"/>
          </a:p>
        </p:txBody>
      </p:sp>
      <p:sp>
        <p:nvSpPr>
          <p:cNvPr id="1515534" name="Line 14"/>
          <p:cNvSpPr>
            <a:spLocks noChangeShapeType="1"/>
          </p:cNvSpPr>
          <p:nvPr/>
        </p:nvSpPr>
        <p:spPr bwMode="auto">
          <a:xfrm>
            <a:off x="4038600" y="1447800"/>
            <a:ext cx="0" cy="685800"/>
          </a:xfrm>
          <a:prstGeom prst="line">
            <a:avLst/>
          </a:prstGeom>
          <a:noFill/>
          <a:ln w="12700">
            <a:solidFill>
              <a:schemeClr val="tx1"/>
            </a:solidFill>
            <a:round/>
            <a:headEnd/>
            <a:tailEnd/>
          </a:ln>
          <a:effectLst/>
        </p:spPr>
        <p:txBody>
          <a:bodyPr/>
          <a:lstStyle/>
          <a:p>
            <a:endParaRPr lang="en-US"/>
          </a:p>
        </p:txBody>
      </p:sp>
      <p:sp>
        <p:nvSpPr>
          <p:cNvPr id="1515535" name="Text Box 15"/>
          <p:cNvSpPr txBox="1">
            <a:spLocks noChangeArrowheads="1"/>
          </p:cNvSpPr>
          <p:nvPr/>
        </p:nvSpPr>
        <p:spPr bwMode="auto">
          <a:xfrm>
            <a:off x="5943600" y="1905000"/>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15536" name="Text Box 16"/>
          <p:cNvSpPr txBox="1">
            <a:spLocks noChangeArrowheads="1"/>
          </p:cNvSpPr>
          <p:nvPr/>
        </p:nvSpPr>
        <p:spPr bwMode="auto">
          <a:xfrm>
            <a:off x="990600" y="1981200"/>
            <a:ext cx="368300" cy="396875"/>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sp>
        <p:nvSpPr>
          <p:cNvPr id="1515537" name="Text Box 17"/>
          <p:cNvSpPr txBox="1">
            <a:spLocks noChangeArrowheads="1"/>
          </p:cNvSpPr>
          <p:nvPr/>
        </p:nvSpPr>
        <p:spPr bwMode="auto">
          <a:xfrm>
            <a:off x="1752600" y="12192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15538" name="Line 18"/>
          <p:cNvSpPr>
            <a:spLocks noChangeShapeType="1"/>
          </p:cNvSpPr>
          <p:nvPr/>
        </p:nvSpPr>
        <p:spPr bwMode="auto">
          <a:xfrm>
            <a:off x="5181600" y="2133600"/>
            <a:ext cx="685800" cy="0"/>
          </a:xfrm>
          <a:prstGeom prst="line">
            <a:avLst/>
          </a:prstGeom>
          <a:noFill/>
          <a:ln w="12700">
            <a:solidFill>
              <a:schemeClr val="tx1"/>
            </a:solidFill>
            <a:round/>
            <a:headEnd/>
            <a:tailEnd/>
          </a:ln>
          <a:effectLst/>
        </p:spPr>
        <p:txBody>
          <a:bodyPr/>
          <a:lstStyle/>
          <a:p>
            <a:endParaRPr lang="en-US"/>
          </a:p>
        </p:txBody>
      </p:sp>
      <p:sp>
        <p:nvSpPr>
          <p:cNvPr id="1515539" name="Line 19"/>
          <p:cNvSpPr>
            <a:spLocks noChangeShapeType="1"/>
          </p:cNvSpPr>
          <p:nvPr/>
        </p:nvSpPr>
        <p:spPr bwMode="auto">
          <a:xfrm>
            <a:off x="4038600" y="1447800"/>
            <a:ext cx="1828800" cy="0"/>
          </a:xfrm>
          <a:prstGeom prst="line">
            <a:avLst/>
          </a:prstGeom>
          <a:noFill/>
          <a:ln w="12700">
            <a:solidFill>
              <a:schemeClr val="tx1"/>
            </a:solidFill>
            <a:round/>
            <a:headEnd/>
            <a:tailEnd/>
          </a:ln>
          <a:effectLst/>
        </p:spPr>
        <p:txBody>
          <a:bodyPr/>
          <a:lstStyle/>
          <a:p>
            <a:endParaRPr lang="en-US"/>
          </a:p>
        </p:txBody>
      </p:sp>
      <p:sp>
        <p:nvSpPr>
          <p:cNvPr id="1515540" name="Text Box 20"/>
          <p:cNvSpPr txBox="1">
            <a:spLocks noChangeArrowheads="1"/>
          </p:cNvSpPr>
          <p:nvPr/>
        </p:nvSpPr>
        <p:spPr bwMode="auto">
          <a:xfrm>
            <a:off x="5867400" y="1219200"/>
            <a:ext cx="45085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grpSp>
        <p:nvGrpSpPr>
          <p:cNvPr id="1515541" name="Group 21"/>
          <p:cNvGrpSpPr>
            <a:grpSpLocks/>
          </p:cNvGrpSpPr>
          <p:nvPr/>
        </p:nvGrpSpPr>
        <p:grpSpPr bwMode="auto">
          <a:xfrm>
            <a:off x="1447800" y="1600200"/>
            <a:ext cx="1066800" cy="609600"/>
            <a:chOff x="672" y="1440"/>
            <a:chExt cx="672" cy="384"/>
          </a:xfrm>
        </p:grpSpPr>
        <p:sp>
          <p:nvSpPr>
            <p:cNvPr id="1515542" name="Line 22"/>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15543" name="Line 23"/>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15544" name="Line 24"/>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15545" name="Line 25"/>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15546" name="Line 26"/>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15547" name="Line 27"/>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15548" name="Line 28"/>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grpSp>
        <p:nvGrpSpPr>
          <p:cNvPr id="1515549" name="Group 29"/>
          <p:cNvGrpSpPr>
            <a:grpSpLocks/>
          </p:cNvGrpSpPr>
          <p:nvPr/>
        </p:nvGrpSpPr>
        <p:grpSpPr bwMode="auto">
          <a:xfrm flipV="1">
            <a:off x="3581400" y="3048000"/>
            <a:ext cx="1066800" cy="609600"/>
            <a:chOff x="672" y="1440"/>
            <a:chExt cx="672" cy="384"/>
          </a:xfrm>
        </p:grpSpPr>
        <p:sp>
          <p:nvSpPr>
            <p:cNvPr id="1515550" name="Line 30"/>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15551" name="Line 31"/>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15552" name="Line 32"/>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15553" name="Line 33"/>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15554" name="Line 34"/>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15555" name="Line 35"/>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15556" name="Line 36"/>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sp>
        <p:nvSpPr>
          <p:cNvPr id="1515557" name="Line 37"/>
          <p:cNvSpPr>
            <a:spLocks noChangeShapeType="1"/>
          </p:cNvSpPr>
          <p:nvPr/>
        </p:nvSpPr>
        <p:spPr bwMode="auto">
          <a:xfrm>
            <a:off x="2514600" y="2209800"/>
            <a:ext cx="0" cy="838200"/>
          </a:xfrm>
          <a:prstGeom prst="line">
            <a:avLst/>
          </a:prstGeom>
          <a:noFill/>
          <a:ln w="12700">
            <a:solidFill>
              <a:schemeClr val="tx1"/>
            </a:solidFill>
            <a:round/>
            <a:headEnd/>
            <a:tailEnd/>
          </a:ln>
          <a:effectLst/>
        </p:spPr>
        <p:txBody>
          <a:bodyPr/>
          <a:lstStyle/>
          <a:p>
            <a:endParaRPr lang="en-US"/>
          </a:p>
        </p:txBody>
      </p:sp>
      <p:sp>
        <p:nvSpPr>
          <p:cNvPr id="1515558" name="Line 38"/>
          <p:cNvSpPr>
            <a:spLocks noChangeShapeType="1"/>
          </p:cNvSpPr>
          <p:nvPr/>
        </p:nvSpPr>
        <p:spPr bwMode="auto">
          <a:xfrm>
            <a:off x="2514600" y="3048000"/>
            <a:ext cx="1219200" cy="0"/>
          </a:xfrm>
          <a:prstGeom prst="line">
            <a:avLst/>
          </a:prstGeom>
          <a:noFill/>
          <a:ln w="12700">
            <a:solidFill>
              <a:schemeClr val="tx1"/>
            </a:solidFill>
            <a:round/>
            <a:headEnd/>
            <a:tailEnd/>
          </a:ln>
          <a:effectLst/>
        </p:spPr>
        <p:txBody>
          <a:bodyPr/>
          <a:lstStyle/>
          <a:p>
            <a:endParaRPr lang="en-US"/>
          </a:p>
        </p:txBody>
      </p:sp>
      <p:sp>
        <p:nvSpPr>
          <p:cNvPr id="1515559" name="Text Box 39"/>
          <p:cNvSpPr txBox="1">
            <a:spLocks noChangeArrowheads="1"/>
          </p:cNvSpPr>
          <p:nvPr/>
        </p:nvSpPr>
        <p:spPr bwMode="auto">
          <a:xfrm>
            <a:off x="3886200" y="3657600"/>
            <a:ext cx="56515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grpSp>
        <p:nvGrpSpPr>
          <p:cNvPr id="1515560" name="Group 40"/>
          <p:cNvGrpSpPr>
            <a:grpSpLocks/>
          </p:cNvGrpSpPr>
          <p:nvPr/>
        </p:nvGrpSpPr>
        <p:grpSpPr bwMode="auto">
          <a:xfrm>
            <a:off x="4724400" y="4191000"/>
            <a:ext cx="3352800" cy="1371600"/>
            <a:chOff x="2832" y="2640"/>
            <a:chExt cx="2112" cy="864"/>
          </a:xfrm>
        </p:grpSpPr>
        <p:sp>
          <p:nvSpPr>
            <p:cNvPr id="1515561" name="Text Box 41"/>
            <p:cNvSpPr txBox="1">
              <a:spLocks noChangeArrowheads="1"/>
            </p:cNvSpPr>
            <p:nvPr/>
          </p:nvSpPr>
          <p:spPr bwMode="auto">
            <a:xfrm>
              <a:off x="2832" y="3072"/>
              <a:ext cx="356"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15562" name="Line 42"/>
            <p:cNvSpPr>
              <a:spLocks noChangeShapeType="1"/>
            </p:cNvSpPr>
            <p:nvPr/>
          </p:nvSpPr>
          <p:spPr bwMode="auto">
            <a:xfrm>
              <a:off x="3216" y="2928"/>
              <a:ext cx="384" cy="0"/>
            </a:xfrm>
            <a:prstGeom prst="line">
              <a:avLst/>
            </a:prstGeom>
            <a:noFill/>
            <a:ln w="12700">
              <a:solidFill>
                <a:schemeClr val="tx1"/>
              </a:solidFill>
              <a:round/>
              <a:headEnd/>
              <a:tailEnd/>
            </a:ln>
            <a:effectLst/>
          </p:spPr>
          <p:txBody>
            <a:bodyPr/>
            <a:lstStyle/>
            <a:p>
              <a:endParaRPr lang="en-US"/>
            </a:p>
          </p:txBody>
        </p:sp>
        <p:sp>
          <p:nvSpPr>
            <p:cNvPr id="1515563" name="Line 43"/>
            <p:cNvSpPr>
              <a:spLocks noChangeShapeType="1"/>
            </p:cNvSpPr>
            <p:nvPr/>
          </p:nvSpPr>
          <p:spPr bwMode="auto">
            <a:xfrm flipV="1">
              <a:off x="3600" y="2640"/>
              <a:ext cx="0" cy="288"/>
            </a:xfrm>
            <a:prstGeom prst="line">
              <a:avLst/>
            </a:prstGeom>
            <a:noFill/>
            <a:ln w="12700">
              <a:solidFill>
                <a:schemeClr val="tx1"/>
              </a:solidFill>
              <a:round/>
              <a:headEnd/>
              <a:tailEnd/>
            </a:ln>
            <a:effectLst/>
          </p:spPr>
          <p:txBody>
            <a:bodyPr/>
            <a:lstStyle/>
            <a:p>
              <a:endParaRPr lang="en-US"/>
            </a:p>
          </p:txBody>
        </p:sp>
        <p:sp>
          <p:nvSpPr>
            <p:cNvPr id="1515564" name="Line 44"/>
            <p:cNvSpPr>
              <a:spLocks noChangeShapeType="1"/>
            </p:cNvSpPr>
            <p:nvPr/>
          </p:nvSpPr>
          <p:spPr bwMode="auto">
            <a:xfrm flipV="1">
              <a:off x="3888" y="2640"/>
              <a:ext cx="0" cy="288"/>
            </a:xfrm>
            <a:prstGeom prst="line">
              <a:avLst/>
            </a:prstGeom>
            <a:noFill/>
            <a:ln w="12700">
              <a:solidFill>
                <a:schemeClr val="tx1"/>
              </a:solidFill>
              <a:round/>
              <a:headEnd/>
              <a:tailEnd/>
            </a:ln>
            <a:effectLst/>
          </p:spPr>
          <p:txBody>
            <a:bodyPr/>
            <a:lstStyle/>
            <a:p>
              <a:endParaRPr lang="en-US"/>
            </a:p>
          </p:txBody>
        </p:sp>
        <p:sp>
          <p:nvSpPr>
            <p:cNvPr id="1515565" name="Line 45"/>
            <p:cNvSpPr>
              <a:spLocks noChangeShapeType="1"/>
            </p:cNvSpPr>
            <p:nvPr/>
          </p:nvSpPr>
          <p:spPr bwMode="auto">
            <a:xfrm>
              <a:off x="3888" y="2928"/>
              <a:ext cx="384" cy="0"/>
            </a:xfrm>
            <a:prstGeom prst="line">
              <a:avLst/>
            </a:prstGeom>
            <a:noFill/>
            <a:ln w="12700">
              <a:solidFill>
                <a:schemeClr val="tx1"/>
              </a:solidFill>
              <a:round/>
              <a:headEnd/>
              <a:tailEnd/>
            </a:ln>
            <a:effectLst/>
          </p:spPr>
          <p:txBody>
            <a:bodyPr/>
            <a:lstStyle/>
            <a:p>
              <a:endParaRPr lang="en-US"/>
            </a:p>
          </p:txBody>
        </p:sp>
        <p:sp>
          <p:nvSpPr>
            <p:cNvPr id="1515566" name="Line 46"/>
            <p:cNvSpPr>
              <a:spLocks noChangeShapeType="1"/>
            </p:cNvSpPr>
            <p:nvPr/>
          </p:nvSpPr>
          <p:spPr bwMode="auto">
            <a:xfrm flipV="1">
              <a:off x="4272" y="2640"/>
              <a:ext cx="0" cy="288"/>
            </a:xfrm>
            <a:prstGeom prst="line">
              <a:avLst/>
            </a:prstGeom>
            <a:noFill/>
            <a:ln w="12700">
              <a:solidFill>
                <a:schemeClr val="tx1"/>
              </a:solidFill>
              <a:round/>
              <a:headEnd/>
              <a:tailEnd/>
            </a:ln>
            <a:effectLst/>
          </p:spPr>
          <p:txBody>
            <a:bodyPr/>
            <a:lstStyle/>
            <a:p>
              <a:endParaRPr lang="en-US"/>
            </a:p>
          </p:txBody>
        </p:sp>
        <p:sp>
          <p:nvSpPr>
            <p:cNvPr id="1515567" name="Line 47"/>
            <p:cNvSpPr>
              <a:spLocks noChangeShapeType="1"/>
            </p:cNvSpPr>
            <p:nvPr/>
          </p:nvSpPr>
          <p:spPr bwMode="auto">
            <a:xfrm flipV="1">
              <a:off x="4560" y="2640"/>
              <a:ext cx="0" cy="288"/>
            </a:xfrm>
            <a:prstGeom prst="line">
              <a:avLst/>
            </a:prstGeom>
            <a:noFill/>
            <a:ln w="12700">
              <a:solidFill>
                <a:schemeClr val="tx1"/>
              </a:solidFill>
              <a:round/>
              <a:headEnd/>
              <a:tailEnd/>
            </a:ln>
            <a:effectLst/>
          </p:spPr>
          <p:txBody>
            <a:bodyPr/>
            <a:lstStyle/>
            <a:p>
              <a:endParaRPr lang="en-US"/>
            </a:p>
          </p:txBody>
        </p:sp>
        <p:sp>
          <p:nvSpPr>
            <p:cNvPr id="1515568" name="Line 48"/>
            <p:cNvSpPr>
              <a:spLocks noChangeShapeType="1"/>
            </p:cNvSpPr>
            <p:nvPr/>
          </p:nvSpPr>
          <p:spPr bwMode="auto">
            <a:xfrm>
              <a:off x="3600" y="2640"/>
              <a:ext cx="288" cy="0"/>
            </a:xfrm>
            <a:prstGeom prst="line">
              <a:avLst/>
            </a:prstGeom>
            <a:noFill/>
            <a:ln w="12700">
              <a:solidFill>
                <a:schemeClr val="tx1"/>
              </a:solidFill>
              <a:round/>
              <a:headEnd/>
              <a:tailEnd/>
            </a:ln>
            <a:effectLst/>
          </p:spPr>
          <p:txBody>
            <a:bodyPr/>
            <a:lstStyle/>
            <a:p>
              <a:endParaRPr lang="en-US"/>
            </a:p>
          </p:txBody>
        </p:sp>
        <p:sp>
          <p:nvSpPr>
            <p:cNvPr id="1515569" name="Line 49"/>
            <p:cNvSpPr>
              <a:spLocks noChangeShapeType="1"/>
            </p:cNvSpPr>
            <p:nvPr/>
          </p:nvSpPr>
          <p:spPr bwMode="auto">
            <a:xfrm>
              <a:off x="4272" y="2640"/>
              <a:ext cx="288" cy="0"/>
            </a:xfrm>
            <a:prstGeom prst="line">
              <a:avLst/>
            </a:prstGeom>
            <a:noFill/>
            <a:ln w="12700">
              <a:solidFill>
                <a:schemeClr val="tx1"/>
              </a:solidFill>
              <a:round/>
              <a:headEnd/>
              <a:tailEnd/>
            </a:ln>
            <a:effectLst/>
          </p:spPr>
          <p:txBody>
            <a:bodyPr/>
            <a:lstStyle/>
            <a:p>
              <a:endParaRPr lang="en-US"/>
            </a:p>
          </p:txBody>
        </p:sp>
        <p:sp>
          <p:nvSpPr>
            <p:cNvPr id="1515570" name="Line 50"/>
            <p:cNvSpPr>
              <a:spLocks noChangeShapeType="1"/>
            </p:cNvSpPr>
            <p:nvPr/>
          </p:nvSpPr>
          <p:spPr bwMode="auto">
            <a:xfrm>
              <a:off x="4560" y="2928"/>
              <a:ext cx="384" cy="0"/>
            </a:xfrm>
            <a:prstGeom prst="line">
              <a:avLst/>
            </a:prstGeom>
            <a:noFill/>
            <a:ln w="12700">
              <a:solidFill>
                <a:schemeClr val="tx1"/>
              </a:solidFill>
              <a:round/>
              <a:headEnd/>
              <a:tailEnd/>
            </a:ln>
            <a:effectLst/>
          </p:spPr>
          <p:txBody>
            <a:bodyPr/>
            <a:lstStyle/>
            <a:p>
              <a:endParaRPr lang="en-US"/>
            </a:p>
          </p:txBody>
        </p:sp>
        <p:sp>
          <p:nvSpPr>
            <p:cNvPr id="1515571" name="Line 51"/>
            <p:cNvSpPr>
              <a:spLocks noChangeShapeType="1"/>
            </p:cNvSpPr>
            <p:nvPr/>
          </p:nvSpPr>
          <p:spPr bwMode="auto">
            <a:xfrm flipH="1">
              <a:off x="3216" y="3216"/>
              <a:ext cx="384" cy="0"/>
            </a:xfrm>
            <a:prstGeom prst="line">
              <a:avLst/>
            </a:prstGeom>
            <a:noFill/>
            <a:ln w="12700">
              <a:solidFill>
                <a:schemeClr val="tx1"/>
              </a:solidFill>
              <a:round/>
              <a:headEnd/>
              <a:tailEnd/>
            </a:ln>
            <a:effectLst/>
          </p:spPr>
          <p:txBody>
            <a:bodyPr/>
            <a:lstStyle/>
            <a:p>
              <a:endParaRPr lang="en-US"/>
            </a:p>
          </p:txBody>
        </p:sp>
        <p:sp>
          <p:nvSpPr>
            <p:cNvPr id="1515572" name="Line 52"/>
            <p:cNvSpPr>
              <a:spLocks noChangeShapeType="1"/>
            </p:cNvSpPr>
            <p:nvPr/>
          </p:nvSpPr>
          <p:spPr bwMode="auto">
            <a:xfrm flipH="1" flipV="1">
              <a:off x="3600" y="3216"/>
              <a:ext cx="0" cy="288"/>
            </a:xfrm>
            <a:prstGeom prst="line">
              <a:avLst/>
            </a:prstGeom>
            <a:noFill/>
            <a:ln w="12700">
              <a:solidFill>
                <a:schemeClr val="tx1"/>
              </a:solidFill>
              <a:round/>
              <a:headEnd/>
              <a:tailEnd/>
            </a:ln>
            <a:effectLst/>
          </p:spPr>
          <p:txBody>
            <a:bodyPr/>
            <a:lstStyle/>
            <a:p>
              <a:endParaRPr lang="en-US"/>
            </a:p>
          </p:txBody>
        </p:sp>
        <p:sp>
          <p:nvSpPr>
            <p:cNvPr id="1515573" name="Line 53"/>
            <p:cNvSpPr>
              <a:spLocks noChangeShapeType="1"/>
            </p:cNvSpPr>
            <p:nvPr/>
          </p:nvSpPr>
          <p:spPr bwMode="auto">
            <a:xfrm flipH="1" flipV="1">
              <a:off x="3888" y="3216"/>
              <a:ext cx="0" cy="288"/>
            </a:xfrm>
            <a:prstGeom prst="line">
              <a:avLst/>
            </a:prstGeom>
            <a:noFill/>
            <a:ln w="12700">
              <a:solidFill>
                <a:schemeClr val="tx1"/>
              </a:solidFill>
              <a:round/>
              <a:headEnd/>
              <a:tailEnd/>
            </a:ln>
            <a:effectLst/>
          </p:spPr>
          <p:txBody>
            <a:bodyPr/>
            <a:lstStyle/>
            <a:p>
              <a:endParaRPr lang="en-US"/>
            </a:p>
          </p:txBody>
        </p:sp>
        <p:sp>
          <p:nvSpPr>
            <p:cNvPr id="1515574" name="Line 54"/>
            <p:cNvSpPr>
              <a:spLocks noChangeShapeType="1"/>
            </p:cNvSpPr>
            <p:nvPr/>
          </p:nvSpPr>
          <p:spPr bwMode="auto">
            <a:xfrm flipH="1">
              <a:off x="3888" y="3216"/>
              <a:ext cx="384" cy="0"/>
            </a:xfrm>
            <a:prstGeom prst="line">
              <a:avLst/>
            </a:prstGeom>
            <a:noFill/>
            <a:ln w="12700">
              <a:solidFill>
                <a:schemeClr val="tx1"/>
              </a:solidFill>
              <a:round/>
              <a:headEnd/>
              <a:tailEnd/>
            </a:ln>
            <a:effectLst/>
          </p:spPr>
          <p:txBody>
            <a:bodyPr/>
            <a:lstStyle/>
            <a:p>
              <a:endParaRPr lang="en-US"/>
            </a:p>
          </p:txBody>
        </p:sp>
        <p:sp>
          <p:nvSpPr>
            <p:cNvPr id="1515575" name="Line 55"/>
            <p:cNvSpPr>
              <a:spLocks noChangeShapeType="1"/>
            </p:cNvSpPr>
            <p:nvPr/>
          </p:nvSpPr>
          <p:spPr bwMode="auto">
            <a:xfrm flipH="1" flipV="1">
              <a:off x="4272" y="3216"/>
              <a:ext cx="0" cy="288"/>
            </a:xfrm>
            <a:prstGeom prst="line">
              <a:avLst/>
            </a:prstGeom>
            <a:noFill/>
            <a:ln w="12700">
              <a:solidFill>
                <a:schemeClr val="tx1"/>
              </a:solidFill>
              <a:round/>
              <a:headEnd/>
              <a:tailEnd/>
            </a:ln>
            <a:effectLst/>
          </p:spPr>
          <p:txBody>
            <a:bodyPr/>
            <a:lstStyle/>
            <a:p>
              <a:endParaRPr lang="en-US"/>
            </a:p>
          </p:txBody>
        </p:sp>
        <p:sp>
          <p:nvSpPr>
            <p:cNvPr id="1515576" name="Line 56"/>
            <p:cNvSpPr>
              <a:spLocks noChangeShapeType="1"/>
            </p:cNvSpPr>
            <p:nvPr/>
          </p:nvSpPr>
          <p:spPr bwMode="auto">
            <a:xfrm flipH="1" flipV="1">
              <a:off x="4560" y="3216"/>
              <a:ext cx="0" cy="288"/>
            </a:xfrm>
            <a:prstGeom prst="line">
              <a:avLst/>
            </a:prstGeom>
            <a:noFill/>
            <a:ln w="12700">
              <a:solidFill>
                <a:schemeClr val="tx1"/>
              </a:solidFill>
              <a:round/>
              <a:headEnd/>
              <a:tailEnd/>
            </a:ln>
            <a:effectLst/>
          </p:spPr>
          <p:txBody>
            <a:bodyPr/>
            <a:lstStyle/>
            <a:p>
              <a:endParaRPr lang="en-US"/>
            </a:p>
          </p:txBody>
        </p:sp>
        <p:sp>
          <p:nvSpPr>
            <p:cNvPr id="1515577" name="Line 57"/>
            <p:cNvSpPr>
              <a:spLocks noChangeShapeType="1"/>
            </p:cNvSpPr>
            <p:nvPr/>
          </p:nvSpPr>
          <p:spPr bwMode="auto">
            <a:xfrm flipH="1">
              <a:off x="3600" y="3504"/>
              <a:ext cx="288" cy="0"/>
            </a:xfrm>
            <a:prstGeom prst="line">
              <a:avLst/>
            </a:prstGeom>
            <a:noFill/>
            <a:ln w="12700">
              <a:solidFill>
                <a:schemeClr val="tx1"/>
              </a:solidFill>
              <a:round/>
              <a:headEnd/>
              <a:tailEnd/>
            </a:ln>
            <a:effectLst/>
          </p:spPr>
          <p:txBody>
            <a:bodyPr/>
            <a:lstStyle/>
            <a:p>
              <a:endParaRPr lang="en-US"/>
            </a:p>
          </p:txBody>
        </p:sp>
        <p:sp>
          <p:nvSpPr>
            <p:cNvPr id="1515578" name="Line 58"/>
            <p:cNvSpPr>
              <a:spLocks noChangeShapeType="1"/>
            </p:cNvSpPr>
            <p:nvPr/>
          </p:nvSpPr>
          <p:spPr bwMode="auto">
            <a:xfrm flipH="1">
              <a:off x="4272" y="3504"/>
              <a:ext cx="288" cy="0"/>
            </a:xfrm>
            <a:prstGeom prst="line">
              <a:avLst/>
            </a:prstGeom>
            <a:noFill/>
            <a:ln w="12700">
              <a:solidFill>
                <a:schemeClr val="tx1"/>
              </a:solidFill>
              <a:round/>
              <a:headEnd/>
              <a:tailEnd/>
            </a:ln>
            <a:effectLst/>
          </p:spPr>
          <p:txBody>
            <a:bodyPr/>
            <a:lstStyle/>
            <a:p>
              <a:endParaRPr lang="en-US"/>
            </a:p>
          </p:txBody>
        </p:sp>
        <p:sp>
          <p:nvSpPr>
            <p:cNvPr id="1515579" name="Line 59"/>
            <p:cNvSpPr>
              <a:spLocks noChangeShapeType="1"/>
            </p:cNvSpPr>
            <p:nvPr/>
          </p:nvSpPr>
          <p:spPr bwMode="auto">
            <a:xfrm flipH="1">
              <a:off x="4560" y="3216"/>
              <a:ext cx="384" cy="0"/>
            </a:xfrm>
            <a:prstGeom prst="line">
              <a:avLst/>
            </a:prstGeom>
            <a:noFill/>
            <a:ln w="12700">
              <a:solidFill>
                <a:schemeClr val="tx1"/>
              </a:solidFill>
              <a:round/>
              <a:headEnd/>
              <a:tailEnd/>
            </a:ln>
            <a:effectLst/>
          </p:spPr>
          <p:txBody>
            <a:bodyPr/>
            <a:lstStyle/>
            <a:p>
              <a:endParaRPr lang="en-US"/>
            </a:p>
          </p:txBody>
        </p:sp>
        <p:sp>
          <p:nvSpPr>
            <p:cNvPr id="1515580" name="Text Box 60"/>
            <p:cNvSpPr txBox="1">
              <a:spLocks noChangeArrowheads="1"/>
            </p:cNvSpPr>
            <p:nvPr/>
          </p:nvSpPr>
          <p:spPr bwMode="auto">
            <a:xfrm>
              <a:off x="2880" y="2736"/>
              <a:ext cx="312"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grpSp>
      <p:grpSp>
        <p:nvGrpSpPr>
          <p:cNvPr id="1515581" name="Group 61"/>
          <p:cNvGrpSpPr>
            <a:grpSpLocks/>
          </p:cNvGrpSpPr>
          <p:nvPr/>
        </p:nvGrpSpPr>
        <p:grpSpPr bwMode="auto">
          <a:xfrm>
            <a:off x="6019800" y="3048000"/>
            <a:ext cx="2339975" cy="1143000"/>
            <a:chOff x="3792" y="1920"/>
            <a:chExt cx="1474" cy="720"/>
          </a:xfrm>
        </p:grpSpPr>
        <p:sp>
          <p:nvSpPr>
            <p:cNvPr id="1515582" name="Text Box 62"/>
            <p:cNvSpPr txBox="1">
              <a:spLocks noChangeArrowheads="1"/>
            </p:cNvSpPr>
            <p:nvPr/>
          </p:nvSpPr>
          <p:spPr bwMode="auto">
            <a:xfrm>
              <a:off x="3792" y="1920"/>
              <a:ext cx="1474" cy="442"/>
            </a:xfrm>
            <a:prstGeom prst="rect">
              <a:avLst/>
            </a:prstGeom>
            <a:noFill/>
            <a:ln w="12700">
              <a:noFill/>
              <a:miter lim="800000"/>
              <a:headEnd/>
              <a:tailEnd/>
            </a:ln>
            <a:effectLst/>
          </p:spPr>
          <p:txBody>
            <a:bodyPr wrap="none">
              <a:spAutoFit/>
            </a:bodyPr>
            <a:lstStyle/>
            <a:p>
              <a:pPr algn="ctr"/>
              <a:r>
                <a:rPr lang="en-US" sz="2000">
                  <a:solidFill>
                    <a:schemeClr val="tx1"/>
                  </a:solidFill>
                </a:rPr>
                <a:t>input sampled</a:t>
              </a:r>
            </a:p>
            <a:p>
              <a:pPr algn="ctr"/>
              <a:r>
                <a:rPr lang="en-US" sz="2000">
                  <a:solidFill>
                    <a:schemeClr val="tx1"/>
                  </a:solidFill>
                </a:rPr>
                <a:t>(</a:t>
              </a:r>
              <a:r>
                <a:rPr lang="en-US" sz="2000">
                  <a:solidFill>
                    <a:srgbClr val="008000"/>
                  </a:solidFill>
                </a:rPr>
                <a:t>transparent</a:t>
              </a:r>
              <a:r>
                <a:rPr lang="en-US" sz="2000">
                  <a:solidFill>
                    <a:schemeClr val="tx1"/>
                  </a:solidFill>
                </a:rPr>
                <a:t> mode)</a:t>
              </a:r>
              <a:endParaRPr lang="en-US" sz="2000" baseline="-25000">
                <a:solidFill>
                  <a:schemeClr val="tx1"/>
                </a:solidFill>
              </a:endParaRPr>
            </a:p>
          </p:txBody>
        </p:sp>
        <p:sp>
          <p:nvSpPr>
            <p:cNvPr id="1515583" name="Line 63"/>
            <p:cNvSpPr>
              <a:spLocks noChangeShapeType="1"/>
            </p:cNvSpPr>
            <p:nvPr/>
          </p:nvSpPr>
          <p:spPr bwMode="auto">
            <a:xfrm flipH="1">
              <a:off x="3840" y="2352"/>
              <a:ext cx="192" cy="288"/>
            </a:xfrm>
            <a:prstGeom prst="line">
              <a:avLst/>
            </a:prstGeom>
            <a:noFill/>
            <a:ln w="12700">
              <a:solidFill>
                <a:schemeClr val="accent1"/>
              </a:solidFill>
              <a:round/>
              <a:headEnd/>
              <a:tailEnd type="triangle" w="med" len="med"/>
            </a:ln>
            <a:effectLst/>
          </p:spPr>
          <p:txBody>
            <a:bodyPr/>
            <a:lstStyle/>
            <a:p>
              <a:endParaRPr lang="en-US"/>
            </a:p>
          </p:txBody>
        </p:sp>
        <p:sp>
          <p:nvSpPr>
            <p:cNvPr id="1515584" name="Line 64"/>
            <p:cNvSpPr>
              <a:spLocks noChangeShapeType="1"/>
            </p:cNvSpPr>
            <p:nvPr/>
          </p:nvSpPr>
          <p:spPr bwMode="auto">
            <a:xfrm>
              <a:off x="4464" y="2304"/>
              <a:ext cx="96" cy="288"/>
            </a:xfrm>
            <a:prstGeom prst="line">
              <a:avLst/>
            </a:prstGeom>
            <a:noFill/>
            <a:ln w="12700">
              <a:solidFill>
                <a:schemeClr val="accent1"/>
              </a:solidFill>
              <a:round/>
              <a:headEnd/>
              <a:tailEnd type="triangle" w="med" len="med"/>
            </a:ln>
            <a:effectLst/>
          </p:spPr>
          <p:txBody>
            <a:bodyPr/>
            <a:lstStyle/>
            <a:p>
              <a:endParaRPr lang="en-US"/>
            </a:p>
          </p:txBody>
        </p:sp>
      </p:grpSp>
      <p:grpSp>
        <p:nvGrpSpPr>
          <p:cNvPr id="1515585" name="Group 65"/>
          <p:cNvGrpSpPr>
            <a:grpSpLocks/>
          </p:cNvGrpSpPr>
          <p:nvPr/>
        </p:nvGrpSpPr>
        <p:grpSpPr bwMode="auto">
          <a:xfrm>
            <a:off x="5562600" y="5181600"/>
            <a:ext cx="2286000" cy="1311275"/>
            <a:chOff x="3504" y="3264"/>
            <a:chExt cx="1440" cy="826"/>
          </a:xfrm>
        </p:grpSpPr>
        <p:sp>
          <p:nvSpPr>
            <p:cNvPr id="1515586" name="Text Box 66"/>
            <p:cNvSpPr txBox="1">
              <a:spLocks noChangeArrowheads="1"/>
            </p:cNvSpPr>
            <p:nvPr/>
          </p:nvSpPr>
          <p:spPr bwMode="auto">
            <a:xfrm>
              <a:off x="3888" y="3648"/>
              <a:ext cx="969" cy="442"/>
            </a:xfrm>
            <a:prstGeom prst="rect">
              <a:avLst/>
            </a:prstGeom>
            <a:noFill/>
            <a:ln w="12700">
              <a:noFill/>
              <a:miter lim="800000"/>
              <a:headEnd/>
              <a:tailEnd/>
            </a:ln>
            <a:effectLst/>
          </p:spPr>
          <p:txBody>
            <a:bodyPr wrap="none">
              <a:spAutoFit/>
            </a:bodyPr>
            <a:lstStyle/>
            <a:p>
              <a:pPr algn="ctr"/>
              <a:r>
                <a:rPr lang="en-US" sz="2000">
                  <a:solidFill>
                    <a:schemeClr val="tx1"/>
                  </a:solidFill>
                </a:rPr>
                <a:t>feedback</a:t>
              </a:r>
            </a:p>
            <a:p>
              <a:pPr algn="ctr"/>
              <a:r>
                <a:rPr lang="en-US" sz="2000">
                  <a:solidFill>
                    <a:schemeClr val="tx1"/>
                  </a:solidFill>
                </a:rPr>
                <a:t>(</a:t>
              </a:r>
              <a:r>
                <a:rPr lang="en-US" sz="2000">
                  <a:solidFill>
                    <a:schemeClr val="accent2"/>
                  </a:solidFill>
                </a:rPr>
                <a:t>hold</a:t>
              </a:r>
              <a:r>
                <a:rPr lang="en-US" sz="2000">
                  <a:solidFill>
                    <a:schemeClr val="tx1"/>
                  </a:solidFill>
                </a:rPr>
                <a:t> mode)</a:t>
              </a:r>
              <a:endParaRPr lang="en-US" sz="2000" baseline="-25000">
                <a:solidFill>
                  <a:schemeClr val="tx1"/>
                </a:solidFill>
              </a:endParaRPr>
            </a:p>
          </p:txBody>
        </p:sp>
        <p:sp>
          <p:nvSpPr>
            <p:cNvPr id="1515587" name="Line 67"/>
            <p:cNvSpPr>
              <a:spLocks noChangeShapeType="1"/>
            </p:cNvSpPr>
            <p:nvPr/>
          </p:nvSpPr>
          <p:spPr bwMode="auto">
            <a:xfrm flipV="1">
              <a:off x="4224" y="3264"/>
              <a:ext cx="0" cy="384"/>
            </a:xfrm>
            <a:prstGeom prst="line">
              <a:avLst/>
            </a:prstGeom>
            <a:noFill/>
            <a:ln w="12700">
              <a:solidFill>
                <a:schemeClr val="accent1"/>
              </a:solidFill>
              <a:round/>
              <a:headEnd/>
              <a:tailEnd type="triangle" w="med" len="med"/>
            </a:ln>
            <a:effectLst/>
          </p:spPr>
          <p:txBody>
            <a:bodyPr/>
            <a:lstStyle/>
            <a:p>
              <a:endParaRPr lang="en-US"/>
            </a:p>
          </p:txBody>
        </p:sp>
        <p:sp>
          <p:nvSpPr>
            <p:cNvPr id="1515588" name="Line 68"/>
            <p:cNvSpPr>
              <a:spLocks noChangeShapeType="1"/>
            </p:cNvSpPr>
            <p:nvPr/>
          </p:nvSpPr>
          <p:spPr bwMode="auto">
            <a:xfrm flipV="1">
              <a:off x="4560" y="3264"/>
              <a:ext cx="384" cy="432"/>
            </a:xfrm>
            <a:prstGeom prst="line">
              <a:avLst/>
            </a:prstGeom>
            <a:noFill/>
            <a:ln w="12700">
              <a:solidFill>
                <a:schemeClr val="accent1"/>
              </a:solidFill>
              <a:round/>
              <a:headEnd/>
              <a:tailEnd type="triangle" w="med" len="med"/>
            </a:ln>
            <a:effectLst/>
          </p:spPr>
          <p:txBody>
            <a:bodyPr/>
            <a:lstStyle/>
            <a:p>
              <a:endParaRPr lang="en-US"/>
            </a:p>
          </p:txBody>
        </p:sp>
        <p:sp>
          <p:nvSpPr>
            <p:cNvPr id="1515589" name="Line 69"/>
            <p:cNvSpPr>
              <a:spLocks noChangeShapeType="1"/>
            </p:cNvSpPr>
            <p:nvPr/>
          </p:nvSpPr>
          <p:spPr bwMode="auto">
            <a:xfrm flipH="1" flipV="1">
              <a:off x="3504" y="3264"/>
              <a:ext cx="432" cy="480"/>
            </a:xfrm>
            <a:prstGeom prst="line">
              <a:avLst/>
            </a:prstGeom>
            <a:noFill/>
            <a:ln w="12700">
              <a:solidFill>
                <a:schemeClr val="accent1"/>
              </a:solidFill>
              <a:round/>
              <a:headEnd/>
              <a:tailEnd type="triangle" w="med" len="med"/>
            </a:ln>
            <a:effectLst/>
          </p:spPr>
          <p:txBody>
            <a:bodyPr/>
            <a:lstStyle/>
            <a:p>
              <a:endParaRPr lang="en-US"/>
            </a:p>
          </p:txBody>
        </p:sp>
      </p:grpSp>
      <p:sp>
        <p:nvSpPr>
          <p:cNvPr id="1515590" name="Text Box 70"/>
          <p:cNvSpPr txBox="1">
            <a:spLocks noChangeArrowheads="1"/>
          </p:cNvSpPr>
          <p:nvPr/>
        </p:nvSpPr>
        <p:spPr bwMode="auto">
          <a:xfrm>
            <a:off x="762000" y="4114800"/>
            <a:ext cx="3733800" cy="1917700"/>
          </a:xfrm>
          <a:prstGeom prst="rect">
            <a:avLst/>
          </a:prstGeom>
          <a:noFill/>
          <a:ln w="12700">
            <a:noFill/>
            <a:miter lim="800000"/>
            <a:headEnd/>
            <a:tailEnd/>
          </a:ln>
          <a:effectLst/>
        </p:spPr>
        <p:txBody>
          <a:bodyPr>
            <a:spAutoFit/>
          </a:bodyPr>
          <a:lstStyle/>
          <a:p>
            <a:pPr>
              <a:buClr>
                <a:schemeClr val="accent1"/>
              </a:buClr>
              <a:buSzPct val="75000"/>
              <a:buFont typeface="Wingdings" pitchFamily="2" charset="2"/>
              <a:buChar char="q"/>
            </a:pPr>
            <a:r>
              <a:rPr lang="en-US" sz="2400">
                <a:solidFill>
                  <a:schemeClr val="tx1"/>
                </a:solidFill>
              </a:rPr>
              <a:t> Reduced clock load, but threshold drop at output of pass transistors so reduced noise margins and performance</a:t>
            </a:r>
            <a:endParaRPr lang="en-US" sz="2400" baseline="-2500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ChangeArrowheads="1"/>
          </p:cNvSpPr>
          <p:nvPr>
            <p:ph type="title"/>
          </p:nvPr>
        </p:nvSpPr>
        <p:spPr/>
        <p:txBody>
          <a:bodyPr/>
          <a:lstStyle/>
          <a:p>
            <a:r>
              <a:rPr lang="en-US"/>
              <a:t>Master Slave Based ET Flipflop</a:t>
            </a:r>
          </a:p>
        </p:txBody>
      </p:sp>
      <p:sp>
        <p:nvSpPr>
          <p:cNvPr id="1519619" name="AutoShape 3"/>
          <p:cNvSpPr>
            <a:spLocks noChangeArrowheads="1"/>
          </p:cNvSpPr>
          <p:nvPr/>
        </p:nvSpPr>
        <p:spPr bwMode="auto">
          <a:xfrm rot="-5400000">
            <a:off x="1087438" y="2435225"/>
            <a:ext cx="1217612" cy="50958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19620" name="Line 4"/>
          <p:cNvSpPr>
            <a:spLocks noChangeShapeType="1"/>
          </p:cNvSpPr>
          <p:nvPr/>
        </p:nvSpPr>
        <p:spPr bwMode="auto">
          <a:xfrm>
            <a:off x="639763" y="3028950"/>
            <a:ext cx="801687" cy="0"/>
          </a:xfrm>
          <a:prstGeom prst="line">
            <a:avLst/>
          </a:prstGeom>
          <a:noFill/>
          <a:ln w="12700">
            <a:solidFill>
              <a:schemeClr val="tx1"/>
            </a:solidFill>
            <a:round/>
            <a:headEnd/>
            <a:tailEnd type="triangle" w="med" len="med"/>
          </a:ln>
          <a:effectLst/>
        </p:spPr>
        <p:txBody>
          <a:bodyPr/>
          <a:lstStyle/>
          <a:p>
            <a:endParaRPr lang="en-US"/>
          </a:p>
        </p:txBody>
      </p:sp>
      <p:sp>
        <p:nvSpPr>
          <p:cNvPr id="1519621" name="Line 5"/>
          <p:cNvSpPr>
            <a:spLocks noChangeShapeType="1"/>
          </p:cNvSpPr>
          <p:nvPr/>
        </p:nvSpPr>
        <p:spPr bwMode="auto">
          <a:xfrm>
            <a:off x="1003300" y="2352675"/>
            <a:ext cx="438150" cy="0"/>
          </a:xfrm>
          <a:prstGeom prst="line">
            <a:avLst/>
          </a:prstGeom>
          <a:noFill/>
          <a:ln w="12700">
            <a:solidFill>
              <a:schemeClr val="tx1"/>
            </a:solidFill>
            <a:round/>
            <a:headEnd/>
            <a:tailEnd type="triangle" w="med" len="med"/>
          </a:ln>
          <a:effectLst/>
        </p:spPr>
        <p:txBody>
          <a:bodyPr/>
          <a:lstStyle/>
          <a:p>
            <a:endParaRPr lang="en-US"/>
          </a:p>
        </p:txBody>
      </p:sp>
      <p:sp>
        <p:nvSpPr>
          <p:cNvPr id="1519622" name="Line 6"/>
          <p:cNvSpPr>
            <a:spLocks noChangeShapeType="1"/>
          </p:cNvSpPr>
          <p:nvPr/>
        </p:nvSpPr>
        <p:spPr bwMode="auto">
          <a:xfrm>
            <a:off x="1951038" y="2690813"/>
            <a:ext cx="1530350" cy="0"/>
          </a:xfrm>
          <a:prstGeom prst="line">
            <a:avLst/>
          </a:prstGeom>
          <a:noFill/>
          <a:ln w="12700">
            <a:solidFill>
              <a:schemeClr val="tx1"/>
            </a:solidFill>
            <a:round/>
            <a:headEnd/>
            <a:tailEnd type="triangle" w="med" len="med"/>
          </a:ln>
          <a:effectLst/>
        </p:spPr>
        <p:txBody>
          <a:bodyPr/>
          <a:lstStyle/>
          <a:p>
            <a:endParaRPr lang="en-US"/>
          </a:p>
        </p:txBody>
      </p:sp>
      <p:sp>
        <p:nvSpPr>
          <p:cNvPr id="1519623" name="Line 7"/>
          <p:cNvSpPr>
            <a:spLocks noChangeShapeType="1"/>
          </p:cNvSpPr>
          <p:nvPr/>
        </p:nvSpPr>
        <p:spPr bwMode="auto">
          <a:xfrm flipV="1">
            <a:off x="2316163" y="1743075"/>
            <a:ext cx="0" cy="947738"/>
          </a:xfrm>
          <a:prstGeom prst="line">
            <a:avLst/>
          </a:prstGeom>
          <a:noFill/>
          <a:ln w="12700">
            <a:solidFill>
              <a:schemeClr val="tx1"/>
            </a:solidFill>
            <a:round/>
            <a:headEnd/>
            <a:tailEnd/>
          </a:ln>
          <a:effectLst/>
        </p:spPr>
        <p:txBody>
          <a:bodyPr/>
          <a:lstStyle/>
          <a:p>
            <a:endParaRPr lang="en-US"/>
          </a:p>
        </p:txBody>
      </p:sp>
      <p:sp>
        <p:nvSpPr>
          <p:cNvPr id="1519624" name="Line 8"/>
          <p:cNvSpPr>
            <a:spLocks noChangeShapeType="1"/>
          </p:cNvSpPr>
          <p:nvPr/>
        </p:nvSpPr>
        <p:spPr bwMode="auto">
          <a:xfrm flipV="1">
            <a:off x="1003300" y="1743075"/>
            <a:ext cx="0" cy="609600"/>
          </a:xfrm>
          <a:prstGeom prst="line">
            <a:avLst/>
          </a:prstGeom>
          <a:noFill/>
          <a:ln w="12700">
            <a:solidFill>
              <a:schemeClr val="tx1"/>
            </a:solidFill>
            <a:round/>
            <a:headEnd/>
            <a:tailEnd/>
          </a:ln>
          <a:effectLst/>
        </p:spPr>
        <p:txBody>
          <a:bodyPr/>
          <a:lstStyle/>
          <a:p>
            <a:endParaRPr lang="en-US"/>
          </a:p>
        </p:txBody>
      </p:sp>
      <p:sp>
        <p:nvSpPr>
          <p:cNvPr id="1519625" name="Line 9"/>
          <p:cNvSpPr>
            <a:spLocks noChangeShapeType="1"/>
          </p:cNvSpPr>
          <p:nvPr/>
        </p:nvSpPr>
        <p:spPr bwMode="auto">
          <a:xfrm flipH="1">
            <a:off x="1003300" y="1743075"/>
            <a:ext cx="1312863" cy="0"/>
          </a:xfrm>
          <a:prstGeom prst="line">
            <a:avLst/>
          </a:prstGeom>
          <a:noFill/>
          <a:ln w="12700">
            <a:solidFill>
              <a:schemeClr val="tx1"/>
            </a:solidFill>
            <a:round/>
            <a:headEnd/>
            <a:tailEnd/>
          </a:ln>
          <a:effectLst/>
        </p:spPr>
        <p:txBody>
          <a:bodyPr/>
          <a:lstStyle/>
          <a:p>
            <a:endParaRPr lang="en-US"/>
          </a:p>
        </p:txBody>
      </p:sp>
      <p:sp>
        <p:nvSpPr>
          <p:cNvPr id="1519626" name="Line 10"/>
          <p:cNvSpPr>
            <a:spLocks noChangeShapeType="1"/>
          </p:cNvSpPr>
          <p:nvPr/>
        </p:nvSpPr>
        <p:spPr bwMode="auto">
          <a:xfrm flipV="1">
            <a:off x="1731963" y="3163888"/>
            <a:ext cx="0" cy="473075"/>
          </a:xfrm>
          <a:prstGeom prst="line">
            <a:avLst/>
          </a:prstGeom>
          <a:noFill/>
          <a:ln w="12700">
            <a:solidFill>
              <a:schemeClr val="tx1"/>
            </a:solidFill>
            <a:round/>
            <a:headEnd/>
            <a:tailEnd/>
          </a:ln>
          <a:effectLst/>
        </p:spPr>
        <p:txBody>
          <a:bodyPr/>
          <a:lstStyle/>
          <a:p>
            <a:endParaRPr lang="en-US"/>
          </a:p>
        </p:txBody>
      </p:sp>
      <p:sp>
        <p:nvSpPr>
          <p:cNvPr id="1519627" name="Text Box 11"/>
          <p:cNvSpPr txBox="1">
            <a:spLocks noChangeArrowheads="1"/>
          </p:cNvSpPr>
          <p:nvPr/>
        </p:nvSpPr>
        <p:spPr bwMode="auto">
          <a:xfrm>
            <a:off x="2170113" y="2690813"/>
            <a:ext cx="519112" cy="396875"/>
          </a:xfrm>
          <a:prstGeom prst="rect">
            <a:avLst/>
          </a:prstGeom>
          <a:noFill/>
          <a:ln w="12700">
            <a:noFill/>
            <a:miter lim="800000"/>
            <a:headEnd/>
            <a:tailEnd/>
          </a:ln>
          <a:effectLst/>
        </p:spPr>
        <p:txBody>
          <a:bodyPr wrap="none">
            <a:spAutoFit/>
          </a:bodyPr>
          <a:lstStyle/>
          <a:p>
            <a:r>
              <a:rPr lang="en-US" sz="2000">
                <a:solidFill>
                  <a:schemeClr val="tx1"/>
                </a:solidFill>
              </a:rPr>
              <a:t>Q</a:t>
            </a:r>
            <a:r>
              <a:rPr lang="en-US" sz="2000" baseline="-25000">
                <a:solidFill>
                  <a:schemeClr val="tx1"/>
                </a:solidFill>
              </a:rPr>
              <a:t>M</a:t>
            </a:r>
          </a:p>
        </p:txBody>
      </p:sp>
      <p:sp>
        <p:nvSpPr>
          <p:cNvPr id="1519628" name="Text Box 12"/>
          <p:cNvSpPr txBox="1">
            <a:spLocks noChangeArrowheads="1"/>
          </p:cNvSpPr>
          <p:nvPr/>
        </p:nvSpPr>
        <p:spPr bwMode="auto">
          <a:xfrm>
            <a:off x="274638" y="2825750"/>
            <a:ext cx="368300" cy="396875"/>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sp>
        <p:nvSpPr>
          <p:cNvPr id="1519629" name="Text Box 13"/>
          <p:cNvSpPr txBox="1">
            <a:spLocks noChangeArrowheads="1"/>
          </p:cNvSpPr>
          <p:nvPr/>
        </p:nvSpPr>
        <p:spPr bwMode="auto">
          <a:xfrm>
            <a:off x="1368425" y="2825750"/>
            <a:ext cx="325438" cy="396875"/>
          </a:xfrm>
          <a:prstGeom prst="rect">
            <a:avLst/>
          </a:prstGeom>
          <a:noFill/>
          <a:ln w="12700">
            <a:noFill/>
            <a:miter lim="800000"/>
            <a:headEnd/>
            <a:tailEnd/>
          </a:ln>
          <a:effectLst/>
        </p:spPr>
        <p:txBody>
          <a:bodyPr wrap="none">
            <a:spAutoFit/>
          </a:bodyPr>
          <a:lstStyle/>
          <a:p>
            <a:r>
              <a:rPr lang="en-US" sz="2000">
                <a:solidFill>
                  <a:schemeClr val="tx1"/>
                </a:solidFill>
              </a:rPr>
              <a:t>0</a:t>
            </a:r>
            <a:endParaRPr lang="en-US" sz="2000" baseline="-25000">
              <a:solidFill>
                <a:schemeClr val="tx1"/>
              </a:solidFill>
            </a:endParaRPr>
          </a:p>
        </p:txBody>
      </p:sp>
      <p:sp>
        <p:nvSpPr>
          <p:cNvPr id="1519630" name="Text Box 14"/>
          <p:cNvSpPr txBox="1">
            <a:spLocks noChangeArrowheads="1"/>
          </p:cNvSpPr>
          <p:nvPr/>
        </p:nvSpPr>
        <p:spPr bwMode="auto">
          <a:xfrm>
            <a:off x="1368425" y="2149475"/>
            <a:ext cx="325438" cy="396875"/>
          </a:xfrm>
          <a:prstGeom prst="rect">
            <a:avLst/>
          </a:prstGeom>
          <a:noFill/>
          <a:ln w="12700">
            <a:noFill/>
            <a:miter lim="800000"/>
            <a:headEnd/>
            <a:tailEnd/>
          </a:ln>
          <a:effectLst/>
        </p:spPr>
        <p:txBody>
          <a:bodyPr wrap="none">
            <a:spAutoFit/>
          </a:bodyPr>
          <a:lstStyle/>
          <a:p>
            <a:r>
              <a:rPr lang="en-US" sz="2000">
                <a:solidFill>
                  <a:schemeClr val="tx1"/>
                </a:solidFill>
              </a:rPr>
              <a:t>1</a:t>
            </a:r>
            <a:endParaRPr lang="en-US" sz="2000" baseline="-25000">
              <a:solidFill>
                <a:schemeClr val="tx1"/>
              </a:solidFill>
            </a:endParaRPr>
          </a:p>
        </p:txBody>
      </p:sp>
      <p:sp>
        <p:nvSpPr>
          <p:cNvPr id="1519631" name="AutoShape 15"/>
          <p:cNvSpPr>
            <a:spLocks noChangeArrowheads="1"/>
          </p:cNvSpPr>
          <p:nvPr/>
        </p:nvSpPr>
        <p:spPr bwMode="auto">
          <a:xfrm rot="-5400000">
            <a:off x="3128169" y="2096294"/>
            <a:ext cx="1217613" cy="5111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19632" name="Line 16"/>
          <p:cNvSpPr>
            <a:spLocks noChangeShapeType="1"/>
          </p:cNvSpPr>
          <p:nvPr/>
        </p:nvSpPr>
        <p:spPr bwMode="auto">
          <a:xfrm>
            <a:off x="3044825" y="2012950"/>
            <a:ext cx="436563" cy="0"/>
          </a:xfrm>
          <a:prstGeom prst="line">
            <a:avLst/>
          </a:prstGeom>
          <a:noFill/>
          <a:ln w="12700">
            <a:solidFill>
              <a:schemeClr val="tx1"/>
            </a:solidFill>
            <a:round/>
            <a:headEnd/>
            <a:tailEnd type="triangle" w="med" len="med"/>
          </a:ln>
          <a:effectLst/>
        </p:spPr>
        <p:txBody>
          <a:bodyPr/>
          <a:lstStyle/>
          <a:p>
            <a:endParaRPr lang="en-US"/>
          </a:p>
        </p:txBody>
      </p:sp>
      <p:sp>
        <p:nvSpPr>
          <p:cNvPr id="1519633" name="Line 17"/>
          <p:cNvSpPr>
            <a:spLocks noChangeShapeType="1"/>
          </p:cNvSpPr>
          <p:nvPr/>
        </p:nvSpPr>
        <p:spPr bwMode="auto">
          <a:xfrm>
            <a:off x="3992563" y="2352675"/>
            <a:ext cx="947737" cy="0"/>
          </a:xfrm>
          <a:prstGeom prst="line">
            <a:avLst/>
          </a:prstGeom>
          <a:noFill/>
          <a:ln w="12700">
            <a:solidFill>
              <a:schemeClr val="tx1"/>
            </a:solidFill>
            <a:round/>
            <a:headEnd/>
            <a:tailEnd type="triangle" w="med" len="med"/>
          </a:ln>
          <a:effectLst/>
        </p:spPr>
        <p:txBody>
          <a:bodyPr/>
          <a:lstStyle/>
          <a:p>
            <a:endParaRPr lang="en-US"/>
          </a:p>
        </p:txBody>
      </p:sp>
      <p:sp>
        <p:nvSpPr>
          <p:cNvPr id="1519634" name="Line 18"/>
          <p:cNvSpPr>
            <a:spLocks noChangeShapeType="1"/>
          </p:cNvSpPr>
          <p:nvPr/>
        </p:nvSpPr>
        <p:spPr bwMode="auto">
          <a:xfrm flipV="1">
            <a:off x="4357688" y="1404938"/>
            <a:ext cx="0" cy="947737"/>
          </a:xfrm>
          <a:prstGeom prst="line">
            <a:avLst/>
          </a:prstGeom>
          <a:noFill/>
          <a:ln w="12700">
            <a:solidFill>
              <a:schemeClr val="tx1"/>
            </a:solidFill>
            <a:round/>
            <a:headEnd/>
            <a:tailEnd/>
          </a:ln>
          <a:effectLst/>
        </p:spPr>
        <p:txBody>
          <a:bodyPr/>
          <a:lstStyle/>
          <a:p>
            <a:endParaRPr lang="en-US"/>
          </a:p>
        </p:txBody>
      </p:sp>
      <p:sp>
        <p:nvSpPr>
          <p:cNvPr id="1519635" name="Line 19"/>
          <p:cNvSpPr>
            <a:spLocks noChangeShapeType="1"/>
          </p:cNvSpPr>
          <p:nvPr/>
        </p:nvSpPr>
        <p:spPr bwMode="auto">
          <a:xfrm flipV="1">
            <a:off x="3044825" y="1404938"/>
            <a:ext cx="0" cy="608012"/>
          </a:xfrm>
          <a:prstGeom prst="line">
            <a:avLst/>
          </a:prstGeom>
          <a:noFill/>
          <a:ln w="12700">
            <a:solidFill>
              <a:schemeClr val="tx1"/>
            </a:solidFill>
            <a:round/>
            <a:headEnd/>
            <a:tailEnd/>
          </a:ln>
          <a:effectLst/>
        </p:spPr>
        <p:txBody>
          <a:bodyPr/>
          <a:lstStyle/>
          <a:p>
            <a:endParaRPr lang="en-US"/>
          </a:p>
        </p:txBody>
      </p:sp>
      <p:sp>
        <p:nvSpPr>
          <p:cNvPr id="1519636" name="Line 20"/>
          <p:cNvSpPr>
            <a:spLocks noChangeShapeType="1"/>
          </p:cNvSpPr>
          <p:nvPr/>
        </p:nvSpPr>
        <p:spPr bwMode="auto">
          <a:xfrm flipH="1">
            <a:off x="3044825" y="1404938"/>
            <a:ext cx="1312863" cy="0"/>
          </a:xfrm>
          <a:prstGeom prst="line">
            <a:avLst/>
          </a:prstGeom>
          <a:noFill/>
          <a:ln w="12700">
            <a:solidFill>
              <a:schemeClr val="tx1"/>
            </a:solidFill>
            <a:round/>
            <a:headEnd/>
            <a:tailEnd/>
          </a:ln>
          <a:effectLst/>
        </p:spPr>
        <p:txBody>
          <a:bodyPr/>
          <a:lstStyle/>
          <a:p>
            <a:endParaRPr lang="en-US"/>
          </a:p>
        </p:txBody>
      </p:sp>
      <p:sp>
        <p:nvSpPr>
          <p:cNvPr id="1519637" name="Line 21"/>
          <p:cNvSpPr>
            <a:spLocks noChangeShapeType="1"/>
          </p:cNvSpPr>
          <p:nvPr/>
        </p:nvSpPr>
        <p:spPr bwMode="auto">
          <a:xfrm flipV="1">
            <a:off x="3773488" y="2825750"/>
            <a:ext cx="0" cy="473075"/>
          </a:xfrm>
          <a:prstGeom prst="line">
            <a:avLst/>
          </a:prstGeom>
          <a:noFill/>
          <a:ln w="12700">
            <a:solidFill>
              <a:schemeClr val="tx1"/>
            </a:solidFill>
            <a:round/>
            <a:headEnd/>
            <a:tailEnd/>
          </a:ln>
          <a:effectLst/>
        </p:spPr>
        <p:txBody>
          <a:bodyPr/>
          <a:lstStyle/>
          <a:p>
            <a:endParaRPr lang="en-US"/>
          </a:p>
        </p:txBody>
      </p:sp>
      <p:sp>
        <p:nvSpPr>
          <p:cNvPr id="1519638" name="Text Box 22"/>
          <p:cNvSpPr txBox="1">
            <a:spLocks noChangeArrowheads="1"/>
          </p:cNvSpPr>
          <p:nvPr/>
        </p:nvSpPr>
        <p:spPr bwMode="auto">
          <a:xfrm>
            <a:off x="4940300" y="2149475"/>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19639" name="Text Box 23"/>
          <p:cNvSpPr txBox="1">
            <a:spLocks noChangeArrowheads="1"/>
          </p:cNvSpPr>
          <p:nvPr/>
        </p:nvSpPr>
        <p:spPr bwMode="auto">
          <a:xfrm>
            <a:off x="3409950" y="2487613"/>
            <a:ext cx="325438" cy="396875"/>
          </a:xfrm>
          <a:prstGeom prst="rect">
            <a:avLst/>
          </a:prstGeom>
          <a:noFill/>
          <a:ln w="12700">
            <a:noFill/>
            <a:miter lim="800000"/>
            <a:headEnd/>
            <a:tailEnd/>
          </a:ln>
          <a:effectLst/>
        </p:spPr>
        <p:txBody>
          <a:bodyPr wrap="none">
            <a:spAutoFit/>
          </a:bodyPr>
          <a:lstStyle/>
          <a:p>
            <a:r>
              <a:rPr lang="en-US" sz="2000">
                <a:solidFill>
                  <a:schemeClr val="tx1"/>
                </a:solidFill>
              </a:rPr>
              <a:t>1</a:t>
            </a:r>
            <a:endParaRPr lang="en-US" sz="2000" baseline="-25000">
              <a:solidFill>
                <a:schemeClr val="tx1"/>
              </a:solidFill>
            </a:endParaRPr>
          </a:p>
        </p:txBody>
      </p:sp>
      <p:sp>
        <p:nvSpPr>
          <p:cNvPr id="1519640" name="Text Box 24"/>
          <p:cNvSpPr txBox="1">
            <a:spLocks noChangeArrowheads="1"/>
          </p:cNvSpPr>
          <p:nvPr/>
        </p:nvSpPr>
        <p:spPr bwMode="auto">
          <a:xfrm>
            <a:off x="3409950" y="1811338"/>
            <a:ext cx="325438" cy="396875"/>
          </a:xfrm>
          <a:prstGeom prst="rect">
            <a:avLst/>
          </a:prstGeom>
          <a:noFill/>
          <a:ln w="12700">
            <a:noFill/>
            <a:miter lim="800000"/>
            <a:headEnd/>
            <a:tailEnd/>
          </a:ln>
          <a:effectLst/>
        </p:spPr>
        <p:txBody>
          <a:bodyPr wrap="none">
            <a:spAutoFit/>
          </a:bodyPr>
          <a:lstStyle/>
          <a:p>
            <a:r>
              <a:rPr lang="en-US" sz="2000">
                <a:solidFill>
                  <a:schemeClr val="tx1"/>
                </a:solidFill>
              </a:rPr>
              <a:t>0</a:t>
            </a:r>
            <a:endParaRPr lang="en-US" sz="2000" baseline="-25000">
              <a:solidFill>
                <a:schemeClr val="tx1"/>
              </a:solidFill>
            </a:endParaRPr>
          </a:p>
        </p:txBody>
      </p:sp>
      <p:sp>
        <p:nvSpPr>
          <p:cNvPr id="1519641" name="AutoShape 25"/>
          <p:cNvSpPr>
            <a:spLocks noChangeArrowheads="1"/>
          </p:cNvSpPr>
          <p:nvPr/>
        </p:nvSpPr>
        <p:spPr bwMode="auto">
          <a:xfrm>
            <a:off x="857250" y="1336675"/>
            <a:ext cx="1749425" cy="2638425"/>
          </a:xfrm>
          <a:prstGeom prst="roundRect">
            <a:avLst>
              <a:gd name="adj" fmla="val 16667"/>
            </a:avLst>
          </a:prstGeom>
          <a:noFill/>
          <a:ln w="12700">
            <a:solidFill>
              <a:schemeClr val="accent1"/>
            </a:solidFill>
            <a:round/>
            <a:headEnd/>
            <a:tailEnd/>
          </a:ln>
          <a:effectLst/>
        </p:spPr>
        <p:txBody>
          <a:bodyPr wrap="none" anchor="ctr"/>
          <a:lstStyle/>
          <a:p>
            <a:endParaRPr lang="en-US"/>
          </a:p>
        </p:txBody>
      </p:sp>
      <p:sp>
        <p:nvSpPr>
          <p:cNvPr id="1519642" name="AutoShape 26"/>
          <p:cNvSpPr>
            <a:spLocks noChangeArrowheads="1"/>
          </p:cNvSpPr>
          <p:nvPr/>
        </p:nvSpPr>
        <p:spPr bwMode="auto">
          <a:xfrm>
            <a:off x="2971800" y="1066800"/>
            <a:ext cx="1749425" cy="2638425"/>
          </a:xfrm>
          <a:prstGeom prst="roundRect">
            <a:avLst>
              <a:gd name="adj" fmla="val 16667"/>
            </a:avLst>
          </a:prstGeom>
          <a:noFill/>
          <a:ln w="12700">
            <a:solidFill>
              <a:schemeClr val="accent1"/>
            </a:solidFill>
            <a:round/>
            <a:headEnd/>
            <a:tailEnd/>
          </a:ln>
          <a:effectLst/>
        </p:spPr>
        <p:txBody>
          <a:bodyPr wrap="none" anchor="ctr"/>
          <a:lstStyle/>
          <a:p>
            <a:endParaRPr lang="en-US"/>
          </a:p>
        </p:txBody>
      </p:sp>
      <p:sp>
        <p:nvSpPr>
          <p:cNvPr id="1519643" name="Text Box 27"/>
          <p:cNvSpPr txBox="1">
            <a:spLocks noChangeArrowheads="1"/>
          </p:cNvSpPr>
          <p:nvPr/>
        </p:nvSpPr>
        <p:spPr bwMode="auto">
          <a:xfrm>
            <a:off x="3481388" y="3771900"/>
            <a:ext cx="820737" cy="396875"/>
          </a:xfrm>
          <a:prstGeom prst="rect">
            <a:avLst/>
          </a:prstGeom>
          <a:noFill/>
          <a:ln w="12700">
            <a:noFill/>
            <a:miter lim="800000"/>
            <a:headEnd/>
            <a:tailEnd/>
          </a:ln>
          <a:effectLst/>
        </p:spPr>
        <p:txBody>
          <a:bodyPr wrap="none">
            <a:spAutoFit/>
          </a:bodyPr>
          <a:lstStyle/>
          <a:p>
            <a:r>
              <a:rPr lang="en-US" sz="2000">
                <a:solidFill>
                  <a:schemeClr val="tx1"/>
                </a:solidFill>
              </a:rPr>
              <a:t>Slave</a:t>
            </a:r>
            <a:endParaRPr lang="en-US" sz="2000" baseline="-25000">
              <a:solidFill>
                <a:schemeClr val="tx1"/>
              </a:solidFill>
            </a:endParaRPr>
          </a:p>
        </p:txBody>
      </p:sp>
      <p:sp>
        <p:nvSpPr>
          <p:cNvPr id="1519644" name="Text Box 28"/>
          <p:cNvSpPr txBox="1">
            <a:spLocks noChangeArrowheads="1"/>
          </p:cNvSpPr>
          <p:nvPr/>
        </p:nvSpPr>
        <p:spPr bwMode="auto">
          <a:xfrm>
            <a:off x="1368425" y="4043363"/>
            <a:ext cx="958850" cy="396875"/>
          </a:xfrm>
          <a:prstGeom prst="rect">
            <a:avLst/>
          </a:prstGeom>
          <a:noFill/>
          <a:ln w="12700">
            <a:noFill/>
            <a:miter lim="800000"/>
            <a:headEnd/>
            <a:tailEnd/>
          </a:ln>
          <a:effectLst/>
        </p:spPr>
        <p:txBody>
          <a:bodyPr wrap="none">
            <a:spAutoFit/>
          </a:bodyPr>
          <a:lstStyle/>
          <a:p>
            <a:r>
              <a:rPr lang="en-US" sz="2000">
                <a:solidFill>
                  <a:schemeClr val="tx1"/>
                </a:solidFill>
              </a:rPr>
              <a:t>Master</a:t>
            </a:r>
            <a:endParaRPr lang="en-US" sz="2000" baseline="-25000">
              <a:solidFill>
                <a:schemeClr val="tx1"/>
              </a:solidFill>
            </a:endParaRPr>
          </a:p>
        </p:txBody>
      </p:sp>
      <p:sp>
        <p:nvSpPr>
          <p:cNvPr id="1519645" name="Line 29"/>
          <p:cNvSpPr>
            <a:spLocks noChangeShapeType="1"/>
          </p:cNvSpPr>
          <p:nvPr/>
        </p:nvSpPr>
        <p:spPr bwMode="auto">
          <a:xfrm>
            <a:off x="6096000" y="2895600"/>
            <a:ext cx="0" cy="3200400"/>
          </a:xfrm>
          <a:prstGeom prst="line">
            <a:avLst/>
          </a:prstGeom>
          <a:noFill/>
          <a:ln w="12700" cap="rnd">
            <a:solidFill>
              <a:schemeClr val="tx1"/>
            </a:solidFill>
            <a:prstDash val="sysDot"/>
            <a:round/>
            <a:headEnd/>
            <a:tailEnd/>
          </a:ln>
          <a:effectLst/>
        </p:spPr>
        <p:txBody>
          <a:bodyPr/>
          <a:lstStyle/>
          <a:p>
            <a:endParaRPr lang="en-US"/>
          </a:p>
        </p:txBody>
      </p:sp>
      <p:sp>
        <p:nvSpPr>
          <p:cNvPr id="1519646" name="Line 30"/>
          <p:cNvSpPr>
            <a:spLocks noChangeShapeType="1"/>
          </p:cNvSpPr>
          <p:nvPr/>
        </p:nvSpPr>
        <p:spPr bwMode="auto">
          <a:xfrm>
            <a:off x="6705600" y="2895600"/>
            <a:ext cx="0" cy="3200400"/>
          </a:xfrm>
          <a:prstGeom prst="line">
            <a:avLst/>
          </a:prstGeom>
          <a:noFill/>
          <a:ln w="12700" cap="rnd">
            <a:solidFill>
              <a:schemeClr val="tx1"/>
            </a:solidFill>
            <a:prstDash val="sysDot"/>
            <a:round/>
            <a:headEnd/>
            <a:tailEnd/>
          </a:ln>
          <a:effectLst/>
        </p:spPr>
        <p:txBody>
          <a:bodyPr/>
          <a:lstStyle/>
          <a:p>
            <a:endParaRPr lang="en-US"/>
          </a:p>
        </p:txBody>
      </p:sp>
      <p:sp>
        <p:nvSpPr>
          <p:cNvPr id="1519647" name="Line 31"/>
          <p:cNvSpPr>
            <a:spLocks noChangeShapeType="1"/>
          </p:cNvSpPr>
          <p:nvPr/>
        </p:nvSpPr>
        <p:spPr bwMode="auto">
          <a:xfrm>
            <a:off x="7315200" y="2895600"/>
            <a:ext cx="0" cy="3200400"/>
          </a:xfrm>
          <a:prstGeom prst="line">
            <a:avLst/>
          </a:prstGeom>
          <a:noFill/>
          <a:ln w="12700" cap="rnd">
            <a:solidFill>
              <a:schemeClr val="tx1"/>
            </a:solidFill>
            <a:prstDash val="sysDot"/>
            <a:round/>
            <a:headEnd/>
            <a:tailEnd/>
          </a:ln>
          <a:effectLst/>
        </p:spPr>
        <p:txBody>
          <a:bodyPr/>
          <a:lstStyle/>
          <a:p>
            <a:endParaRPr lang="en-US"/>
          </a:p>
        </p:txBody>
      </p:sp>
      <p:sp>
        <p:nvSpPr>
          <p:cNvPr id="1519648" name="Line 32"/>
          <p:cNvSpPr>
            <a:spLocks noChangeShapeType="1"/>
          </p:cNvSpPr>
          <p:nvPr/>
        </p:nvSpPr>
        <p:spPr bwMode="auto">
          <a:xfrm>
            <a:off x="7924800" y="2895600"/>
            <a:ext cx="0" cy="3200400"/>
          </a:xfrm>
          <a:prstGeom prst="line">
            <a:avLst/>
          </a:prstGeom>
          <a:noFill/>
          <a:ln w="12700" cap="rnd">
            <a:solidFill>
              <a:schemeClr val="tx1"/>
            </a:solidFill>
            <a:prstDash val="sysDot"/>
            <a:round/>
            <a:headEnd/>
            <a:tailEnd/>
          </a:ln>
          <a:effectLst/>
        </p:spPr>
        <p:txBody>
          <a:bodyPr/>
          <a:lstStyle/>
          <a:p>
            <a:endParaRPr lang="en-US"/>
          </a:p>
        </p:txBody>
      </p:sp>
      <p:sp>
        <p:nvSpPr>
          <p:cNvPr id="1519649" name="Line 33"/>
          <p:cNvSpPr>
            <a:spLocks noChangeShapeType="1"/>
          </p:cNvSpPr>
          <p:nvPr/>
        </p:nvSpPr>
        <p:spPr bwMode="auto">
          <a:xfrm>
            <a:off x="8534400" y="2895600"/>
            <a:ext cx="0" cy="3124200"/>
          </a:xfrm>
          <a:prstGeom prst="line">
            <a:avLst/>
          </a:prstGeom>
          <a:noFill/>
          <a:ln w="12700" cap="rnd">
            <a:solidFill>
              <a:schemeClr val="tx1"/>
            </a:solidFill>
            <a:prstDash val="sysDot"/>
            <a:round/>
            <a:headEnd/>
            <a:tailEnd/>
          </a:ln>
          <a:effectLst/>
        </p:spPr>
        <p:txBody>
          <a:bodyPr/>
          <a:lstStyle/>
          <a:p>
            <a:endParaRPr lang="en-US"/>
          </a:p>
        </p:txBody>
      </p:sp>
      <p:sp>
        <p:nvSpPr>
          <p:cNvPr id="1519650" name="AutoShape 34"/>
          <p:cNvSpPr>
            <a:spLocks noChangeArrowheads="1"/>
          </p:cNvSpPr>
          <p:nvPr/>
        </p:nvSpPr>
        <p:spPr bwMode="auto">
          <a:xfrm rot="-5400000">
            <a:off x="1087438" y="2435225"/>
            <a:ext cx="1217612" cy="50958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19651" name="Line 35"/>
          <p:cNvSpPr>
            <a:spLocks noChangeShapeType="1"/>
          </p:cNvSpPr>
          <p:nvPr/>
        </p:nvSpPr>
        <p:spPr bwMode="auto">
          <a:xfrm>
            <a:off x="639763" y="3028950"/>
            <a:ext cx="801687" cy="0"/>
          </a:xfrm>
          <a:prstGeom prst="line">
            <a:avLst/>
          </a:prstGeom>
          <a:noFill/>
          <a:ln w="12700">
            <a:solidFill>
              <a:schemeClr val="tx1"/>
            </a:solidFill>
            <a:round/>
            <a:headEnd/>
            <a:tailEnd type="triangle" w="med" len="med"/>
          </a:ln>
          <a:effectLst/>
        </p:spPr>
        <p:txBody>
          <a:bodyPr/>
          <a:lstStyle/>
          <a:p>
            <a:endParaRPr lang="en-US"/>
          </a:p>
        </p:txBody>
      </p:sp>
      <p:sp>
        <p:nvSpPr>
          <p:cNvPr id="1519652" name="Line 36"/>
          <p:cNvSpPr>
            <a:spLocks noChangeShapeType="1"/>
          </p:cNvSpPr>
          <p:nvPr/>
        </p:nvSpPr>
        <p:spPr bwMode="auto">
          <a:xfrm>
            <a:off x="1003300" y="2352675"/>
            <a:ext cx="438150" cy="0"/>
          </a:xfrm>
          <a:prstGeom prst="line">
            <a:avLst/>
          </a:prstGeom>
          <a:noFill/>
          <a:ln w="12700">
            <a:solidFill>
              <a:schemeClr val="tx1"/>
            </a:solidFill>
            <a:round/>
            <a:headEnd/>
            <a:tailEnd type="triangle" w="med" len="med"/>
          </a:ln>
          <a:effectLst/>
        </p:spPr>
        <p:txBody>
          <a:bodyPr/>
          <a:lstStyle/>
          <a:p>
            <a:endParaRPr lang="en-US"/>
          </a:p>
        </p:txBody>
      </p:sp>
      <p:sp>
        <p:nvSpPr>
          <p:cNvPr id="1519653" name="Line 37"/>
          <p:cNvSpPr>
            <a:spLocks noChangeShapeType="1"/>
          </p:cNvSpPr>
          <p:nvPr/>
        </p:nvSpPr>
        <p:spPr bwMode="auto">
          <a:xfrm>
            <a:off x="1951038" y="2690813"/>
            <a:ext cx="1530350" cy="0"/>
          </a:xfrm>
          <a:prstGeom prst="line">
            <a:avLst/>
          </a:prstGeom>
          <a:noFill/>
          <a:ln w="12700">
            <a:solidFill>
              <a:schemeClr val="tx1"/>
            </a:solidFill>
            <a:round/>
            <a:headEnd/>
            <a:tailEnd type="triangle" w="med" len="med"/>
          </a:ln>
          <a:effectLst/>
        </p:spPr>
        <p:txBody>
          <a:bodyPr/>
          <a:lstStyle/>
          <a:p>
            <a:endParaRPr lang="en-US"/>
          </a:p>
        </p:txBody>
      </p:sp>
      <p:sp>
        <p:nvSpPr>
          <p:cNvPr id="1519654" name="Line 38"/>
          <p:cNvSpPr>
            <a:spLocks noChangeShapeType="1"/>
          </p:cNvSpPr>
          <p:nvPr/>
        </p:nvSpPr>
        <p:spPr bwMode="auto">
          <a:xfrm flipV="1">
            <a:off x="2316163" y="1743075"/>
            <a:ext cx="0" cy="947738"/>
          </a:xfrm>
          <a:prstGeom prst="line">
            <a:avLst/>
          </a:prstGeom>
          <a:noFill/>
          <a:ln w="12700">
            <a:solidFill>
              <a:schemeClr val="tx1"/>
            </a:solidFill>
            <a:round/>
            <a:headEnd/>
            <a:tailEnd/>
          </a:ln>
          <a:effectLst/>
        </p:spPr>
        <p:txBody>
          <a:bodyPr/>
          <a:lstStyle/>
          <a:p>
            <a:endParaRPr lang="en-US"/>
          </a:p>
        </p:txBody>
      </p:sp>
      <p:sp>
        <p:nvSpPr>
          <p:cNvPr id="1519655" name="Line 39"/>
          <p:cNvSpPr>
            <a:spLocks noChangeShapeType="1"/>
          </p:cNvSpPr>
          <p:nvPr/>
        </p:nvSpPr>
        <p:spPr bwMode="auto">
          <a:xfrm flipV="1">
            <a:off x="1003300" y="1743075"/>
            <a:ext cx="0" cy="609600"/>
          </a:xfrm>
          <a:prstGeom prst="line">
            <a:avLst/>
          </a:prstGeom>
          <a:noFill/>
          <a:ln w="12700">
            <a:solidFill>
              <a:schemeClr val="tx1"/>
            </a:solidFill>
            <a:round/>
            <a:headEnd/>
            <a:tailEnd/>
          </a:ln>
          <a:effectLst/>
        </p:spPr>
        <p:txBody>
          <a:bodyPr/>
          <a:lstStyle/>
          <a:p>
            <a:endParaRPr lang="en-US"/>
          </a:p>
        </p:txBody>
      </p:sp>
      <p:sp>
        <p:nvSpPr>
          <p:cNvPr id="1519656" name="Line 40"/>
          <p:cNvSpPr>
            <a:spLocks noChangeShapeType="1"/>
          </p:cNvSpPr>
          <p:nvPr/>
        </p:nvSpPr>
        <p:spPr bwMode="auto">
          <a:xfrm flipH="1">
            <a:off x="1003300" y="1743075"/>
            <a:ext cx="1312863" cy="0"/>
          </a:xfrm>
          <a:prstGeom prst="line">
            <a:avLst/>
          </a:prstGeom>
          <a:noFill/>
          <a:ln w="12700">
            <a:solidFill>
              <a:schemeClr val="tx1"/>
            </a:solidFill>
            <a:round/>
            <a:headEnd/>
            <a:tailEnd/>
          </a:ln>
          <a:effectLst/>
        </p:spPr>
        <p:txBody>
          <a:bodyPr/>
          <a:lstStyle/>
          <a:p>
            <a:endParaRPr lang="en-US"/>
          </a:p>
        </p:txBody>
      </p:sp>
      <p:sp>
        <p:nvSpPr>
          <p:cNvPr id="1519657" name="Line 41"/>
          <p:cNvSpPr>
            <a:spLocks noChangeShapeType="1"/>
          </p:cNvSpPr>
          <p:nvPr/>
        </p:nvSpPr>
        <p:spPr bwMode="auto">
          <a:xfrm flipV="1">
            <a:off x="1731963" y="3163888"/>
            <a:ext cx="0" cy="473075"/>
          </a:xfrm>
          <a:prstGeom prst="line">
            <a:avLst/>
          </a:prstGeom>
          <a:noFill/>
          <a:ln w="12700">
            <a:solidFill>
              <a:schemeClr val="tx1"/>
            </a:solidFill>
            <a:round/>
            <a:headEnd/>
            <a:tailEnd/>
          </a:ln>
          <a:effectLst/>
        </p:spPr>
        <p:txBody>
          <a:bodyPr/>
          <a:lstStyle/>
          <a:p>
            <a:endParaRPr lang="en-US"/>
          </a:p>
        </p:txBody>
      </p:sp>
      <p:sp>
        <p:nvSpPr>
          <p:cNvPr id="1519658" name="Text Box 42"/>
          <p:cNvSpPr txBox="1">
            <a:spLocks noChangeArrowheads="1"/>
          </p:cNvSpPr>
          <p:nvPr/>
        </p:nvSpPr>
        <p:spPr bwMode="auto">
          <a:xfrm>
            <a:off x="2170113" y="2690813"/>
            <a:ext cx="519112" cy="396875"/>
          </a:xfrm>
          <a:prstGeom prst="rect">
            <a:avLst/>
          </a:prstGeom>
          <a:noFill/>
          <a:ln w="12700">
            <a:noFill/>
            <a:miter lim="800000"/>
            <a:headEnd/>
            <a:tailEnd/>
          </a:ln>
          <a:effectLst/>
        </p:spPr>
        <p:txBody>
          <a:bodyPr wrap="none">
            <a:spAutoFit/>
          </a:bodyPr>
          <a:lstStyle/>
          <a:p>
            <a:r>
              <a:rPr lang="en-US" sz="2000">
                <a:solidFill>
                  <a:schemeClr val="tx1"/>
                </a:solidFill>
              </a:rPr>
              <a:t>Q</a:t>
            </a:r>
            <a:r>
              <a:rPr lang="en-US" sz="2000" baseline="-25000">
                <a:solidFill>
                  <a:schemeClr val="tx1"/>
                </a:solidFill>
              </a:rPr>
              <a:t>M</a:t>
            </a:r>
          </a:p>
        </p:txBody>
      </p:sp>
      <p:sp>
        <p:nvSpPr>
          <p:cNvPr id="1519659" name="Text Box 43"/>
          <p:cNvSpPr txBox="1">
            <a:spLocks noChangeArrowheads="1"/>
          </p:cNvSpPr>
          <p:nvPr/>
        </p:nvSpPr>
        <p:spPr bwMode="auto">
          <a:xfrm>
            <a:off x="274638" y="2825750"/>
            <a:ext cx="368300" cy="396875"/>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sp>
        <p:nvSpPr>
          <p:cNvPr id="1519660" name="Text Box 44"/>
          <p:cNvSpPr txBox="1">
            <a:spLocks noChangeArrowheads="1"/>
          </p:cNvSpPr>
          <p:nvPr/>
        </p:nvSpPr>
        <p:spPr bwMode="auto">
          <a:xfrm>
            <a:off x="1417638" y="35814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19661" name="Text Box 45"/>
          <p:cNvSpPr txBox="1">
            <a:spLocks noChangeArrowheads="1"/>
          </p:cNvSpPr>
          <p:nvPr/>
        </p:nvSpPr>
        <p:spPr bwMode="auto">
          <a:xfrm>
            <a:off x="1368425" y="2825750"/>
            <a:ext cx="325438" cy="396875"/>
          </a:xfrm>
          <a:prstGeom prst="rect">
            <a:avLst/>
          </a:prstGeom>
          <a:noFill/>
          <a:ln w="12700">
            <a:noFill/>
            <a:miter lim="800000"/>
            <a:headEnd/>
            <a:tailEnd/>
          </a:ln>
          <a:effectLst/>
        </p:spPr>
        <p:txBody>
          <a:bodyPr wrap="none">
            <a:spAutoFit/>
          </a:bodyPr>
          <a:lstStyle/>
          <a:p>
            <a:r>
              <a:rPr lang="en-US" sz="2000">
                <a:solidFill>
                  <a:schemeClr val="tx1"/>
                </a:solidFill>
              </a:rPr>
              <a:t>0</a:t>
            </a:r>
            <a:endParaRPr lang="en-US" sz="2000" baseline="-25000">
              <a:solidFill>
                <a:schemeClr val="tx1"/>
              </a:solidFill>
            </a:endParaRPr>
          </a:p>
        </p:txBody>
      </p:sp>
      <p:sp>
        <p:nvSpPr>
          <p:cNvPr id="1519662" name="Text Box 46"/>
          <p:cNvSpPr txBox="1">
            <a:spLocks noChangeArrowheads="1"/>
          </p:cNvSpPr>
          <p:nvPr/>
        </p:nvSpPr>
        <p:spPr bwMode="auto">
          <a:xfrm>
            <a:off x="1368425" y="2149475"/>
            <a:ext cx="325438" cy="396875"/>
          </a:xfrm>
          <a:prstGeom prst="rect">
            <a:avLst/>
          </a:prstGeom>
          <a:noFill/>
          <a:ln w="12700">
            <a:noFill/>
            <a:miter lim="800000"/>
            <a:headEnd/>
            <a:tailEnd/>
          </a:ln>
          <a:effectLst/>
        </p:spPr>
        <p:txBody>
          <a:bodyPr wrap="none">
            <a:spAutoFit/>
          </a:bodyPr>
          <a:lstStyle/>
          <a:p>
            <a:r>
              <a:rPr lang="en-US" sz="2000">
                <a:solidFill>
                  <a:schemeClr val="tx1"/>
                </a:solidFill>
              </a:rPr>
              <a:t>1</a:t>
            </a:r>
            <a:endParaRPr lang="en-US" sz="2000" baseline="-25000">
              <a:solidFill>
                <a:schemeClr val="tx1"/>
              </a:solidFill>
            </a:endParaRPr>
          </a:p>
        </p:txBody>
      </p:sp>
      <p:sp>
        <p:nvSpPr>
          <p:cNvPr id="1519663" name="AutoShape 47"/>
          <p:cNvSpPr>
            <a:spLocks noChangeArrowheads="1"/>
          </p:cNvSpPr>
          <p:nvPr/>
        </p:nvSpPr>
        <p:spPr bwMode="auto">
          <a:xfrm rot="-5400000">
            <a:off x="3128169" y="2096294"/>
            <a:ext cx="1217613" cy="5111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519664" name="Line 48"/>
          <p:cNvSpPr>
            <a:spLocks noChangeShapeType="1"/>
          </p:cNvSpPr>
          <p:nvPr/>
        </p:nvSpPr>
        <p:spPr bwMode="auto">
          <a:xfrm>
            <a:off x="3044825" y="2012950"/>
            <a:ext cx="436563" cy="0"/>
          </a:xfrm>
          <a:prstGeom prst="line">
            <a:avLst/>
          </a:prstGeom>
          <a:noFill/>
          <a:ln w="12700">
            <a:solidFill>
              <a:schemeClr val="tx1"/>
            </a:solidFill>
            <a:round/>
            <a:headEnd/>
            <a:tailEnd type="triangle" w="med" len="med"/>
          </a:ln>
          <a:effectLst/>
        </p:spPr>
        <p:txBody>
          <a:bodyPr/>
          <a:lstStyle/>
          <a:p>
            <a:endParaRPr lang="en-US"/>
          </a:p>
        </p:txBody>
      </p:sp>
      <p:sp>
        <p:nvSpPr>
          <p:cNvPr id="1519665" name="Line 49"/>
          <p:cNvSpPr>
            <a:spLocks noChangeShapeType="1"/>
          </p:cNvSpPr>
          <p:nvPr/>
        </p:nvSpPr>
        <p:spPr bwMode="auto">
          <a:xfrm>
            <a:off x="3992563" y="2352675"/>
            <a:ext cx="947737" cy="0"/>
          </a:xfrm>
          <a:prstGeom prst="line">
            <a:avLst/>
          </a:prstGeom>
          <a:noFill/>
          <a:ln w="12700">
            <a:solidFill>
              <a:schemeClr val="tx1"/>
            </a:solidFill>
            <a:round/>
            <a:headEnd/>
            <a:tailEnd type="triangle" w="med" len="med"/>
          </a:ln>
          <a:effectLst/>
        </p:spPr>
        <p:txBody>
          <a:bodyPr/>
          <a:lstStyle/>
          <a:p>
            <a:endParaRPr lang="en-US"/>
          </a:p>
        </p:txBody>
      </p:sp>
      <p:sp>
        <p:nvSpPr>
          <p:cNvPr id="1519666" name="Line 50"/>
          <p:cNvSpPr>
            <a:spLocks noChangeShapeType="1"/>
          </p:cNvSpPr>
          <p:nvPr/>
        </p:nvSpPr>
        <p:spPr bwMode="auto">
          <a:xfrm flipV="1">
            <a:off x="4357688" y="1404938"/>
            <a:ext cx="0" cy="947737"/>
          </a:xfrm>
          <a:prstGeom prst="line">
            <a:avLst/>
          </a:prstGeom>
          <a:noFill/>
          <a:ln w="12700">
            <a:solidFill>
              <a:schemeClr val="tx1"/>
            </a:solidFill>
            <a:round/>
            <a:headEnd/>
            <a:tailEnd/>
          </a:ln>
          <a:effectLst/>
        </p:spPr>
        <p:txBody>
          <a:bodyPr/>
          <a:lstStyle/>
          <a:p>
            <a:endParaRPr lang="en-US"/>
          </a:p>
        </p:txBody>
      </p:sp>
      <p:sp>
        <p:nvSpPr>
          <p:cNvPr id="1519667" name="Line 51"/>
          <p:cNvSpPr>
            <a:spLocks noChangeShapeType="1"/>
          </p:cNvSpPr>
          <p:nvPr/>
        </p:nvSpPr>
        <p:spPr bwMode="auto">
          <a:xfrm flipV="1">
            <a:off x="3044825" y="1404938"/>
            <a:ext cx="0" cy="608012"/>
          </a:xfrm>
          <a:prstGeom prst="line">
            <a:avLst/>
          </a:prstGeom>
          <a:noFill/>
          <a:ln w="12700">
            <a:solidFill>
              <a:schemeClr val="tx1"/>
            </a:solidFill>
            <a:round/>
            <a:headEnd/>
            <a:tailEnd/>
          </a:ln>
          <a:effectLst/>
        </p:spPr>
        <p:txBody>
          <a:bodyPr/>
          <a:lstStyle/>
          <a:p>
            <a:endParaRPr lang="en-US"/>
          </a:p>
        </p:txBody>
      </p:sp>
      <p:sp>
        <p:nvSpPr>
          <p:cNvPr id="1519668" name="Line 52"/>
          <p:cNvSpPr>
            <a:spLocks noChangeShapeType="1"/>
          </p:cNvSpPr>
          <p:nvPr/>
        </p:nvSpPr>
        <p:spPr bwMode="auto">
          <a:xfrm flipH="1">
            <a:off x="3044825" y="1404938"/>
            <a:ext cx="1312863" cy="0"/>
          </a:xfrm>
          <a:prstGeom prst="line">
            <a:avLst/>
          </a:prstGeom>
          <a:noFill/>
          <a:ln w="12700">
            <a:solidFill>
              <a:schemeClr val="tx1"/>
            </a:solidFill>
            <a:round/>
            <a:headEnd/>
            <a:tailEnd/>
          </a:ln>
          <a:effectLst/>
        </p:spPr>
        <p:txBody>
          <a:bodyPr/>
          <a:lstStyle/>
          <a:p>
            <a:endParaRPr lang="en-US"/>
          </a:p>
        </p:txBody>
      </p:sp>
      <p:sp>
        <p:nvSpPr>
          <p:cNvPr id="1519669" name="Line 53"/>
          <p:cNvSpPr>
            <a:spLocks noChangeShapeType="1"/>
          </p:cNvSpPr>
          <p:nvPr/>
        </p:nvSpPr>
        <p:spPr bwMode="auto">
          <a:xfrm flipV="1">
            <a:off x="3773488" y="2825750"/>
            <a:ext cx="0" cy="473075"/>
          </a:xfrm>
          <a:prstGeom prst="line">
            <a:avLst/>
          </a:prstGeom>
          <a:noFill/>
          <a:ln w="12700">
            <a:solidFill>
              <a:schemeClr val="tx1"/>
            </a:solidFill>
            <a:round/>
            <a:headEnd/>
            <a:tailEnd/>
          </a:ln>
          <a:effectLst/>
        </p:spPr>
        <p:txBody>
          <a:bodyPr/>
          <a:lstStyle/>
          <a:p>
            <a:endParaRPr lang="en-US"/>
          </a:p>
        </p:txBody>
      </p:sp>
      <p:sp>
        <p:nvSpPr>
          <p:cNvPr id="1519670" name="Text Box 54"/>
          <p:cNvSpPr txBox="1">
            <a:spLocks noChangeArrowheads="1"/>
          </p:cNvSpPr>
          <p:nvPr/>
        </p:nvSpPr>
        <p:spPr bwMode="auto">
          <a:xfrm>
            <a:off x="4940300" y="2149475"/>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19671" name="Text Box 55"/>
          <p:cNvSpPr txBox="1">
            <a:spLocks noChangeArrowheads="1"/>
          </p:cNvSpPr>
          <p:nvPr/>
        </p:nvSpPr>
        <p:spPr bwMode="auto">
          <a:xfrm>
            <a:off x="3551238" y="32004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19672" name="Text Box 56"/>
          <p:cNvSpPr txBox="1">
            <a:spLocks noChangeArrowheads="1"/>
          </p:cNvSpPr>
          <p:nvPr/>
        </p:nvSpPr>
        <p:spPr bwMode="auto">
          <a:xfrm>
            <a:off x="3409950" y="2487613"/>
            <a:ext cx="325438" cy="396875"/>
          </a:xfrm>
          <a:prstGeom prst="rect">
            <a:avLst/>
          </a:prstGeom>
          <a:noFill/>
          <a:ln w="12700">
            <a:noFill/>
            <a:miter lim="800000"/>
            <a:headEnd/>
            <a:tailEnd/>
          </a:ln>
          <a:effectLst/>
        </p:spPr>
        <p:txBody>
          <a:bodyPr wrap="none">
            <a:spAutoFit/>
          </a:bodyPr>
          <a:lstStyle/>
          <a:p>
            <a:r>
              <a:rPr lang="en-US" sz="2000">
                <a:solidFill>
                  <a:schemeClr val="tx1"/>
                </a:solidFill>
              </a:rPr>
              <a:t>1</a:t>
            </a:r>
            <a:endParaRPr lang="en-US" sz="2000" baseline="-25000">
              <a:solidFill>
                <a:schemeClr val="tx1"/>
              </a:solidFill>
            </a:endParaRPr>
          </a:p>
        </p:txBody>
      </p:sp>
      <p:sp>
        <p:nvSpPr>
          <p:cNvPr id="1519673" name="Text Box 57"/>
          <p:cNvSpPr txBox="1">
            <a:spLocks noChangeArrowheads="1"/>
          </p:cNvSpPr>
          <p:nvPr/>
        </p:nvSpPr>
        <p:spPr bwMode="auto">
          <a:xfrm>
            <a:off x="3409950" y="1811338"/>
            <a:ext cx="325438" cy="396875"/>
          </a:xfrm>
          <a:prstGeom prst="rect">
            <a:avLst/>
          </a:prstGeom>
          <a:noFill/>
          <a:ln w="12700">
            <a:noFill/>
            <a:miter lim="800000"/>
            <a:headEnd/>
            <a:tailEnd/>
          </a:ln>
          <a:effectLst/>
        </p:spPr>
        <p:txBody>
          <a:bodyPr wrap="none">
            <a:spAutoFit/>
          </a:bodyPr>
          <a:lstStyle/>
          <a:p>
            <a:r>
              <a:rPr lang="en-US" sz="2000">
                <a:solidFill>
                  <a:schemeClr val="tx1"/>
                </a:solidFill>
              </a:rPr>
              <a:t>0</a:t>
            </a:r>
            <a:endParaRPr lang="en-US" sz="2000" baseline="-25000">
              <a:solidFill>
                <a:schemeClr val="tx1"/>
              </a:solidFill>
            </a:endParaRPr>
          </a:p>
        </p:txBody>
      </p:sp>
      <p:sp>
        <p:nvSpPr>
          <p:cNvPr id="1519674" name="AutoShape 58"/>
          <p:cNvSpPr>
            <a:spLocks noChangeArrowheads="1"/>
          </p:cNvSpPr>
          <p:nvPr/>
        </p:nvSpPr>
        <p:spPr bwMode="auto">
          <a:xfrm>
            <a:off x="857250" y="1336675"/>
            <a:ext cx="1749425" cy="2638425"/>
          </a:xfrm>
          <a:prstGeom prst="roundRect">
            <a:avLst>
              <a:gd name="adj" fmla="val 16667"/>
            </a:avLst>
          </a:prstGeom>
          <a:noFill/>
          <a:ln w="12700">
            <a:solidFill>
              <a:schemeClr val="accent1"/>
            </a:solidFill>
            <a:round/>
            <a:headEnd/>
            <a:tailEnd/>
          </a:ln>
          <a:effectLst/>
        </p:spPr>
        <p:txBody>
          <a:bodyPr wrap="none" anchor="ctr"/>
          <a:lstStyle/>
          <a:p>
            <a:endParaRPr lang="en-US"/>
          </a:p>
        </p:txBody>
      </p:sp>
      <p:sp>
        <p:nvSpPr>
          <p:cNvPr id="1519675" name="AutoShape 59"/>
          <p:cNvSpPr>
            <a:spLocks noChangeArrowheads="1"/>
          </p:cNvSpPr>
          <p:nvPr/>
        </p:nvSpPr>
        <p:spPr bwMode="auto">
          <a:xfrm>
            <a:off x="2971800" y="1066800"/>
            <a:ext cx="1749425" cy="2638425"/>
          </a:xfrm>
          <a:prstGeom prst="roundRect">
            <a:avLst>
              <a:gd name="adj" fmla="val 16667"/>
            </a:avLst>
          </a:prstGeom>
          <a:noFill/>
          <a:ln w="12700">
            <a:solidFill>
              <a:schemeClr val="accent1"/>
            </a:solidFill>
            <a:round/>
            <a:headEnd/>
            <a:tailEnd/>
          </a:ln>
          <a:effectLst/>
        </p:spPr>
        <p:txBody>
          <a:bodyPr wrap="none" anchor="ctr"/>
          <a:lstStyle/>
          <a:p>
            <a:endParaRPr lang="en-US"/>
          </a:p>
        </p:txBody>
      </p:sp>
      <p:sp>
        <p:nvSpPr>
          <p:cNvPr id="1519676" name="Text Box 60"/>
          <p:cNvSpPr txBox="1">
            <a:spLocks noChangeArrowheads="1"/>
          </p:cNvSpPr>
          <p:nvPr/>
        </p:nvSpPr>
        <p:spPr bwMode="auto">
          <a:xfrm>
            <a:off x="3481388" y="3771900"/>
            <a:ext cx="820737" cy="396875"/>
          </a:xfrm>
          <a:prstGeom prst="rect">
            <a:avLst/>
          </a:prstGeom>
          <a:noFill/>
          <a:ln w="12700">
            <a:noFill/>
            <a:miter lim="800000"/>
            <a:headEnd/>
            <a:tailEnd/>
          </a:ln>
          <a:effectLst/>
        </p:spPr>
        <p:txBody>
          <a:bodyPr wrap="none">
            <a:spAutoFit/>
          </a:bodyPr>
          <a:lstStyle/>
          <a:p>
            <a:r>
              <a:rPr lang="en-US" sz="2000">
                <a:solidFill>
                  <a:schemeClr val="tx1"/>
                </a:solidFill>
              </a:rPr>
              <a:t>Slave</a:t>
            </a:r>
            <a:endParaRPr lang="en-US" sz="2000" baseline="-25000">
              <a:solidFill>
                <a:schemeClr val="tx1"/>
              </a:solidFill>
            </a:endParaRPr>
          </a:p>
        </p:txBody>
      </p:sp>
      <p:sp>
        <p:nvSpPr>
          <p:cNvPr id="1519677" name="Text Box 61"/>
          <p:cNvSpPr txBox="1">
            <a:spLocks noChangeArrowheads="1"/>
          </p:cNvSpPr>
          <p:nvPr/>
        </p:nvSpPr>
        <p:spPr bwMode="auto">
          <a:xfrm>
            <a:off x="1368425" y="4043363"/>
            <a:ext cx="958850" cy="396875"/>
          </a:xfrm>
          <a:prstGeom prst="rect">
            <a:avLst/>
          </a:prstGeom>
          <a:noFill/>
          <a:ln w="12700">
            <a:noFill/>
            <a:miter lim="800000"/>
            <a:headEnd/>
            <a:tailEnd/>
          </a:ln>
          <a:effectLst/>
        </p:spPr>
        <p:txBody>
          <a:bodyPr wrap="none">
            <a:spAutoFit/>
          </a:bodyPr>
          <a:lstStyle/>
          <a:p>
            <a:r>
              <a:rPr lang="en-US" sz="2000">
                <a:solidFill>
                  <a:schemeClr val="tx1"/>
                </a:solidFill>
              </a:rPr>
              <a:t>Master</a:t>
            </a:r>
            <a:endParaRPr lang="en-US" sz="2000" baseline="-25000">
              <a:solidFill>
                <a:schemeClr val="tx1"/>
              </a:solidFill>
            </a:endParaRPr>
          </a:p>
        </p:txBody>
      </p:sp>
      <p:sp>
        <p:nvSpPr>
          <p:cNvPr id="1519678" name="Line 62"/>
          <p:cNvSpPr>
            <a:spLocks noChangeShapeType="1"/>
          </p:cNvSpPr>
          <p:nvPr/>
        </p:nvSpPr>
        <p:spPr bwMode="auto">
          <a:xfrm flipV="1">
            <a:off x="6096000" y="3124200"/>
            <a:ext cx="0" cy="381000"/>
          </a:xfrm>
          <a:prstGeom prst="line">
            <a:avLst/>
          </a:prstGeom>
          <a:noFill/>
          <a:ln w="12700">
            <a:solidFill>
              <a:schemeClr val="tx1"/>
            </a:solidFill>
            <a:round/>
            <a:headEnd/>
            <a:tailEnd type="triangle" w="med" len="med"/>
          </a:ln>
          <a:effectLst/>
        </p:spPr>
        <p:txBody>
          <a:bodyPr/>
          <a:lstStyle/>
          <a:p>
            <a:endParaRPr lang="en-US"/>
          </a:p>
        </p:txBody>
      </p:sp>
      <p:sp>
        <p:nvSpPr>
          <p:cNvPr id="1519679" name="Line 63"/>
          <p:cNvSpPr>
            <a:spLocks noChangeShapeType="1"/>
          </p:cNvSpPr>
          <p:nvPr/>
        </p:nvSpPr>
        <p:spPr bwMode="auto">
          <a:xfrm flipV="1">
            <a:off x="6705600" y="3124200"/>
            <a:ext cx="0" cy="381000"/>
          </a:xfrm>
          <a:prstGeom prst="line">
            <a:avLst/>
          </a:prstGeom>
          <a:noFill/>
          <a:ln w="12700">
            <a:solidFill>
              <a:schemeClr val="tx1"/>
            </a:solidFill>
            <a:round/>
            <a:headEnd/>
            <a:tailEnd/>
          </a:ln>
          <a:effectLst/>
        </p:spPr>
        <p:txBody>
          <a:bodyPr/>
          <a:lstStyle/>
          <a:p>
            <a:endParaRPr lang="en-US"/>
          </a:p>
        </p:txBody>
      </p:sp>
      <p:sp>
        <p:nvSpPr>
          <p:cNvPr id="1519680" name="Line 64"/>
          <p:cNvSpPr>
            <a:spLocks noChangeShapeType="1"/>
          </p:cNvSpPr>
          <p:nvPr/>
        </p:nvSpPr>
        <p:spPr bwMode="auto">
          <a:xfrm>
            <a:off x="6096000" y="3124200"/>
            <a:ext cx="609600" cy="0"/>
          </a:xfrm>
          <a:prstGeom prst="line">
            <a:avLst/>
          </a:prstGeom>
          <a:noFill/>
          <a:ln w="12700">
            <a:solidFill>
              <a:schemeClr val="tx1"/>
            </a:solidFill>
            <a:round/>
            <a:headEnd/>
            <a:tailEnd/>
          </a:ln>
          <a:effectLst/>
        </p:spPr>
        <p:txBody>
          <a:bodyPr/>
          <a:lstStyle/>
          <a:p>
            <a:endParaRPr lang="en-US"/>
          </a:p>
        </p:txBody>
      </p:sp>
      <p:sp>
        <p:nvSpPr>
          <p:cNvPr id="1519681" name="Line 65"/>
          <p:cNvSpPr>
            <a:spLocks noChangeShapeType="1"/>
          </p:cNvSpPr>
          <p:nvPr/>
        </p:nvSpPr>
        <p:spPr bwMode="auto">
          <a:xfrm>
            <a:off x="6705600" y="3505200"/>
            <a:ext cx="609600" cy="0"/>
          </a:xfrm>
          <a:prstGeom prst="line">
            <a:avLst/>
          </a:prstGeom>
          <a:noFill/>
          <a:ln w="12700">
            <a:solidFill>
              <a:schemeClr val="tx1"/>
            </a:solidFill>
            <a:round/>
            <a:headEnd/>
            <a:tailEnd/>
          </a:ln>
          <a:effectLst/>
        </p:spPr>
        <p:txBody>
          <a:bodyPr/>
          <a:lstStyle/>
          <a:p>
            <a:endParaRPr lang="en-US"/>
          </a:p>
        </p:txBody>
      </p:sp>
      <p:sp>
        <p:nvSpPr>
          <p:cNvPr id="1519682" name="Line 66"/>
          <p:cNvSpPr>
            <a:spLocks noChangeShapeType="1"/>
          </p:cNvSpPr>
          <p:nvPr/>
        </p:nvSpPr>
        <p:spPr bwMode="auto">
          <a:xfrm flipV="1">
            <a:off x="7315200" y="3124200"/>
            <a:ext cx="0" cy="381000"/>
          </a:xfrm>
          <a:prstGeom prst="line">
            <a:avLst/>
          </a:prstGeom>
          <a:noFill/>
          <a:ln w="12700">
            <a:solidFill>
              <a:schemeClr val="tx1"/>
            </a:solidFill>
            <a:round/>
            <a:headEnd/>
            <a:tailEnd type="triangle" w="med" len="med"/>
          </a:ln>
          <a:effectLst/>
        </p:spPr>
        <p:txBody>
          <a:bodyPr/>
          <a:lstStyle/>
          <a:p>
            <a:endParaRPr lang="en-US"/>
          </a:p>
        </p:txBody>
      </p:sp>
      <p:sp>
        <p:nvSpPr>
          <p:cNvPr id="1519683" name="Line 67"/>
          <p:cNvSpPr>
            <a:spLocks noChangeShapeType="1"/>
          </p:cNvSpPr>
          <p:nvPr/>
        </p:nvSpPr>
        <p:spPr bwMode="auto">
          <a:xfrm>
            <a:off x="7315200" y="3124200"/>
            <a:ext cx="609600" cy="0"/>
          </a:xfrm>
          <a:prstGeom prst="line">
            <a:avLst/>
          </a:prstGeom>
          <a:noFill/>
          <a:ln w="12700">
            <a:solidFill>
              <a:schemeClr val="tx1"/>
            </a:solidFill>
            <a:round/>
            <a:headEnd/>
            <a:tailEnd/>
          </a:ln>
          <a:effectLst/>
        </p:spPr>
        <p:txBody>
          <a:bodyPr/>
          <a:lstStyle/>
          <a:p>
            <a:endParaRPr lang="en-US"/>
          </a:p>
        </p:txBody>
      </p:sp>
      <p:sp>
        <p:nvSpPr>
          <p:cNvPr id="1519684" name="Line 68"/>
          <p:cNvSpPr>
            <a:spLocks noChangeShapeType="1"/>
          </p:cNvSpPr>
          <p:nvPr/>
        </p:nvSpPr>
        <p:spPr bwMode="auto">
          <a:xfrm flipV="1">
            <a:off x="7924800" y="3124200"/>
            <a:ext cx="0" cy="381000"/>
          </a:xfrm>
          <a:prstGeom prst="line">
            <a:avLst/>
          </a:prstGeom>
          <a:noFill/>
          <a:ln w="12700">
            <a:solidFill>
              <a:schemeClr val="tx1"/>
            </a:solidFill>
            <a:round/>
            <a:headEnd/>
            <a:tailEnd/>
          </a:ln>
          <a:effectLst/>
        </p:spPr>
        <p:txBody>
          <a:bodyPr/>
          <a:lstStyle/>
          <a:p>
            <a:endParaRPr lang="en-US"/>
          </a:p>
        </p:txBody>
      </p:sp>
      <p:sp>
        <p:nvSpPr>
          <p:cNvPr id="1519685" name="Line 69"/>
          <p:cNvSpPr>
            <a:spLocks noChangeShapeType="1"/>
          </p:cNvSpPr>
          <p:nvPr/>
        </p:nvSpPr>
        <p:spPr bwMode="auto">
          <a:xfrm>
            <a:off x="7924800" y="3505200"/>
            <a:ext cx="609600" cy="0"/>
          </a:xfrm>
          <a:prstGeom prst="line">
            <a:avLst/>
          </a:prstGeom>
          <a:noFill/>
          <a:ln w="12700">
            <a:solidFill>
              <a:schemeClr val="tx1"/>
            </a:solidFill>
            <a:round/>
            <a:headEnd/>
            <a:tailEnd/>
          </a:ln>
          <a:effectLst/>
        </p:spPr>
        <p:txBody>
          <a:bodyPr/>
          <a:lstStyle/>
          <a:p>
            <a:endParaRPr lang="en-US"/>
          </a:p>
        </p:txBody>
      </p:sp>
      <p:sp>
        <p:nvSpPr>
          <p:cNvPr id="1519686" name="Line 70"/>
          <p:cNvSpPr>
            <a:spLocks noChangeShapeType="1"/>
          </p:cNvSpPr>
          <p:nvPr/>
        </p:nvSpPr>
        <p:spPr bwMode="auto">
          <a:xfrm flipV="1">
            <a:off x="8534400" y="3124200"/>
            <a:ext cx="0" cy="381000"/>
          </a:xfrm>
          <a:prstGeom prst="line">
            <a:avLst/>
          </a:prstGeom>
          <a:noFill/>
          <a:ln w="12700">
            <a:solidFill>
              <a:schemeClr val="tx1"/>
            </a:solidFill>
            <a:round/>
            <a:headEnd/>
            <a:tailEnd type="triangle" w="med" len="med"/>
          </a:ln>
          <a:effectLst/>
        </p:spPr>
        <p:txBody>
          <a:bodyPr/>
          <a:lstStyle/>
          <a:p>
            <a:endParaRPr lang="en-US"/>
          </a:p>
        </p:txBody>
      </p:sp>
      <p:sp>
        <p:nvSpPr>
          <p:cNvPr id="1519687" name="Text Box 71"/>
          <p:cNvSpPr txBox="1">
            <a:spLocks noChangeArrowheads="1"/>
          </p:cNvSpPr>
          <p:nvPr/>
        </p:nvSpPr>
        <p:spPr bwMode="auto">
          <a:xfrm>
            <a:off x="5334000" y="31242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grpSp>
        <p:nvGrpSpPr>
          <p:cNvPr id="1519688" name="Group 72"/>
          <p:cNvGrpSpPr>
            <a:grpSpLocks/>
          </p:cNvGrpSpPr>
          <p:nvPr/>
        </p:nvGrpSpPr>
        <p:grpSpPr bwMode="auto">
          <a:xfrm>
            <a:off x="5562600" y="4724400"/>
            <a:ext cx="3124200" cy="457200"/>
            <a:chOff x="3504" y="2736"/>
            <a:chExt cx="1968" cy="288"/>
          </a:xfrm>
        </p:grpSpPr>
        <p:sp>
          <p:nvSpPr>
            <p:cNvPr id="1519689" name="Line 73"/>
            <p:cNvSpPr>
              <a:spLocks noChangeShapeType="1"/>
            </p:cNvSpPr>
            <p:nvPr/>
          </p:nvSpPr>
          <p:spPr bwMode="auto">
            <a:xfrm>
              <a:off x="3888" y="2736"/>
              <a:ext cx="336" cy="0"/>
            </a:xfrm>
            <a:prstGeom prst="line">
              <a:avLst/>
            </a:prstGeom>
            <a:noFill/>
            <a:ln w="12700">
              <a:solidFill>
                <a:schemeClr val="tx1"/>
              </a:solidFill>
              <a:round/>
              <a:headEnd/>
              <a:tailEnd/>
            </a:ln>
            <a:effectLst/>
          </p:spPr>
          <p:txBody>
            <a:bodyPr/>
            <a:lstStyle/>
            <a:p>
              <a:endParaRPr lang="en-US"/>
            </a:p>
          </p:txBody>
        </p:sp>
        <p:grpSp>
          <p:nvGrpSpPr>
            <p:cNvPr id="1519690" name="Group 74"/>
            <p:cNvGrpSpPr>
              <a:grpSpLocks/>
            </p:cNvGrpSpPr>
            <p:nvPr/>
          </p:nvGrpSpPr>
          <p:grpSpPr bwMode="auto">
            <a:xfrm>
              <a:off x="4224" y="2736"/>
              <a:ext cx="96" cy="288"/>
              <a:chOff x="3744" y="2016"/>
              <a:chExt cx="96" cy="288"/>
            </a:xfrm>
          </p:grpSpPr>
          <p:sp>
            <p:nvSpPr>
              <p:cNvPr id="1519691" name="Line 75"/>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692" name="Line 76"/>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693" name="Group 77"/>
            <p:cNvGrpSpPr>
              <a:grpSpLocks/>
            </p:cNvGrpSpPr>
            <p:nvPr/>
          </p:nvGrpSpPr>
          <p:grpSpPr bwMode="auto">
            <a:xfrm>
              <a:off x="4320" y="2736"/>
              <a:ext cx="96" cy="288"/>
              <a:chOff x="3744" y="2016"/>
              <a:chExt cx="96" cy="288"/>
            </a:xfrm>
          </p:grpSpPr>
          <p:sp>
            <p:nvSpPr>
              <p:cNvPr id="1519694" name="Line 78"/>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695" name="Line 79"/>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696" name="Group 80"/>
            <p:cNvGrpSpPr>
              <a:grpSpLocks/>
            </p:cNvGrpSpPr>
            <p:nvPr/>
          </p:nvGrpSpPr>
          <p:grpSpPr bwMode="auto">
            <a:xfrm>
              <a:off x="4416" y="2736"/>
              <a:ext cx="96" cy="288"/>
              <a:chOff x="3744" y="2016"/>
              <a:chExt cx="96" cy="288"/>
            </a:xfrm>
          </p:grpSpPr>
          <p:sp>
            <p:nvSpPr>
              <p:cNvPr id="1519697" name="Line 81"/>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698" name="Line 82"/>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699" name="Group 83"/>
            <p:cNvGrpSpPr>
              <a:grpSpLocks/>
            </p:cNvGrpSpPr>
            <p:nvPr/>
          </p:nvGrpSpPr>
          <p:grpSpPr bwMode="auto">
            <a:xfrm>
              <a:off x="4512" y="2736"/>
              <a:ext cx="96" cy="288"/>
              <a:chOff x="3744" y="2016"/>
              <a:chExt cx="96" cy="288"/>
            </a:xfrm>
          </p:grpSpPr>
          <p:sp>
            <p:nvSpPr>
              <p:cNvPr id="1519700" name="Line 84"/>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01" name="Line 85"/>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02" name="Group 86"/>
            <p:cNvGrpSpPr>
              <a:grpSpLocks/>
            </p:cNvGrpSpPr>
            <p:nvPr/>
          </p:nvGrpSpPr>
          <p:grpSpPr bwMode="auto">
            <a:xfrm>
              <a:off x="4992" y="2736"/>
              <a:ext cx="96" cy="288"/>
              <a:chOff x="3744" y="2016"/>
              <a:chExt cx="96" cy="288"/>
            </a:xfrm>
          </p:grpSpPr>
          <p:sp>
            <p:nvSpPr>
              <p:cNvPr id="1519703" name="Line 87"/>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04" name="Line 88"/>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05" name="Group 89"/>
            <p:cNvGrpSpPr>
              <a:grpSpLocks/>
            </p:cNvGrpSpPr>
            <p:nvPr/>
          </p:nvGrpSpPr>
          <p:grpSpPr bwMode="auto">
            <a:xfrm>
              <a:off x="3792" y="2736"/>
              <a:ext cx="96" cy="288"/>
              <a:chOff x="3744" y="2016"/>
              <a:chExt cx="96" cy="288"/>
            </a:xfrm>
          </p:grpSpPr>
          <p:sp>
            <p:nvSpPr>
              <p:cNvPr id="1519706" name="Line 90"/>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07" name="Line 91"/>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sp>
          <p:nvSpPr>
            <p:cNvPr id="1519708" name="Line 92"/>
            <p:cNvSpPr>
              <a:spLocks noChangeShapeType="1"/>
            </p:cNvSpPr>
            <p:nvPr/>
          </p:nvSpPr>
          <p:spPr bwMode="auto">
            <a:xfrm>
              <a:off x="3888" y="3024"/>
              <a:ext cx="336" cy="0"/>
            </a:xfrm>
            <a:prstGeom prst="line">
              <a:avLst/>
            </a:prstGeom>
            <a:noFill/>
            <a:ln w="12700">
              <a:solidFill>
                <a:schemeClr val="tx1"/>
              </a:solidFill>
              <a:round/>
              <a:headEnd/>
              <a:tailEnd/>
            </a:ln>
            <a:effectLst/>
          </p:spPr>
          <p:txBody>
            <a:bodyPr/>
            <a:lstStyle/>
            <a:p>
              <a:endParaRPr lang="en-US"/>
            </a:p>
          </p:txBody>
        </p:sp>
        <p:sp>
          <p:nvSpPr>
            <p:cNvPr id="1519709" name="Line 93"/>
            <p:cNvSpPr>
              <a:spLocks noChangeShapeType="1"/>
            </p:cNvSpPr>
            <p:nvPr/>
          </p:nvSpPr>
          <p:spPr bwMode="auto">
            <a:xfrm>
              <a:off x="4608" y="2736"/>
              <a:ext cx="384" cy="0"/>
            </a:xfrm>
            <a:prstGeom prst="line">
              <a:avLst/>
            </a:prstGeom>
            <a:noFill/>
            <a:ln w="12700">
              <a:solidFill>
                <a:schemeClr val="tx1"/>
              </a:solidFill>
              <a:round/>
              <a:headEnd/>
              <a:tailEnd/>
            </a:ln>
            <a:effectLst/>
          </p:spPr>
          <p:txBody>
            <a:bodyPr/>
            <a:lstStyle/>
            <a:p>
              <a:endParaRPr lang="en-US"/>
            </a:p>
          </p:txBody>
        </p:sp>
        <p:sp>
          <p:nvSpPr>
            <p:cNvPr id="1519710" name="Line 94"/>
            <p:cNvSpPr>
              <a:spLocks noChangeShapeType="1"/>
            </p:cNvSpPr>
            <p:nvPr/>
          </p:nvSpPr>
          <p:spPr bwMode="auto">
            <a:xfrm>
              <a:off x="4608" y="3024"/>
              <a:ext cx="384" cy="0"/>
            </a:xfrm>
            <a:prstGeom prst="line">
              <a:avLst/>
            </a:prstGeom>
            <a:noFill/>
            <a:ln w="12700">
              <a:solidFill>
                <a:schemeClr val="tx1"/>
              </a:solidFill>
              <a:round/>
              <a:headEnd/>
              <a:tailEnd/>
            </a:ln>
            <a:effectLst/>
          </p:spPr>
          <p:txBody>
            <a:bodyPr/>
            <a:lstStyle/>
            <a:p>
              <a:endParaRPr lang="en-US"/>
            </a:p>
          </p:txBody>
        </p:sp>
        <p:grpSp>
          <p:nvGrpSpPr>
            <p:cNvPr id="1519711" name="Group 95"/>
            <p:cNvGrpSpPr>
              <a:grpSpLocks/>
            </p:cNvGrpSpPr>
            <p:nvPr/>
          </p:nvGrpSpPr>
          <p:grpSpPr bwMode="auto">
            <a:xfrm>
              <a:off x="5088" y="2736"/>
              <a:ext cx="96" cy="288"/>
              <a:chOff x="3744" y="2016"/>
              <a:chExt cx="96" cy="288"/>
            </a:xfrm>
          </p:grpSpPr>
          <p:sp>
            <p:nvSpPr>
              <p:cNvPr id="1519712" name="Line 96"/>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13" name="Line 97"/>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14" name="Group 98"/>
            <p:cNvGrpSpPr>
              <a:grpSpLocks/>
            </p:cNvGrpSpPr>
            <p:nvPr/>
          </p:nvGrpSpPr>
          <p:grpSpPr bwMode="auto">
            <a:xfrm>
              <a:off x="5184" y="2736"/>
              <a:ext cx="96" cy="288"/>
              <a:chOff x="3744" y="2016"/>
              <a:chExt cx="96" cy="288"/>
            </a:xfrm>
          </p:grpSpPr>
          <p:sp>
            <p:nvSpPr>
              <p:cNvPr id="1519715" name="Line 99"/>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16" name="Line 100"/>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17" name="Group 101"/>
            <p:cNvGrpSpPr>
              <a:grpSpLocks/>
            </p:cNvGrpSpPr>
            <p:nvPr/>
          </p:nvGrpSpPr>
          <p:grpSpPr bwMode="auto">
            <a:xfrm>
              <a:off x="5280" y="2736"/>
              <a:ext cx="96" cy="288"/>
              <a:chOff x="3744" y="2016"/>
              <a:chExt cx="96" cy="288"/>
            </a:xfrm>
          </p:grpSpPr>
          <p:sp>
            <p:nvSpPr>
              <p:cNvPr id="1519718" name="Line 102"/>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19" name="Line 103"/>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sp>
          <p:nvSpPr>
            <p:cNvPr id="1519720" name="Line 104"/>
            <p:cNvSpPr>
              <a:spLocks noChangeShapeType="1"/>
            </p:cNvSpPr>
            <p:nvPr/>
          </p:nvSpPr>
          <p:spPr bwMode="auto">
            <a:xfrm>
              <a:off x="5376" y="2736"/>
              <a:ext cx="96" cy="0"/>
            </a:xfrm>
            <a:prstGeom prst="line">
              <a:avLst/>
            </a:prstGeom>
            <a:noFill/>
            <a:ln w="12700">
              <a:solidFill>
                <a:schemeClr val="tx1"/>
              </a:solidFill>
              <a:round/>
              <a:headEnd/>
              <a:tailEnd/>
            </a:ln>
            <a:effectLst/>
          </p:spPr>
          <p:txBody>
            <a:bodyPr/>
            <a:lstStyle/>
            <a:p>
              <a:endParaRPr lang="en-US"/>
            </a:p>
          </p:txBody>
        </p:sp>
        <p:sp>
          <p:nvSpPr>
            <p:cNvPr id="1519721" name="Line 105"/>
            <p:cNvSpPr>
              <a:spLocks noChangeShapeType="1"/>
            </p:cNvSpPr>
            <p:nvPr/>
          </p:nvSpPr>
          <p:spPr bwMode="auto">
            <a:xfrm>
              <a:off x="5376" y="3024"/>
              <a:ext cx="96" cy="0"/>
            </a:xfrm>
            <a:prstGeom prst="line">
              <a:avLst/>
            </a:prstGeom>
            <a:noFill/>
            <a:ln w="12700">
              <a:solidFill>
                <a:schemeClr val="tx1"/>
              </a:solidFill>
              <a:round/>
              <a:headEnd/>
              <a:tailEnd/>
            </a:ln>
            <a:effectLst/>
          </p:spPr>
          <p:txBody>
            <a:bodyPr/>
            <a:lstStyle/>
            <a:p>
              <a:endParaRPr lang="en-US"/>
            </a:p>
          </p:txBody>
        </p:sp>
        <p:sp>
          <p:nvSpPr>
            <p:cNvPr id="1519722" name="Text Box 106"/>
            <p:cNvSpPr txBox="1">
              <a:spLocks noChangeArrowheads="1"/>
            </p:cNvSpPr>
            <p:nvPr/>
          </p:nvSpPr>
          <p:spPr bwMode="auto">
            <a:xfrm>
              <a:off x="3504" y="2736"/>
              <a:ext cx="327" cy="250"/>
            </a:xfrm>
            <a:prstGeom prst="rect">
              <a:avLst/>
            </a:prstGeom>
            <a:noFill/>
            <a:ln w="12700">
              <a:noFill/>
              <a:miter lim="800000"/>
              <a:headEnd/>
              <a:tailEnd/>
            </a:ln>
            <a:effectLst/>
          </p:spPr>
          <p:txBody>
            <a:bodyPr wrap="none">
              <a:spAutoFit/>
            </a:bodyPr>
            <a:lstStyle/>
            <a:p>
              <a:r>
                <a:rPr lang="en-US" sz="2000">
                  <a:solidFill>
                    <a:schemeClr val="tx1"/>
                  </a:solidFill>
                </a:rPr>
                <a:t>Q</a:t>
              </a:r>
              <a:r>
                <a:rPr lang="en-US" sz="2000" baseline="-25000">
                  <a:solidFill>
                    <a:schemeClr val="tx1"/>
                  </a:solidFill>
                </a:rPr>
                <a:t>M</a:t>
              </a:r>
            </a:p>
          </p:txBody>
        </p:sp>
      </p:grpSp>
      <p:grpSp>
        <p:nvGrpSpPr>
          <p:cNvPr id="1519723" name="Group 107"/>
          <p:cNvGrpSpPr>
            <a:grpSpLocks/>
          </p:cNvGrpSpPr>
          <p:nvPr/>
        </p:nvGrpSpPr>
        <p:grpSpPr bwMode="auto">
          <a:xfrm>
            <a:off x="5562600" y="5562600"/>
            <a:ext cx="3048000" cy="473075"/>
            <a:chOff x="3504" y="3264"/>
            <a:chExt cx="1920" cy="298"/>
          </a:xfrm>
        </p:grpSpPr>
        <p:grpSp>
          <p:nvGrpSpPr>
            <p:cNvPr id="1519724" name="Group 108"/>
            <p:cNvGrpSpPr>
              <a:grpSpLocks/>
            </p:cNvGrpSpPr>
            <p:nvPr/>
          </p:nvGrpSpPr>
          <p:grpSpPr bwMode="auto">
            <a:xfrm>
              <a:off x="3792" y="3264"/>
              <a:ext cx="1632" cy="288"/>
              <a:chOff x="3648" y="3072"/>
              <a:chExt cx="1632" cy="288"/>
            </a:xfrm>
          </p:grpSpPr>
          <p:grpSp>
            <p:nvGrpSpPr>
              <p:cNvPr id="1519725" name="Group 109"/>
              <p:cNvGrpSpPr>
                <a:grpSpLocks/>
              </p:cNvGrpSpPr>
              <p:nvPr/>
            </p:nvGrpSpPr>
            <p:grpSpPr bwMode="auto">
              <a:xfrm>
                <a:off x="3648" y="3072"/>
                <a:ext cx="96" cy="288"/>
                <a:chOff x="3744" y="2016"/>
                <a:chExt cx="96" cy="288"/>
              </a:xfrm>
            </p:grpSpPr>
            <p:sp>
              <p:nvSpPr>
                <p:cNvPr id="1519726" name="Line 110"/>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27" name="Line 111"/>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sp>
            <p:nvSpPr>
              <p:cNvPr id="1519728" name="Line 112"/>
              <p:cNvSpPr>
                <a:spLocks noChangeShapeType="1"/>
              </p:cNvSpPr>
              <p:nvPr/>
            </p:nvSpPr>
            <p:spPr bwMode="auto">
              <a:xfrm>
                <a:off x="3744" y="3072"/>
                <a:ext cx="672" cy="0"/>
              </a:xfrm>
              <a:prstGeom prst="line">
                <a:avLst/>
              </a:prstGeom>
              <a:noFill/>
              <a:ln w="12700">
                <a:solidFill>
                  <a:schemeClr val="tx1"/>
                </a:solidFill>
                <a:round/>
                <a:headEnd/>
                <a:tailEnd/>
              </a:ln>
              <a:effectLst/>
            </p:spPr>
            <p:txBody>
              <a:bodyPr/>
              <a:lstStyle/>
              <a:p>
                <a:endParaRPr lang="en-US"/>
              </a:p>
            </p:txBody>
          </p:sp>
          <p:grpSp>
            <p:nvGrpSpPr>
              <p:cNvPr id="1519729" name="Group 113"/>
              <p:cNvGrpSpPr>
                <a:grpSpLocks/>
              </p:cNvGrpSpPr>
              <p:nvPr/>
            </p:nvGrpSpPr>
            <p:grpSpPr bwMode="auto">
              <a:xfrm>
                <a:off x="4416" y="3072"/>
                <a:ext cx="96" cy="288"/>
                <a:chOff x="3744" y="2016"/>
                <a:chExt cx="96" cy="288"/>
              </a:xfrm>
            </p:grpSpPr>
            <p:sp>
              <p:nvSpPr>
                <p:cNvPr id="1519730" name="Line 114"/>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31" name="Line 115"/>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sp>
            <p:nvSpPr>
              <p:cNvPr id="1519732" name="Line 116"/>
              <p:cNvSpPr>
                <a:spLocks noChangeShapeType="1"/>
              </p:cNvSpPr>
              <p:nvPr/>
            </p:nvSpPr>
            <p:spPr bwMode="auto">
              <a:xfrm>
                <a:off x="3744" y="3360"/>
                <a:ext cx="672" cy="0"/>
              </a:xfrm>
              <a:prstGeom prst="line">
                <a:avLst/>
              </a:prstGeom>
              <a:noFill/>
              <a:ln w="12700">
                <a:solidFill>
                  <a:schemeClr val="tx1"/>
                </a:solidFill>
                <a:round/>
                <a:headEnd/>
                <a:tailEnd/>
              </a:ln>
              <a:effectLst/>
            </p:spPr>
            <p:txBody>
              <a:bodyPr/>
              <a:lstStyle/>
              <a:p>
                <a:endParaRPr lang="en-US"/>
              </a:p>
            </p:txBody>
          </p:sp>
          <p:sp>
            <p:nvSpPr>
              <p:cNvPr id="1519733" name="Line 117"/>
              <p:cNvSpPr>
                <a:spLocks noChangeShapeType="1"/>
              </p:cNvSpPr>
              <p:nvPr/>
            </p:nvSpPr>
            <p:spPr bwMode="auto">
              <a:xfrm>
                <a:off x="4512" y="3072"/>
                <a:ext cx="672" cy="0"/>
              </a:xfrm>
              <a:prstGeom prst="line">
                <a:avLst/>
              </a:prstGeom>
              <a:noFill/>
              <a:ln w="12700">
                <a:solidFill>
                  <a:schemeClr val="tx1"/>
                </a:solidFill>
                <a:round/>
                <a:headEnd/>
                <a:tailEnd/>
              </a:ln>
              <a:effectLst/>
            </p:spPr>
            <p:txBody>
              <a:bodyPr/>
              <a:lstStyle/>
              <a:p>
                <a:endParaRPr lang="en-US"/>
              </a:p>
            </p:txBody>
          </p:sp>
          <p:sp>
            <p:nvSpPr>
              <p:cNvPr id="1519734" name="Line 118"/>
              <p:cNvSpPr>
                <a:spLocks noChangeShapeType="1"/>
              </p:cNvSpPr>
              <p:nvPr/>
            </p:nvSpPr>
            <p:spPr bwMode="auto">
              <a:xfrm>
                <a:off x="4512" y="3360"/>
                <a:ext cx="672" cy="0"/>
              </a:xfrm>
              <a:prstGeom prst="line">
                <a:avLst/>
              </a:prstGeom>
              <a:noFill/>
              <a:ln w="12700">
                <a:solidFill>
                  <a:schemeClr val="tx1"/>
                </a:solidFill>
                <a:round/>
                <a:headEnd/>
                <a:tailEnd/>
              </a:ln>
              <a:effectLst/>
            </p:spPr>
            <p:txBody>
              <a:bodyPr/>
              <a:lstStyle/>
              <a:p>
                <a:endParaRPr lang="en-US"/>
              </a:p>
            </p:txBody>
          </p:sp>
          <p:grpSp>
            <p:nvGrpSpPr>
              <p:cNvPr id="1519735" name="Group 119"/>
              <p:cNvGrpSpPr>
                <a:grpSpLocks/>
              </p:cNvGrpSpPr>
              <p:nvPr/>
            </p:nvGrpSpPr>
            <p:grpSpPr bwMode="auto">
              <a:xfrm>
                <a:off x="5184" y="3072"/>
                <a:ext cx="96" cy="288"/>
                <a:chOff x="3744" y="2016"/>
                <a:chExt cx="96" cy="288"/>
              </a:xfrm>
            </p:grpSpPr>
            <p:sp>
              <p:nvSpPr>
                <p:cNvPr id="1519736" name="Line 120"/>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37" name="Line 121"/>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sp>
          <p:nvSpPr>
            <p:cNvPr id="1519738" name="Text Box 122"/>
            <p:cNvSpPr txBox="1">
              <a:spLocks noChangeArrowheads="1"/>
            </p:cNvSpPr>
            <p:nvPr/>
          </p:nvSpPr>
          <p:spPr bwMode="auto">
            <a:xfrm>
              <a:off x="3504" y="3312"/>
              <a:ext cx="240" cy="250"/>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grpSp>
      <p:grpSp>
        <p:nvGrpSpPr>
          <p:cNvPr id="1519739" name="Group 123"/>
          <p:cNvGrpSpPr>
            <a:grpSpLocks/>
          </p:cNvGrpSpPr>
          <p:nvPr/>
        </p:nvGrpSpPr>
        <p:grpSpPr bwMode="auto">
          <a:xfrm>
            <a:off x="5562600" y="3886200"/>
            <a:ext cx="2971800" cy="457200"/>
            <a:chOff x="3504" y="2208"/>
            <a:chExt cx="1872" cy="288"/>
          </a:xfrm>
        </p:grpSpPr>
        <p:grpSp>
          <p:nvGrpSpPr>
            <p:cNvPr id="1519740" name="Group 124"/>
            <p:cNvGrpSpPr>
              <a:grpSpLocks/>
            </p:cNvGrpSpPr>
            <p:nvPr/>
          </p:nvGrpSpPr>
          <p:grpSpPr bwMode="auto">
            <a:xfrm>
              <a:off x="3936" y="2208"/>
              <a:ext cx="96" cy="288"/>
              <a:chOff x="3744" y="2016"/>
              <a:chExt cx="96" cy="288"/>
            </a:xfrm>
          </p:grpSpPr>
          <p:sp>
            <p:nvSpPr>
              <p:cNvPr id="1519741" name="Line 125"/>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42" name="Line 126"/>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43" name="Group 127"/>
            <p:cNvGrpSpPr>
              <a:grpSpLocks/>
            </p:cNvGrpSpPr>
            <p:nvPr/>
          </p:nvGrpSpPr>
          <p:grpSpPr bwMode="auto">
            <a:xfrm>
              <a:off x="4032" y="2208"/>
              <a:ext cx="96" cy="288"/>
              <a:chOff x="3744" y="2016"/>
              <a:chExt cx="96" cy="288"/>
            </a:xfrm>
          </p:grpSpPr>
          <p:sp>
            <p:nvSpPr>
              <p:cNvPr id="1519744" name="Line 128"/>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45" name="Line 129"/>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46" name="Group 130"/>
            <p:cNvGrpSpPr>
              <a:grpSpLocks/>
            </p:cNvGrpSpPr>
            <p:nvPr/>
          </p:nvGrpSpPr>
          <p:grpSpPr bwMode="auto">
            <a:xfrm>
              <a:off x="4128" y="2208"/>
              <a:ext cx="96" cy="288"/>
              <a:chOff x="3744" y="2016"/>
              <a:chExt cx="96" cy="288"/>
            </a:xfrm>
          </p:grpSpPr>
          <p:sp>
            <p:nvSpPr>
              <p:cNvPr id="1519747" name="Line 131"/>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48" name="Line 132"/>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49" name="Group 133"/>
            <p:cNvGrpSpPr>
              <a:grpSpLocks/>
            </p:cNvGrpSpPr>
            <p:nvPr/>
          </p:nvGrpSpPr>
          <p:grpSpPr bwMode="auto">
            <a:xfrm>
              <a:off x="4224" y="2208"/>
              <a:ext cx="96" cy="288"/>
              <a:chOff x="3744" y="2016"/>
              <a:chExt cx="96" cy="288"/>
            </a:xfrm>
          </p:grpSpPr>
          <p:sp>
            <p:nvSpPr>
              <p:cNvPr id="1519750" name="Line 134"/>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51" name="Line 135"/>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52" name="Group 136"/>
            <p:cNvGrpSpPr>
              <a:grpSpLocks/>
            </p:cNvGrpSpPr>
            <p:nvPr/>
          </p:nvGrpSpPr>
          <p:grpSpPr bwMode="auto">
            <a:xfrm>
              <a:off x="4320" y="2208"/>
              <a:ext cx="96" cy="288"/>
              <a:chOff x="3744" y="2016"/>
              <a:chExt cx="96" cy="288"/>
            </a:xfrm>
          </p:grpSpPr>
          <p:sp>
            <p:nvSpPr>
              <p:cNvPr id="1519753" name="Line 137"/>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54" name="Line 138"/>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55" name="Group 139"/>
            <p:cNvGrpSpPr>
              <a:grpSpLocks/>
            </p:cNvGrpSpPr>
            <p:nvPr/>
          </p:nvGrpSpPr>
          <p:grpSpPr bwMode="auto">
            <a:xfrm>
              <a:off x="4416" y="2208"/>
              <a:ext cx="96" cy="288"/>
              <a:chOff x="3744" y="2016"/>
              <a:chExt cx="96" cy="288"/>
            </a:xfrm>
          </p:grpSpPr>
          <p:sp>
            <p:nvSpPr>
              <p:cNvPr id="1519756" name="Line 140"/>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57" name="Line 141"/>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58" name="Group 142"/>
            <p:cNvGrpSpPr>
              <a:grpSpLocks/>
            </p:cNvGrpSpPr>
            <p:nvPr/>
          </p:nvGrpSpPr>
          <p:grpSpPr bwMode="auto">
            <a:xfrm>
              <a:off x="4704" y="2208"/>
              <a:ext cx="96" cy="288"/>
              <a:chOff x="3744" y="2016"/>
              <a:chExt cx="96" cy="288"/>
            </a:xfrm>
          </p:grpSpPr>
          <p:sp>
            <p:nvSpPr>
              <p:cNvPr id="1519759" name="Line 143"/>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60" name="Line 144"/>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61" name="Group 145"/>
            <p:cNvGrpSpPr>
              <a:grpSpLocks/>
            </p:cNvGrpSpPr>
            <p:nvPr/>
          </p:nvGrpSpPr>
          <p:grpSpPr bwMode="auto">
            <a:xfrm>
              <a:off x="4800" y="2208"/>
              <a:ext cx="96" cy="288"/>
              <a:chOff x="3744" y="2016"/>
              <a:chExt cx="96" cy="288"/>
            </a:xfrm>
          </p:grpSpPr>
          <p:sp>
            <p:nvSpPr>
              <p:cNvPr id="1519762" name="Line 146"/>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63" name="Line 147"/>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64" name="Group 148"/>
            <p:cNvGrpSpPr>
              <a:grpSpLocks/>
            </p:cNvGrpSpPr>
            <p:nvPr/>
          </p:nvGrpSpPr>
          <p:grpSpPr bwMode="auto">
            <a:xfrm>
              <a:off x="4896" y="2208"/>
              <a:ext cx="96" cy="288"/>
              <a:chOff x="3744" y="2016"/>
              <a:chExt cx="96" cy="288"/>
            </a:xfrm>
          </p:grpSpPr>
          <p:sp>
            <p:nvSpPr>
              <p:cNvPr id="1519765" name="Line 149"/>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66" name="Line 150"/>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67" name="Group 151"/>
            <p:cNvGrpSpPr>
              <a:grpSpLocks/>
            </p:cNvGrpSpPr>
            <p:nvPr/>
          </p:nvGrpSpPr>
          <p:grpSpPr bwMode="auto">
            <a:xfrm>
              <a:off x="4992" y="2208"/>
              <a:ext cx="96" cy="288"/>
              <a:chOff x="3744" y="2016"/>
              <a:chExt cx="96" cy="288"/>
            </a:xfrm>
          </p:grpSpPr>
          <p:sp>
            <p:nvSpPr>
              <p:cNvPr id="1519768" name="Line 152"/>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69" name="Line 153"/>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70" name="Group 154"/>
            <p:cNvGrpSpPr>
              <a:grpSpLocks/>
            </p:cNvGrpSpPr>
            <p:nvPr/>
          </p:nvGrpSpPr>
          <p:grpSpPr bwMode="auto">
            <a:xfrm>
              <a:off x="5088" y="2208"/>
              <a:ext cx="96" cy="288"/>
              <a:chOff x="3744" y="2016"/>
              <a:chExt cx="96" cy="288"/>
            </a:xfrm>
          </p:grpSpPr>
          <p:sp>
            <p:nvSpPr>
              <p:cNvPr id="1519771" name="Line 155"/>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72" name="Line 156"/>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73" name="Group 157"/>
            <p:cNvGrpSpPr>
              <a:grpSpLocks/>
            </p:cNvGrpSpPr>
            <p:nvPr/>
          </p:nvGrpSpPr>
          <p:grpSpPr bwMode="auto">
            <a:xfrm>
              <a:off x="5184" y="2208"/>
              <a:ext cx="96" cy="288"/>
              <a:chOff x="3744" y="2016"/>
              <a:chExt cx="96" cy="288"/>
            </a:xfrm>
          </p:grpSpPr>
          <p:sp>
            <p:nvSpPr>
              <p:cNvPr id="1519774" name="Line 158"/>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75" name="Line 159"/>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sp>
          <p:nvSpPr>
            <p:cNvPr id="1519776" name="Text Box 160"/>
            <p:cNvSpPr txBox="1">
              <a:spLocks noChangeArrowheads="1"/>
            </p:cNvSpPr>
            <p:nvPr/>
          </p:nvSpPr>
          <p:spPr bwMode="auto">
            <a:xfrm>
              <a:off x="3504" y="2208"/>
              <a:ext cx="232" cy="250"/>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grpSp>
          <p:nvGrpSpPr>
            <p:cNvPr id="1519777" name="Group 161"/>
            <p:cNvGrpSpPr>
              <a:grpSpLocks/>
            </p:cNvGrpSpPr>
            <p:nvPr/>
          </p:nvGrpSpPr>
          <p:grpSpPr bwMode="auto">
            <a:xfrm>
              <a:off x="3840" y="2208"/>
              <a:ext cx="96" cy="288"/>
              <a:chOff x="3744" y="2016"/>
              <a:chExt cx="96" cy="288"/>
            </a:xfrm>
          </p:grpSpPr>
          <p:sp>
            <p:nvSpPr>
              <p:cNvPr id="1519778" name="Line 162"/>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79" name="Line 163"/>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80" name="Group 164"/>
            <p:cNvGrpSpPr>
              <a:grpSpLocks/>
            </p:cNvGrpSpPr>
            <p:nvPr/>
          </p:nvGrpSpPr>
          <p:grpSpPr bwMode="auto">
            <a:xfrm>
              <a:off x="3744" y="2208"/>
              <a:ext cx="96" cy="288"/>
              <a:chOff x="3744" y="2016"/>
              <a:chExt cx="96" cy="288"/>
            </a:xfrm>
          </p:grpSpPr>
          <p:sp>
            <p:nvSpPr>
              <p:cNvPr id="1519781" name="Line 165"/>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82" name="Line 166"/>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83" name="Group 167"/>
            <p:cNvGrpSpPr>
              <a:grpSpLocks/>
            </p:cNvGrpSpPr>
            <p:nvPr/>
          </p:nvGrpSpPr>
          <p:grpSpPr bwMode="auto">
            <a:xfrm>
              <a:off x="4512" y="2208"/>
              <a:ext cx="96" cy="288"/>
              <a:chOff x="3744" y="2016"/>
              <a:chExt cx="96" cy="288"/>
            </a:xfrm>
          </p:grpSpPr>
          <p:sp>
            <p:nvSpPr>
              <p:cNvPr id="1519784" name="Line 168"/>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85" name="Line 169"/>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86" name="Group 170"/>
            <p:cNvGrpSpPr>
              <a:grpSpLocks/>
            </p:cNvGrpSpPr>
            <p:nvPr/>
          </p:nvGrpSpPr>
          <p:grpSpPr bwMode="auto">
            <a:xfrm>
              <a:off x="4608" y="2208"/>
              <a:ext cx="96" cy="288"/>
              <a:chOff x="3744" y="2016"/>
              <a:chExt cx="96" cy="288"/>
            </a:xfrm>
          </p:grpSpPr>
          <p:sp>
            <p:nvSpPr>
              <p:cNvPr id="1519787" name="Line 171"/>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88" name="Line 172"/>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nvGrpSpPr>
            <p:cNvPr id="1519789" name="Group 173"/>
            <p:cNvGrpSpPr>
              <a:grpSpLocks/>
            </p:cNvGrpSpPr>
            <p:nvPr/>
          </p:nvGrpSpPr>
          <p:grpSpPr bwMode="auto">
            <a:xfrm>
              <a:off x="5280" y="2208"/>
              <a:ext cx="96" cy="288"/>
              <a:chOff x="3744" y="2016"/>
              <a:chExt cx="96" cy="288"/>
            </a:xfrm>
          </p:grpSpPr>
          <p:sp>
            <p:nvSpPr>
              <p:cNvPr id="1519790" name="Line 174"/>
              <p:cNvSpPr>
                <a:spLocks noChangeShapeType="1"/>
              </p:cNvSpPr>
              <p:nvPr/>
            </p:nvSpPr>
            <p:spPr bwMode="auto">
              <a:xfrm flipV="1">
                <a:off x="3744" y="2016"/>
                <a:ext cx="96" cy="288"/>
              </a:xfrm>
              <a:prstGeom prst="line">
                <a:avLst/>
              </a:prstGeom>
              <a:noFill/>
              <a:ln w="12700">
                <a:solidFill>
                  <a:schemeClr val="tx1"/>
                </a:solidFill>
                <a:round/>
                <a:headEnd/>
                <a:tailEnd/>
              </a:ln>
              <a:effectLst/>
            </p:spPr>
            <p:txBody>
              <a:bodyPr/>
              <a:lstStyle/>
              <a:p>
                <a:endParaRPr lang="en-US"/>
              </a:p>
            </p:txBody>
          </p:sp>
          <p:sp>
            <p:nvSpPr>
              <p:cNvPr id="1519791" name="Line 175"/>
              <p:cNvSpPr>
                <a:spLocks noChangeShapeType="1"/>
              </p:cNvSpPr>
              <p:nvPr/>
            </p:nvSpPr>
            <p:spPr bwMode="auto">
              <a:xfrm>
                <a:off x="3744" y="2016"/>
                <a:ext cx="96" cy="288"/>
              </a:xfrm>
              <a:prstGeom prst="line">
                <a:avLst/>
              </a:prstGeom>
              <a:noFill/>
              <a:ln w="12700">
                <a:solidFill>
                  <a:schemeClr val="tx1"/>
                </a:solidFill>
                <a:round/>
                <a:headEnd/>
                <a:tailEnd/>
              </a:ln>
              <a:effectLst/>
            </p:spPr>
            <p:txBody>
              <a:bodyPr/>
              <a:lstStyle/>
              <a:p>
                <a:endParaRPr lang="en-US"/>
              </a:p>
            </p:txBody>
          </p:sp>
        </p:grpSp>
      </p:grpSp>
      <p:grpSp>
        <p:nvGrpSpPr>
          <p:cNvPr id="1519803" name="Group 187"/>
          <p:cNvGrpSpPr>
            <a:grpSpLocks/>
          </p:cNvGrpSpPr>
          <p:nvPr/>
        </p:nvGrpSpPr>
        <p:grpSpPr bwMode="auto">
          <a:xfrm>
            <a:off x="6019800" y="914400"/>
            <a:ext cx="2133600" cy="1541463"/>
            <a:chOff x="2304" y="3120"/>
            <a:chExt cx="1344" cy="971"/>
          </a:xfrm>
        </p:grpSpPr>
        <p:sp>
          <p:nvSpPr>
            <p:cNvPr id="1519793" name="Text Box 177"/>
            <p:cNvSpPr txBox="1">
              <a:spLocks noChangeArrowheads="1"/>
            </p:cNvSpPr>
            <p:nvPr/>
          </p:nvSpPr>
          <p:spPr bwMode="auto">
            <a:xfrm>
              <a:off x="2736" y="3840"/>
              <a:ext cx="481" cy="251"/>
            </a:xfrm>
            <a:prstGeom prst="rect">
              <a:avLst/>
            </a:prstGeom>
            <a:noFill/>
            <a:ln w="12700">
              <a:noFill/>
              <a:miter lim="800000"/>
              <a:headEnd/>
              <a:tailEnd/>
            </a:ln>
            <a:effectLst/>
          </p:spPr>
          <p:txBody>
            <a:bodyPr wrap="none">
              <a:spAutoFit/>
            </a:bodyPr>
            <a:lstStyle/>
            <a:p>
              <a:pPr algn="ctr"/>
              <a:r>
                <a:rPr lang="en-US" sz="2000">
                  <a:solidFill>
                    <a:schemeClr val="tx1"/>
                  </a:solidFill>
                </a:rPr>
                <a:t>clock</a:t>
              </a:r>
            </a:p>
          </p:txBody>
        </p:sp>
        <p:sp>
          <p:nvSpPr>
            <p:cNvPr id="1519794" name="Rectangle 178"/>
            <p:cNvSpPr>
              <a:spLocks noChangeArrowheads="1"/>
            </p:cNvSpPr>
            <p:nvPr/>
          </p:nvSpPr>
          <p:spPr bwMode="auto">
            <a:xfrm>
              <a:off x="2784" y="3120"/>
              <a:ext cx="384" cy="567"/>
            </a:xfrm>
            <a:prstGeom prst="rect">
              <a:avLst/>
            </a:prstGeom>
            <a:noFill/>
            <a:ln w="12700">
              <a:solidFill>
                <a:schemeClr val="tx1"/>
              </a:solidFill>
              <a:miter lim="800000"/>
              <a:headEnd/>
              <a:tailEnd/>
            </a:ln>
            <a:effectLst/>
          </p:spPr>
          <p:txBody>
            <a:bodyPr wrap="none" anchor="ctr"/>
            <a:lstStyle/>
            <a:p>
              <a:endParaRPr lang="en-US"/>
            </a:p>
          </p:txBody>
        </p:sp>
        <p:sp>
          <p:nvSpPr>
            <p:cNvPr id="1519795" name="Text Box 179"/>
            <p:cNvSpPr txBox="1">
              <a:spLocks noChangeArrowheads="1"/>
            </p:cNvSpPr>
            <p:nvPr/>
          </p:nvSpPr>
          <p:spPr bwMode="auto">
            <a:xfrm rot="-5462553">
              <a:off x="2779" y="3266"/>
              <a:ext cx="436" cy="231"/>
            </a:xfrm>
            <a:prstGeom prst="rect">
              <a:avLst/>
            </a:prstGeom>
            <a:noFill/>
            <a:ln w="12700">
              <a:noFill/>
              <a:miter lim="800000"/>
              <a:headEnd/>
              <a:tailEnd/>
            </a:ln>
            <a:effectLst/>
          </p:spPr>
          <p:txBody>
            <a:bodyPr wrap="none">
              <a:spAutoFit/>
            </a:bodyPr>
            <a:lstStyle/>
            <a:p>
              <a:pPr algn="ctr"/>
              <a:r>
                <a:rPr lang="en-US" sz="1800">
                  <a:solidFill>
                    <a:schemeClr val="tx1"/>
                  </a:solidFill>
                </a:rPr>
                <a:t>D FF</a:t>
              </a:r>
            </a:p>
          </p:txBody>
        </p:sp>
        <p:sp>
          <p:nvSpPr>
            <p:cNvPr id="1519796" name="Line 180"/>
            <p:cNvSpPr>
              <a:spLocks noChangeShapeType="1"/>
            </p:cNvSpPr>
            <p:nvPr/>
          </p:nvSpPr>
          <p:spPr bwMode="auto">
            <a:xfrm flipV="1">
              <a:off x="2976" y="3687"/>
              <a:ext cx="0" cy="222"/>
            </a:xfrm>
            <a:prstGeom prst="line">
              <a:avLst/>
            </a:prstGeom>
            <a:noFill/>
            <a:ln w="12700">
              <a:solidFill>
                <a:schemeClr val="tx1"/>
              </a:solidFill>
              <a:round/>
              <a:headEnd/>
              <a:tailEnd type="triangle" w="med" len="med"/>
            </a:ln>
            <a:effectLst/>
          </p:spPr>
          <p:txBody>
            <a:bodyPr/>
            <a:lstStyle/>
            <a:p>
              <a:endParaRPr lang="en-US"/>
            </a:p>
          </p:txBody>
        </p:sp>
        <p:sp>
          <p:nvSpPr>
            <p:cNvPr id="1519797" name="Line 181"/>
            <p:cNvSpPr>
              <a:spLocks noChangeShapeType="1"/>
            </p:cNvSpPr>
            <p:nvPr/>
          </p:nvSpPr>
          <p:spPr bwMode="auto">
            <a:xfrm>
              <a:off x="2544" y="3331"/>
              <a:ext cx="240" cy="0"/>
            </a:xfrm>
            <a:prstGeom prst="line">
              <a:avLst/>
            </a:prstGeom>
            <a:noFill/>
            <a:ln w="12700">
              <a:solidFill>
                <a:schemeClr val="tx1"/>
              </a:solidFill>
              <a:round/>
              <a:headEnd/>
              <a:tailEnd type="triangle" w="med" len="med"/>
            </a:ln>
            <a:effectLst/>
          </p:spPr>
          <p:txBody>
            <a:bodyPr/>
            <a:lstStyle/>
            <a:p>
              <a:endParaRPr lang="en-US"/>
            </a:p>
          </p:txBody>
        </p:sp>
        <p:sp>
          <p:nvSpPr>
            <p:cNvPr id="1519798" name="Line 182"/>
            <p:cNvSpPr>
              <a:spLocks noChangeShapeType="1"/>
            </p:cNvSpPr>
            <p:nvPr/>
          </p:nvSpPr>
          <p:spPr bwMode="auto">
            <a:xfrm>
              <a:off x="3168" y="3331"/>
              <a:ext cx="240" cy="0"/>
            </a:xfrm>
            <a:prstGeom prst="line">
              <a:avLst/>
            </a:prstGeom>
            <a:noFill/>
            <a:ln w="12700">
              <a:solidFill>
                <a:schemeClr val="tx1"/>
              </a:solidFill>
              <a:round/>
              <a:headEnd/>
              <a:tailEnd type="triangle" w="med" len="med"/>
            </a:ln>
            <a:effectLst/>
          </p:spPr>
          <p:txBody>
            <a:bodyPr/>
            <a:lstStyle/>
            <a:p>
              <a:endParaRPr lang="en-US"/>
            </a:p>
          </p:txBody>
        </p:sp>
        <p:sp>
          <p:nvSpPr>
            <p:cNvPr id="1519799" name="Text Box 183"/>
            <p:cNvSpPr txBox="1">
              <a:spLocks noChangeArrowheads="1"/>
            </p:cNvSpPr>
            <p:nvPr/>
          </p:nvSpPr>
          <p:spPr bwMode="auto">
            <a:xfrm>
              <a:off x="3408" y="3243"/>
              <a:ext cx="240" cy="250"/>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19800" name="Text Box 184"/>
            <p:cNvSpPr txBox="1">
              <a:spLocks noChangeArrowheads="1"/>
            </p:cNvSpPr>
            <p:nvPr/>
          </p:nvSpPr>
          <p:spPr bwMode="auto">
            <a:xfrm>
              <a:off x="2304" y="3243"/>
              <a:ext cx="232" cy="250"/>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sp>
          <p:nvSpPr>
            <p:cNvPr id="1519801" name="Line 185"/>
            <p:cNvSpPr>
              <a:spLocks noChangeShapeType="1"/>
            </p:cNvSpPr>
            <p:nvPr/>
          </p:nvSpPr>
          <p:spPr bwMode="auto">
            <a:xfrm flipH="1">
              <a:off x="2880" y="3553"/>
              <a:ext cx="96" cy="134"/>
            </a:xfrm>
            <a:prstGeom prst="line">
              <a:avLst/>
            </a:prstGeom>
            <a:noFill/>
            <a:ln w="12700">
              <a:solidFill>
                <a:schemeClr val="tx1"/>
              </a:solidFill>
              <a:round/>
              <a:headEnd/>
              <a:tailEnd/>
            </a:ln>
            <a:effectLst/>
          </p:spPr>
          <p:txBody>
            <a:bodyPr/>
            <a:lstStyle/>
            <a:p>
              <a:endParaRPr lang="en-US"/>
            </a:p>
          </p:txBody>
        </p:sp>
        <p:sp>
          <p:nvSpPr>
            <p:cNvPr id="1519802" name="Line 186"/>
            <p:cNvSpPr>
              <a:spLocks noChangeShapeType="1"/>
            </p:cNvSpPr>
            <p:nvPr/>
          </p:nvSpPr>
          <p:spPr bwMode="auto">
            <a:xfrm>
              <a:off x="2976" y="3553"/>
              <a:ext cx="96" cy="134"/>
            </a:xfrm>
            <a:prstGeom prst="line">
              <a:avLst/>
            </a:prstGeom>
            <a:noFill/>
            <a:ln w="12700">
              <a:solidFill>
                <a:schemeClr val="tx1"/>
              </a:solidFill>
              <a:round/>
              <a:headEnd/>
              <a:tailEnd/>
            </a:ln>
            <a:effectLst/>
          </p:spPr>
          <p:txBody>
            <a:bodyPr/>
            <a:lstStyle/>
            <a:p>
              <a:endParaRPr lang="en-US"/>
            </a:p>
          </p:txBody>
        </p:sp>
      </p:grpSp>
      <p:sp>
        <p:nvSpPr>
          <p:cNvPr id="1519804" name="Text Box 188"/>
          <p:cNvSpPr txBox="1">
            <a:spLocks noChangeArrowheads="1"/>
          </p:cNvSpPr>
          <p:nvPr/>
        </p:nvSpPr>
        <p:spPr bwMode="auto">
          <a:xfrm>
            <a:off x="457200" y="4648200"/>
            <a:ext cx="3665538" cy="396875"/>
          </a:xfrm>
          <a:prstGeom prst="rect">
            <a:avLst/>
          </a:prstGeom>
          <a:noFill/>
          <a:ln w="12700">
            <a:noFill/>
            <a:miter lim="800000"/>
            <a:headEnd/>
            <a:tailEnd/>
          </a:ln>
          <a:effectLst/>
        </p:spPr>
        <p:txBody>
          <a:bodyPr wrap="none">
            <a:spAutoFit/>
          </a:bodyPr>
          <a:lstStyle/>
          <a:p>
            <a:r>
              <a:rPr lang="en-US" sz="2000">
                <a:solidFill>
                  <a:schemeClr val="tx1"/>
                </a:solidFill>
              </a:rPr>
              <a:t>clk = 0  </a:t>
            </a:r>
            <a:r>
              <a:rPr lang="en-US" sz="2000">
                <a:solidFill>
                  <a:srgbClr val="008000"/>
                </a:solidFill>
              </a:rPr>
              <a:t>transparent</a:t>
            </a:r>
            <a:r>
              <a:rPr lang="en-US" sz="2000">
                <a:solidFill>
                  <a:schemeClr val="tx1"/>
                </a:solidFill>
              </a:rPr>
              <a:t>            </a:t>
            </a:r>
            <a:r>
              <a:rPr lang="en-US" sz="2000">
                <a:solidFill>
                  <a:schemeClr val="accent2"/>
                </a:solidFill>
              </a:rPr>
              <a:t>hold</a:t>
            </a:r>
            <a:endParaRPr lang="en-US" sz="2000" baseline="-25000">
              <a:solidFill>
                <a:schemeClr val="accent2"/>
              </a:solidFill>
            </a:endParaRPr>
          </a:p>
        </p:txBody>
      </p:sp>
      <p:sp>
        <p:nvSpPr>
          <p:cNvPr id="1519805" name="Text Box 189"/>
          <p:cNvSpPr txBox="1">
            <a:spLocks noChangeArrowheads="1"/>
          </p:cNvSpPr>
          <p:nvPr/>
        </p:nvSpPr>
        <p:spPr bwMode="auto">
          <a:xfrm>
            <a:off x="152400" y="5562600"/>
            <a:ext cx="4406900" cy="396875"/>
          </a:xfrm>
          <a:prstGeom prst="rect">
            <a:avLst/>
          </a:prstGeom>
          <a:noFill/>
          <a:ln w="12700">
            <a:noFill/>
            <a:miter lim="800000"/>
            <a:headEnd/>
            <a:tailEnd/>
          </a:ln>
          <a:effectLst/>
        </p:spPr>
        <p:txBody>
          <a:bodyPr wrap="none">
            <a:spAutoFit/>
          </a:bodyPr>
          <a:lstStyle/>
          <a:p>
            <a:r>
              <a:rPr lang="en-US" sz="2000">
                <a:solidFill>
                  <a:schemeClr val="tx1"/>
                </a:solidFill>
              </a:rPr>
              <a:t>clk = 0</a:t>
            </a:r>
            <a:r>
              <a:rPr lang="en-US" sz="2000">
                <a:solidFill>
                  <a:schemeClr val="tx1"/>
                </a:solidFill>
                <a:sym typeface="Symbol" pitchFamily="18" charset="2"/>
              </a:rPr>
              <a:t></a:t>
            </a:r>
            <a:r>
              <a:rPr lang="en-US" sz="2000">
                <a:solidFill>
                  <a:schemeClr val="tx1"/>
                </a:solidFill>
              </a:rPr>
              <a:t>1    </a:t>
            </a:r>
            <a:r>
              <a:rPr lang="en-US" sz="2000">
                <a:solidFill>
                  <a:schemeClr val="accent2"/>
                </a:solidFill>
              </a:rPr>
              <a:t>hold</a:t>
            </a:r>
            <a:r>
              <a:rPr lang="en-US" sz="2000">
                <a:solidFill>
                  <a:schemeClr val="tx1"/>
                </a:solidFill>
              </a:rPr>
              <a:t>               </a:t>
            </a:r>
            <a:r>
              <a:rPr lang="en-US" sz="2000">
                <a:solidFill>
                  <a:srgbClr val="008000"/>
                </a:solidFill>
              </a:rPr>
              <a:t>transparent</a:t>
            </a:r>
            <a:endParaRPr lang="en-US" sz="2000" baseline="-25000">
              <a:solidFill>
                <a:srgbClr val="008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197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1968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51980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51972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519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804" grpId="0"/>
      <p:bldP spid="1519805"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1666" name="Rectangle 2"/>
          <p:cNvSpPr>
            <a:spLocks noGrp="1" noChangeArrowheads="1"/>
          </p:cNvSpPr>
          <p:nvPr>
            <p:ph type="title"/>
          </p:nvPr>
        </p:nvSpPr>
        <p:spPr/>
        <p:txBody>
          <a:bodyPr/>
          <a:lstStyle/>
          <a:p>
            <a:r>
              <a:rPr lang="en-US"/>
              <a:t>MS ET Implementation</a:t>
            </a:r>
          </a:p>
        </p:txBody>
      </p:sp>
      <p:grpSp>
        <p:nvGrpSpPr>
          <p:cNvPr id="1521667" name="Group 3"/>
          <p:cNvGrpSpPr>
            <a:grpSpLocks/>
          </p:cNvGrpSpPr>
          <p:nvPr/>
        </p:nvGrpSpPr>
        <p:grpSpPr bwMode="auto">
          <a:xfrm>
            <a:off x="457200" y="1219200"/>
            <a:ext cx="8323263" cy="3276600"/>
            <a:chOff x="288" y="768"/>
            <a:chExt cx="5243" cy="2064"/>
          </a:xfrm>
        </p:grpSpPr>
        <p:sp>
          <p:nvSpPr>
            <p:cNvPr id="1521668" name="Text Box 4"/>
            <p:cNvSpPr txBox="1">
              <a:spLocks noChangeArrowheads="1"/>
            </p:cNvSpPr>
            <p:nvPr/>
          </p:nvSpPr>
          <p:spPr bwMode="auto">
            <a:xfrm>
              <a:off x="5291" y="1262"/>
              <a:ext cx="240" cy="250"/>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21669" name="Text Box 5"/>
            <p:cNvSpPr txBox="1">
              <a:spLocks noChangeArrowheads="1"/>
            </p:cNvSpPr>
            <p:nvPr/>
          </p:nvSpPr>
          <p:spPr bwMode="auto">
            <a:xfrm>
              <a:off x="334" y="1979"/>
              <a:ext cx="232" cy="250"/>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grpSp>
          <p:nvGrpSpPr>
            <p:cNvPr id="1521670" name="Group 6"/>
            <p:cNvGrpSpPr>
              <a:grpSpLocks/>
            </p:cNvGrpSpPr>
            <p:nvPr/>
          </p:nvGrpSpPr>
          <p:grpSpPr bwMode="auto">
            <a:xfrm>
              <a:off x="831" y="1289"/>
              <a:ext cx="344" cy="277"/>
              <a:chOff x="816" y="1920"/>
              <a:chExt cx="432" cy="336"/>
            </a:xfrm>
          </p:grpSpPr>
          <p:sp>
            <p:nvSpPr>
              <p:cNvPr id="1521671" name="AutoShape 7"/>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1672" name="Oval 8"/>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21673" name="Group 9"/>
            <p:cNvGrpSpPr>
              <a:grpSpLocks/>
            </p:cNvGrpSpPr>
            <p:nvPr/>
          </p:nvGrpSpPr>
          <p:grpSpPr bwMode="auto">
            <a:xfrm>
              <a:off x="831" y="1923"/>
              <a:ext cx="344" cy="278"/>
              <a:chOff x="816" y="1920"/>
              <a:chExt cx="432" cy="336"/>
            </a:xfrm>
          </p:grpSpPr>
          <p:sp>
            <p:nvSpPr>
              <p:cNvPr id="1521674" name="AutoShape 10"/>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1675" name="Oval 11"/>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21676" name="Group 12"/>
            <p:cNvGrpSpPr>
              <a:grpSpLocks/>
            </p:cNvGrpSpPr>
            <p:nvPr/>
          </p:nvGrpSpPr>
          <p:grpSpPr bwMode="auto">
            <a:xfrm>
              <a:off x="1175" y="1170"/>
              <a:ext cx="574" cy="396"/>
              <a:chOff x="2016" y="1680"/>
              <a:chExt cx="720" cy="480"/>
            </a:xfrm>
          </p:grpSpPr>
          <p:sp>
            <p:nvSpPr>
              <p:cNvPr id="1521677" name="Line 13"/>
              <p:cNvSpPr>
                <a:spLocks noChangeShapeType="1"/>
              </p:cNvSpPr>
              <p:nvPr/>
            </p:nvSpPr>
            <p:spPr bwMode="auto">
              <a:xfrm>
                <a:off x="2016" y="1968"/>
                <a:ext cx="192" cy="0"/>
              </a:xfrm>
              <a:prstGeom prst="line">
                <a:avLst/>
              </a:prstGeom>
              <a:noFill/>
              <a:ln w="12700">
                <a:solidFill>
                  <a:schemeClr val="tx1"/>
                </a:solidFill>
                <a:round/>
                <a:headEnd/>
                <a:tailEnd/>
              </a:ln>
              <a:effectLst/>
            </p:spPr>
            <p:txBody>
              <a:bodyPr/>
              <a:lstStyle/>
              <a:p>
                <a:endParaRPr lang="en-US"/>
              </a:p>
            </p:txBody>
          </p:sp>
          <p:sp>
            <p:nvSpPr>
              <p:cNvPr id="1521678" name="Line 14"/>
              <p:cNvSpPr>
                <a:spLocks noChangeShapeType="1"/>
              </p:cNvSpPr>
              <p:nvPr/>
            </p:nvSpPr>
            <p:spPr bwMode="auto">
              <a:xfrm>
                <a:off x="2208" y="1824"/>
                <a:ext cx="0" cy="288"/>
              </a:xfrm>
              <a:prstGeom prst="line">
                <a:avLst/>
              </a:prstGeom>
              <a:noFill/>
              <a:ln w="12700">
                <a:solidFill>
                  <a:schemeClr val="tx1"/>
                </a:solidFill>
                <a:round/>
                <a:headEnd/>
                <a:tailEnd/>
              </a:ln>
              <a:effectLst/>
            </p:spPr>
            <p:txBody>
              <a:bodyPr/>
              <a:lstStyle/>
              <a:p>
                <a:endParaRPr lang="en-US"/>
              </a:p>
            </p:txBody>
          </p:sp>
          <p:sp>
            <p:nvSpPr>
              <p:cNvPr id="1521679" name="Line 15"/>
              <p:cNvSpPr>
                <a:spLocks noChangeShapeType="1"/>
              </p:cNvSpPr>
              <p:nvPr/>
            </p:nvSpPr>
            <p:spPr bwMode="auto">
              <a:xfrm>
                <a:off x="2544" y="1824"/>
                <a:ext cx="0" cy="288"/>
              </a:xfrm>
              <a:prstGeom prst="line">
                <a:avLst/>
              </a:prstGeom>
              <a:noFill/>
              <a:ln w="12700">
                <a:solidFill>
                  <a:schemeClr val="tx1"/>
                </a:solidFill>
                <a:round/>
                <a:headEnd/>
                <a:tailEnd/>
              </a:ln>
              <a:effectLst/>
            </p:spPr>
            <p:txBody>
              <a:bodyPr/>
              <a:lstStyle/>
              <a:p>
                <a:endParaRPr lang="en-US"/>
              </a:p>
            </p:txBody>
          </p:sp>
          <p:sp>
            <p:nvSpPr>
              <p:cNvPr id="1521680" name="Line 16"/>
              <p:cNvSpPr>
                <a:spLocks noChangeShapeType="1"/>
              </p:cNvSpPr>
              <p:nvPr/>
            </p:nvSpPr>
            <p:spPr bwMode="auto">
              <a:xfrm>
                <a:off x="2208" y="1824"/>
                <a:ext cx="336" cy="0"/>
              </a:xfrm>
              <a:prstGeom prst="line">
                <a:avLst/>
              </a:prstGeom>
              <a:noFill/>
              <a:ln w="12700">
                <a:solidFill>
                  <a:schemeClr val="tx1"/>
                </a:solidFill>
                <a:round/>
                <a:headEnd/>
                <a:tailEnd/>
              </a:ln>
              <a:effectLst/>
            </p:spPr>
            <p:txBody>
              <a:bodyPr/>
              <a:lstStyle/>
              <a:p>
                <a:endParaRPr lang="en-US"/>
              </a:p>
            </p:txBody>
          </p:sp>
          <p:sp>
            <p:nvSpPr>
              <p:cNvPr id="1521681" name="Line 17"/>
              <p:cNvSpPr>
                <a:spLocks noChangeShapeType="1"/>
              </p:cNvSpPr>
              <p:nvPr/>
            </p:nvSpPr>
            <p:spPr bwMode="auto">
              <a:xfrm>
                <a:off x="2208" y="2112"/>
                <a:ext cx="336" cy="0"/>
              </a:xfrm>
              <a:prstGeom prst="line">
                <a:avLst/>
              </a:prstGeom>
              <a:noFill/>
              <a:ln w="12700">
                <a:solidFill>
                  <a:schemeClr val="tx1"/>
                </a:solidFill>
                <a:round/>
                <a:headEnd/>
                <a:tailEnd/>
              </a:ln>
              <a:effectLst/>
            </p:spPr>
            <p:txBody>
              <a:bodyPr/>
              <a:lstStyle/>
              <a:p>
                <a:endParaRPr lang="en-US"/>
              </a:p>
            </p:txBody>
          </p:sp>
          <p:sp>
            <p:nvSpPr>
              <p:cNvPr id="1521682" name="Line 18"/>
              <p:cNvSpPr>
                <a:spLocks noChangeShapeType="1"/>
              </p:cNvSpPr>
              <p:nvPr/>
            </p:nvSpPr>
            <p:spPr bwMode="auto">
              <a:xfrm>
                <a:off x="2256" y="1776"/>
                <a:ext cx="240" cy="0"/>
              </a:xfrm>
              <a:prstGeom prst="line">
                <a:avLst/>
              </a:prstGeom>
              <a:noFill/>
              <a:ln w="12700">
                <a:solidFill>
                  <a:schemeClr val="tx1"/>
                </a:solidFill>
                <a:round/>
                <a:headEnd/>
                <a:tailEnd/>
              </a:ln>
              <a:effectLst/>
            </p:spPr>
            <p:txBody>
              <a:bodyPr/>
              <a:lstStyle/>
              <a:p>
                <a:endParaRPr lang="en-US"/>
              </a:p>
            </p:txBody>
          </p:sp>
          <p:sp>
            <p:nvSpPr>
              <p:cNvPr id="1521683" name="Line 19"/>
              <p:cNvSpPr>
                <a:spLocks noChangeShapeType="1"/>
              </p:cNvSpPr>
              <p:nvPr/>
            </p:nvSpPr>
            <p:spPr bwMode="auto">
              <a:xfrm>
                <a:off x="2256" y="2160"/>
                <a:ext cx="240" cy="0"/>
              </a:xfrm>
              <a:prstGeom prst="line">
                <a:avLst/>
              </a:prstGeom>
              <a:noFill/>
              <a:ln w="12700">
                <a:solidFill>
                  <a:schemeClr val="tx1"/>
                </a:solidFill>
                <a:round/>
                <a:headEnd/>
                <a:tailEnd/>
              </a:ln>
              <a:effectLst/>
            </p:spPr>
            <p:txBody>
              <a:bodyPr/>
              <a:lstStyle/>
              <a:p>
                <a:endParaRPr lang="en-US"/>
              </a:p>
            </p:txBody>
          </p:sp>
          <p:sp>
            <p:nvSpPr>
              <p:cNvPr id="1521684" name="Line 20"/>
              <p:cNvSpPr>
                <a:spLocks noChangeShapeType="1"/>
              </p:cNvSpPr>
              <p:nvPr/>
            </p:nvSpPr>
            <p:spPr bwMode="auto">
              <a:xfrm>
                <a:off x="2544" y="1968"/>
                <a:ext cx="192" cy="0"/>
              </a:xfrm>
              <a:prstGeom prst="line">
                <a:avLst/>
              </a:prstGeom>
              <a:noFill/>
              <a:ln w="12700">
                <a:solidFill>
                  <a:schemeClr val="tx1"/>
                </a:solidFill>
                <a:round/>
                <a:headEnd/>
                <a:tailEnd/>
              </a:ln>
              <a:effectLst/>
            </p:spPr>
            <p:txBody>
              <a:bodyPr/>
              <a:lstStyle/>
              <a:p>
                <a:endParaRPr lang="en-US"/>
              </a:p>
            </p:txBody>
          </p:sp>
          <p:sp>
            <p:nvSpPr>
              <p:cNvPr id="1521685" name="Oval 21"/>
              <p:cNvSpPr>
                <a:spLocks noChangeArrowheads="1"/>
              </p:cNvSpPr>
              <p:nvPr/>
            </p:nvSpPr>
            <p:spPr bwMode="auto">
              <a:xfrm>
                <a:off x="2352" y="1680"/>
                <a:ext cx="48" cy="96"/>
              </a:xfrm>
              <a:prstGeom prst="ellipse">
                <a:avLst/>
              </a:prstGeom>
              <a:noFill/>
              <a:ln w="12700">
                <a:solidFill>
                  <a:schemeClr val="tx1"/>
                </a:solidFill>
                <a:round/>
                <a:headEnd/>
                <a:tailEnd/>
              </a:ln>
              <a:effectLst/>
            </p:spPr>
            <p:txBody>
              <a:bodyPr wrap="none" anchor="ctr"/>
              <a:lstStyle/>
              <a:p>
                <a:endParaRPr lang="en-US"/>
              </a:p>
            </p:txBody>
          </p:sp>
        </p:grpSp>
        <p:grpSp>
          <p:nvGrpSpPr>
            <p:cNvPr id="1521686" name="Group 22"/>
            <p:cNvGrpSpPr>
              <a:grpSpLocks/>
            </p:cNvGrpSpPr>
            <p:nvPr/>
          </p:nvGrpSpPr>
          <p:grpSpPr bwMode="auto">
            <a:xfrm>
              <a:off x="1175" y="1804"/>
              <a:ext cx="574" cy="397"/>
              <a:chOff x="2016" y="1680"/>
              <a:chExt cx="720" cy="480"/>
            </a:xfrm>
          </p:grpSpPr>
          <p:sp>
            <p:nvSpPr>
              <p:cNvPr id="1521687" name="Line 23"/>
              <p:cNvSpPr>
                <a:spLocks noChangeShapeType="1"/>
              </p:cNvSpPr>
              <p:nvPr/>
            </p:nvSpPr>
            <p:spPr bwMode="auto">
              <a:xfrm>
                <a:off x="2016" y="1968"/>
                <a:ext cx="192" cy="0"/>
              </a:xfrm>
              <a:prstGeom prst="line">
                <a:avLst/>
              </a:prstGeom>
              <a:noFill/>
              <a:ln w="12700">
                <a:solidFill>
                  <a:schemeClr val="tx1"/>
                </a:solidFill>
                <a:round/>
                <a:headEnd/>
                <a:tailEnd/>
              </a:ln>
              <a:effectLst/>
            </p:spPr>
            <p:txBody>
              <a:bodyPr/>
              <a:lstStyle/>
              <a:p>
                <a:endParaRPr lang="en-US"/>
              </a:p>
            </p:txBody>
          </p:sp>
          <p:sp>
            <p:nvSpPr>
              <p:cNvPr id="1521688" name="Line 24"/>
              <p:cNvSpPr>
                <a:spLocks noChangeShapeType="1"/>
              </p:cNvSpPr>
              <p:nvPr/>
            </p:nvSpPr>
            <p:spPr bwMode="auto">
              <a:xfrm>
                <a:off x="2208" y="1824"/>
                <a:ext cx="0" cy="288"/>
              </a:xfrm>
              <a:prstGeom prst="line">
                <a:avLst/>
              </a:prstGeom>
              <a:noFill/>
              <a:ln w="12700">
                <a:solidFill>
                  <a:schemeClr val="tx1"/>
                </a:solidFill>
                <a:round/>
                <a:headEnd/>
                <a:tailEnd/>
              </a:ln>
              <a:effectLst/>
            </p:spPr>
            <p:txBody>
              <a:bodyPr/>
              <a:lstStyle/>
              <a:p>
                <a:endParaRPr lang="en-US"/>
              </a:p>
            </p:txBody>
          </p:sp>
          <p:sp>
            <p:nvSpPr>
              <p:cNvPr id="1521689" name="Line 25"/>
              <p:cNvSpPr>
                <a:spLocks noChangeShapeType="1"/>
              </p:cNvSpPr>
              <p:nvPr/>
            </p:nvSpPr>
            <p:spPr bwMode="auto">
              <a:xfrm>
                <a:off x="2544" y="1824"/>
                <a:ext cx="0" cy="288"/>
              </a:xfrm>
              <a:prstGeom prst="line">
                <a:avLst/>
              </a:prstGeom>
              <a:noFill/>
              <a:ln w="12700">
                <a:solidFill>
                  <a:schemeClr val="tx1"/>
                </a:solidFill>
                <a:round/>
                <a:headEnd/>
                <a:tailEnd/>
              </a:ln>
              <a:effectLst/>
            </p:spPr>
            <p:txBody>
              <a:bodyPr/>
              <a:lstStyle/>
              <a:p>
                <a:endParaRPr lang="en-US"/>
              </a:p>
            </p:txBody>
          </p:sp>
          <p:sp>
            <p:nvSpPr>
              <p:cNvPr id="1521690" name="Line 26"/>
              <p:cNvSpPr>
                <a:spLocks noChangeShapeType="1"/>
              </p:cNvSpPr>
              <p:nvPr/>
            </p:nvSpPr>
            <p:spPr bwMode="auto">
              <a:xfrm>
                <a:off x="2208" y="1824"/>
                <a:ext cx="336" cy="0"/>
              </a:xfrm>
              <a:prstGeom prst="line">
                <a:avLst/>
              </a:prstGeom>
              <a:noFill/>
              <a:ln w="12700">
                <a:solidFill>
                  <a:schemeClr val="tx1"/>
                </a:solidFill>
                <a:round/>
                <a:headEnd/>
                <a:tailEnd/>
              </a:ln>
              <a:effectLst/>
            </p:spPr>
            <p:txBody>
              <a:bodyPr/>
              <a:lstStyle/>
              <a:p>
                <a:endParaRPr lang="en-US"/>
              </a:p>
            </p:txBody>
          </p:sp>
          <p:sp>
            <p:nvSpPr>
              <p:cNvPr id="1521691" name="Line 27"/>
              <p:cNvSpPr>
                <a:spLocks noChangeShapeType="1"/>
              </p:cNvSpPr>
              <p:nvPr/>
            </p:nvSpPr>
            <p:spPr bwMode="auto">
              <a:xfrm>
                <a:off x="2208" y="2112"/>
                <a:ext cx="336" cy="0"/>
              </a:xfrm>
              <a:prstGeom prst="line">
                <a:avLst/>
              </a:prstGeom>
              <a:noFill/>
              <a:ln w="12700">
                <a:solidFill>
                  <a:schemeClr val="tx1"/>
                </a:solidFill>
                <a:round/>
                <a:headEnd/>
                <a:tailEnd/>
              </a:ln>
              <a:effectLst/>
            </p:spPr>
            <p:txBody>
              <a:bodyPr/>
              <a:lstStyle/>
              <a:p>
                <a:endParaRPr lang="en-US"/>
              </a:p>
            </p:txBody>
          </p:sp>
          <p:sp>
            <p:nvSpPr>
              <p:cNvPr id="1521692" name="Line 28"/>
              <p:cNvSpPr>
                <a:spLocks noChangeShapeType="1"/>
              </p:cNvSpPr>
              <p:nvPr/>
            </p:nvSpPr>
            <p:spPr bwMode="auto">
              <a:xfrm>
                <a:off x="2256" y="1776"/>
                <a:ext cx="240" cy="0"/>
              </a:xfrm>
              <a:prstGeom prst="line">
                <a:avLst/>
              </a:prstGeom>
              <a:noFill/>
              <a:ln w="12700">
                <a:solidFill>
                  <a:schemeClr val="tx1"/>
                </a:solidFill>
                <a:round/>
                <a:headEnd/>
                <a:tailEnd/>
              </a:ln>
              <a:effectLst/>
            </p:spPr>
            <p:txBody>
              <a:bodyPr/>
              <a:lstStyle/>
              <a:p>
                <a:endParaRPr lang="en-US"/>
              </a:p>
            </p:txBody>
          </p:sp>
          <p:sp>
            <p:nvSpPr>
              <p:cNvPr id="1521693" name="Line 29"/>
              <p:cNvSpPr>
                <a:spLocks noChangeShapeType="1"/>
              </p:cNvSpPr>
              <p:nvPr/>
            </p:nvSpPr>
            <p:spPr bwMode="auto">
              <a:xfrm>
                <a:off x="2256" y="2160"/>
                <a:ext cx="240" cy="0"/>
              </a:xfrm>
              <a:prstGeom prst="line">
                <a:avLst/>
              </a:prstGeom>
              <a:noFill/>
              <a:ln w="12700">
                <a:solidFill>
                  <a:schemeClr val="tx1"/>
                </a:solidFill>
                <a:round/>
                <a:headEnd/>
                <a:tailEnd/>
              </a:ln>
              <a:effectLst/>
            </p:spPr>
            <p:txBody>
              <a:bodyPr/>
              <a:lstStyle/>
              <a:p>
                <a:endParaRPr lang="en-US"/>
              </a:p>
            </p:txBody>
          </p:sp>
          <p:sp>
            <p:nvSpPr>
              <p:cNvPr id="1521694" name="Line 30"/>
              <p:cNvSpPr>
                <a:spLocks noChangeShapeType="1"/>
              </p:cNvSpPr>
              <p:nvPr/>
            </p:nvSpPr>
            <p:spPr bwMode="auto">
              <a:xfrm>
                <a:off x="2544" y="1968"/>
                <a:ext cx="192" cy="0"/>
              </a:xfrm>
              <a:prstGeom prst="line">
                <a:avLst/>
              </a:prstGeom>
              <a:noFill/>
              <a:ln w="12700">
                <a:solidFill>
                  <a:schemeClr val="tx1"/>
                </a:solidFill>
                <a:round/>
                <a:headEnd/>
                <a:tailEnd/>
              </a:ln>
              <a:effectLst/>
            </p:spPr>
            <p:txBody>
              <a:bodyPr/>
              <a:lstStyle/>
              <a:p>
                <a:endParaRPr lang="en-US"/>
              </a:p>
            </p:txBody>
          </p:sp>
          <p:sp>
            <p:nvSpPr>
              <p:cNvPr id="1521695" name="Oval 31"/>
              <p:cNvSpPr>
                <a:spLocks noChangeArrowheads="1"/>
              </p:cNvSpPr>
              <p:nvPr/>
            </p:nvSpPr>
            <p:spPr bwMode="auto">
              <a:xfrm>
                <a:off x="2352" y="1680"/>
                <a:ext cx="48" cy="96"/>
              </a:xfrm>
              <a:prstGeom prst="ellipse">
                <a:avLst/>
              </a:prstGeom>
              <a:noFill/>
              <a:ln w="12700">
                <a:solidFill>
                  <a:schemeClr val="tx1"/>
                </a:solidFill>
                <a:round/>
                <a:headEnd/>
                <a:tailEnd/>
              </a:ln>
              <a:effectLst/>
            </p:spPr>
            <p:txBody>
              <a:bodyPr wrap="none" anchor="ctr"/>
              <a:lstStyle/>
              <a:p>
                <a:endParaRPr lang="en-US"/>
              </a:p>
            </p:txBody>
          </p:sp>
        </p:grpSp>
        <p:sp>
          <p:nvSpPr>
            <p:cNvPr id="1521696" name="Line 32"/>
            <p:cNvSpPr>
              <a:spLocks noChangeShapeType="1"/>
            </p:cNvSpPr>
            <p:nvPr/>
          </p:nvSpPr>
          <p:spPr bwMode="auto">
            <a:xfrm>
              <a:off x="1481" y="1566"/>
              <a:ext cx="0" cy="278"/>
            </a:xfrm>
            <a:prstGeom prst="line">
              <a:avLst/>
            </a:prstGeom>
            <a:noFill/>
            <a:ln w="12700">
              <a:solidFill>
                <a:schemeClr val="tx1"/>
              </a:solidFill>
              <a:round/>
              <a:headEnd/>
              <a:tailEnd/>
            </a:ln>
            <a:effectLst/>
          </p:spPr>
          <p:txBody>
            <a:bodyPr/>
            <a:lstStyle/>
            <a:p>
              <a:endParaRPr lang="en-US"/>
            </a:p>
          </p:txBody>
        </p:sp>
        <p:sp>
          <p:nvSpPr>
            <p:cNvPr id="1521697" name="Line 33"/>
            <p:cNvSpPr>
              <a:spLocks noChangeShapeType="1"/>
            </p:cNvSpPr>
            <p:nvPr/>
          </p:nvSpPr>
          <p:spPr bwMode="auto">
            <a:xfrm>
              <a:off x="1481" y="2201"/>
              <a:ext cx="0" cy="317"/>
            </a:xfrm>
            <a:prstGeom prst="line">
              <a:avLst/>
            </a:prstGeom>
            <a:noFill/>
            <a:ln w="12700">
              <a:solidFill>
                <a:schemeClr val="tx1"/>
              </a:solidFill>
              <a:round/>
              <a:headEnd/>
              <a:tailEnd/>
            </a:ln>
            <a:effectLst/>
          </p:spPr>
          <p:txBody>
            <a:bodyPr/>
            <a:lstStyle/>
            <a:p>
              <a:endParaRPr lang="en-US"/>
            </a:p>
          </p:txBody>
        </p:sp>
        <p:sp>
          <p:nvSpPr>
            <p:cNvPr id="1521698" name="Line 34"/>
            <p:cNvSpPr>
              <a:spLocks noChangeShapeType="1"/>
            </p:cNvSpPr>
            <p:nvPr/>
          </p:nvSpPr>
          <p:spPr bwMode="auto">
            <a:xfrm>
              <a:off x="1481" y="1011"/>
              <a:ext cx="0" cy="198"/>
            </a:xfrm>
            <a:prstGeom prst="line">
              <a:avLst/>
            </a:prstGeom>
            <a:noFill/>
            <a:ln w="12700">
              <a:solidFill>
                <a:schemeClr val="tx1"/>
              </a:solidFill>
              <a:round/>
              <a:headEnd/>
              <a:tailEnd/>
            </a:ln>
            <a:effectLst/>
          </p:spPr>
          <p:txBody>
            <a:bodyPr/>
            <a:lstStyle/>
            <a:p>
              <a:endParaRPr lang="en-US"/>
            </a:p>
          </p:txBody>
        </p:sp>
        <p:grpSp>
          <p:nvGrpSpPr>
            <p:cNvPr id="1521699" name="Group 35"/>
            <p:cNvGrpSpPr>
              <a:grpSpLocks/>
            </p:cNvGrpSpPr>
            <p:nvPr/>
          </p:nvGrpSpPr>
          <p:grpSpPr bwMode="auto">
            <a:xfrm>
              <a:off x="2170" y="1289"/>
              <a:ext cx="344" cy="277"/>
              <a:chOff x="816" y="1920"/>
              <a:chExt cx="432" cy="336"/>
            </a:xfrm>
          </p:grpSpPr>
          <p:sp>
            <p:nvSpPr>
              <p:cNvPr id="1521700" name="AutoShape 36"/>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1701" name="Oval 37"/>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21702" name="Line 38"/>
            <p:cNvSpPr>
              <a:spLocks noChangeShapeType="1"/>
            </p:cNvSpPr>
            <p:nvPr/>
          </p:nvSpPr>
          <p:spPr bwMode="auto">
            <a:xfrm>
              <a:off x="1749" y="2042"/>
              <a:ext cx="115" cy="0"/>
            </a:xfrm>
            <a:prstGeom prst="line">
              <a:avLst/>
            </a:prstGeom>
            <a:noFill/>
            <a:ln w="12700">
              <a:solidFill>
                <a:schemeClr val="tx1"/>
              </a:solidFill>
              <a:round/>
              <a:headEnd/>
              <a:tailEnd/>
            </a:ln>
            <a:effectLst/>
          </p:spPr>
          <p:txBody>
            <a:bodyPr/>
            <a:lstStyle/>
            <a:p>
              <a:endParaRPr lang="en-US"/>
            </a:p>
          </p:txBody>
        </p:sp>
        <p:sp>
          <p:nvSpPr>
            <p:cNvPr id="1521703" name="Line 39"/>
            <p:cNvSpPr>
              <a:spLocks noChangeShapeType="1"/>
            </p:cNvSpPr>
            <p:nvPr/>
          </p:nvSpPr>
          <p:spPr bwMode="auto">
            <a:xfrm>
              <a:off x="1711" y="1407"/>
              <a:ext cx="459" cy="0"/>
            </a:xfrm>
            <a:prstGeom prst="line">
              <a:avLst/>
            </a:prstGeom>
            <a:noFill/>
            <a:ln w="12700">
              <a:solidFill>
                <a:schemeClr val="tx1"/>
              </a:solidFill>
              <a:round/>
              <a:headEnd/>
              <a:tailEnd/>
            </a:ln>
            <a:effectLst/>
          </p:spPr>
          <p:txBody>
            <a:bodyPr/>
            <a:lstStyle/>
            <a:p>
              <a:endParaRPr lang="en-US"/>
            </a:p>
          </p:txBody>
        </p:sp>
        <p:sp>
          <p:nvSpPr>
            <p:cNvPr id="1521704" name="Line 40"/>
            <p:cNvSpPr>
              <a:spLocks noChangeShapeType="1"/>
            </p:cNvSpPr>
            <p:nvPr/>
          </p:nvSpPr>
          <p:spPr bwMode="auto">
            <a:xfrm>
              <a:off x="1864" y="1407"/>
              <a:ext cx="0" cy="635"/>
            </a:xfrm>
            <a:prstGeom prst="line">
              <a:avLst/>
            </a:prstGeom>
            <a:noFill/>
            <a:ln w="12700">
              <a:solidFill>
                <a:schemeClr val="tx1"/>
              </a:solidFill>
              <a:round/>
              <a:headEnd/>
              <a:tailEnd/>
            </a:ln>
            <a:effectLst/>
          </p:spPr>
          <p:txBody>
            <a:bodyPr/>
            <a:lstStyle/>
            <a:p>
              <a:endParaRPr lang="en-US"/>
            </a:p>
          </p:txBody>
        </p:sp>
        <p:sp>
          <p:nvSpPr>
            <p:cNvPr id="1521705" name="Line 41"/>
            <p:cNvSpPr>
              <a:spLocks noChangeShapeType="1"/>
            </p:cNvSpPr>
            <p:nvPr/>
          </p:nvSpPr>
          <p:spPr bwMode="auto">
            <a:xfrm>
              <a:off x="563" y="2081"/>
              <a:ext cx="268" cy="0"/>
            </a:xfrm>
            <a:prstGeom prst="line">
              <a:avLst/>
            </a:prstGeom>
            <a:noFill/>
            <a:ln w="12700">
              <a:solidFill>
                <a:schemeClr val="tx1"/>
              </a:solidFill>
              <a:round/>
              <a:headEnd/>
              <a:tailEnd/>
            </a:ln>
            <a:effectLst/>
          </p:spPr>
          <p:txBody>
            <a:bodyPr/>
            <a:lstStyle/>
            <a:p>
              <a:endParaRPr lang="en-US"/>
            </a:p>
          </p:txBody>
        </p:sp>
        <p:sp>
          <p:nvSpPr>
            <p:cNvPr id="1521706" name="Line 42"/>
            <p:cNvSpPr>
              <a:spLocks noChangeShapeType="1"/>
            </p:cNvSpPr>
            <p:nvPr/>
          </p:nvSpPr>
          <p:spPr bwMode="auto">
            <a:xfrm>
              <a:off x="563" y="1448"/>
              <a:ext cx="268" cy="0"/>
            </a:xfrm>
            <a:prstGeom prst="line">
              <a:avLst/>
            </a:prstGeom>
            <a:noFill/>
            <a:ln w="12700">
              <a:solidFill>
                <a:schemeClr val="tx1"/>
              </a:solidFill>
              <a:round/>
              <a:headEnd/>
              <a:tailEnd/>
            </a:ln>
            <a:effectLst/>
          </p:spPr>
          <p:txBody>
            <a:bodyPr/>
            <a:lstStyle/>
            <a:p>
              <a:endParaRPr lang="en-US"/>
            </a:p>
          </p:txBody>
        </p:sp>
        <p:sp>
          <p:nvSpPr>
            <p:cNvPr id="1521707" name="Line 43"/>
            <p:cNvSpPr>
              <a:spLocks noChangeShapeType="1"/>
            </p:cNvSpPr>
            <p:nvPr/>
          </p:nvSpPr>
          <p:spPr bwMode="auto">
            <a:xfrm flipV="1">
              <a:off x="563" y="813"/>
              <a:ext cx="0" cy="635"/>
            </a:xfrm>
            <a:prstGeom prst="line">
              <a:avLst/>
            </a:prstGeom>
            <a:noFill/>
            <a:ln w="12700">
              <a:solidFill>
                <a:schemeClr val="tx1"/>
              </a:solidFill>
              <a:round/>
              <a:headEnd/>
              <a:tailEnd/>
            </a:ln>
            <a:effectLst/>
          </p:spPr>
          <p:txBody>
            <a:bodyPr/>
            <a:lstStyle/>
            <a:p>
              <a:endParaRPr lang="en-US"/>
            </a:p>
          </p:txBody>
        </p:sp>
        <p:sp>
          <p:nvSpPr>
            <p:cNvPr id="1521708" name="Line 44"/>
            <p:cNvSpPr>
              <a:spLocks noChangeShapeType="1"/>
            </p:cNvSpPr>
            <p:nvPr/>
          </p:nvSpPr>
          <p:spPr bwMode="auto">
            <a:xfrm>
              <a:off x="563" y="813"/>
              <a:ext cx="2104" cy="0"/>
            </a:xfrm>
            <a:prstGeom prst="line">
              <a:avLst/>
            </a:prstGeom>
            <a:noFill/>
            <a:ln w="12700">
              <a:solidFill>
                <a:schemeClr val="tx1"/>
              </a:solidFill>
              <a:round/>
              <a:headEnd/>
              <a:tailEnd/>
            </a:ln>
            <a:effectLst/>
          </p:spPr>
          <p:txBody>
            <a:bodyPr/>
            <a:lstStyle/>
            <a:p>
              <a:endParaRPr lang="en-US"/>
            </a:p>
          </p:txBody>
        </p:sp>
        <p:sp>
          <p:nvSpPr>
            <p:cNvPr id="1521709" name="Line 45"/>
            <p:cNvSpPr>
              <a:spLocks noChangeShapeType="1"/>
            </p:cNvSpPr>
            <p:nvPr/>
          </p:nvSpPr>
          <p:spPr bwMode="auto">
            <a:xfrm>
              <a:off x="2514" y="1407"/>
              <a:ext cx="344" cy="0"/>
            </a:xfrm>
            <a:prstGeom prst="line">
              <a:avLst/>
            </a:prstGeom>
            <a:noFill/>
            <a:ln w="12700">
              <a:solidFill>
                <a:schemeClr val="tx1"/>
              </a:solidFill>
              <a:round/>
              <a:headEnd/>
              <a:tailEnd/>
            </a:ln>
            <a:effectLst/>
          </p:spPr>
          <p:txBody>
            <a:bodyPr/>
            <a:lstStyle/>
            <a:p>
              <a:endParaRPr lang="en-US"/>
            </a:p>
          </p:txBody>
        </p:sp>
        <p:sp>
          <p:nvSpPr>
            <p:cNvPr id="1521710" name="Line 46"/>
            <p:cNvSpPr>
              <a:spLocks noChangeShapeType="1"/>
            </p:cNvSpPr>
            <p:nvPr/>
          </p:nvSpPr>
          <p:spPr bwMode="auto">
            <a:xfrm>
              <a:off x="2667" y="813"/>
              <a:ext cx="0" cy="594"/>
            </a:xfrm>
            <a:prstGeom prst="line">
              <a:avLst/>
            </a:prstGeom>
            <a:noFill/>
            <a:ln w="12700">
              <a:solidFill>
                <a:schemeClr val="tx1"/>
              </a:solidFill>
              <a:round/>
              <a:headEnd/>
              <a:tailEnd/>
            </a:ln>
            <a:effectLst/>
          </p:spPr>
          <p:txBody>
            <a:bodyPr/>
            <a:lstStyle/>
            <a:p>
              <a:endParaRPr lang="en-US"/>
            </a:p>
          </p:txBody>
        </p:sp>
        <p:sp>
          <p:nvSpPr>
            <p:cNvPr id="1521711" name="Line 47"/>
            <p:cNvSpPr>
              <a:spLocks noChangeShapeType="1"/>
            </p:cNvSpPr>
            <p:nvPr/>
          </p:nvSpPr>
          <p:spPr bwMode="auto">
            <a:xfrm>
              <a:off x="1481" y="1725"/>
              <a:ext cx="498" cy="0"/>
            </a:xfrm>
            <a:prstGeom prst="line">
              <a:avLst/>
            </a:prstGeom>
            <a:noFill/>
            <a:ln w="12700">
              <a:solidFill>
                <a:schemeClr val="tx1"/>
              </a:solidFill>
              <a:round/>
              <a:headEnd/>
              <a:tailEnd/>
            </a:ln>
            <a:effectLst/>
          </p:spPr>
          <p:txBody>
            <a:bodyPr/>
            <a:lstStyle/>
            <a:p>
              <a:endParaRPr lang="en-US"/>
            </a:p>
          </p:txBody>
        </p:sp>
        <p:sp>
          <p:nvSpPr>
            <p:cNvPr id="1521712" name="Line 48"/>
            <p:cNvSpPr>
              <a:spLocks noChangeShapeType="1"/>
            </p:cNvSpPr>
            <p:nvPr/>
          </p:nvSpPr>
          <p:spPr bwMode="auto">
            <a:xfrm>
              <a:off x="1979" y="1725"/>
              <a:ext cx="0" cy="754"/>
            </a:xfrm>
            <a:prstGeom prst="line">
              <a:avLst/>
            </a:prstGeom>
            <a:noFill/>
            <a:ln w="12700">
              <a:solidFill>
                <a:schemeClr val="tx1"/>
              </a:solidFill>
              <a:round/>
              <a:headEnd/>
              <a:tailEnd/>
            </a:ln>
            <a:effectLst/>
          </p:spPr>
          <p:txBody>
            <a:bodyPr/>
            <a:lstStyle/>
            <a:p>
              <a:endParaRPr lang="en-US"/>
            </a:p>
          </p:txBody>
        </p:sp>
        <p:sp>
          <p:nvSpPr>
            <p:cNvPr id="1521713" name="Line 49"/>
            <p:cNvSpPr>
              <a:spLocks noChangeShapeType="1"/>
            </p:cNvSpPr>
            <p:nvPr/>
          </p:nvSpPr>
          <p:spPr bwMode="auto">
            <a:xfrm>
              <a:off x="1252" y="1011"/>
              <a:ext cx="229" cy="0"/>
            </a:xfrm>
            <a:prstGeom prst="line">
              <a:avLst/>
            </a:prstGeom>
            <a:noFill/>
            <a:ln w="12700">
              <a:solidFill>
                <a:schemeClr val="tx1"/>
              </a:solidFill>
              <a:round/>
              <a:headEnd/>
              <a:tailEnd/>
            </a:ln>
            <a:effectLst/>
          </p:spPr>
          <p:txBody>
            <a:bodyPr/>
            <a:lstStyle/>
            <a:p>
              <a:endParaRPr lang="en-US"/>
            </a:p>
          </p:txBody>
        </p:sp>
        <p:sp>
          <p:nvSpPr>
            <p:cNvPr id="1521714" name="Line 50"/>
            <p:cNvSpPr>
              <a:spLocks noChangeShapeType="1"/>
            </p:cNvSpPr>
            <p:nvPr/>
          </p:nvSpPr>
          <p:spPr bwMode="auto">
            <a:xfrm>
              <a:off x="1252" y="1011"/>
              <a:ext cx="0" cy="1507"/>
            </a:xfrm>
            <a:prstGeom prst="line">
              <a:avLst/>
            </a:prstGeom>
            <a:noFill/>
            <a:ln w="12700">
              <a:solidFill>
                <a:schemeClr val="tx1"/>
              </a:solidFill>
              <a:round/>
              <a:headEnd/>
              <a:tailEnd/>
            </a:ln>
            <a:effectLst/>
          </p:spPr>
          <p:txBody>
            <a:bodyPr/>
            <a:lstStyle/>
            <a:p>
              <a:endParaRPr lang="en-US"/>
            </a:p>
          </p:txBody>
        </p:sp>
        <p:sp>
          <p:nvSpPr>
            <p:cNvPr id="1521715" name="AutoShape 51"/>
            <p:cNvSpPr>
              <a:spLocks noChangeArrowheads="1"/>
            </p:cNvSpPr>
            <p:nvPr/>
          </p:nvSpPr>
          <p:spPr bwMode="auto">
            <a:xfrm rot="5400000">
              <a:off x="3305" y="1249"/>
              <a:ext cx="277" cy="267"/>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1716" name="Oval 52"/>
            <p:cNvSpPr>
              <a:spLocks noChangeArrowheads="1"/>
            </p:cNvSpPr>
            <p:nvPr/>
          </p:nvSpPr>
          <p:spPr bwMode="auto">
            <a:xfrm>
              <a:off x="3577" y="1323"/>
              <a:ext cx="77" cy="80"/>
            </a:xfrm>
            <a:prstGeom prst="ellipse">
              <a:avLst/>
            </a:prstGeom>
            <a:noFill/>
            <a:ln w="12700">
              <a:solidFill>
                <a:schemeClr val="tx1"/>
              </a:solidFill>
              <a:round/>
              <a:headEnd/>
              <a:tailEnd/>
            </a:ln>
            <a:effectLst/>
          </p:spPr>
          <p:txBody>
            <a:bodyPr wrap="none" anchor="ctr"/>
            <a:lstStyle/>
            <a:p>
              <a:endParaRPr lang="en-US"/>
            </a:p>
          </p:txBody>
        </p:sp>
        <p:sp>
          <p:nvSpPr>
            <p:cNvPr id="1521717" name="AutoShape 53"/>
            <p:cNvSpPr>
              <a:spLocks noChangeArrowheads="1"/>
            </p:cNvSpPr>
            <p:nvPr/>
          </p:nvSpPr>
          <p:spPr bwMode="auto">
            <a:xfrm rot="5400000">
              <a:off x="3305" y="1884"/>
              <a:ext cx="277" cy="267"/>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1718" name="Oval 54"/>
            <p:cNvSpPr>
              <a:spLocks noChangeArrowheads="1"/>
            </p:cNvSpPr>
            <p:nvPr/>
          </p:nvSpPr>
          <p:spPr bwMode="auto">
            <a:xfrm>
              <a:off x="3577" y="1958"/>
              <a:ext cx="77" cy="79"/>
            </a:xfrm>
            <a:prstGeom prst="ellipse">
              <a:avLst/>
            </a:prstGeom>
            <a:noFill/>
            <a:ln w="12700">
              <a:solidFill>
                <a:schemeClr val="tx1"/>
              </a:solidFill>
              <a:round/>
              <a:headEnd/>
              <a:tailEnd/>
            </a:ln>
            <a:effectLst/>
          </p:spPr>
          <p:txBody>
            <a:bodyPr wrap="none" anchor="ctr"/>
            <a:lstStyle/>
            <a:p>
              <a:endParaRPr lang="en-US"/>
            </a:p>
          </p:txBody>
        </p:sp>
        <p:sp>
          <p:nvSpPr>
            <p:cNvPr id="1521719" name="Line 55"/>
            <p:cNvSpPr>
              <a:spLocks noChangeShapeType="1"/>
            </p:cNvSpPr>
            <p:nvPr/>
          </p:nvSpPr>
          <p:spPr bwMode="auto">
            <a:xfrm>
              <a:off x="3654" y="1363"/>
              <a:ext cx="153" cy="0"/>
            </a:xfrm>
            <a:prstGeom prst="line">
              <a:avLst/>
            </a:prstGeom>
            <a:noFill/>
            <a:ln w="12700">
              <a:solidFill>
                <a:schemeClr val="tx1"/>
              </a:solidFill>
              <a:round/>
              <a:headEnd/>
              <a:tailEnd/>
            </a:ln>
            <a:effectLst/>
          </p:spPr>
          <p:txBody>
            <a:bodyPr/>
            <a:lstStyle/>
            <a:p>
              <a:endParaRPr lang="en-US"/>
            </a:p>
          </p:txBody>
        </p:sp>
        <p:sp>
          <p:nvSpPr>
            <p:cNvPr id="1521720" name="Line 56"/>
            <p:cNvSpPr>
              <a:spLocks noChangeShapeType="1"/>
            </p:cNvSpPr>
            <p:nvPr/>
          </p:nvSpPr>
          <p:spPr bwMode="auto">
            <a:xfrm>
              <a:off x="3807" y="1244"/>
              <a:ext cx="0" cy="238"/>
            </a:xfrm>
            <a:prstGeom prst="line">
              <a:avLst/>
            </a:prstGeom>
            <a:noFill/>
            <a:ln w="12700">
              <a:solidFill>
                <a:schemeClr val="tx1"/>
              </a:solidFill>
              <a:round/>
              <a:headEnd/>
              <a:tailEnd/>
            </a:ln>
            <a:effectLst/>
          </p:spPr>
          <p:txBody>
            <a:bodyPr/>
            <a:lstStyle/>
            <a:p>
              <a:endParaRPr lang="en-US"/>
            </a:p>
          </p:txBody>
        </p:sp>
        <p:sp>
          <p:nvSpPr>
            <p:cNvPr id="1521721" name="Line 57"/>
            <p:cNvSpPr>
              <a:spLocks noChangeShapeType="1"/>
            </p:cNvSpPr>
            <p:nvPr/>
          </p:nvSpPr>
          <p:spPr bwMode="auto">
            <a:xfrm>
              <a:off x="4075" y="1244"/>
              <a:ext cx="0" cy="238"/>
            </a:xfrm>
            <a:prstGeom prst="line">
              <a:avLst/>
            </a:prstGeom>
            <a:noFill/>
            <a:ln w="12700">
              <a:solidFill>
                <a:schemeClr val="tx1"/>
              </a:solidFill>
              <a:round/>
              <a:headEnd/>
              <a:tailEnd/>
            </a:ln>
            <a:effectLst/>
          </p:spPr>
          <p:txBody>
            <a:bodyPr/>
            <a:lstStyle/>
            <a:p>
              <a:endParaRPr lang="en-US"/>
            </a:p>
          </p:txBody>
        </p:sp>
        <p:sp>
          <p:nvSpPr>
            <p:cNvPr id="1521722" name="Line 58"/>
            <p:cNvSpPr>
              <a:spLocks noChangeShapeType="1"/>
            </p:cNvSpPr>
            <p:nvPr/>
          </p:nvSpPr>
          <p:spPr bwMode="auto">
            <a:xfrm>
              <a:off x="3807" y="1244"/>
              <a:ext cx="268" cy="0"/>
            </a:xfrm>
            <a:prstGeom prst="line">
              <a:avLst/>
            </a:prstGeom>
            <a:noFill/>
            <a:ln w="12700">
              <a:solidFill>
                <a:schemeClr val="tx1"/>
              </a:solidFill>
              <a:round/>
              <a:headEnd/>
              <a:tailEnd/>
            </a:ln>
            <a:effectLst/>
          </p:spPr>
          <p:txBody>
            <a:bodyPr/>
            <a:lstStyle/>
            <a:p>
              <a:endParaRPr lang="en-US"/>
            </a:p>
          </p:txBody>
        </p:sp>
        <p:sp>
          <p:nvSpPr>
            <p:cNvPr id="1521723" name="Line 59"/>
            <p:cNvSpPr>
              <a:spLocks noChangeShapeType="1"/>
            </p:cNvSpPr>
            <p:nvPr/>
          </p:nvSpPr>
          <p:spPr bwMode="auto">
            <a:xfrm>
              <a:off x="3807" y="1482"/>
              <a:ext cx="268" cy="0"/>
            </a:xfrm>
            <a:prstGeom prst="line">
              <a:avLst/>
            </a:prstGeom>
            <a:noFill/>
            <a:ln w="12700">
              <a:solidFill>
                <a:schemeClr val="tx1"/>
              </a:solidFill>
              <a:round/>
              <a:headEnd/>
              <a:tailEnd/>
            </a:ln>
            <a:effectLst/>
          </p:spPr>
          <p:txBody>
            <a:bodyPr/>
            <a:lstStyle/>
            <a:p>
              <a:endParaRPr lang="en-US"/>
            </a:p>
          </p:txBody>
        </p:sp>
        <p:sp>
          <p:nvSpPr>
            <p:cNvPr id="1521724" name="Line 60"/>
            <p:cNvSpPr>
              <a:spLocks noChangeShapeType="1"/>
            </p:cNvSpPr>
            <p:nvPr/>
          </p:nvSpPr>
          <p:spPr bwMode="auto">
            <a:xfrm>
              <a:off x="3845" y="1205"/>
              <a:ext cx="191" cy="0"/>
            </a:xfrm>
            <a:prstGeom prst="line">
              <a:avLst/>
            </a:prstGeom>
            <a:noFill/>
            <a:ln w="12700">
              <a:solidFill>
                <a:schemeClr val="tx1"/>
              </a:solidFill>
              <a:round/>
              <a:headEnd/>
              <a:tailEnd/>
            </a:ln>
            <a:effectLst/>
          </p:spPr>
          <p:txBody>
            <a:bodyPr/>
            <a:lstStyle/>
            <a:p>
              <a:endParaRPr lang="en-US"/>
            </a:p>
          </p:txBody>
        </p:sp>
        <p:sp>
          <p:nvSpPr>
            <p:cNvPr id="1521725" name="Line 61"/>
            <p:cNvSpPr>
              <a:spLocks noChangeShapeType="1"/>
            </p:cNvSpPr>
            <p:nvPr/>
          </p:nvSpPr>
          <p:spPr bwMode="auto">
            <a:xfrm>
              <a:off x="3845" y="1521"/>
              <a:ext cx="191" cy="0"/>
            </a:xfrm>
            <a:prstGeom prst="line">
              <a:avLst/>
            </a:prstGeom>
            <a:noFill/>
            <a:ln w="12700">
              <a:solidFill>
                <a:schemeClr val="tx1"/>
              </a:solidFill>
              <a:round/>
              <a:headEnd/>
              <a:tailEnd/>
            </a:ln>
            <a:effectLst/>
          </p:spPr>
          <p:txBody>
            <a:bodyPr/>
            <a:lstStyle/>
            <a:p>
              <a:endParaRPr lang="en-US"/>
            </a:p>
          </p:txBody>
        </p:sp>
        <p:sp>
          <p:nvSpPr>
            <p:cNvPr id="1521726" name="Line 62"/>
            <p:cNvSpPr>
              <a:spLocks noChangeShapeType="1"/>
            </p:cNvSpPr>
            <p:nvPr/>
          </p:nvSpPr>
          <p:spPr bwMode="auto">
            <a:xfrm>
              <a:off x="4075" y="1363"/>
              <a:ext cx="153" cy="0"/>
            </a:xfrm>
            <a:prstGeom prst="line">
              <a:avLst/>
            </a:prstGeom>
            <a:noFill/>
            <a:ln w="12700">
              <a:solidFill>
                <a:schemeClr val="tx1"/>
              </a:solidFill>
              <a:round/>
              <a:headEnd/>
              <a:tailEnd/>
            </a:ln>
            <a:effectLst/>
          </p:spPr>
          <p:txBody>
            <a:bodyPr/>
            <a:lstStyle/>
            <a:p>
              <a:endParaRPr lang="en-US"/>
            </a:p>
          </p:txBody>
        </p:sp>
        <p:sp>
          <p:nvSpPr>
            <p:cNvPr id="1521727" name="Oval 63"/>
            <p:cNvSpPr>
              <a:spLocks noChangeArrowheads="1"/>
            </p:cNvSpPr>
            <p:nvPr/>
          </p:nvSpPr>
          <p:spPr bwMode="auto">
            <a:xfrm>
              <a:off x="3922" y="1125"/>
              <a:ext cx="38" cy="80"/>
            </a:xfrm>
            <a:prstGeom prst="ellipse">
              <a:avLst/>
            </a:prstGeom>
            <a:noFill/>
            <a:ln w="12700">
              <a:solidFill>
                <a:schemeClr val="tx1"/>
              </a:solidFill>
              <a:round/>
              <a:headEnd/>
              <a:tailEnd/>
            </a:ln>
            <a:effectLst/>
          </p:spPr>
          <p:txBody>
            <a:bodyPr wrap="none" anchor="ctr"/>
            <a:lstStyle/>
            <a:p>
              <a:endParaRPr lang="en-US"/>
            </a:p>
          </p:txBody>
        </p:sp>
        <p:sp>
          <p:nvSpPr>
            <p:cNvPr id="1521728" name="Line 64"/>
            <p:cNvSpPr>
              <a:spLocks noChangeShapeType="1"/>
            </p:cNvSpPr>
            <p:nvPr/>
          </p:nvSpPr>
          <p:spPr bwMode="auto">
            <a:xfrm>
              <a:off x="3654" y="1997"/>
              <a:ext cx="153" cy="0"/>
            </a:xfrm>
            <a:prstGeom prst="line">
              <a:avLst/>
            </a:prstGeom>
            <a:noFill/>
            <a:ln w="12700">
              <a:solidFill>
                <a:schemeClr val="tx1"/>
              </a:solidFill>
              <a:round/>
              <a:headEnd/>
              <a:tailEnd/>
            </a:ln>
            <a:effectLst/>
          </p:spPr>
          <p:txBody>
            <a:bodyPr/>
            <a:lstStyle/>
            <a:p>
              <a:endParaRPr lang="en-US"/>
            </a:p>
          </p:txBody>
        </p:sp>
        <p:sp>
          <p:nvSpPr>
            <p:cNvPr id="1521729" name="Line 65"/>
            <p:cNvSpPr>
              <a:spLocks noChangeShapeType="1"/>
            </p:cNvSpPr>
            <p:nvPr/>
          </p:nvSpPr>
          <p:spPr bwMode="auto">
            <a:xfrm>
              <a:off x="3807" y="1879"/>
              <a:ext cx="0" cy="238"/>
            </a:xfrm>
            <a:prstGeom prst="line">
              <a:avLst/>
            </a:prstGeom>
            <a:noFill/>
            <a:ln w="12700">
              <a:solidFill>
                <a:schemeClr val="tx1"/>
              </a:solidFill>
              <a:round/>
              <a:headEnd/>
              <a:tailEnd/>
            </a:ln>
            <a:effectLst/>
          </p:spPr>
          <p:txBody>
            <a:bodyPr/>
            <a:lstStyle/>
            <a:p>
              <a:endParaRPr lang="en-US"/>
            </a:p>
          </p:txBody>
        </p:sp>
        <p:sp>
          <p:nvSpPr>
            <p:cNvPr id="1521730" name="Line 66"/>
            <p:cNvSpPr>
              <a:spLocks noChangeShapeType="1"/>
            </p:cNvSpPr>
            <p:nvPr/>
          </p:nvSpPr>
          <p:spPr bwMode="auto">
            <a:xfrm>
              <a:off x="4075" y="1879"/>
              <a:ext cx="0" cy="238"/>
            </a:xfrm>
            <a:prstGeom prst="line">
              <a:avLst/>
            </a:prstGeom>
            <a:noFill/>
            <a:ln w="12700">
              <a:solidFill>
                <a:schemeClr val="tx1"/>
              </a:solidFill>
              <a:round/>
              <a:headEnd/>
              <a:tailEnd/>
            </a:ln>
            <a:effectLst/>
          </p:spPr>
          <p:txBody>
            <a:bodyPr/>
            <a:lstStyle/>
            <a:p>
              <a:endParaRPr lang="en-US"/>
            </a:p>
          </p:txBody>
        </p:sp>
        <p:sp>
          <p:nvSpPr>
            <p:cNvPr id="1521731" name="Line 67"/>
            <p:cNvSpPr>
              <a:spLocks noChangeShapeType="1"/>
            </p:cNvSpPr>
            <p:nvPr/>
          </p:nvSpPr>
          <p:spPr bwMode="auto">
            <a:xfrm>
              <a:off x="3807" y="1879"/>
              <a:ext cx="268" cy="0"/>
            </a:xfrm>
            <a:prstGeom prst="line">
              <a:avLst/>
            </a:prstGeom>
            <a:noFill/>
            <a:ln w="12700">
              <a:solidFill>
                <a:schemeClr val="tx1"/>
              </a:solidFill>
              <a:round/>
              <a:headEnd/>
              <a:tailEnd/>
            </a:ln>
            <a:effectLst/>
          </p:spPr>
          <p:txBody>
            <a:bodyPr/>
            <a:lstStyle/>
            <a:p>
              <a:endParaRPr lang="en-US"/>
            </a:p>
          </p:txBody>
        </p:sp>
        <p:sp>
          <p:nvSpPr>
            <p:cNvPr id="1521732" name="Line 68"/>
            <p:cNvSpPr>
              <a:spLocks noChangeShapeType="1"/>
            </p:cNvSpPr>
            <p:nvPr/>
          </p:nvSpPr>
          <p:spPr bwMode="auto">
            <a:xfrm>
              <a:off x="3807" y="2117"/>
              <a:ext cx="268" cy="0"/>
            </a:xfrm>
            <a:prstGeom prst="line">
              <a:avLst/>
            </a:prstGeom>
            <a:noFill/>
            <a:ln w="12700">
              <a:solidFill>
                <a:schemeClr val="tx1"/>
              </a:solidFill>
              <a:round/>
              <a:headEnd/>
              <a:tailEnd/>
            </a:ln>
            <a:effectLst/>
          </p:spPr>
          <p:txBody>
            <a:bodyPr/>
            <a:lstStyle/>
            <a:p>
              <a:endParaRPr lang="en-US"/>
            </a:p>
          </p:txBody>
        </p:sp>
        <p:sp>
          <p:nvSpPr>
            <p:cNvPr id="1521733" name="Line 69"/>
            <p:cNvSpPr>
              <a:spLocks noChangeShapeType="1"/>
            </p:cNvSpPr>
            <p:nvPr/>
          </p:nvSpPr>
          <p:spPr bwMode="auto">
            <a:xfrm>
              <a:off x="3845" y="1838"/>
              <a:ext cx="191" cy="0"/>
            </a:xfrm>
            <a:prstGeom prst="line">
              <a:avLst/>
            </a:prstGeom>
            <a:noFill/>
            <a:ln w="12700">
              <a:solidFill>
                <a:schemeClr val="tx1"/>
              </a:solidFill>
              <a:round/>
              <a:headEnd/>
              <a:tailEnd/>
            </a:ln>
            <a:effectLst/>
          </p:spPr>
          <p:txBody>
            <a:bodyPr/>
            <a:lstStyle/>
            <a:p>
              <a:endParaRPr lang="en-US"/>
            </a:p>
          </p:txBody>
        </p:sp>
        <p:sp>
          <p:nvSpPr>
            <p:cNvPr id="1521734" name="Line 70"/>
            <p:cNvSpPr>
              <a:spLocks noChangeShapeType="1"/>
            </p:cNvSpPr>
            <p:nvPr/>
          </p:nvSpPr>
          <p:spPr bwMode="auto">
            <a:xfrm>
              <a:off x="3845" y="2156"/>
              <a:ext cx="191" cy="0"/>
            </a:xfrm>
            <a:prstGeom prst="line">
              <a:avLst/>
            </a:prstGeom>
            <a:noFill/>
            <a:ln w="12700">
              <a:solidFill>
                <a:schemeClr val="tx1"/>
              </a:solidFill>
              <a:round/>
              <a:headEnd/>
              <a:tailEnd/>
            </a:ln>
            <a:effectLst/>
          </p:spPr>
          <p:txBody>
            <a:bodyPr/>
            <a:lstStyle/>
            <a:p>
              <a:endParaRPr lang="en-US"/>
            </a:p>
          </p:txBody>
        </p:sp>
        <p:sp>
          <p:nvSpPr>
            <p:cNvPr id="1521735" name="Line 71"/>
            <p:cNvSpPr>
              <a:spLocks noChangeShapeType="1"/>
            </p:cNvSpPr>
            <p:nvPr/>
          </p:nvSpPr>
          <p:spPr bwMode="auto">
            <a:xfrm>
              <a:off x="4075" y="1997"/>
              <a:ext cx="153" cy="0"/>
            </a:xfrm>
            <a:prstGeom prst="line">
              <a:avLst/>
            </a:prstGeom>
            <a:noFill/>
            <a:ln w="12700">
              <a:solidFill>
                <a:schemeClr val="tx1"/>
              </a:solidFill>
              <a:round/>
              <a:headEnd/>
              <a:tailEnd/>
            </a:ln>
            <a:effectLst/>
          </p:spPr>
          <p:txBody>
            <a:bodyPr/>
            <a:lstStyle/>
            <a:p>
              <a:endParaRPr lang="en-US"/>
            </a:p>
          </p:txBody>
        </p:sp>
        <p:sp>
          <p:nvSpPr>
            <p:cNvPr id="1521736" name="Oval 72"/>
            <p:cNvSpPr>
              <a:spLocks noChangeArrowheads="1"/>
            </p:cNvSpPr>
            <p:nvPr/>
          </p:nvSpPr>
          <p:spPr bwMode="auto">
            <a:xfrm>
              <a:off x="3922" y="1759"/>
              <a:ext cx="38" cy="79"/>
            </a:xfrm>
            <a:prstGeom prst="ellipse">
              <a:avLst/>
            </a:prstGeom>
            <a:noFill/>
            <a:ln w="12700">
              <a:solidFill>
                <a:schemeClr val="tx1"/>
              </a:solidFill>
              <a:round/>
              <a:headEnd/>
              <a:tailEnd/>
            </a:ln>
            <a:effectLst/>
          </p:spPr>
          <p:txBody>
            <a:bodyPr wrap="none" anchor="ctr"/>
            <a:lstStyle/>
            <a:p>
              <a:endParaRPr lang="en-US"/>
            </a:p>
          </p:txBody>
        </p:sp>
        <p:sp>
          <p:nvSpPr>
            <p:cNvPr id="1521737" name="Line 73"/>
            <p:cNvSpPr>
              <a:spLocks noChangeShapeType="1"/>
            </p:cNvSpPr>
            <p:nvPr/>
          </p:nvSpPr>
          <p:spPr bwMode="auto">
            <a:xfrm>
              <a:off x="3960" y="1521"/>
              <a:ext cx="0" cy="278"/>
            </a:xfrm>
            <a:prstGeom prst="line">
              <a:avLst/>
            </a:prstGeom>
            <a:noFill/>
            <a:ln w="12700">
              <a:solidFill>
                <a:schemeClr val="tx1"/>
              </a:solidFill>
              <a:round/>
              <a:headEnd/>
              <a:tailEnd/>
            </a:ln>
            <a:effectLst/>
          </p:spPr>
          <p:txBody>
            <a:bodyPr/>
            <a:lstStyle/>
            <a:p>
              <a:endParaRPr lang="en-US"/>
            </a:p>
          </p:txBody>
        </p:sp>
        <p:sp>
          <p:nvSpPr>
            <p:cNvPr id="1521738" name="Line 74"/>
            <p:cNvSpPr>
              <a:spLocks noChangeShapeType="1"/>
            </p:cNvSpPr>
            <p:nvPr/>
          </p:nvSpPr>
          <p:spPr bwMode="auto">
            <a:xfrm>
              <a:off x="3960" y="2156"/>
              <a:ext cx="0" cy="676"/>
            </a:xfrm>
            <a:prstGeom prst="line">
              <a:avLst/>
            </a:prstGeom>
            <a:noFill/>
            <a:ln w="12700">
              <a:solidFill>
                <a:schemeClr val="tx1"/>
              </a:solidFill>
              <a:round/>
              <a:headEnd/>
              <a:tailEnd/>
            </a:ln>
            <a:effectLst/>
          </p:spPr>
          <p:txBody>
            <a:bodyPr/>
            <a:lstStyle/>
            <a:p>
              <a:endParaRPr lang="en-US"/>
            </a:p>
          </p:txBody>
        </p:sp>
        <p:sp>
          <p:nvSpPr>
            <p:cNvPr id="1521739" name="Line 75"/>
            <p:cNvSpPr>
              <a:spLocks noChangeShapeType="1"/>
            </p:cNvSpPr>
            <p:nvPr/>
          </p:nvSpPr>
          <p:spPr bwMode="auto">
            <a:xfrm>
              <a:off x="3960" y="966"/>
              <a:ext cx="0" cy="198"/>
            </a:xfrm>
            <a:prstGeom prst="line">
              <a:avLst/>
            </a:prstGeom>
            <a:noFill/>
            <a:ln w="12700">
              <a:solidFill>
                <a:schemeClr val="tx1"/>
              </a:solidFill>
              <a:round/>
              <a:headEnd/>
              <a:tailEnd/>
            </a:ln>
            <a:effectLst/>
          </p:spPr>
          <p:txBody>
            <a:bodyPr/>
            <a:lstStyle/>
            <a:p>
              <a:endParaRPr lang="en-US"/>
            </a:p>
          </p:txBody>
        </p:sp>
        <p:sp>
          <p:nvSpPr>
            <p:cNvPr id="1521740" name="AutoShape 76"/>
            <p:cNvSpPr>
              <a:spLocks noChangeArrowheads="1"/>
            </p:cNvSpPr>
            <p:nvPr/>
          </p:nvSpPr>
          <p:spPr bwMode="auto">
            <a:xfrm rot="5400000">
              <a:off x="4643" y="1249"/>
              <a:ext cx="277" cy="268"/>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1741" name="Oval 77"/>
            <p:cNvSpPr>
              <a:spLocks noChangeArrowheads="1"/>
            </p:cNvSpPr>
            <p:nvPr/>
          </p:nvSpPr>
          <p:spPr bwMode="auto">
            <a:xfrm>
              <a:off x="4916" y="1323"/>
              <a:ext cx="77" cy="80"/>
            </a:xfrm>
            <a:prstGeom prst="ellipse">
              <a:avLst/>
            </a:prstGeom>
            <a:noFill/>
            <a:ln w="12700">
              <a:solidFill>
                <a:schemeClr val="tx1"/>
              </a:solidFill>
              <a:round/>
              <a:headEnd/>
              <a:tailEnd/>
            </a:ln>
            <a:effectLst/>
          </p:spPr>
          <p:txBody>
            <a:bodyPr wrap="none" anchor="ctr"/>
            <a:lstStyle/>
            <a:p>
              <a:endParaRPr lang="en-US"/>
            </a:p>
          </p:txBody>
        </p:sp>
        <p:sp>
          <p:nvSpPr>
            <p:cNvPr id="1521742" name="Line 78"/>
            <p:cNvSpPr>
              <a:spLocks noChangeShapeType="1"/>
            </p:cNvSpPr>
            <p:nvPr/>
          </p:nvSpPr>
          <p:spPr bwMode="auto">
            <a:xfrm>
              <a:off x="4228" y="1997"/>
              <a:ext cx="114" cy="0"/>
            </a:xfrm>
            <a:prstGeom prst="line">
              <a:avLst/>
            </a:prstGeom>
            <a:noFill/>
            <a:ln w="12700">
              <a:solidFill>
                <a:schemeClr val="tx1"/>
              </a:solidFill>
              <a:round/>
              <a:headEnd/>
              <a:tailEnd/>
            </a:ln>
            <a:effectLst/>
          </p:spPr>
          <p:txBody>
            <a:bodyPr/>
            <a:lstStyle/>
            <a:p>
              <a:endParaRPr lang="en-US"/>
            </a:p>
          </p:txBody>
        </p:sp>
        <p:sp>
          <p:nvSpPr>
            <p:cNvPr id="1521743" name="Line 79"/>
            <p:cNvSpPr>
              <a:spLocks noChangeShapeType="1"/>
            </p:cNvSpPr>
            <p:nvPr/>
          </p:nvSpPr>
          <p:spPr bwMode="auto">
            <a:xfrm>
              <a:off x="4189" y="1363"/>
              <a:ext cx="459" cy="0"/>
            </a:xfrm>
            <a:prstGeom prst="line">
              <a:avLst/>
            </a:prstGeom>
            <a:noFill/>
            <a:ln w="12700">
              <a:solidFill>
                <a:schemeClr val="tx1"/>
              </a:solidFill>
              <a:round/>
              <a:headEnd/>
              <a:tailEnd/>
            </a:ln>
            <a:effectLst/>
          </p:spPr>
          <p:txBody>
            <a:bodyPr/>
            <a:lstStyle/>
            <a:p>
              <a:endParaRPr lang="en-US"/>
            </a:p>
          </p:txBody>
        </p:sp>
        <p:sp>
          <p:nvSpPr>
            <p:cNvPr id="1521744" name="Line 80"/>
            <p:cNvSpPr>
              <a:spLocks noChangeShapeType="1"/>
            </p:cNvSpPr>
            <p:nvPr/>
          </p:nvSpPr>
          <p:spPr bwMode="auto">
            <a:xfrm>
              <a:off x="4342" y="1363"/>
              <a:ext cx="0" cy="634"/>
            </a:xfrm>
            <a:prstGeom prst="line">
              <a:avLst/>
            </a:prstGeom>
            <a:noFill/>
            <a:ln w="12700">
              <a:solidFill>
                <a:schemeClr val="tx1"/>
              </a:solidFill>
              <a:round/>
              <a:headEnd/>
              <a:tailEnd/>
            </a:ln>
            <a:effectLst/>
          </p:spPr>
          <p:txBody>
            <a:bodyPr/>
            <a:lstStyle/>
            <a:p>
              <a:endParaRPr lang="en-US"/>
            </a:p>
          </p:txBody>
        </p:sp>
        <p:sp>
          <p:nvSpPr>
            <p:cNvPr id="1521745" name="Line 81"/>
            <p:cNvSpPr>
              <a:spLocks noChangeShapeType="1"/>
            </p:cNvSpPr>
            <p:nvPr/>
          </p:nvSpPr>
          <p:spPr bwMode="auto">
            <a:xfrm>
              <a:off x="3042" y="1403"/>
              <a:ext cx="268" cy="0"/>
            </a:xfrm>
            <a:prstGeom prst="line">
              <a:avLst/>
            </a:prstGeom>
            <a:noFill/>
            <a:ln w="12700">
              <a:solidFill>
                <a:schemeClr val="tx1"/>
              </a:solidFill>
              <a:round/>
              <a:headEnd/>
              <a:tailEnd/>
            </a:ln>
            <a:effectLst/>
          </p:spPr>
          <p:txBody>
            <a:bodyPr/>
            <a:lstStyle/>
            <a:p>
              <a:endParaRPr lang="en-US"/>
            </a:p>
          </p:txBody>
        </p:sp>
        <p:sp>
          <p:nvSpPr>
            <p:cNvPr id="1521746" name="Line 82"/>
            <p:cNvSpPr>
              <a:spLocks noChangeShapeType="1"/>
            </p:cNvSpPr>
            <p:nvPr/>
          </p:nvSpPr>
          <p:spPr bwMode="auto">
            <a:xfrm flipV="1">
              <a:off x="3042" y="768"/>
              <a:ext cx="0" cy="635"/>
            </a:xfrm>
            <a:prstGeom prst="line">
              <a:avLst/>
            </a:prstGeom>
            <a:noFill/>
            <a:ln w="12700">
              <a:solidFill>
                <a:schemeClr val="tx1"/>
              </a:solidFill>
              <a:round/>
              <a:headEnd/>
              <a:tailEnd/>
            </a:ln>
            <a:effectLst/>
          </p:spPr>
          <p:txBody>
            <a:bodyPr/>
            <a:lstStyle/>
            <a:p>
              <a:endParaRPr lang="en-US"/>
            </a:p>
          </p:txBody>
        </p:sp>
        <p:sp>
          <p:nvSpPr>
            <p:cNvPr id="1521747" name="Line 83"/>
            <p:cNvSpPr>
              <a:spLocks noChangeShapeType="1"/>
            </p:cNvSpPr>
            <p:nvPr/>
          </p:nvSpPr>
          <p:spPr bwMode="auto">
            <a:xfrm>
              <a:off x="3042" y="768"/>
              <a:ext cx="2104" cy="0"/>
            </a:xfrm>
            <a:prstGeom prst="line">
              <a:avLst/>
            </a:prstGeom>
            <a:noFill/>
            <a:ln w="12700">
              <a:solidFill>
                <a:schemeClr val="tx1"/>
              </a:solidFill>
              <a:round/>
              <a:headEnd/>
              <a:tailEnd/>
            </a:ln>
            <a:effectLst/>
          </p:spPr>
          <p:txBody>
            <a:bodyPr/>
            <a:lstStyle/>
            <a:p>
              <a:endParaRPr lang="en-US"/>
            </a:p>
          </p:txBody>
        </p:sp>
        <p:sp>
          <p:nvSpPr>
            <p:cNvPr id="1521748" name="Line 84"/>
            <p:cNvSpPr>
              <a:spLocks noChangeShapeType="1"/>
            </p:cNvSpPr>
            <p:nvPr/>
          </p:nvSpPr>
          <p:spPr bwMode="auto">
            <a:xfrm>
              <a:off x="4993" y="1363"/>
              <a:ext cx="344" cy="0"/>
            </a:xfrm>
            <a:prstGeom prst="line">
              <a:avLst/>
            </a:prstGeom>
            <a:noFill/>
            <a:ln w="12700">
              <a:solidFill>
                <a:schemeClr val="tx1"/>
              </a:solidFill>
              <a:round/>
              <a:headEnd/>
              <a:tailEnd/>
            </a:ln>
            <a:effectLst/>
          </p:spPr>
          <p:txBody>
            <a:bodyPr/>
            <a:lstStyle/>
            <a:p>
              <a:endParaRPr lang="en-US"/>
            </a:p>
          </p:txBody>
        </p:sp>
        <p:sp>
          <p:nvSpPr>
            <p:cNvPr id="1521749" name="Line 85"/>
            <p:cNvSpPr>
              <a:spLocks noChangeShapeType="1"/>
            </p:cNvSpPr>
            <p:nvPr/>
          </p:nvSpPr>
          <p:spPr bwMode="auto">
            <a:xfrm>
              <a:off x="5146" y="768"/>
              <a:ext cx="0" cy="595"/>
            </a:xfrm>
            <a:prstGeom prst="line">
              <a:avLst/>
            </a:prstGeom>
            <a:noFill/>
            <a:ln w="12700">
              <a:solidFill>
                <a:schemeClr val="tx1"/>
              </a:solidFill>
              <a:round/>
              <a:headEnd/>
              <a:tailEnd/>
            </a:ln>
            <a:effectLst/>
          </p:spPr>
          <p:txBody>
            <a:bodyPr/>
            <a:lstStyle/>
            <a:p>
              <a:endParaRPr lang="en-US"/>
            </a:p>
          </p:txBody>
        </p:sp>
        <p:sp>
          <p:nvSpPr>
            <p:cNvPr id="1521750" name="Line 86"/>
            <p:cNvSpPr>
              <a:spLocks noChangeShapeType="1"/>
            </p:cNvSpPr>
            <p:nvPr/>
          </p:nvSpPr>
          <p:spPr bwMode="auto">
            <a:xfrm>
              <a:off x="3960" y="1680"/>
              <a:ext cx="497" cy="0"/>
            </a:xfrm>
            <a:prstGeom prst="line">
              <a:avLst/>
            </a:prstGeom>
            <a:noFill/>
            <a:ln w="12700">
              <a:solidFill>
                <a:schemeClr val="tx1"/>
              </a:solidFill>
              <a:round/>
              <a:headEnd/>
              <a:tailEnd/>
            </a:ln>
            <a:effectLst/>
          </p:spPr>
          <p:txBody>
            <a:bodyPr/>
            <a:lstStyle/>
            <a:p>
              <a:endParaRPr lang="en-US"/>
            </a:p>
          </p:txBody>
        </p:sp>
        <p:sp>
          <p:nvSpPr>
            <p:cNvPr id="1521751" name="Line 87"/>
            <p:cNvSpPr>
              <a:spLocks noChangeShapeType="1"/>
            </p:cNvSpPr>
            <p:nvPr/>
          </p:nvSpPr>
          <p:spPr bwMode="auto">
            <a:xfrm>
              <a:off x="4457" y="1680"/>
              <a:ext cx="8" cy="838"/>
            </a:xfrm>
            <a:prstGeom prst="line">
              <a:avLst/>
            </a:prstGeom>
            <a:noFill/>
            <a:ln w="12700">
              <a:solidFill>
                <a:schemeClr val="tx1"/>
              </a:solidFill>
              <a:round/>
              <a:headEnd/>
              <a:tailEnd/>
            </a:ln>
            <a:effectLst/>
          </p:spPr>
          <p:txBody>
            <a:bodyPr/>
            <a:lstStyle/>
            <a:p>
              <a:endParaRPr lang="en-US"/>
            </a:p>
          </p:txBody>
        </p:sp>
        <p:sp>
          <p:nvSpPr>
            <p:cNvPr id="1521752" name="Line 88"/>
            <p:cNvSpPr>
              <a:spLocks noChangeShapeType="1"/>
            </p:cNvSpPr>
            <p:nvPr/>
          </p:nvSpPr>
          <p:spPr bwMode="auto">
            <a:xfrm>
              <a:off x="3730" y="966"/>
              <a:ext cx="230" cy="0"/>
            </a:xfrm>
            <a:prstGeom prst="line">
              <a:avLst/>
            </a:prstGeom>
            <a:noFill/>
            <a:ln w="12700">
              <a:solidFill>
                <a:schemeClr val="tx1"/>
              </a:solidFill>
              <a:round/>
              <a:headEnd/>
              <a:tailEnd/>
            </a:ln>
            <a:effectLst/>
          </p:spPr>
          <p:txBody>
            <a:bodyPr/>
            <a:lstStyle/>
            <a:p>
              <a:endParaRPr lang="en-US"/>
            </a:p>
          </p:txBody>
        </p:sp>
        <p:sp>
          <p:nvSpPr>
            <p:cNvPr id="1521753" name="Line 89"/>
            <p:cNvSpPr>
              <a:spLocks noChangeShapeType="1"/>
            </p:cNvSpPr>
            <p:nvPr/>
          </p:nvSpPr>
          <p:spPr bwMode="auto">
            <a:xfrm>
              <a:off x="3730" y="966"/>
              <a:ext cx="0" cy="1866"/>
            </a:xfrm>
            <a:prstGeom prst="line">
              <a:avLst/>
            </a:prstGeom>
            <a:noFill/>
            <a:ln w="12700">
              <a:solidFill>
                <a:schemeClr val="tx1"/>
              </a:solidFill>
              <a:round/>
              <a:headEnd/>
              <a:tailEnd/>
            </a:ln>
            <a:effectLst/>
          </p:spPr>
          <p:txBody>
            <a:bodyPr/>
            <a:lstStyle/>
            <a:p>
              <a:endParaRPr lang="en-US"/>
            </a:p>
          </p:txBody>
        </p:sp>
        <p:sp>
          <p:nvSpPr>
            <p:cNvPr id="1521754" name="Line 90"/>
            <p:cNvSpPr>
              <a:spLocks noChangeShapeType="1"/>
            </p:cNvSpPr>
            <p:nvPr/>
          </p:nvSpPr>
          <p:spPr bwMode="auto">
            <a:xfrm>
              <a:off x="2858" y="1396"/>
              <a:ext cx="0" cy="628"/>
            </a:xfrm>
            <a:prstGeom prst="line">
              <a:avLst/>
            </a:prstGeom>
            <a:noFill/>
            <a:ln w="12700">
              <a:solidFill>
                <a:schemeClr val="tx1"/>
              </a:solidFill>
              <a:round/>
              <a:headEnd/>
              <a:tailEnd/>
            </a:ln>
            <a:effectLst/>
          </p:spPr>
          <p:txBody>
            <a:bodyPr/>
            <a:lstStyle/>
            <a:p>
              <a:endParaRPr lang="en-US"/>
            </a:p>
          </p:txBody>
        </p:sp>
        <p:sp>
          <p:nvSpPr>
            <p:cNvPr id="1521755" name="Line 91"/>
            <p:cNvSpPr>
              <a:spLocks noChangeShapeType="1"/>
            </p:cNvSpPr>
            <p:nvPr/>
          </p:nvSpPr>
          <p:spPr bwMode="auto">
            <a:xfrm>
              <a:off x="2858" y="2024"/>
              <a:ext cx="459" cy="0"/>
            </a:xfrm>
            <a:prstGeom prst="line">
              <a:avLst/>
            </a:prstGeom>
            <a:noFill/>
            <a:ln w="12700">
              <a:solidFill>
                <a:schemeClr val="tx1"/>
              </a:solidFill>
              <a:round/>
              <a:headEnd/>
              <a:tailEnd/>
            </a:ln>
            <a:effectLst/>
          </p:spPr>
          <p:txBody>
            <a:bodyPr/>
            <a:lstStyle/>
            <a:p>
              <a:endParaRPr lang="en-US"/>
            </a:p>
          </p:txBody>
        </p:sp>
        <p:sp>
          <p:nvSpPr>
            <p:cNvPr id="1521756" name="Line 92"/>
            <p:cNvSpPr>
              <a:spLocks noChangeShapeType="1"/>
            </p:cNvSpPr>
            <p:nvPr/>
          </p:nvSpPr>
          <p:spPr bwMode="auto">
            <a:xfrm>
              <a:off x="1206" y="2518"/>
              <a:ext cx="3259" cy="0"/>
            </a:xfrm>
            <a:prstGeom prst="line">
              <a:avLst/>
            </a:prstGeom>
            <a:noFill/>
            <a:ln w="12700">
              <a:solidFill>
                <a:schemeClr val="tx1"/>
              </a:solidFill>
              <a:round/>
              <a:headEnd/>
              <a:tailEnd/>
            </a:ln>
            <a:effectLst/>
          </p:spPr>
          <p:txBody>
            <a:bodyPr/>
            <a:lstStyle/>
            <a:p>
              <a:endParaRPr lang="en-US"/>
            </a:p>
          </p:txBody>
        </p:sp>
        <p:sp>
          <p:nvSpPr>
            <p:cNvPr id="1521757" name="AutoShape 93"/>
            <p:cNvSpPr>
              <a:spLocks noChangeArrowheads="1"/>
            </p:cNvSpPr>
            <p:nvPr/>
          </p:nvSpPr>
          <p:spPr bwMode="auto">
            <a:xfrm rot="5400000">
              <a:off x="834" y="2388"/>
              <a:ext cx="278" cy="268"/>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1758" name="Oval 94"/>
            <p:cNvSpPr>
              <a:spLocks noChangeArrowheads="1"/>
            </p:cNvSpPr>
            <p:nvPr/>
          </p:nvSpPr>
          <p:spPr bwMode="auto">
            <a:xfrm>
              <a:off x="1107" y="2463"/>
              <a:ext cx="76" cy="79"/>
            </a:xfrm>
            <a:prstGeom prst="ellipse">
              <a:avLst/>
            </a:prstGeom>
            <a:noFill/>
            <a:ln w="12700">
              <a:solidFill>
                <a:schemeClr val="tx1"/>
              </a:solidFill>
              <a:round/>
              <a:headEnd/>
              <a:tailEnd/>
            </a:ln>
            <a:effectLst/>
          </p:spPr>
          <p:txBody>
            <a:bodyPr wrap="none" anchor="ctr"/>
            <a:lstStyle/>
            <a:p>
              <a:endParaRPr lang="en-US"/>
            </a:p>
          </p:txBody>
        </p:sp>
        <p:sp>
          <p:nvSpPr>
            <p:cNvPr id="1521759" name="Line 95"/>
            <p:cNvSpPr>
              <a:spLocks noChangeShapeType="1"/>
            </p:cNvSpPr>
            <p:nvPr/>
          </p:nvSpPr>
          <p:spPr bwMode="auto">
            <a:xfrm>
              <a:off x="563" y="2518"/>
              <a:ext cx="276" cy="0"/>
            </a:xfrm>
            <a:prstGeom prst="line">
              <a:avLst/>
            </a:prstGeom>
            <a:noFill/>
            <a:ln w="12700">
              <a:solidFill>
                <a:schemeClr val="tx1"/>
              </a:solidFill>
              <a:round/>
              <a:headEnd/>
              <a:tailEnd/>
            </a:ln>
            <a:effectLst/>
          </p:spPr>
          <p:txBody>
            <a:bodyPr/>
            <a:lstStyle/>
            <a:p>
              <a:endParaRPr lang="en-US"/>
            </a:p>
          </p:txBody>
        </p:sp>
        <p:sp>
          <p:nvSpPr>
            <p:cNvPr id="1521760" name="Text Box 96"/>
            <p:cNvSpPr txBox="1">
              <a:spLocks noChangeArrowheads="1"/>
            </p:cNvSpPr>
            <p:nvPr/>
          </p:nvSpPr>
          <p:spPr bwMode="auto">
            <a:xfrm>
              <a:off x="288" y="2383"/>
              <a:ext cx="312"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21761" name="Line 97"/>
            <p:cNvSpPr>
              <a:spLocks noChangeShapeType="1"/>
            </p:cNvSpPr>
            <p:nvPr/>
          </p:nvSpPr>
          <p:spPr bwMode="auto">
            <a:xfrm>
              <a:off x="655" y="2518"/>
              <a:ext cx="0" cy="314"/>
            </a:xfrm>
            <a:prstGeom prst="line">
              <a:avLst/>
            </a:prstGeom>
            <a:noFill/>
            <a:ln w="12700">
              <a:solidFill>
                <a:schemeClr val="tx1"/>
              </a:solidFill>
              <a:round/>
              <a:headEnd/>
              <a:tailEnd/>
            </a:ln>
            <a:effectLst/>
          </p:spPr>
          <p:txBody>
            <a:bodyPr/>
            <a:lstStyle/>
            <a:p>
              <a:endParaRPr lang="en-US"/>
            </a:p>
          </p:txBody>
        </p:sp>
        <p:sp>
          <p:nvSpPr>
            <p:cNvPr id="1521762" name="Line 98"/>
            <p:cNvSpPr>
              <a:spLocks noChangeShapeType="1"/>
            </p:cNvSpPr>
            <p:nvPr/>
          </p:nvSpPr>
          <p:spPr bwMode="auto">
            <a:xfrm>
              <a:off x="655" y="2832"/>
              <a:ext cx="3305" cy="0"/>
            </a:xfrm>
            <a:prstGeom prst="line">
              <a:avLst/>
            </a:prstGeom>
            <a:noFill/>
            <a:ln w="12700">
              <a:solidFill>
                <a:schemeClr val="tx1"/>
              </a:solidFill>
              <a:round/>
              <a:headEnd/>
              <a:tailEnd/>
            </a:ln>
            <a:effectLst/>
          </p:spPr>
          <p:txBody>
            <a:bodyPr/>
            <a:lstStyle/>
            <a:p>
              <a:endParaRPr lang="en-US"/>
            </a:p>
          </p:txBody>
        </p:sp>
        <p:sp>
          <p:nvSpPr>
            <p:cNvPr id="1521763" name="Line 99"/>
            <p:cNvSpPr>
              <a:spLocks noChangeShapeType="1"/>
            </p:cNvSpPr>
            <p:nvPr/>
          </p:nvSpPr>
          <p:spPr bwMode="auto">
            <a:xfrm flipV="1">
              <a:off x="1986" y="2428"/>
              <a:ext cx="0" cy="404"/>
            </a:xfrm>
            <a:prstGeom prst="line">
              <a:avLst/>
            </a:prstGeom>
            <a:noFill/>
            <a:ln w="12700">
              <a:solidFill>
                <a:schemeClr val="tx1"/>
              </a:solidFill>
              <a:round/>
              <a:headEnd/>
              <a:tailEnd/>
            </a:ln>
            <a:effectLst/>
          </p:spPr>
          <p:txBody>
            <a:bodyPr/>
            <a:lstStyle/>
            <a:p>
              <a:endParaRPr lang="en-US"/>
            </a:p>
          </p:txBody>
        </p:sp>
        <p:sp>
          <p:nvSpPr>
            <p:cNvPr id="1521764" name="Text Box 100"/>
            <p:cNvSpPr txBox="1">
              <a:spLocks noChangeArrowheads="1"/>
            </p:cNvSpPr>
            <p:nvPr/>
          </p:nvSpPr>
          <p:spPr bwMode="auto">
            <a:xfrm>
              <a:off x="2491" y="1486"/>
              <a:ext cx="327" cy="250"/>
            </a:xfrm>
            <a:prstGeom prst="rect">
              <a:avLst/>
            </a:prstGeom>
            <a:noFill/>
            <a:ln w="12700">
              <a:noFill/>
              <a:miter lim="800000"/>
              <a:headEnd/>
              <a:tailEnd/>
            </a:ln>
            <a:effectLst/>
          </p:spPr>
          <p:txBody>
            <a:bodyPr wrap="none">
              <a:spAutoFit/>
            </a:bodyPr>
            <a:lstStyle/>
            <a:p>
              <a:r>
                <a:rPr lang="en-US" sz="2000">
                  <a:solidFill>
                    <a:schemeClr val="tx1"/>
                  </a:solidFill>
                </a:rPr>
                <a:t>Q</a:t>
              </a:r>
              <a:r>
                <a:rPr lang="en-US" sz="2000" baseline="-25000">
                  <a:solidFill>
                    <a:schemeClr val="tx1"/>
                  </a:solidFill>
                </a:rPr>
                <a:t>M</a:t>
              </a:r>
            </a:p>
          </p:txBody>
        </p:sp>
        <p:sp>
          <p:nvSpPr>
            <p:cNvPr id="1521765" name="Text Box 101"/>
            <p:cNvSpPr txBox="1">
              <a:spLocks noChangeArrowheads="1"/>
            </p:cNvSpPr>
            <p:nvPr/>
          </p:nvSpPr>
          <p:spPr bwMode="auto">
            <a:xfrm>
              <a:off x="793" y="1935"/>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1</a:t>
              </a:r>
            </a:p>
          </p:txBody>
        </p:sp>
        <p:sp>
          <p:nvSpPr>
            <p:cNvPr id="1521766" name="Text Box 102"/>
            <p:cNvSpPr txBox="1">
              <a:spLocks noChangeArrowheads="1"/>
            </p:cNvSpPr>
            <p:nvPr/>
          </p:nvSpPr>
          <p:spPr bwMode="auto">
            <a:xfrm>
              <a:off x="839" y="1306"/>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2</a:t>
              </a:r>
            </a:p>
          </p:txBody>
        </p:sp>
        <p:sp>
          <p:nvSpPr>
            <p:cNvPr id="1521767" name="Text Box 103"/>
            <p:cNvSpPr txBox="1">
              <a:spLocks noChangeArrowheads="1"/>
            </p:cNvSpPr>
            <p:nvPr/>
          </p:nvSpPr>
          <p:spPr bwMode="auto">
            <a:xfrm>
              <a:off x="2170" y="1306"/>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3</a:t>
              </a:r>
            </a:p>
          </p:txBody>
        </p:sp>
        <p:sp>
          <p:nvSpPr>
            <p:cNvPr id="1521768" name="Text Box 104"/>
            <p:cNvSpPr txBox="1">
              <a:spLocks noChangeArrowheads="1"/>
            </p:cNvSpPr>
            <p:nvPr/>
          </p:nvSpPr>
          <p:spPr bwMode="auto">
            <a:xfrm>
              <a:off x="3271" y="1890"/>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4</a:t>
              </a:r>
            </a:p>
          </p:txBody>
        </p:sp>
        <p:sp>
          <p:nvSpPr>
            <p:cNvPr id="1521769" name="Text Box 105"/>
            <p:cNvSpPr txBox="1">
              <a:spLocks noChangeArrowheads="1"/>
            </p:cNvSpPr>
            <p:nvPr/>
          </p:nvSpPr>
          <p:spPr bwMode="auto">
            <a:xfrm>
              <a:off x="3271" y="1262"/>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5</a:t>
              </a:r>
            </a:p>
          </p:txBody>
        </p:sp>
        <p:sp>
          <p:nvSpPr>
            <p:cNvPr id="1521770" name="Text Box 106"/>
            <p:cNvSpPr txBox="1">
              <a:spLocks noChangeArrowheads="1"/>
            </p:cNvSpPr>
            <p:nvPr/>
          </p:nvSpPr>
          <p:spPr bwMode="auto">
            <a:xfrm>
              <a:off x="4603" y="1262"/>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6</a:t>
              </a:r>
            </a:p>
          </p:txBody>
        </p:sp>
        <p:sp>
          <p:nvSpPr>
            <p:cNvPr id="1521771" name="Text Box 107"/>
            <p:cNvSpPr txBox="1">
              <a:spLocks noChangeArrowheads="1"/>
            </p:cNvSpPr>
            <p:nvPr/>
          </p:nvSpPr>
          <p:spPr bwMode="auto">
            <a:xfrm>
              <a:off x="1298" y="1306"/>
              <a:ext cx="382" cy="250"/>
            </a:xfrm>
            <a:prstGeom prst="rect">
              <a:avLst/>
            </a:prstGeom>
            <a:noFill/>
            <a:ln w="12700">
              <a:noFill/>
              <a:miter lim="800000"/>
              <a:headEnd/>
              <a:tailEnd/>
            </a:ln>
            <a:effectLst/>
          </p:spPr>
          <p:txBody>
            <a:bodyPr>
              <a:spAutoFit/>
            </a:bodyPr>
            <a:lstStyle/>
            <a:p>
              <a:r>
                <a:rPr lang="en-US" sz="2000">
                  <a:solidFill>
                    <a:schemeClr val="tx1"/>
                  </a:solidFill>
                </a:rPr>
                <a:t>T</a:t>
              </a:r>
              <a:r>
                <a:rPr lang="en-US" sz="2000" baseline="-25000">
                  <a:solidFill>
                    <a:schemeClr val="tx1"/>
                  </a:solidFill>
                </a:rPr>
                <a:t>2</a:t>
              </a:r>
            </a:p>
          </p:txBody>
        </p:sp>
        <p:sp>
          <p:nvSpPr>
            <p:cNvPr id="1521772" name="Text Box 108"/>
            <p:cNvSpPr txBox="1">
              <a:spLocks noChangeArrowheads="1"/>
            </p:cNvSpPr>
            <p:nvPr/>
          </p:nvSpPr>
          <p:spPr bwMode="auto">
            <a:xfrm>
              <a:off x="1298" y="1935"/>
              <a:ext cx="382" cy="250"/>
            </a:xfrm>
            <a:prstGeom prst="rect">
              <a:avLst/>
            </a:prstGeom>
            <a:noFill/>
            <a:ln w="12700">
              <a:noFill/>
              <a:miter lim="800000"/>
              <a:headEnd/>
              <a:tailEnd/>
            </a:ln>
            <a:effectLst/>
          </p:spPr>
          <p:txBody>
            <a:bodyPr>
              <a:spAutoFit/>
            </a:bodyPr>
            <a:lstStyle/>
            <a:p>
              <a:r>
                <a:rPr lang="en-US" sz="2000">
                  <a:solidFill>
                    <a:schemeClr val="tx1"/>
                  </a:solidFill>
                </a:rPr>
                <a:t>T</a:t>
              </a:r>
              <a:r>
                <a:rPr lang="en-US" sz="2000" baseline="-25000">
                  <a:solidFill>
                    <a:schemeClr val="tx1"/>
                  </a:solidFill>
                </a:rPr>
                <a:t>1</a:t>
              </a:r>
            </a:p>
          </p:txBody>
        </p:sp>
        <p:sp>
          <p:nvSpPr>
            <p:cNvPr id="1521773" name="Text Box 109"/>
            <p:cNvSpPr txBox="1">
              <a:spLocks noChangeArrowheads="1"/>
            </p:cNvSpPr>
            <p:nvPr/>
          </p:nvSpPr>
          <p:spPr bwMode="auto">
            <a:xfrm>
              <a:off x="3776" y="1890"/>
              <a:ext cx="352" cy="250"/>
            </a:xfrm>
            <a:prstGeom prst="rect">
              <a:avLst/>
            </a:prstGeom>
            <a:noFill/>
            <a:ln w="12700">
              <a:noFill/>
              <a:miter lim="800000"/>
              <a:headEnd/>
              <a:tailEnd/>
            </a:ln>
            <a:effectLst/>
          </p:spPr>
          <p:txBody>
            <a:bodyPr>
              <a:spAutoFit/>
            </a:bodyPr>
            <a:lstStyle/>
            <a:p>
              <a:r>
                <a:rPr lang="en-US" sz="2000">
                  <a:solidFill>
                    <a:schemeClr val="tx1"/>
                  </a:solidFill>
                </a:rPr>
                <a:t>T</a:t>
              </a:r>
              <a:r>
                <a:rPr lang="en-US" sz="2000" baseline="-25000">
                  <a:solidFill>
                    <a:schemeClr val="tx1"/>
                  </a:solidFill>
                </a:rPr>
                <a:t>3</a:t>
              </a:r>
            </a:p>
          </p:txBody>
        </p:sp>
        <p:sp>
          <p:nvSpPr>
            <p:cNvPr id="1521774" name="Text Box 110"/>
            <p:cNvSpPr txBox="1">
              <a:spLocks noChangeArrowheads="1"/>
            </p:cNvSpPr>
            <p:nvPr/>
          </p:nvSpPr>
          <p:spPr bwMode="auto">
            <a:xfrm>
              <a:off x="3776" y="1262"/>
              <a:ext cx="352" cy="250"/>
            </a:xfrm>
            <a:prstGeom prst="rect">
              <a:avLst/>
            </a:prstGeom>
            <a:noFill/>
            <a:ln w="12700">
              <a:noFill/>
              <a:miter lim="800000"/>
              <a:headEnd/>
              <a:tailEnd/>
            </a:ln>
            <a:effectLst/>
          </p:spPr>
          <p:txBody>
            <a:bodyPr>
              <a:spAutoFit/>
            </a:bodyPr>
            <a:lstStyle/>
            <a:p>
              <a:r>
                <a:rPr lang="en-US" sz="2000">
                  <a:solidFill>
                    <a:schemeClr val="tx1"/>
                  </a:solidFill>
                </a:rPr>
                <a:t>T</a:t>
              </a:r>
              <a:r>
                <a:rPr lang="en-US" sz="2000" baseline="-25000">
                  <a:solidFill>
                    <a:schemeClr val="tx1"/>
                  </a:solidFill>
                </a:rPr>
                <a:t>4</a:t>
              </a:r>
            </a:p>
          </p:txBody>
        </p:sp>
      </p:grpSp>
      <p:sp>
        <p:nvSpPr>
          <p:cNvPr id="1521775" name="Text Box 111"/>
          <p:cNvSpPr txBox="1">
            <a:spLocks noChangeArrowheads="1"/>
          </p:cNvSpPr>
          <p:nvPr/>
        </p:nvSpPr>
        <p:spPr bwMode="auto">
          <a:xfrm>
            <a:off x="2057400" y="762000"/>
            <a:ext cx="958850" cy="396875"/>
          </a:xfrm>
          <a:prstGeom prst="rect">
            <a:avLst/>
          </a:prstGeom>
          <a:noFill/>
          <a:ln w="12700">
            <a:noFill/>
            <a:miter lim="800000"/>
            <a:headEnd/>
            <a:tailEnd/>
          </a:ln>
          <a:effectLst/>
        </p:spPr>
        <p:txBody>
          <a:bodyPr wrap="none">
            <a:spAutoFit/>
          </a:bodyPr>
          <a:lstStyle/>
          <a:p>
            <a:r>
              <a:rPr lang="en-US" sz="2000">
                <a:solidFill>
                  <a:schemeClr val="tx1"/>
                </a:solidFill>
              </a:rPr>
              <a:t>Master</a:t>
            </a:r>
            <a:endParaRPr lang="en-US" sz="2000" baseline="-25000">
              <a:solidFill>
                <a:schemeClr val="tx1"/>
              </a:solidFill>
            </a:endParaRPr>
          </a:p>
        </p:txBody>
      </p:sp>
      <p:sp>
        <p:nvSpPr>
          <p:cNvPr id="1521776" name="Text Box 112"/>
          <p:cNvSpPr txBox="1">
            <a:spLocks noChangeArrowheads="1"/>
          </p:cNvSpPr>
          <p:nvPr/>
        </p:nvSpPr>
        <p:spPr bwMode="auto">
          <a:xfrm>
            <a:off x="6096000" y="685800"/>
            <a:ext cx="820738" cy="396875"/>
          </a:xfrm>
          <a:prstGeom prst="rect">
            <a:avLst/>
          </a:prstGeom>
          <a:noFill/>
          <a:ln w="12700">
            <a:noFill/>
            <a:miter lim="800000"/>
            <a:headEnd/>
            <a:tailEnd/>
          </a:ln>
          <a:effectLst/>
        </p:spPr>
        <p:txBody>
          <a:bodyPr wrap="none">
            <a:spAutoFit/>
          </a:bodyPr>
          <a:lstStyle/>
          <a:p>
            <a:r>
              <a:rPr lang="en-US" sz="2000">
                <a:solidFill>
                  <a:schemeClr val="tx1"/>
                </a:solidFill>
              </a:rPr>
              <a:t>Slave</a:t>
            </a:r>
            <a:endParaRPr lang="en-US" sz="2000" baseline="-25000">
              <a:solidFill>
                <a:schemeClr val="tx1"/>
              </a:solidFill>
            </a:endParaRPr>
          </a:p>
        </p:txBody>
      </p:sp>
      <p:grpSp>
        <p:nvGrpSpPr>
          <p:cNvPr id="1521777" name="Group 113"/>
          <p:cNvGrpSpPr>
            <a:grpSpLocks/>
          </p:cNvGrpSpPr>
          <p:nvPr/>
        </p:nvGrpSpPr>
        <p:grpSpPr bwMode="auto">
          <a:xfrm>
            <a:off x="2743200" y="5181600"/>
            <a:ext cx="3352800" cy="1371600"/>
            <a:chOff x="1728" y="3264"/>
            <a:chExt cx="2112" cy="864"/>
          </a:xfrm>
        </p:grpSpPr>
        <p:sp>
          <p:nvSpPr>
            <p:cNvPr id="1521778" name="Text Box 114"/>
            <p:cNvSpPr txBox="1">
              <a:spLocks noChangeArrowheads="1"/>
            </p:cNvSpPr>
            <p:nvPr/>
          </p:nvSpPr>
          <p:spPr bwMode="auto">
            <a:xfrm>
              <a:off x="1728" y="3696"/>
              <a:ext cx="356"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21779" name="Line 115"/>
            <p:cNvSpPr>
              <a:spLocks noChangeShapeType="1"/>
            </p:cNvSpPr>
            <p:nvPr/>
          </p:nvSpPr>
          <p:spPr bwMode="auto">
            <a:xfrm>
              <a:off x="2112" y="3552"/>
              <a:ext cx="384" cy="0"/>
            </a:xfrm>
            <a:prstGeom prst="line">
              <a:avLst/>
            </a:prstGeom>
            <a:noFill/>
            <a:ln w="12700">
              <a:solidFill>
                <a:schemeClr val="tx1"/>
              </a:solidFill>
              <a:round/>
              <a:headEnd/>
              <a:tailEnd/>
            </a:ln>
            <a:effectLst/>
          </p:spPr>
          <p:txBody>
            <a:bodyPr/>
            <a:lstStyle/>
            <a:p>
              <a:endParaRPr lang="en-US"/>
            </a:p>
          </p:txBody>
        </p:sp>
        <p:sp>
          <p:nvSpPr>
            <p:cNvPr id="1521780" name="Line 116"/>
            <p:cNvSpPr>
              <a:spLocks noChangeShapeType="1"/>
            </p:cNvSpPr>
            <p:nvPr/>
          </p:nvSpPr>
          <p:spPr bwMode="auto">
            <a:xfrm flipV="1">
              <a:off x="2496" y="3264"/>
              <a:ext cx="0" cy="288"/>
            </a:xfrm>
            <a:prstGeom prst="line">
              <a:avLst/>
            </a:prstGeom>
            <a:noFill/>
            <a:ln w="12700">
              <a:solidFill>
                <a:schemeClr val="tx1"/>
              </a:solidFill>
              <a:round/>
              <a:headEnd/>
              <a:tailEnd type="triangle" w="med" len="med"/>
            </a:ln>
            <a:effectLst/>
          </p:spPr>
          <p:txBody>
            <a:bodyPr/>
            <a:lstStyle/>
            <a:p>
              <a:endParaRPr lang="en-US"/>
            </a:p>
          </p:txBody>
        </p:sp>
        <p:sp>
          <p:nvSpPr>
            <p:cNvPr id="1521781" name="Line 117"/>
            <p:cNvSpPr>
              <a:spLocks noChangeShapeType="1"/>
            </p:cNvSpPr>
            <p:nvPr/>
          </p:nvSpPr>
          <p:spPr bwMode="auto">
            <a:xfrm flipV="1">
              <a:off x="2784" y="3264"/>
              <a:ext cx="0" cy="288"/>
            </a:xfrm>
            <a:prstGeom prst="line">
              <a:avLst/>
            </a:prstGeom>
            <a:noFill/>
            <a:ln w="12700">
              <a:solidFill>
                <a:schemeClr val="tx1"/>
              </a:solidFill>
              <a:round/>
              <a:headEnd/>
              <a:tailEnd/>
            </a:ln>
            <a:effectLst/>
          </p:spPr>
          <p:txBody>
            <a:bodyPr/>
            <a:lstStyle/>
            <a:p>
              <a:endParaRPr lang="en-US"/>
            </a:p>
          </p:txBody>
        </p:sp>
        <p:sp>
          <p:nvSpPr>
            <p:cNvPr id="1521782" name="Line 118"/>
            <p:cNvSpPr>
              <a:spLocks noChangeShapeType="1"/>
            </p:cNvSpPr>
            <p:nvPr/>
          </p:nvSpPr>
          <p:spPr bwMode="auto">
            <a:xfrm>
              <a:off x="2784" y="3552"/>
              <a:ext cx="384" cy="0"/>
            </a:xfrm>
            <a:prstGeom prst="line">
              <a:avLst/>
            </a:prstGeom>
            <a:noFill/>
            <a:ln w="12700">
              <a:solidFill>
                <a:schemeClr val="tx1"/>
              </a:solidFill>
              <a:round/>
              <a:headEnd/>
              <a:tailEnd/>
            </a:ln>
            <a:effectLst/>
          </p:spPr>
          <p:txBody>
            <a:bodyPr/>
            <a:lstStyle/>
            <a:p>
              <a:endParaRPr lang="en-US"/>
            </a:p>
          </p:txBody>
        </p:sp>
        <p:sp>
          <p:nvSpPr>
            <p:cNvPr id="1521783" name="Line 119"/>
            <p:cNvSpPr>
              <a:spLocks noChangeShapeType="1"/>
            </p:cNvSpPr>
            <p:nvPr/>
          </p:nvSpPr>
          <p:spPr bwMode="auto">
            <a:xfrm flipV="1">
              <a:off x="3168" y="3264"/>
              <a:ext cx="0" cy="288"/>
            </a:xfrm>
            <a:prstGeom prst="line">
              <a:avLst/>
            </a:prstGeom>
            <a:noFill/>
            <a:ln w="12700">
              <a:solidFill>
                <a:schemeClr val="tx1"/>
              </a:solidFill>
              <a:round/>
              <a:headEnd/>
              <a:tailEnd type="triangle" w="med" len="med"/>
            </a:ln>
            <a:effectLst/>
          </p:spPr>
          <p:txBody>
            <a:bodyPr/>
            <a:lstStyle/>
            <a:p>
              <a:endParaRPr lang="en-US"/>
            </a:p>
          </p:txBody>
        </p:sp>
        <p:sp>
          <p:nvSpPr>
            <p:cNvPr id="1521784" name="Line 120"/>
            <p:cNvSpPr>
              <a:spLocks noChangeShapeType="1"/>
            </p:cNvSpPr>
            <p:nvPr/>
          </p:nvSpPr>
          <p:spPr bwMode="auto">
            <a:xfrm flipV="1">
              <a:off x="3456" y="3264"/>
              <a:ext cx="0" cy="288"/>
            </a:xfrm>
            <a:prstGeom prst="line">
              <a:avLst/>
            </a:prstGeom>
            <a:noFill/>
            <a:ln w="12700">
              <a:solidFill>
                <a:schemeClr val="tx1"/>
              </a:solidFill>
              <a:round/>
              <a:headEnd/>
              <a:tailEnd/>
            </a:ln>
            <a:effectLst/>
          </p:spPr>
          <p:txBody>
            <a:bodyPr/>
            <a:lstStyle/>
            <a:p>
              <a:endParaRPr lang="en-US"/>
            </a:p>
          </p:txBody>
        </p:sp>
        <p:sp>
          <p:nvSpPr>
            <p:cNvPr id="1521785" name="Line 121"/>
            <p:cNvSpPr>
              <a:spLocks noChangeShapeType="1"/>
            </p:cNvSpPr>
            <p:nvPr/>
          </p:nvSpPr>
          <p:spPr bwMode="auto">
            <a:xfrm>
              <a:off x="2496" y="3264"/>
              <a:ext cx="288" cy="0"/>
            </a:xfrm>
            <a:prstGeom prst="line">
              <a:avLst/>
            </a:prstGeom>
            <a:noFill/>
            <a:ln w="12700">
              <a:solidFill>
                <a:schemeClr val="tx1"/>
              </a:solidFill>
              <a:round/>
              <a:headEnd/>
              <a:tailEnd/>
            </a:ln>
            <a:effectLst/>
          </p:spPr>
          <p:txBody>
            <a:bodyPr/>
            <a:lstStyle/>
            <a:p>
              <a:endParaRPr lang="en-US"/>
            </a:p>
          </p:txBody>
        </p:sp>
        <p:sp>
          <p:nvSpPr>
            <p:cNvPr id="1521786" name="Line 122"/>
            <p:cNvSpPr>
              <a:spLocks noChangeShapeType="1"/>
            </p:cNvSpPr>
            <p:nvPr/>
          </p:nvSpPr>
          <p:spPr bwMode="auto">
            <a:xfrm>
              <a:off x="3168" y="3264"/>
              <a:ext cx="288" cy="0"/>
            </a:xfrm>
            <a:prstGeom prst="line">
              <a:avLst/>
            </a:prstGeom>
            <a:noFill/>
            <a:ln w="12700">
              <a:solidFill>
                <a:schemeClr val="tx1"/>
              </a:solidFill>
              <a:round/>
              <a:headEnd/>
              <a:tailEnd/>
            </a:ln>
            <a:effectLst/>
          </p:spPr>
          <p:txBody>
            <a:bodyPr/>
            <a:lstStyle/>
            <a:p>
              <a:endParaRPr lang="en-US"/>
            </a:p>
          </p:txBody>
        </p:sp>
        <p:sp>
          <p:nvSpPr>
            <p:cNvPr id="1521787" name="Line 123"/>
            <p:cNvSpPr>
              <a:spLocks noChangeShapeType="1"/>
            </p:cNvSpPr>
            <p:nvPr/>
          </p:nvSpPr>
          <p:spPr bwMode="auto">
            <a:xfrm>
              <a:off x="3456" y="3552"/>
              <a:ext cx="384" cy="0"/>
            </a:xfrm>
            <a:prstGeom prst="line">
              <a:avLst/>
            </a:prstGeom>
            <a:noFill/>
            <a:ln w="12700">
              <a:solidFill>
                <a:schemeClr val="tx1"/>
              </a:solidFill>
              <a:round/>
              <a:headEnd/>
              <a:tailEnd/>
            </a:ln>
            <a:effectLst/>
          </p:spPr>
          <p:txBody>
            <a:bodyPr/>
            <a:lstStyle/>
            <a:p>
              <a:endParaRPr lang="en-US"/>
            </a:p>
          </p:txBody>
        </p:sp>
        <p:sp>
          <p:nvSpPr>
            <p:cNvPr id="1521788" name="Line 124"/>
            <p:cNvSpPr>
              <a:spLocks noChangeShapeType="1"/>
            </p:cNvSpPr>
            <p:nvPr/>
          </p:nvSpPr>
          <p:spPr bwMode="auto">
            <a:xfrm flipH="1">
              <a:off x="2112" y="3840"/>
              <a:ext cx="384" cy="0"/>
            </a:xfrm>
            <a:prstGeom prst="line">
              <a:avLst/>
            </a:prstGeom>
            <a:noFill/>
            <a:ln w="12700">
              <a:solidFill>
                <a:schemeClr val="tx1"/>
              </a:solidFill>
              <a:round/>
              <a:headEnd/>
              <a:tailEnd/>
            </a:ln>
            <a:effectLst/>
          </p:spPr>
          <p:txBody>
            <a:bodyPr/>
            <a:lstStyle/>
            <a:p>
              <a:endParaRPr lang="en-US"/>
            </a:p>
          </p:txBody>
        </p:sp>
        <p:sp>
          <p:nvSpPr>
            <p:cNvPr id="1521789" name="Line 125"/>
            <p:cNvSpPr>
              <a:spLocks noChangeShapeType="1"/>
            </p:cNvSpPr>
            <p:nvPr/>
          </p:nvSpPr>
          <p:spPr bwMode="auto">
            <a:xfrm flipH="1" flipV="1">
              <a:off x="2496" y="3840"/>
              <a:ext cx="0" cy="288"/>
            </a:xfrm>
            <a:prstGeom prst="line">
              <a:avLst/>
            </a:prstGeom>
            <a:noFill/>
            <a:ln w="12700">
              <a:solidFill>
                <a:schemeClr val="tx1"/>
              </a:solidFill>
              <a:round/>
              <a:headEnd/>
              <a:tailEnd/>
            </a:ln>
            <a:effectLst/>
          </p:spPr>
          <p:txBody>
            <a:bodyPr/>
            <a:lstStyle/>
            <a:p>
              <a:endParaRPr lang="en-US"/>
            </a:p>
          </p:txBody>
        </p:sp>
        <p:sp>
          <p:nvSpPr>
            <p:cNvPr id="1521790" name="Line 126"/>
            <p:cNvSpPr>
              <a:spLocks noChangeShapeType="1"/>
            </p:cNvSpPr>
            <p:nvPr/>
          </p:nvSpPr>
          <p:spPr bwMode="auto">
            <a:xfrm flipH="1" flipV="1">
              <a:off x="2784" y="3840"/>
              <a:ext cx="0" cy="288"/>
            </a:xfrm>
            <a:prstGeom prst="line">
              <a:avLst/>
            </a:prstGeom>
            <a:noFill/>
            <a:ln w="12700">
              <a:solidFill>
                <a:schemeClr val="tx1"/>
              </a:solidFill>
              <a:round/>
              <a:headEnd/>
              <a:tailEnd/>
            </a:ln>
            <a:effectLst/>
          </p:spPr>
          <p:txBody>
            <a:bodyPr/>
            <a:lstStyle/>
            <a:p>
              <a:endParaRPr lang="en-US"/>
            </a:p>
          </p:txBody>
        </p:sp>
        <p:sp>
          <p:nvSpPr>
            <p:cNvPr id="1521791" name="Line 127"/>
            <p:cNvSpPr>
              <a:spLocks noChangeShapeType="1"/>
            </p:cNvSpPr>
            <p:nvPr/>
          </p:nvSpPr>
          <p:spPr bwMode="auto">
            <a:xfrm flipH="1">
              <a:off x="2784" y="3840"/>
              <a:ext cx="384" cy="0"/>
            </a:xfrm>
            <a:prstGeom prst="line">
              <a:avLst/>
            </a:prstGeom>
            <a:noFill/>
            <a:ln w="12700">
              <a:solidFill>
                <a:schemeClr val="tx1"/>
              </a:solidFill>
              <a:round/>
              <a:headEnd/>
              <a:tailEnd/>
            </a:ln>
            <a:effectLst/>
          </p:spPr>
          <p:txBody>
            <a:bodyPr/>
            <a:lstStyle/>
            <a:p>
              <a:endParaRPr lang="en-US"/>
            </a:p>
          </p:txBody>
        </p:sp>
        <p:sp>
          <p:nvSpPr>
            <p:cNvPr id="1521792" name="Line 128"/>
            <p:cNvSpPr>
              <a:spLocks noChangeShapeType="1"/>
            </p:cNvSpPr>
            <p:nvPr/>
          </p:nvSpPr>
          <p:spPr bwMode="auto">
            <a:xfrm flipH="1" flipV="1">
              <a:off x="3168" y="3840"/>
              <a:ext cx="0" cy="288"/>
            </a:xfrm>
            <a:prstGeom prst="line">
              <a:avLst/>
            </a:prstGeom>
            <a:noFill/>
            <a:ln w="12700">
              <a:solidFill>
                <a:schemeClr val="tx1"/>
              </a:solidFill>
              <a:round/>
              <a:headEnd/>
              <a:tailEnd/>
            </a:ln>
            <a:effectLst/>
          </p:spPr>
          <p:txBody>
            <a:bodyPr/>
            <a:lstStyle/>
            <a:p>
              <a:endParaRPr lang="en-US"/>
            </a:p>
          </p:txBody>
        </p:sp>
        <p:sp>
          <p:nvSpPr>
            <p:cNvPr id="1521793" name="Line 129"/>
            <p:cNvSpPr>
              <a:spLocks noChangeShapeType="1"/>
            </p:cNvSpPr>
            <p:nvPr/>
          </p:nvSpPr>
          <p:spPr bwMode="auto">
            <a:xfrm flipH="1" flipV="1">
              <a:off x="3456" y="3840"/>
              <a:ext cx="0" cy="288"/>
            </a:xfrm>
            <a:prstGeom prst="line">
              <a:avLst/>
            </a:prstGeom>
            <a:noFill/>
            <a:ln w="12700">
              <a:solidFill>
                <a:schemeClr val="tx1"/>
              </a:solidFill>
              <a:round/>
              <a:headEnd/>
              <a:tailEnd/>
            </a:ln>
            <a:effectLst/>
          </p:spPr>
          <p:txBody>
            <a:bodyPr/>
            <a:lstStyle/>
            <a:p>
              <a:endParaRPr lang="en-US"/>
            </a:p>
          </p:txBody>
        </p:sp>
        <p:sp>
          <p:nvSpPr>
            <p:cNvPr id="1521794" name="Line 130"/>
            <p:cNvSpPr>
              <a:spLocks noChangeShapeType="1"/>
            </p:cNvSpPr>
            <p:nvPr/>
          </p:nvSpPr>
          <p:spPr bwMode="auto">
            <a:xfrm flipH="1">
              <a:off x="2496" y="4128"/>
              <a:ext cx="288" cy="0"/>
            </a:xfrm>
            <a:prstGeom prst="line">
              <a:avLst/>
            </a:prstGeom>
            <a:noFill/>
            <a:ln w="12700">
              <a:solidFill>
                <a:schemeClr val="tx1"/>
              </a:solidFill>
              <a:round/>
              <a:headEnd/>
              <a:tailEnd/>
            </a:ln>
            <a:effectLst/>
          </p:spPr>
          <p:txBody>
            <a:bodyPr/>
            <a:lstStyle/>
            <a:p>
              <a:endParaRPr lang="en-US"/>
            </a:p>
          </p:txBody>
        </p:sp>
        <p:sp>
          <p:nvSpPr>
            <p:cNvPr id="1521795" name="Line 131"/>
            <p:cNvSpPr>
              <a:spLocks noChangeShapeType="1"/>
            </p:cNvSpPr>
            <p:nvPr/>
          </p:nvSpPr>
          <p:spPr bwMode="auto">
            <a:xfrm flipH="1">
              <a:off x="3168" y="4128"/>
              <a:ext cx="288" cy="0"/>
            </a:xfrm>
            <a:prstGeom prst="line">
              <a:avLst/>
            </a:prstGeom>
            <a:noFill/>
            <a:ln w="12700">
              <a:solidFill>
                <a:schemeClr val="tx1"/>
              </a:solidFill>
              <a:round/>
              <a:headEnd/>
              <a:tailEnd/>
            </a:ln>
            <a:effectLst/>
          </p:spPr>
          <p:txBody>
            <a:bodyPr/>
            <a:lstStyle/>
            <a:p>
              <a:endParaRPr lang="en-US"/>
            </a:p>
          </p:txBody>
        </p:sp>
        <p:sp>
          <p:nvSpPr>
            <p:cNvPr id="1521796" name="Line 132"/>
            <p:cNvSpPr>
              <a:spLocks noChangeShapeType="1"/>
            </p:cNvSpPr>
            <p:nvPr/>
          </p:nvSpPr>
          <p:spPr bwMode="auto">
            <a:xfrm flipH="1">
              <a:off x="3456" y="3840"/>
              <a:ext cx="384" cy="0"/>
            </a:xfrm>
            <a:prstGeom prst="line">
              <a:avLst/>
            </a:prstGeom>
            <a:noFill/>
            <a:ln w="12700">
              <a:solidFill>
                <a:schemeClr val="tx1"/>
              </a:solidFill>
              <a:round/>
              <a:headEnd/>
              <a:tailEnd/>
            </a:ln>
            <a:effectLst/>
          </p:spPr>
          <p:txBody>
            <a:bodyPr/>
            <a:lstStyle/>
            <a:p>
              <a:endParaRPr lang="en-US"/>
            </a:p>
          </p:txBody>
        </p:sp>
        <p:sp>
          <p:nvSpPr>
            <p:cNvPr id="1521797" name="Text Box 133"/>
            <p:cNvSpPr txBox="1">
              <a:spLocks noChangeArrowheads="1"/>
            </p:cNvSpPr>
            <p:nvPr/>
          </p:nvSpPr>
          <p:spPr bwMode="auto">
            <a:xfrm>
              <a:off x="1776" y="3360"/>
              <a:ext cx="312"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714" name="Rectangle 2"/>
          <p:cNvSpPr>
            <a:spLocks noGrp="1" noChangeArrowheads="1"/>
          </p:cNvSpPr>
          <p:nvPr>
            <p:ph type="title"/>
          </p:nvPr>
        </p:nvSpPr>
        <p:spPr/>
        <p:txBody>
          <a:bodyPr/>
          <a:lstStyle/>
          <a:p>
            <a:r>
              <a:rPr lang="en-US"/>
              <a:t>MS ET Implementation</a:t>
            </a:r>
          </a:p>
        </p:txBody>
      </p:sp>
      <p:grpSp>
        <p:nvGrpSpPr>
          <p:cNvPr id="1523715" name="Group 3"/>
          <p:cNvGrpSpPr>
            <a:grpSpLocks/>
          </p:cNvGrpSpPr>
          <p:nvPr/>
        </p:nvGrpSpPr>
        <p:grpSpPr bwMode="auto">
          <a:xfrm>
            <a:off x="457200" y="1219200"/>
            <a:ext cx="8323263" cy="3276600"/>
            <a:chOff x="288" y="768"/>
            <a:chExt cx="5243" cy="2064"/>
          </a:xfrm>
        </p:grpSpPr>
        <p:sp>
          <p:nvSpPr>
            <p:cNvPr id="1523716" name="Text Box 4"/>
            <p:cNvSpPr txBox="1">
              <a:spLocks noChangeArrowheads="1"/>
            </p:cNvSpPr>
            <p:nvPr/>
          </p:nvSpPr>
          <p:spPr bwMode="auto">
            <a:xfrm>
              <a:off x="5291" y="1262"/>
              <a:ext cx="240" cy="250"/>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23717" name="Text Box 5"/>
            <p:cNvSpPr txBox="1">
              <a:spLocks noChangeArrowheads="1"/>
            </p:cNvSpPr>
            <p:nvPr/>
          </p:nvSpPr>
          <p:spPr bwMode="auto">
            <a:xfrm>
              <a:off x="334" y="1979"/>
              <a:ext cx="232" cy="250"/>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grpSp>
          <p:nvGrpSpPr>
            <p:cNvPr id="1523718" name="Group 6"/>
            <p:cNvGrpSpPr>
              <a:grpSpLocks/>
            </p:cNvGrpSpPr>
            <p:nvPr/>
          </p:nvGrpSpPr>
          <p:grpSpPr bwMode="auto">
            <a:xfrm>
              <a:off x="831" y="1289"/>
              <a:ext cx="344" cy="277"/>
              <a:chOff x="816" y="1920"/>
              <a:chExt cx="432" cy="336"/>
            </a:xfrm>
          </p:grpSpPr>
          <p:sp>
            <p:nvSpPr>
              <p:cNvPr id="1523719" name="AutoShape 7"/>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3720" name="Oval 8"/>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23721" name="Group 9"/>
            <p:cNvGrpSpPr>
              <a:grpSpLocks/>
            </p:cNvGrpSpPr>
            <p:nvPr/>
          </p:nvGrpSpPr>
          <p:grpSpPr bwMode="auto">
            <a:xfrm>
              <a:off x="831" y="1923"/>
              <a:ext cx="344" cy="278"/>
              <a:chOff x="816" y="1920"/>
              <a:chExt cx="432" cy="336"/>
            </a:xfrm>
          </p:grpSpPr>
          <p:sp>
            <p:nvSpPr>
              <p:cNvPr id="1523722" name="AutoShape 10"/>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3723" name="Oval 11"/>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23724" name="Group 12"/>
            <p:cNvGrpSpPr>
              <a:grpSpLocks/>
            </p:cNvGrpSpPr>
            <p:nvPr/>
          </p:nvGrpSpPr>
          <p:grpSpPr bwMode="auto">
            <a:xfrm>
              <a:off x="1175" y="1170"/>
              <a:ext cx="574" cy="396"/>
              <a:chOff x="2016" y="1680"/>
              <a:chExt cx="720" cy="480"/>
            </a:xfrm>
          </p:grpSpPr>
          <p:sp>
            <p:nvSpPr>
              <p:cNvPr id="1523725" name="Line 13"/>
              <p:cNvSpPr>
                <a:spLocks noChangeShapeType="1"/>
              </p:cNvSpPr>
              <p:nvPr/>
            </p:nvSpPr>
            <p:spPr bwMode="auto">
              <a:xfrm>
                <a:off x="2016" y="1968"/>
                <a:ext cx="192" cy="0"/>
              </a:xfrm>
              <a:prstGeom prst="line">
                <a:avLst/>
              </a:prstGeom>
              <a:noFill/>
              <a:ln w="12700">
                <a:solidFill>
                  <a:schemeClr val="tx1"/>
                </a:solidFill>
                <a:round/>
                <a:headEnd/>
                <a:tailEnd/>
              </a:ln>
              <a:effectLst/>
            </p:spPr>
            <p:txBody>
              <a:bodyPr/>
              <a:lstStyle/>
              <a:p>
                <a:endParaRPr lang="en-US"/>
              </a:p>
            </p:txBody>
          </p:sp>
          <p:sp>
            <p:nvSpPr>
              <p:cNvPr id="1523726" name="Line 14"/>
              <p:cNvSpPr>
                <a:spLocks noChangeShapeType="1"/>
              </p:cNvSpPr>
              <p:nvPr/>
            </p:nvSpPr>
            <p:spPr bwMode="auto">
              <a:xfrm>
                <a:off x="2208" y="1824"/>
                <a:ext cx="0" cy="288"/>
              </a:xfrm>
              <a:prstGeom prst="line">
                <a:avLst/>
              </a:prstGeom>
              <a:noFill/>
              <a:ln w="12700">
                <a:solidFill>
                  <a:schemeClr val="tx1"/>
                </a:solidFill>
                <a:round/>
                <a:headEnd/>
                <a:tailEnd/>
              </a:ln>
              <a:effectLst/>
            </p:spPr>
            <p:txBody>
              <a:bodyPr/>
              <a:lstStyle/>
              <a:p>
                <a:endParaRPr lang="en-US"/>
              </a:p>
            </p:txBody>
          </p:sp>
          <p:sp>
            <p:nvSpPr>
              <p:cNvPr id="1523727" name="Line 15"/>
              <p:cNvSpPr>
                <a:spLocks noChangeShapeType="1"/>
              </p:cNvSpPr>
              <p:nvPr/>
            </p:nvSpPr>
            <p:spPr bwMode="auto">
              <a:xfrm>
                <a:off x="2544" y="1824"/>
                <a:ext cx="0" cy="288"/>
              </a:xfrm>
              <a:prstGeom prst="line">
                <a:avLst/>
              </a:prstGeom>
              <a:noFill/>
              <a:ln w="12700">
                <a:solidFill>
                  <a:schemeClr val="tx1"/>
                </a:solidFill>
                <a:round/>
                <a:headEnd/>
                <a:tailEnd/>
              </a:ln>
              <a:effectLst/>
            </p:spPr>
            <p:txBody>
              <a:bodyPr/>
              <a:lstStyle/>
              <a:p>
                <a:endParaRPr lang="en-US"/>
              </a:p>
            </p:txBody>
          </p:sp>
          <p:sp>
            <p:nvSpPr>
              <p:cNvPr id="1523728" name="Line 16"/>
              <p:cNvSpPr>
                <a:spLocks noChangeShapeType="1"/>
              </p:cNvSpPr>
              <p:nvPr/>
            </p:nvSpPr>
            <p:spPr bwMode="auto">
              <a:xfrm>
                <a:off x="2208" y="1824"/>
                <a:ext cx="336" cy="0"/>
              </a:xfrm>
              <a:prstGeom prst="line">
                <a:avLst/>
              </a:prstGeom>
              <a:noFill/>
              <a:ln w="12700">
                <a:solidFill>
                  <a:schemeClr val="tx1"/>
                </a:solidFill>
                <a:round/>
                <a:headEnd/>
                <a:tailEnd/>
              </a:ln>
              <a:effectLst/>
            </p:spPr>
            <p:txBody>
              <a:bodyPr/>
              <a:lstStyle/>
              <a:p>
                <a:endParaRPr lang="en-US"/>
              </a:p>
            </p:txBody>
          </p:sp>
          <p:sp>
            <p:nvSpPr>
              <p:cNvPr id="1523729" name="Line 17"/>
              <p:cNvSpPr>
                <a:spLocks noChangeShapeType="1"/>
              </p:cNvSpPr>
              <p:nvPr/>
            </p:nvSpPr>
            <p:spPr bwMode="auto">
              <a:xfrm>
                <a:off x="2208" y="2112"/>
                <a:ext cx="336" cy="0"/>
              </a:xfrm>
              <a:prstGeom prst="line">
                <a:avLst/>
              </a:prstGeom>
              <a:noFill/>
              <a:ln w="12700">
                <a:solidFill>
                  <a:schemeClr val="tx1"/>
                </a:solidFill>
                <a:round/>
                <a:headEnd/>
                <a:tailEnd/>
              </a:ln>
              <a:effectLst/>
            </p:spPr>
            <p:txBody>
              <a:bodyPr/>
              <a:lstStyle/>
              <a:p>
                <a:endParaRPr lang="en-US"/>
              </a:p>
            </p:txBody>
          </p:sp>
          <p:sp>
            <p:nvSpPr>
              <p:cNvPr id="1523730" name="Line 18"/>
              <p:cNvSpPr>
                <a:spLocks noChangeShapeType="1"/>
              </p:cNvSpPr>
              <p:nvPr/>
            </p:nvSpPr>
            <p:spPr bwMode="auto">
              <a:xfrm>
                <a:off x="2256" y="1776"/>
                <a:ext cx="240" cy="0"/>
              </a:xfrm>
              <a:prstGeom prst="line">
                <a:avLst/>
              </a:prstGeom>
              <a:noFill/>
              <a:ln w="12700">
                <a:solidFill>
                  <a:schemeClr val="tx1"/>
                </a:solidFill>
                <a:round/>
                <a:headEnd/>
                <a:tailEnd/>
              </a:ln>
              <a:effectLst/>
            </p:spPr>
            <p:txBody>
              <a:bodyPr/>
              <a:lstStyle/>
              <a:p>
                <a:endParaRPr lang="en-US"/>
              </a:p>
            </p:txBody>
          </p:sp>
          <p:sp>
            <p:nvSpPr>
              <p:cNvPr id="1523731" name="Line 19"/>
              <p:cNvSpPr>
                <a:spLocks noChangeShapeType="1"/>
              </p:cNvSpPr>
              <p:nvPr/>
            </p:nvSpPr>
            <p:spPr bwMode="auto">
              <a:xfrm>
                <a:off x="2256" y="2160"/>
                <a:ext cx="240" cy="0"/>
              </a:xfrm>
              <a:prstGeom prst="line">
                <a:avLst/>
              </a:prstGeom>
              <a:noFill/>
              <a:ln w="12700">
                <a:solidFill>
                  <a:schemeClr val="tx1"/>
                </a:solidFill>
                <a:round/>
                <a:headEnd/>
                <a:tailEnd/>
              </a:ln>
              <a:effectLst/>
            </p:spPr>
            <p:txBody>
              <a:bodyPr/>
              <a:lstStyle/>
              <a:p>
                <a:endParaRPr lang="en-US"/>
              </a:p>
            </p:txBody>
          </p:sp>
          <p:sp>
            <p:nvSpPr>
              <p:cNvPr id="1523732" name="Line 20"/>
              <p:cNvSpPr>
                <a:spLocks noChangeShapeType="1"/>
              </p:cNvSpPr>
              <p:nvPr/>
            </p:nvSpPr>
            <p:spPr bwMode="auto">
              <a:xfrm>
                <a:off x="2544" y="1968"/>
                <a:ext cx="192" cy="0"/>
              </a:xfrm>
              <a:prstGeom prst="line">
                <a:avLst/>
              </a:prstGeom>
              <a:noFill/>
              <a:ln w="12700">
                <a:solidFill>
                  <a:schemeClr val="tx1"/>
                </a:solidFill>
                <a:round/>
                <a:headEnd/>
                <a:tailEnd/>
              </a:ln>
              <a:effectLst/>
            </p:spPr>
            <p:txBody>
              <a:bodyPr/>
              <a:lstStyle/>
              <a:p>
                <a:endParaRPr lang="en-US"/>
              </a:p>
            </p:txBody>
          </p:sp>
          <p:sp>
            <p:nvSpPr>
              <p:cNvPr id="1523733" name="Oval 21"/>
              <p:cNvSpPr>
                <a:spLocks noChangeArrowheads="1"/>
              </p:cNvSpPr>
              <p:nvPr/>
            </p:nvSpPr>
            <p:spPr bwMode="auto">
              <a:xfrm>
                <a:off x="2352" y="1680"/>
                <a:ext cx="48" cy="96"/>
              </a:xfrm>
              <a:prstGeom prst="ellipse">
                <a:avLst/>
              </a:prstGeom>
              <a:noFill/>
              <a:ln w="12700">
                <a:solidFill>
                  <a:schemeClr val="tx1"/>
                </a:solidFill>
                <a:round/>
                <a:headEnd/>
                <a:tailEnd/>
              </a:ln>
              <a:effectLst/>
            </p:spPr>
            <p:txBody>
              <a:bodyPr wrap="none" anchor="ctr"/>
              <a:lstStyle/>
              <a:p>
                <a:endParaRPr lang="en-US"/>
              </a:p>
            </p:txBody>
          </p:sp>
        </p:grpSp>
        <p:grpSp>
          <p:nvGrpSpPr>
            <p:cNvPr id="1523734" name="Group 22"/>
            <p:cNvGrpSpPr>
              <a:grpSpLocks/>
            </p:cNvGrpSpPr>
            <p:nvPr/>
          </p:nvGrpSpPr>
          <p:grpSpPr bwMode="auto">
            <a:xfrm>
              <a:off x="1175" y="1804"/>
              <a:ext cx="574" cy="397"/>
              <a:chOff x="2016" y="1680"/>
              <a:chExt cx="720" cy="480"/>
            </a:xfrm>
          </p:grpSpPr>
          <p:sp>
            <p:nvSpPr>
              <p:cNvPr id="1523735" name="Line 23"/>
              <p:cNvSpPr>
                <a:spLocks noChangeShapeType="1"/>
              </p:cNvSpPr>
              <p:nvPr/>
            </p:nvSpPr>
            <p:spPr bwMode="auto">
              <a:xfrm>
                <a:off x="2016" y="1968"/>
                <a:ext cx="192" cy="0"/>
              </a:xfrm>
              <a:prstGeom prst="line">
                <a:avLst/>
              </a:prstGeom>
              <a:noFill/>
              <a:ln w="12700">
                <a:solidFill>
                  <a:schemeClr val="tx1"/>
                </a:solidFill>
                <a:round/>
                <a:headEnd/>
                <a:tailEnd/>
              </a:ln>
              <a:effectLst/>
            </p:spPr>
            <p:txBody>
              <a:bodyPr/>
              <a:lstStyle/>
              <a:p>
                <a:endParaRPr lang="en-US"/>
              </a:p>
            </p:txBody>
          </p:sp>
          <p:sp>
            <p:nvSpPr>
              <p:cNvPr id="1523736" name="Line 24"/>
              <p:cNvSpPr>
                <a:spLocks noChangeShapeType="1"/>
              </p:cNvSpPr>
              <p:nvPr/>
            </p:nvSpPr>
            <p:spPr bwMode="auto">
              <a:xfrm>
                <a:off x="2208" y="1824"/>
                <a:ext cx="0" cy="288"/>
              </a:xfrm>
              <a:prstGeom prst="line">
                <a:avLst/>
              </a:prstGeom>
              <a:noFill/>
              <a:ln w="12700">
                <a:solidFill>
                  <a:schemeClr val="tx1"/>
                </a:solidFill>
                <a:round/>
                <a:headEnd/>
                <a:tailEnd/>
              </a:ln>
              <a:effectLst/>
            </p:spPr>
            <p:txBody>
              <a:bodyPr/>
              <a:lstStyle/>
              <a:p>
                <a:endParaRPr lang="en-US"/>
              </a:p>
            </p:txBody>
          </p:sp>
          <p:sp>
            <p:nvSpPr>
              <p:cNvPr id="1523737" name="Line 25"/>
              <p:cNvSpPr>
                <a:spLocks noChangeShapeType="1"/>
              </p:cNvSpPr>
              <p:nvPr/>
            </p:nvSpPr>
            <p:spPr bwMode="auto">
              <a:xfrm>
                <a:off x="2544" y="1824"/>
                <a:ext cx="0" cy="288"/>
              </a:xfrm>
              <a:prstGeom prst="line">
                <a:avLst/>
              </a:prstGeom>
              <a:noFill/>
              <a:ln w="12700">
                <a:solidFill>
                  <a:schemeClr val="tx1"/>
                </a:solidFill>
                <a:round/>
                <a:headEnd/>
                <a:tailEnd/>
              </a:ln>
              <a:effectLst/>
            </p:spPr>
            <p:txBody>
              <a:bodyPr/>
              <a:lstStyle/>
              <a:p>
                <a:endParaRPr lang="en-US"/>
              </a:p>
            </p:txBody>
          </p:sp>
          <p:sp>
            <p:nvSpPr>
              <p:cNvPr id="1523738" name="Line 26"/>
              <p:cNvSpPr>
                <a:spLocks noChangeShapeType="1"/>
              </p:cNvSpPr>
              <p:nvPr/>
            </p:nvSpPr>
            <p:spPr bwMode="auto">
              <a:xfrm>
                <a:off x="2208" y="1824"/>
                <a:ext cx="336" cy="0"/>
              </a:xfrm>
              <a:prstGeom prst="line">
                <a:avLst/>
              </a:prstGeom>
              <a:noFill/>
              <a:ln w="12700">
                <a:solidFill>
                  <a:schemeClr val="tx1"/>
                </a:solidFill>
                <a:round/>
                <a:headEnd/>
                <a:tailEnd/>
              </a:ln>
              <a:effectLst/>
            </p:spPr>
            <p:txBody>
              <a:bodyPr/>
              <a:lstStyle/>
              <a:p>
                <a:endParaRPr lang="en-US"/>
              </a:p>
            </p:txBody>
          </p:sp>
          <p:sp>
            <p:nvSpPr>
              <p:cNvPr id="1523739" name="Line 27"/>
              <p:cNvSpPr>
                <a:spLocks noChangeShapeType="1"/>
              </p:cNvSpPr>
              <p:nvPr/>
            </p:nvSpPr>
            <p:spPr bwMode="auto">
              <a:xfrm>
                <a:off x="2208" y="2112"/>
                <a:ext cx="336" cy="0"/>
              </a:xfrm>
              <a:prstGeom prst="line">
                <a:avLst/>
              </a:prstGeom>
              <a:noFill/>
              <a:ln w="12700">
                <a:solidFill>
                  <a:schemeClr val="tx1"/>
                </a:solidFill>
                <a:round/>
                <a:headEnd/>
                <a:tailEnd/>
              </a:ln>
              <a:effectLst/>
            </p:spPr>
            <p:txBody>
              <a:bodyPr/>
              <a:lstStyle/>
              <a:p>
                <a:endParaRPr lang="en-US"/>
              </a:p>
            </p:txBody>
          </p:sp>
          <p:sp>
            <p:nvSpPr>
              <p:cNvPr id="1523740" name="Line 28"/>
              <p:cNvSpPr>
                <a:spLocks noChangeShapeType="1"/>
              </p:cNvSpPr>
              <p:nvPr/>
            </p:nvSpPr>
            <p:spPr bwMode="auto">
              <a:xfrm>
                <a:off x="2256" y="1776"/>
                <a:ext cx="240" cy="0"/>
              </a:xfrm>
              <a:prstGeom prst="line">
                <a:avLst/>
              </a:prstGeom>
              <a:noFill/>
              <a:ln w="12700">
                <a:solidFill>
                  <a:schemeClr val="tx1"/>
                </a:solidFill>
                <a:round/>
                <a:headEnd/>
                <a:tailEnd/>
              </a:ln>
              <a:effectLst/>
            </p:spPr>
            <p:txBody>
              <a:bodyPr/>
              <a:lstStyle/>
              <a:p>
                <a:endParaRPr lang="en-US"/>
              </a:p>
            </p:txBody>
          </p:sp>
          <p:sp>
            <p:nvSpPr>
              <p:cNvPr id="1523741" name="Line 29"/>
              <p:cNvSpPr>
                <a:spLocks noChangeShapeType="1"/>
              </p:cNvSpPr>
              <p:nvPr/>
            </p:nvSpPr>
            <p:spPr bwMode="auto">
              <a:xfrm>
                <a:off x="2256" y="2160"/>
                <a:ext cx="240" cy="0"/>
              </a:xfrm>
              <a:prstGeom prst="line">
                <a:avLst/>
              </a:prstGeom>
              <a:noFill/>
              <a:ln w="12700">
                <a:solidFill>
                  <a:schemeClr val="tx1"/>
                </a:solidFill>
                <a:round/>
                <a:headEnd/>
                <a:tailEnd/>
              </a:ln>
              <a:effectLst/>
            </p:spPr>
            <p:txBody>
              <a:bodyPr/>
              <a:lstStyle/>
              <a:p>
                <a:endParaRPr lang="en-US"/>
              </a:p>
            </p:txBody>
          </p:sp>
          <p:sp>
            <p:nvSpPr>
              <p:cNvPr id="1523742" name="Line 30"/>
              <p:cNvSpPr>
                <a:spLocks noChangeShapeType="1"/>
              </p:cNvSpPr>
              <p:nvPr/>
            </p:nvSpPr>
            <p:spPr bwMode="auto">
              <a:xfrm>
                <a:off x="2544" y="1968"/>
                <a:ext cx="192" cy="0"/>
              </a:xfrm>
              <a:prstGeom prst="line">
                <a:avLst/>
              </a:prstGeom>
              <a:noFill/>
              <a:ln w="12700">
                <a:solidFill>
                  <a:schemeClr val="tx1"/>
                </a:solidFill>
                <a:round/>
                <a:headEnd/>
                <a:tailEnd/>
              </a:ln>
              <a:effectLst/>
            </p:spPr>
            <p:txBody>
              <a:bodyPr/>
              <a:lstStyle/>
              <a:p>
                <a:endParaRPr lang="en-US"/>
              </a:p>
            </p:txBody>
          </p:sp>
          <p:sp>
            <p:nvSpPr>
              <p:cNvPr id="1523743" name="Oval 31"/>
              <p:cNvSpPr>
                <a:spLocks noChangeArrowheads="1"/>
              </p:cNvSpPr>
              <p:nvPr/>
            </p:nvSpPr>
            <p:spPr bwMode="auto">
              <a:xfrm>
                <a:off x="2352" y="1680"/>
                <a:ext cx="48" cy="96"/>
              </a:xfrm>
              <a:prstGeom prst="ellipse">
                <a:avLst/>
              </a:prstGeom>
              <a:noFill/>
              <a:ln w="12700">
                <a:solidFill>
                  <a:schemeClr val="tx1"/>
                </a:solidFill>
                <a:round/>
                <a:headEnd/>
                <a:tailEnd/>
              </a:ln>
              <a:effectLst/>
            </p:spPr>
            <p:txBody>
              <a:bodyPr wrap="none" anchor="ctr"/>
              <a:lstStyle/>
              <a:p>
                <a:endParaRPr lang="en-US"/>
              </a:p>
            </p:txBody>
          </p:sp>
        </p:grpSp>
        <p:sp>
          <p:nvSpPr>
            <p:cNvPr id="1523744" name="Line 32"/>
            <p:cNvSpPr>
              <a:spLocks noChangeShapeType="1"/>
            </p:cNvSpPr>
            <p:nvPr/>
          </p:nvSpPr>
          <p:spPr bwMode="auto">
            <a:xfrm>
              <a:off x="1481" y="1566"/>
              <a:ext cx="0" cy="278"/>
            </a:xfrm>
            <a:prstGeom prst="line">
              <a:avLst/>
            </a:prstGeom>
            <a:noFill/>
            <a:ln w="12700">
              <a:solidFill>
                <a:schemeClr val="tx1"/>
              </a:solidFill>
              <a:round/>
              <a:headEnd/>
              <a:tailEnd/>
            </a:ln>
            <a:effectLst/>
          </p:spPr>
          <p:txBody>
            <a:bodyPr/>
            <a:lstStyle/>
            <a:p>
              <a:endParaRPr lang="en-US"/>
            </a:p>
          </p:txBody>
        </p:sp>
        <p:sp>
          <p:nvSpPr>
            <p:cNvPr id="1523745" name="Line 33"/>
            <p:cNvSpPr>
              <a:spLocks noChangeShapeType="1"/>
            </p:cNvSpPr>
            <p:nvPr/>
          </p:nvSpPr>
          <p:spPr bwMode="auto">
            <a:xfrm>
              <a:off x="1481" y="2201"/>
              <a:ext cx="0" cy="317"/>
            </a:xfrm>
            <a:prstGeom prst="line">
              <a:avLst/>
            </a:prstGeom>
            <a:noFill/>
            <a:ln w="12700">
              <a:solidFill>
                <a:schemeClr val="tx1"/>
              </a:solidFill>
              <a:round/>
              <a:headEnd/>
              <a:tailEnd/>
            </a:ln>
            <a:effectLst/>
          </p:spPr>
          <p:txBody>
            <a:bodyPr/>
            <a:lstStyle/>
            <a:p>
              <a:endParaRPr lang="en-US"/>
            </a:p>
          </p:txBody>
        </p:sp>
        <p:sp>
          <p:nvSpPr>
            <p:cNvPr id="1523746" name="Line 34"/>
            <p:cNvSpPr>
              <a:spLocks noChangeShapeType="1"/>
            </p:cNvSpPr>
            <p:nvPr/>
          </p:nvSpPr>
          <p:spPr bwMode="auto">
            <a:xfrm>
              <a:off x="1481" y="1011"/>
              <a:ext cx="0" cy="198"/>
            </a:xfrm>
            <a:prstGeom prst="line">
              <a:avLst/>
            </a:prstGeom>
            <a:noFill/>
            <a:ln w="12700">
              <a:solidFill>
                <a:schemeClr val="tx1"/>
              </a:solidFill>
              <a:round/>
              <a:headEnd/>
              <a:tailEnd/>
            </a:ln>
            <a:effectLst/>
          </p:spPr>
          <p:txBody>
            <a:bodyPr/>
            <a:lstStyle/>
            <a:p>
              <a:endParaRPr lang="en-US"/>
            </a:p>
          </p:txBody>
        </p:sp>
        <p:grpSp>
          <p:nvGrpSpPr>
            <p:cNvPr id="1523747" name="Group 35"/>
            <p:cNvGrpSpPr>
              <a:grpSpLocks/>
            </p:cNvGrpSpPr>
            <p:nvPr/>
          </p:nvGrpSpPr>
          <p:grpSpPr bwMode="auto">
            <a:xfrm>
              <a:off x="2170" y="1289"/>
              <a:ext cx="344" cy="277"/>
              <a:chOff x="816" y="1920"/>
              <a:chExt cx="432" cy="336"/>
            </a:xfrm>
          </p:grpSpPr>
          <p:sp>
            <p:nvSpPr>
              <p:cNvPr id="1523748" name="AutoShape 36"/>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3749" name="Oval 37"/>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23750" name="Line 38"/>
            <p:cNvSpPr>
              <a:spLocks noChangeShapeType="1"/>
            </p:cNvSpPr>
            <p:nvPr/>
          </p:nvSpPr>
          <p:spPr bwMode="auto">
            <a:xfrm>
              <a:off x="1749" y="2042"/>
              <a:ext cx="115" cy="0"/>
            </a:xfrm>
            <a:prstGeom prst="line">
              <a:avLst/>
            </a:prstGeom>
            <a:noFill/>
            <a:ln w="12700">
              <a:solidFill>
                <a:schemeClr val="tx1"/>
              </a:solidFill>
              <a:round/>
              <a:headEnd/>
              <a:tailEnd/>
            </a:ln>
            <a:effectLst/>
          </p:spPr>
          <p:txBody>
            <a:bodyPr/>
            <a:lstStyle/>
            <a:p>
              <a:endParaRPr lang="en-US"/>
            </a:p>
          </p:txBody>
        </p:sp>
        <p:sp>
          <p:nvSpPr>
            <p:cNvPr id="1523751" name="Line 39"/>
            <p:cNvSpPr>
              <a:spLocks noChangeShapeType="1"/>
            </p:cNvSpPr>
            <p:nvPr/>
          </p:nvSpPr>
          <p:spPr bwMode="auto">
            <a:xfrm>
              <a:off x="1711" y="1407"/>
              <a:ext cx="459" cy="0"/>
            </a:xfrm>
            <a:prstGeom prst="line">
              <a:avLst/>
            </a:prstGeom>
            <a:noFill/>
            <a:ln w="12700">
              <a:solidFill>
                <a:schemeClr val="tx1"/>
              </a:solidFill>
              <a:round/>
              <a:headEnd/>
              <a:tailEnd/>
            </a:ln>
            <a:effectLst/>
          </p:spPr>
          <p:txBody>
            <a:bodyPr/>
            <a:lstStyle/>
            <a:p>
              <a:endParaRPr lang="en-US"/>
            </a:p>
          </p:txBody>
        </p:sp>
        <p:sp>
          <p:nvSpPr>
            <p:cNvPr id="1523752" name="Line 40"/>
            <p:cNvSpPr>
              <a:spLocks noChangeShapeType="1"/>
            </p:cNvSpPr>
            <p:nvPr/>
          </p:nvSpPr>
          <p:spPr bwMode="auto">
            <a:xfrm>
              <a:off x="1864" y="1407"/>
              <a:ext cx="0" cy="635"/>
            </a:xfrm>
            <a:prstGeom prst="line">
              <a:avLst/>
            </a:prstGeom>
            <a:noFill/>
            <a:ln w="12700">
              <a:solidFill>
                <a:schemeClr val="tx1"/>
              </a:solidFill>
              <a:round/>
              <a:headEnd/>
              <a:tailEnd/>
            </a:ln>
            <a:effectLst/>
          </p:spPr>
          <p:txBody>
            <a:bodyPr/>
            <a:lstStyle/>
            <a:p>
              <a:endParaRPr lang="en-US"/>
            </a:p>
          </p:txBody>
        </p:sp>
        <p:sp>
          <p:nvSpPr>
            <p:cNvPr id="1523753" name="Line 41"/>
            <p:cNvSpPr>
              <a:spLocks noChangeShapeType="1"/>
            </p:cNvSpPr>
            <p:nvPr/>
          </p:nvSpPr>
          <p:spPr bwMode="auto">
            <a:xfrm>
              <a:off x="563" y="2081"/>
              <a:ext cx="268" cy="0"/>
            </a:xfrm>
            <a:prstGeom prst="line">
              <a:avLst/>
            </a:prstGeom>
            <a:noFill/>
            <a:ln w="12700">
              <a:solidFill>
                <a:schemeClr val="tx1"/>
              </a:solidFill>
              <a:round/>
              <a:headEnd/>
              <a:tailEnd/>
            </a:ln>
            <a:effectLst/>
          </p:spPr>
          <p:txBody>
            <a:bodyPr/>
            <a:lstStyle/>
            <a:p>
              <a:endParaRPr lang="en-US"/>
            </a:p>
          </p:txBody>
        </p:sp>
        <p:sp>
          <p:nvSpPr>
            <p:cNvPr id="1523754" name="Line 42"/>
            <p:cNvSpPr>
              <a:spLocks noChangeShapeType="1"/>
            </p:cNvSpPr>
            <p:nvPr/>
          </p:nvSpPr>
          <p:spPr bwMode="auto">
            <a:xfrm>
              <a:off x="563" y="1448"/>
              <a:ext cx="268" cy="0"/>
            </a:xfrm>
            <a:prstGeom prst="line">
              <a:avLst/>
            </a:prstGeom>
            <a:noFill/>
            <a:ln w="12700">
              <a:solidFill>
                <a:schemeClr val="tx1"/>
              </a:solidFill>
              <a:round/>
              <a:headEnd/>
              <a:tailEnd/>
            </a:ln>
            <a:effectLst/>
          </p:spPr>
          <p:txBody>
            <a:bodyPr/>
            <a:lstStyle/>
            <a:p>
              <a:endParaRPr lang="en-US"/>
            </a:p>
          </p:txBody>
        </p:sp>
        <p:sp>
          <p:nvSpPr>
            <p:cNvPr id="1523755" name="Line 43"/>
            <p:cNvSpPr>
              <a:spLocks noChangeShapeType="1"/>
            </p:cNvSpPr>
            <p:nvPr/>
          </p:nvSpPr>
          <p:spPr bwMode="auto">
            <a:xfrm flipV="1">
              <a:off x="563" y="813"/>
              <a:ext cx="0" cy="635"/>
            </a:xfrm>
            <a:prstGeom prst="line">
              <a:avLst/>
            </a:prstGeom>
            <a:noFill/>
            <a:ln w="12700">
              <a:solidFill>
                <a:schemeClr val="tx1"/>
              </a:solidFill>
              <a:round/>
              <a:headEnd/>
              <a:tailEnd/>
            </a:ln>
            <a:effectLst/>
          </p:spPr>
          <p:txBody>
            <a:bodyPr/>
            <a:lstStyle/>
            <a:p>
              <a:endParaRPr lang="en-US"/>
            </a:p>
          </p:txBody>
        </p:sp>
        <p:sp>
          <p:nvSpPr>
            <p:cNvPr id="1523756" name="Line 44"/>
            <p:cNvSpPr>
              <a:spLocks noChangeShapeType="1"/>
            </p:cNvSpPr>
            <p:nvPr/>
          </p:nvSpPr>
          <p:spPr bwMode="auto">
            <a:xfrm>
              <a:off x="563" y="813"/>
              <a:ext cx="2104" cy="0"/>
            </a:xfrm>
            <a:prstGeom prst="line">
              <a:avLst/>
            </a:prstGeom>
            <a:noFill/>
            <a:ln w="12700">
              <a:solidFill>
                <a:schemeClr val="tx1"/>
              </a:solidFill>
              <a:round/>
              <a:headEnd/>
              <a:tailEnd/>
            </a:ln>
            <a:effectLst/>
          </p:spPr>
          <p:txBody>
            <a:bodyPr/>
            <a:lstStyle/>
            <a:p>
              <a:endParaRPr lang="en-US"/>
            </a:p>
          </p:txBody>
        </p:sp>
        <p:sp>
          <p:nvSpPr>
            <p:cNvPr id="1523757" name="Line 45"/>
            <p:cNvSpPr>
              <a:spLocks noChangeShapeType="1"/>
            </p:cNvSpPr>
            <p:nvPr/>
          </p:nvSpPr>
          <p:spPr bwMode="auto">
            <a:xfrm>
              <a:off x="2514" y="1407"/>
              <a:ext cx="344" cy="0"/>
            </a:xfrm>
            <a:prstGeom prst="line">
              <a:avLst/>
            </a:prstGeom>
            <a:noFill/>
            <a:ln w="12700">
              <a:solidFill>
                <a:schemeClr val="tx1"/>
              </a:solidFill>
              <a:round/>
              <a:headEnd/>
              <a:tailEnd/>
            </a:ln>
            <a:effectLst/>
          </p:spPr>
          <p:txBody>
            <a:bodyPr/>
            <a:lstStyle/>
            <a:p>
              <a:endParaRPr lang="en-US"/>
            </a:p>
          </p:txBody>
        </p:sp>
        <p:sp>
          <p:nvSpPr>
            <p:cNvPr id="1523758" name="Line 46"/>
            <p:cNvSpPr>
              <a:spLocks noChangeShapeType="1"/>
            </p:cNvSpPr>
            <p:nvPr/>
          </p:nvSpPr>
          <p:spPr bwMode="auto">
            <a:xfrm>
              <a:off x="2667" y="813"/>
              <a:ext cx="0" cy="594"/>
            </a:xfrm>
            <a:prstGeom prst="line">
              <a:avLst/>
            </a:prstGeom>
            <a:noFill/>
            <a:ln w="12700">
              <a:solidFill>
                <a:schemeClr val="tx1"/>
              </a:solidFill>
              <a:round/>
              <a:headEnd/>
              <a:tailEnd/>
            </a:ln>
            <a:effectLst/>
          </p:spPr>
          <p:txBody>
            <a:bodyPr/>
            <a:lstStyle/>
            <a:p>
              <a:endParaRPr lang="en-US"/>
            </a:p>
          </p:txBody>
        </p:sp>
        <p:sp>
          <p:nvSpPr>
            <p:cNvPr id="1523759" name="Line 47"/>
            <p:cNvSpPr>
              <a:spLocks noChangeShapeType="1"/>
            </p:cNvSpPr>
            <p:nvPr/>
          </p:nvSpPr>
          <p:spPr bwMode="auto">
            <a:xfrm>
              <a:off x="1481" y="1725"/>
              <a:ext cx="498" cy="0"/>
            </a:xfrm>
            <a:prstGeom prst="line">
              <a:avLst/>
            </a:prstGeom>
            <a:noFill/>
            <a:ln w="12700">
              <a:solidFill>
                <a:schemeClr val="tx1"/>
              </a:solidFill>
              <a:round/>
              <a:headEnd/>
              <a:tailEnd/>
            </a:ln>
            <a:effectLst/>
          </p:spPr>
          <p:txBody>
            <a:bodyPr/>
            <a:lstStyle/>
            <a:p>
              <a:endParaRPr lang="en-US"/>
            </a:p>
          </p:txBody>
        </p:sp>
        <p:sp>
          <p:nvSpPr>
            <p:cNvPr id="1523760" name="Line 48"/>
            <p:cNvSpPr>
              <a:spLocks noChangeShapeType="1"/>
            </p:cNvSpPr>
            <p:nvPr/>
          </p:nvSpPr>
          <p:spPr bwMode="auto">
            <a:xfrm>
              <a:off x="1979" y="1725"/>
              <a:ext cx="0" cy="754"/>
            </a:xfrm>
            <a:prstGeom prst="line">
              <a:avLst/>
            </a:prstGeom>
            <a:noFill/>
            <a:ln w="12700">
              <a:solidFill>
                <a:schemeClr val="tx1"/>
              </a:solidFill>
              <a:round/>
              <a:headEnd/>
              <a:tailEnd/>
            </a:ln>
            <a:effectLst/>
          </p:spPr>
          <p:txBody>
            <a:bodyPr/>
            <a:lstStyle/>
            <a:p>
              <a:endParaRPr lang="en-US"/>
            </a:p>
          </p:txBody>
        </p:sp>
        <p:sp>
          <p:nvSpPr>
            <p:cNvPr id="1523761" name="Line 49"/>
            <p:cNvSpPr>
              <a:spLocks noChangeShapeType="1"/>
            </p:cNvSpPr>
            <p:nvPr/>
          </p:nvSpPr>
          <p:spPr bwMode="auto">
            <a:xfrm>
              <a:off x="1252" y="1011"/>
              <a:ext cx="229" cy="0"/>
            </a:xfrm>
            <a:prstGeom prst="line">
              <a:avLst/>
            </a:prstGeom>
            <a:noFill/>
            <a:ln w="12700">
              <a:solidFill>
                <a:schemeClr val="tx1"/>
              </a:solidFill>
              <a:round/>
              <a:headEnd/>
              <a:tailEnd/>
            </a:ln>
            <a:effectLst/>
          </p:spPr>
          <p:txBody>
            <a:bodyPr/>
            <a:lstStyle/>
            <a:p>
              <a:endParaRPr lang="en-US"/>
            </a:p>
          </p:txBody>
        </p:sp>
        <p:sp>
          <p:nvSpPr>
            <p:cNvPr id="1523762" name="Line 50"/>
            <p:cNvSpPr>
              <a:spLocks noChangeShapeType="1"/>
            </p:cNvSpPr>
            <p:nvPr/>
          </p:nvSpPr>
          <p:spPr bwMode="auto">
            <a:xfrm>
              <a:off x="1252" y="1011"/>
              <a:ext cx="0" cy="1507"/>
            </a:xfrm>
            <a:prstGeom prst="line">
              <a:avLst/>
            </a:prstGeom>
            <a:noFill/>
            <a:ln w="12700">
              <a:solidFill>
                <a:schemeClr val="tx1"/>
              </a:solidFill>
              <a:round/>
              <a:headEnd/>
              <a:tailEnd/>
            </a:ln>
            <a:effectLst/>
          </p:spPr>
          <p:txBody>
            <a:bodyPr/>
            <a:lstStyle/>
            <a:p>
              <a:endParaRPr lang="en-US"/>
            </a:p>
          </p:txBody>
        </p:sp>
        <p:sp>
          <p:nvSpPr>
            <p:cNvPr id="1523763" name="AutoShape 51"/>
            <p:cNvSpPr>
              <a:spLocks noChangeArrowheads="1"/>
            </p:cNvSpPr>
            <p:nvPr/>
          </p:nvSpPr>
          <p:spPr bwMode="auto">
            <a:xfrm rot="5400000">
              <a:off x="3305" y="1249"/>
              <a:ext cx="277" cy="267"/>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3764" name="Oval 52"/>
            <p:cNvSpPr>
              <a:spLocks noChangeArrowheads="1"/>
            </p:cNvSpPr>
            <p:nvPr/>
          </p:nvSpPr>
          <p:spPr bwMode="auto">
            <a:xfrm>
              <a:off x="3577" y="1323"/>
              <a:ext cx="77" cy="80"/>
            </a:xfrm>
            <a:prstGeom prst="ellipse">
              <a:avLst/>
            </a:prstGeom>
            <a:noFill/>
            <a:ln w="12700">
              <a:solidFill>
                <a:schemeClr val="tx1"/>
              </a:solidFill>
              <a:round/>
              <a:headEnd/>
              <a:tailEnd/>
            </a:ln>
            <a:effectLst/>
          </p:spPr>
          <p:txBody>
            <a:bodyPr wrap="none" anchor="ctr"/>
            <a:lstStyle/>
            <a:p>
              <a:endParaRPr lang="en-US"/>
            </a:p>
          </p:txBody>
        </p:sp>
        <p:sp>
          <p:nvSpPr>
            <p:cNvPr id="1523765" name="AutoShape 53"/>
            <p:cNvSpPr>
              <a:spLocks noChangeArrowheads="1"/>
            </p:cNvSpPr>
            <p:nvPr/>
          </p:nvSpPr>
          <p:spPr bwMode="auto">
            <a:xfrm rot="5400000">
              <a:off x="3305" y="1884"/>
              <a:ext cx="277" cy="267"/>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3766" name="Oval 54"/>
            <p:cNvSpPr>
              <a:spLocks noChangeArrowheads="1"/>
            </p:cNvSpPr>
            <p:nvPr/>
          </p:nvSpPr>
          <p:spPr bwMode="auto">
            <a:xfrm>
              <a:off x="3577" y="1958"/>
              <a:ext cx="77" cy="79"/>
            </a:xfrm>
            <a:prstGeom prst="ellipse">
              <a:avLst/>
            </a:prstGeom>
            <a:noFill/>
            <a:ln w="12700">
              <a:solidFill>
                <a:schemeClr val="tx1"/>
              </a:solidFill>
              <a:round/>
              <a:headEnd/>
              <a:tailEnd/>
            </a:ln>
            <a:effectLst/>
          </p:spPr>
          <p:txBody>
            <a:bodyPr wrap="none" anchor="ctr"/>
            <a:lstStyle/>
            <a:p>
              <a:endParaRPr lang="en-US"/>
            </a:p>
          </p:txBody>
        </p:sp>
        <p:sp>
          <p:nvSpPr>
            <p:cNvPr id="1523767" name="Line 55"/>
            <p:cNvSpPr>
              <a:spLocks noChangeShapeType="1"/>
            </p:cNvSpPr>
            <p:nvPr/>
          </p:nvSpPr>
          <p:spPr bwMode="auto">
            <a:xfrm>
              <a:off x="3654" y="1363"/>
              <a:ext cx="153" cy="0"/>
            </a:xfrm>
            <a:prstGeom prst="line">
              <a:avLst/>
            </a:prstGeom>
            <a:noFill/>
            <a:ln w="12700">
              <a:solidFill>
                <a:schemeClr val="tx1"/>
              </a:solidFill>
              <a:round/>
              <a:headEnd/>
              <a:tailEnd/>
            </a:ln>
            <a:effectLst/>
          </p:spPr>
          <p:txBody>
            <a:bodyPr/>
            <a:lstStyle/>
            <a:p>
              <a:endParaRPr lang="en-US"/>
            </a:p>
          </p:txBody>
        </p:sp>
        <p:sp>
          <p:nvSpPr>
            <p:cNvPr id="1523768" name="Line 56"/>
            <p:cNvSpPr>
              <a:spLocks noChangeShapeType="1"/>
            </p:cNvSpPr>
            <p:nvPr/>
          </p:nvSpPr>
          <p:spPr bwMode="auto">
            <a:xfrm>
              <a:off x="3807" y="1244"/>
              <a:ext cx="0" cy="238"/>
            </a:xfrm>
            <a:prstGeom prst="line">
              <a:avLst/>
            </a:prstGeom>
            <a:noFill/>
            <a:ln w="12700">
              <a:solidFill>
                <a:schemeClr val="tx1"/>
              </a:solidFill>
              <a:round/>
              <a:headEnd/>
              <a:tailEnd/>
            </a:ln>
            <a:effectLst/>
          </p:spPr>
          <p:txBody>
            <a:bodyPr/>
            <a:lstStyle/>
            <a:p>
              <a:endParaRPr lang="en-US"/>
            </a:p>
          </p:txBody>
        </p:sp>
        <p:sp>
          <p:nvSpPr>
            <p:cNvPr id="1523769" name="Line 57"/>
            <p:cNvSpPr>
              <a:spLocks noChangeShapeType="1"/>
            </p:cNvSpPr>
            <p:nvPr/>
          </p:nvSpPr>
          <p:spPr bwMode="auto">
            <a:xfrm>
              <a:off x="4075" y="1244"/>
              <a:ext cx="0" cy="238"/>
            </a:xfrm>
            <a:prstGeom prst="line">
              <a:avLst/>
            </a:prstGeom>
            <a:noFill/>
            <a:ln w="12700">
              <a:solidFill>
                <a:schemeClr val="tx1"/>
              </a:solidFill>
              <a:round/>
              <a:headEnd/>
              <a:tailEnd/>
            </a:ln>
            <a:effectLst/>
          </p:spPr>
          <p:txBody>
            <a:bodyPr/>
            <a:lstStyle/>
            <a:p>
              <a:endParaRPr lang="en-US"/>
            </a:p>
          </p:txBody>
        </p:sp>
        <p:sp>
          <p:nvSpPr>
            <p:cNvPr id="1523770" name="Line 58"/>
            <p:cNvSpPr>
              <a:spLocks noChangeShapeType="1"/>
            </p:cNvSpPr>
            <p:nvPr/>
          </p:nvSpPr>
          <p:spPr bwMode="auto">
            <a:xfrm>
              <a:off x="3807" y="1244"/>
              <a:ext cx="268" cy="0"/>
            </a:xfrm>
            <a:prstGeom prst="line">
              <a:avLst/>
            </a:prstGeom>
            <a:noFill/>
            <a:ln w="12700">
              <a:solidFill>
                <a:schemeClr val="tx1"/>
              </a:solidFill>
              <a:round/>
              <a:headEnd/>
              <a:tailEnd/>
            </a:ln>
            <a:effectLst/>
          </p:spPr>
          <p:txBody>
            <a:bodyPr/>
            <a:lstStyle/>
            <a:p>
              <a:endParaRPr lang="en-US"/>
            </a:p>
          </p:txBody>
        </p:sp>
        <p:sp>
          <p:nvSpPr>
            <p:cNvPr id="1523771" name="Line 59"/>
            <p:cNvSpPr>
              <a:spLocks noChangeShapeType="1"/>
            </p:cNvSpPr>
            <p:nvPr/>
          </p:nvSpPr>
          <p:spPr bwMode="auto">
            <a:xfrm>
              <a:off x="3807" y="1482"/>
              <a:ext cx="268" cy="0"/>
            </a:xfrm>
            <a:prstGeom prst="line">
              <a:avLst/>
            </a:prstGeom>
            <a:noFill/>
            <a:ln w="12700">
              <a:solidFill>
                <a:schemeClr val="tx1"/>
              </a:solidFill>
              <a:round/>
              <a:headEnd/>
              <a:tailEnd/>
            </a:ln>
            <a:effectLst/>
          </p:spPr>
          <p:txBody>
            <a:bodyPr/>
            <a:lstStyle/>
            <a:p>
              <a:endParaRPr lang="en-US"/>
            </a:p>
          </p:txBody>
        </p:sp>
        <p:sp>
          <p:nvSpPr>
            <p:cNvPr id="1523772" name="Line 60"/>
            <p:cNvSpPr>
              <a:spLocks noChangeShapeType="1"/>
            </p:cNvSpPr>
            <p:nvPr/>
          </p:nvSpPr>
          <p:spPr bwMode="auto">
            <a:xfrm>
              <a:off x="3845" y="1205"/>
              <a:ext cx="191" cy="0"/>
            </a:xfrm>
            <a:prstGeom prst="line">
              <a:avLst/>
            </a:prstGeom>
            <a:noFill/>
            <a:ln w="12700">
              <a:solidFill>
                <a:schemeClr val="tx1"/>
              </a:solidFill>
              <a:round/>
              <a:headEnd/>
              <a:tailEnd/>
            </a:ln>
            <a:effectLst/>
          </p:spPr>
          <p:txBody>
            <a:bodyPr/>
            <a:lstStyle/>
            <a:p>
              <a:endParaRPr lang="en-US"/>
            </a:p>
          </p:txBody>
        </p:sp>
        <p:sp>
          <p:nvSpPr>
            <p:cNvPr id="1523773" name="Line 61"/>
            <p:cNvSpPr>
              <a:spLocks noChangeShapeType="1"/>
            </p:cNvSpPr>
            <p:nvPr/>
          </p:nvSpPr>
          <p:spPr bwMode="auto">
            <a:xfrm>
              <a:off x="3845" y="1521"/>
              <a:ext cx="191" cy="0"/>
            </a:xfrm>
            <a:prstGeom prst="line">
              <a:avLst/>
            </a:prstGeom>
            <a:noFill/>
            <a:ln w="12700">
              <a:solidFill>
                <a:schemeClr val="tx1"/>
              </a:solidFill>
              <a:round/>
              <a:headEnd/>
              <a:tailEnd/>
            </a:ln>
            <a:effectLst/>
          </p:spPr>
          <p:txBody>
            <a:bodyPr/>
            <a:lstStyle/>
            <a:p>
              <a:endParaRPr lang="en-US"/>
            </a:p>
          </p:txBody>
        </p:sp>
        <p:sp>
          <p:nvSpPr>
            <p:cNvPr id="1523774" name="Line 62"/>
            <p:cNvSpPr>
              <a:spLocks noChangeShapeType="1"/>
            </p:cNvSpPr>
            <p:nvPr/>
          </p:nvSpPr>
          <p:spPr bwMode="auto">
            <a:xfrm>
              <a:off x="4075" y="1363"/>
              <a:ext cx="153" cy="0"/>
            </a:xfrm>
            <a:prstGeom prst="line">
              <a:avLst/>
            </a:prstGeom>
            <a:noFill/>
            <a:ln w="12700">
              <a:solidFill>
                <a:schemeClr val="tx1"/>
              </a:solidFill>
              <a:round/>
              <a:headEnd/>
              <a:tailEnd/>
            </a:ln>
            <a:effectLst/>
          </p:spPr>
          <p:txBody>
            <a:bodyPr/>
            <a:lstStyle/>
            <a:p>
              <a:endParaRPr lang="en-US"/>
            </a:p>
          </p:txBody>
        </p:sp>
        <p:sp>
          <p:nvSpPr>
            <p:cNvPr id="1523775" name="Oval 63"/>
            <p:cNvSpPr>
              <a:spLocks noChangeArrowheads="1"/>
            </p:cNvSpPr>
            <p:nvPr/>
          </p:nvSpPr>
          <p:spPr bwMode="auto">
            <a:xfrm>
              <a:off x="3922" y="1125"/>
              <a:ext cx="38" cy="80"/>
            </a:xfrm>
            <a:prstGeom prst="ellipse">
              <a:avLst/>
            </a:prstGeom>
            <a:noFill/>
            <a:ln w="12700">
              <a:solidFill>
                <a:schemeClr val="tx1"/>
              </a:solidFill>
              <a:round/>
              <a:headEnd/>
              <a:tailEnd/>
            </a:ln>
            <a:effectLst/>
          </p:spPr>
          <p:txBody>
            <a:bodyPr wrap="none" anchor="ctr"/>
            <a:lstStyle/>
            <a:p>
              <a:endParaRPr lang="en-US"/>
            </a:p>
          </p:txBody>
        </p:sp>
        <p:sp>
          <p:nvSpPr>
            <p:cNvPr id="1523776" name="Line 64"/>
            <p:cNvSpPr>
              <a:spLocks noChangeShapeType="1"/>
            </p:cNvSpPr>
            <p:nvPr/>
          </p:nvSpPr>
          <p:spPr bwMode="auto">
            <a:xfrm>
              <a:off x="3654" y="1997"/>
              <a:ext cx="153" cy="0"/>
            </a:xfrm>
            <a:prstGeom prst="line">
              <a:avLst/>
            </a:prstGeom>
            <a:noFill/>
            <a:ln w="12700">
              <a:solidFill>
                <a:schemeClr val="tx1"/>
              </a:solidFill>
              <a:round/>
              <a:headEnd/>
              <a:tailEnd/>
            </a:ln>
            <a:effectLst/>
          </p:spPr>
          <p:txBody>
            <a:bodyPr/>
            <a:lstStyle/>
            <a:p>
              <a:endParaRPr lang="en-US"/>
            </a:p>
          </p:txBody>
        </p:sp>
        <p:sp>
          <p:nvSpPr>
            <p:cNvPr id="1523777" name="Line 65"/>
            <p:cNvSpPr>
              <a:spLocks noChangeShapeType="1"/>
            </p:cNvSpPr>
            <p:nvPr/>
          </p:nvSpPr>
          <p:spPr bwMode="auto">
            <a:xfrm>
              <a:off x="3807" y="1879"/>
              <a:ext cx="0" cy="238"/>
            </a:xfrm>
            <a:prstGeom prst="line">
              <a:avLst/>
            </a:prstGeom>
            <a:noFill/>
            <a:ln w="12700">
              <a:solidFill>
                <a:schemeClr val="tx1"/>
              </a:solidFill>
              <a:round/>
              <a:headEnd/>
              <a:tailEnd/>
            </a:ln>
            <a:effectLst/>
          </p:spPr>
          <p:txBody>
            <a:bodyPr/>
            <a:lstStyle/>
            <a:p>
              <a:endParaRPr lang="en-US"/>
            </a:p>
          </p:txBody>
        </p:sp>
        <p:sp>
          <p:nvSpPr>
            <p:cNvPr id="1523778" name="Line 66"/>
            <p:cNvSpPr>
              <a:spLocks noChangeShapeType="1"/>
            </p:cNvSpPr>
            <p:nvPr/>
          </p:nvSpPr>
          <p:spPr bwMode="auto">
            <a:xfrm>
              <a:off x="4075" y="1879"/>
              <a:ext cx="0" cy="238"/>
            </a:xfrm>
            <a:prstGeom prst="line">
              <a:avLst/>
            </a:prstGeom>
            <a:noFill/>
            <a:ln w="12700">
              <a:solidFill>
                <a:schemeClr val="tx1"/>
              </a:solidFill>
              <a:round/>
              <a:headEnd/>
              <a:tailEnd/>
            </a:ln>
            <a:effectLst/>
          </p:spPr>
          <p:txBody>
            <a:bodyPr/>
            <a:lstStyle/>
            <a:p>
              <a:endParaRPr lang="en-US"/>
            </a:p>
          </p:txBody>
        </p:sp>
        <p:sp>
          <p:nvSpPr>
            <p:cNvPr id="1523779" name="Line 67"/>
            <p:cNvSpPr>
              <a:spLocks noChangeShapeType="1"/>
            </p:cNvSpPr>
            <p:nvPr/>
          </p:nvSpPr>
          <p:spPr bwMode="auto">
            <a:xfrm>
              <a:off x="3807" y="1879"/>
              <a:ext cx="268" cy="0"/>
            </a:xfrm>
            <a:prstGeom prst="line">
              <a:avLst/>
            </a:prstGeom>
            <a:noFill/>
            <a:ln w="12700">
              <a:solidFill>
                <a:schemeClr val="tx1"/>
              </a:solidFill>
              <a:round/>
              <a:headEnd/>
              <a:tailEnd/>
            </a:ln>
            <a:effectLst/>
          </p:spPr>
          <p:txBody>
            <a:bodyPr/>
            <a:lstStyle/>
            <a:p>
              <a:endParaRPr lang="en-US"/>
            </a:p>
          </p:txBody>
        </p:sp>
        <p:sp>
          <p:nvSpPr>
            <p:cNvPr id="1523780" name="Line 68"/>
            <p:cNvSpPr>
              <a:spLocks noChangeShapeType="1"/>
            </p:cNvSpPr>
            <p:nvPr/>
          </p:nvSpPr>
          <p:spPr bwMode="auto">
            <a:xfrm>
              <a:off x="3807" y="2117"/>
              <a:ext cx="268" cy="0"/>
            </a:xfrm>
            <a:prstGeom prst="line">
              <a:avLst/>
            </a:prstGeom>
            <a:noFill/>
            <a:ln w="12700">
              <a:solidFill>
                <a:schemeClr val="tx1"/>
              </a:solidFill>
              <a:round/>
              <a:headEnd/>
              <a:tailEnd/>
            </a:ln>
            <a:effectLst/>
          </p:spPr>
          <p:txBody>
            <a:bodyPr/>
            <a:lstStyle/>
            <a:p>
              <a:endParaRPr lang="en-US"/>
            </a:p>
          </p:txBody>
        </p:sp>
        <p:sp>
          <p:nvSpPr>
            <p:cNvPr id="1523781" name="Line 69"/>
            <p:cNvSpPr>
              <a:spLocks noChangeShapeType="1"/>
            </p:cNvSpPr>
            <p:nvPr/>
          </p:nvSpPr>
          <p:spPr bwMode="auto">
            <a:xfrm>
              <a:off x="3845" y="1838"/>
              <a:ext cx="191" cy="0"/>
            </a:xfrm>
            <a:prstGeom prst="line">
              <a:avLst/>
            </a:prstGeom>
            <a:noFill/>
            <a:ln w="12700">
              <a:solidFill>
                <a:schemeClr val="tx1"/>
              </a:solidFill>
              <a:round/>
              <a:headEnd/>
              <a:tailEnd/>
            </a:ln>
            <a:effectLst/>
          </p:spPr>
          <p:txBody>
            <a:bodyPr/>
            <a:lstStyle/>
            <a:p>
              <a:endParaRPr lang="en-US"/>
            </a:p>
          </p:txBody>
        </p:sp>
        <p:sp>
          <p:nvSpPr>
            <p:cNvPr id="1523782" name="Line 70"/>
            <p:cNvSpPr>
              <a:spLocks noChangeShapeType="1"/>
            </p:cNvSpPr>
            <p:nvPr/>
          </p:nvSpPr>
          <p:spPr bwMode="auto">
            <a:xfrm>
              <a:off x="3845" y="2156"/>
              <a:ext cx="191" cy="0"/>
            </a:xfrm>
            <a:prstGeom prst="line">
              <a:avLst/>
            </a:prstGeom>
            <a:noFill/>
            <a:ln w="12700">
              <a:solidFill>
                <a:schemeClr val="tx1"/>
              </a:solidFill>
              <a:round/>
              <a:headEnd/>
              <a:tailEnd/>
            </a:ln>
            <a:effectLst/>
          </p:spPr>
          <p:txBody>
            <a:bodyPr/>
            <a:lstStyle/>
            <a:p>
              <a:endParaRPr lang="en-US"/>
            </a:p>
          </p:txBody>
        </p:sp>
        <p:sp>
          <p:nvSpPr>
            <p:cNvPr id="1523783" name="Line 71"/>
            <p:cNvSpPr>
              <a:spLocks noChangeShapeType="1"/>
            </p:cNvSpPr>
            <p:nvPr/>
          </p:nvSpPr>
          <p:spPr bwMode="auto">
            <a:xfrm>
              <a:off x="4075" y="1997"/>
              <a:ext cx="153" cy="0"/>
            </a:xfrm>
            <a:prstGeom prst="line">
              <a:avLst/>
            </a:prstGeom>
            <a:noFill/>
            <a:ln w="12700">
              <a:solidFill>
                <a:schemeClr val="tx1"/>
              </a:solidFill>
              <a:round/>
              <a:headEnd/>
              <a:tailEnd/>
            </a:ln>
            <a:effectLst/>
          </p:spPr>
          <p:txBody>
            <a:bodyPr/>
            <a:lstStyle/>
            <a:p>
              <a:endParaRPr lang="en-US"/>
            </a:p>
          </p:txBody>
        </p:sp>
        <p:sp>
          <p:nvSpPr>
            <p:cNvPr id="1523784" name="Oval 72"/>
            <p:cNvSpPr>
              <a:spLocks noChangeArrowheads="1"/>
            </p:cNvSpPr>
            <p:nvPr/>
          </p:nvSpPr>
          <p:spPr bwMode="auto">
            <a:xfrm>
              <a:off x="3922" y="1759"/>
              <a:ext cx="38" cy="79"/>
            </a:xfrm>
            <a:prstGeom prst="ellipse">
              <a:avLst/>
            </a:prstGeom>
            <a:noFill/>
            <a:ln w="12700">
              <a:solidFill>
                <a:schemeClr val="tx1"/>
              </a:solidFill>
              <a:round/>
              <a:headEnd/>
              <a:tailEnd/>
            </a:ln>
            <a:effectLst/>
          </p:spPr>
          <p:txBody>
            <a:bodyPr wrap="none" anchor="ctr"/>
            <a:lstStyle/>
            <a:p>
              <a:endParaRPr lang="en-US"/>
            </a:p>
          </p:txBody>
        </p:sp>
        <p:sp>
          <p:nvSpPr>
            <p:cNvPr id="1523785" name="Line 73"/>
            <p:cNvSpPr>
              <a:spLocks noChangeShapeType="1"/>
            </p:cNvSpPr>
            <p:nvPr/>
          </p:nvSpPr>
          <p:spPr bwMode="auto">
            <a:xfrm>
              <a:off x="3960" y="1521"/>
              <a:ext cx="0" cy="278"/>
            </a:xfrm>
            <a:prstGeom prst="line">
              <a:avLst/>
            </a:prstGeom>
            <a:noFill/>
            <a:ln w="12700">
              <a:solidFill>
                <a:schemeClr val="tx1"/>
              </a:solidFill>
              <a:round/>
              <a:headEnd/>
              <a:tailEnd/>
            </a:ln>
            <a:effectLst/>
          </p:spPr>
          <p:txBody>
            <a:bodyPr/>
            <a:lstStyle/>
            <a:p>
              <a:endParaRPr lang="en-US"/>
            </a:p>
          </p:txBody>
        </p:sp>
        <p:sp>
          <p:nvSpPr>
            <p:cNvPr id="1523786" name="Line 74"/>
            <p:cNvSpPr>
              <a:spLocks noChangeShapeType="1"/>
            </p:cNvSpPr>
            <p:nvPr/>
          </p:nvSpPr>
          <p:spPr bwMode="auto">
            <a:xfrm>
              <a:off x="3960" y="2156"/>
              <a:ext cx="0" cy="676"/>
            </a:xfrm>
            <a:prstGeom prst="line">
              <a:avLst/>
            </a:prstGeom>
            <a:noFill/>
            <a:ln w="12700">
              <a:solidFill>
                <a:schemeClr val="tx1"/>
              </a:solidFill>
              <a:round/>
              <a:headEnd/>
              <a:tailEnd/>
            </a:ln>
            <a:effectLst/>
          </p:spPr>
          <p:txBody>
            <a:bodyPr/>
            <a:lstStyle/>
            <a:p>
              <a:endParaRPr lang="en-US"/>
            </a:p>
          </p:txBody>
        </p:sp>
        <p:sp>
          <p:nvSpPr>
            <p:cNvPr id="1523787" name="Line 75"/>
            <p:cNvSpPr>
              <a:spLocks noChangeShapeType="1"/>
            </p:cNvSpPr>
            <p:nvPr/>
          </p:nvSpPr>
          <p:spPr bwMode="auto">
            <a:xfrm>
              <a:off x="3960" y="966"/>
              <a:ext cx="0" cy="198"/>
            </a:xfrm>
            <a:prstGeom prst="line">
              <a:avLst/>
            </a:prstGeom>
            <a:noFill/>
            <a:ln w="12700">
              <a:solidFill>
                <a:schemeClr val="tx1"/>
              </a:solidFill>
              <a:round/>
              <a:headEnd/>
              <a:tailEnd/>
            </a:ln>
            <a:effectLst/>
          </p:spPr>
          <p:txBody>
            <a:bodyPr/>
            <a:lstStyle/>
            <a:p>
              <a:endParaRPr lang="en-US"/>
            </a:p>
          </p:txBody>
        </p:sp>
        <p:sp>
          <p:nvSpPr>
            <p:cNvPr id="1523788" name="AutoShape 76"/>
            <p:cNvSpPr>
              <a:spLocks noChangeArrowheads="1"/>
            </p:cNvSpPr>
            <p:nvPr/>
          </p:nvSpPr>
          <p:spPr bwMode="auto">
            <a:xfrm rot="5400000">
              <a:off x="4643" y="1249"/>
              <a:ext cx="277" cy="268"/>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3789" name="Oval 77"/>
            <p:cNvSpPr>
              <a:spLocks noChangeArrowheads="1"/>
            </p:cNvSpPr>
            <p:nvPr/>
          </p:nvSpPr>
          <p:spPr bwMode="auto">
            <a:xfrm>
              <a:off x="4916" y="1323"/>
              <a:ext cx="77" cy="80"/>
            </a:xfrm>
            <a:prstGeom prst="ellipse">
              <a:avLst/>
            </a:prstGeom>
            <a:noFill/>
            <a:ln w="12700">
              <a:solidFill>
                <a:schemeClr val="tx1"/>
              </a:solidFill>
              <a:round/>
              <a:headEnd/>
              <a:tailEnd/>
            </a:ln>
            <a:effectLst/>
          </p:spPr>
          <p:txBody>
            <a:bodyPr wrap="none" anchor="ctr"/>
            <a:lstStyle/>
            <a:p>
              <a:endParaRPr lang="en-US"/>
            </a:p>
          </p:txBody>
        </p:sp>
        <p:sp>
          <p:nvSpPr>
            <p:cNvPr id="1523790" name="Line 78"/>
            <p:cNvSpPr>
              <a:spLocks noChangeShapeType="1"/>
            </p:cNvSpPr>
            <p:nvPr/>
          </p:nvSpPr>
          <p:spPr bwMode="auto">
            <a:xfrm>
              <a:off x="4228" y="1997"/>
              <a:ext cx="114" cy="0"/>
            </a:xfrm>
            <a:prstGeom prst="line">
              <a:avLst/>
            </a:prstGeom>
            <a:noFill/>
            <a:ln w="12700">
              <a:solidFill>
                <a:schemeClr val="tx1"/>
              </a:solidFill>
              <a:round/>
              <a:headEnd/>
              <a:tailEnd/>
            </a:ln>
            <a:effectLst/>
          </p:spPr>
          <p:txBody>
            <a:bodyPr/>
            <a:lstStyle/>
            <a:p>
              <a:endParaRPr lang="en-US"/>
            </a:p>
          </p:txBody>
        </p:sp>
        <p:sp>
          <p:nvSpPr>
            <p:cNvPr id="1523791" name="Line 79"/>
            <p:cNvSpPr>
              <a:spLocks noChangeShapeType="1"/>
            </p:cNvSpPr>
            <p:nvPr/>
          </p:nvSpPr>
          <p:spPr bwMode="auto">
            <a:xfrm>
              <a:off x="4189" y="1363"/>
              <a:ext cx="459" cy="0"/>
            </a:xfrm>
            <a:prstGeom prst="line">
              <a:avLst/>
            </a:prstGeom>
            <a:noFill/>
            <a:ln w="12700">
              <a:solidFill>
                <a:schemeClr val="tx1"/>
              </a:solidFill>
              <a:round/>
              <a:headEnd/>
              <a:tailEnd/>
            </a:ln>
            <a:effectLst/>
          </p:spPr>
          <p:txBody>
            <a:bodyPr/>
            <a:lstStyle/>
            <a:p>
              <a:endParaRPr lang="en-US"/>
            </a:p>
          </p:txBody>
        </p:sp>
        <p:sp>
          <p:nvSpPr>
            <p:cNvPr id="1523792" name="Line 80"/>
            <p:cNvSpPr>
              <a:spLocks noChangeShapeType="1"/>
            </p:cNvSpPr>
            <p:nvPr/>
          </p:nvSpPr>
          <p:spPr bwMode="auto">
            <a:xfrm>
              <a:off x="4342" y="1363"/>
              <a:ext cx="0" cy="634"/>
            </a:xfrm>
            <a:prstGeom prst="line">
              <a:avLst/>
            </a:prstGeom>
            <a:noFill/>
            <a:ln w="12700">
              <a:solidFill>
                <a:schemeClr val="tx1"/>
              </a:solidFill>
              <a:round/>
              <a:headEnd/>
              <a:tailEnd/>
            </a:ln>
            <a:effectLst/>
          </p:spPr>
          <p:txBody>
            <a:bodyPr/>
            <a:lstStyle/>
            <a:p>
              <a:endParaRPr lang="en-US"/>
            </a:p>
          </p:txBody>
        </p:sp>
        <p:sp>
          <p:nvSpPr>
            <p:cNvPr id="1523793" name="Line 81"/>
            <p:cNvSpPr>
              <a:spLocks noChangeShapeType="1"/>
            </p:cNvSpPr>
            <p:nvPr/>
          </p:nvSpPr>
          <p:spPr bwMode="auto">
            <a:xfrm>
              <a:off x="3042" y="1403"/>
              <a:ext cx="268" cy="0"/>
            </a:xfrm>
            <a:prstGeom prst="line">
              <a:avLst/>
            </a:prstGeom>
            <a:noFill/>
            <a:ln w="12700">
              <a:solidFill>
                <a:schemeClr val="tx1"/>
              </a:solidFill>
              <a:round/>
              <a:headEnd/>
              <a:tailEnd/>
            </a:ln>
            <a:effectLst/>
          </p:spPr>
          <p:txBody>
            <a:bodyPr/>
            <a:lstStyle/>
            <a:p>
              <a:endParaRPr lang="en-US"/>
            </a:p>
          </p:txBody>
        </p:sp>
        <p:sp>
          <p:nvSpPr>
            <p:cNvPr id="1523794" name="Line 82"/>
            <p:cNvSpPr>
              <a:spLocks noChangeShapeType="1"/>
            </p:cNvSpPr>
            <p:nvPr/>
          </p:nvSpPr>
          <p:spPr bwMode="auto">
            <a:xfrm flipV="1">
              <a:off x="3042" y="768"/>
              <a:ext cx="0" cy="635"/>
            </a:xfrm>
            <a:prstGeom prst="line">
              <a:avLst/>
            </a:prstGeom>
            <a:noFill/>
            <a:ln w="12700">
              <a:solidFill>
                <a:schemeClr val="tx1"/>
              </a:solidFill>
              <a:round/>
              <a:headEnd/>
              <a:tailEnd/>
            </a:ln>
            <a:effectLst/>
          </p:spPr>
          <p:txBody>
            <a:bodyPr/>
            <a:lstStyle/>
            <a:p>
              <a:endParaRPr lang="en-US"/>
            </a:p>
          </p:txBody>
        </p:sp>
        <p:sp>
          <p:nvSpPr>
            <p:cNvPr id="1523795" name="Line 83"/>
            <p:cNvSpPr>
              <a:spLocks noChangeShapeType="1"/>
            </p:cNvSpPr>
            <p:nvPr/>
          </p:nvSpPr>
          <p:spPr bwMode="auto">
            <a:xfrm>
              <a:off x="3042" y="768"/>
              <a:ext cx="2104" cy="0"/>
            </a:xfrm>
            <a:prstGeom prst="line">
              <a:avLst/>
            </a:prstGeom>
            <a:noFill/>
            <a:ln w="12700">
              <a:solidFill>
                <a:schemeClr val="tx1"/>
              </a:solidFill>
              <a:round/>
              <a:headEnd/>
              <a:tailEnd/>
            </a:ln>
            <a:effectLst/>
          </p:spPr>
          <p:txBody>
            <a:bodyPr/>
            <a:lstStyle/>
            <a:p>
              <a:endParaRPr lang="en-US"/>
            </a:p>
          </p:txBody>
        </p:sp>
        <p:sp>
          <p:nvSpPr>
            <p:cNvPr id="1523796" name="Line 84"/>
            <p:cNvSpPr>
              <a:spLocks noChangeShapeType="1"/>
            </p:cNvSpPr>
            <p:nvPr/>
          </p:nvSpPr>
          <p:spPr bwMode="auto">
            <a:xfrm>
              <a:off x="4993" y="1363"/>
              <a:ext cx="344" cy="0"/>
            </a:xfrm>
            <a:prstGeom prst="line">
              <a:avLst/>
            </a:prstGeom>
            <a:noFill/>
            <a:ln w="12700">
              <a:solidFill>
                <a:schemeClr val="tx1"/>
              </a:solidFill>
              <a:round/>
              <a:headEnd/>
              <a:tailEnd/>
            </a:ln>
            <a:effectLst/>
          </p:spPr>
          <p:txBody>
            <a:bodyPr/>
            <a:lstStyle/>
            <a:p>
              <a:endParaRPr lang="en-US"/>
            </a:p>
          </p:txBody>
        </p:sp>
        <p:sp>
          <p:nvSpPr>
            <p:cNvPr id="1523797" name="Line 85"/>
            <p:cNvSpPr>
              <a:spLocks noChangeShapeType="1"/>
            </p:cNvSpPr>
            <p:nvPr/>
          </p:nvSpPr>
          <p:spPr bwMode="auto">
            <a:xfrm>
              <a:off x="5146" y="768"/>
              <a:ext cx="0" cy="595"/>
            </a:xfrm>
            <a:prstGeom prst="line">
              <a:avLst/>
            </a:prstGeom>
            <a:noFill/>
            <a:ln w="12700">
              <a:solidFill>
                <a:schemeClr val="tx1"/>
              </a:solidFill>
              <a:round/>
              <a:headEnd/>
              <a:tailEnd/>
            </a:ln>
            <a:effectLst/>
          </p:spPr>
          <p:txBody>
            <a:bodyPr/>
            <a:lstStyle/>
            <a:p>
              <a:endParaRPr lang="en-US"/>
            </a:p>
          </p:txBody>
        </p:sp>
        <p:sp>
          <p:nvSpPr>
            <p:cNvPr id="1523798" name="Line 86"/>
            <p:cNvSpPr>
              <a:spLocks noChangeShapeType="1"/>
            </p:cNvSpPr>
            <p:nvPr/>
          </p:nvSpPr>
          <p:spPr bwMode="auto">
            <a:xfrm>
              <a:off x="3960" y="1680"/>
              <a:ext cx="497" cy="0"/>
            </a:xfrm>
            <a:prstGeom prst="line">
              <a:avLst/>
            </a:prstGeom>
            <a:noFill/>
            <a:ln w="12700">
              <a:solidFill>
                <a:schemeClr val="tx1"/>
              </a:solidFill>
              <a:round/>
              <a:headEnd/>
              <a:tailEnd/>
            </a:ln>
            <a:effectLst/>
          </p:spPr>
          <p:txBody>
            <a:bodyPr/>
            <a:lstStyle/>
            <a:p>
              <a:endParaRPr lang="en-US"/>
            </a:p>
          </p:txBody>
        </p:sp>
        <p:sp>
          <p:nvSpPr>
            <p:cNvPr id="1523799" name="Line 87"/>
            <p:cNvSpPr>
              <a:spLocks noChangeShapeType="1"/>
            </p:cNvSpPr>
            <p:nvPr/>
          </p:nvSpPr>
          <p:spPr bwMode="auto">
            <a:xfrm>
              <a:off x="4457" y="1680"/>
              <a:ext cx="8" cy="838"/>
            </a:xfrm>
            <a:prstGeom prst="line">
              <a:avLst/>
            </a:prstGeom>
            <a:noFill/>
            <a:ln w="12700">
              <a:solidFill>
                <a:schemeClr val="tx1"/>
              </a:solidFill>
              <a:round/>
              <a:headEnd/>
              <a:tailEnd/>
            </a:ln>
            <a:effectLst/>
          </p:spPr>
          <p:txBody>
            <a:bodyPr/>
            <a:lstStyle/>
            <a:p>
              <a:endParaRPr lang="en-US"/>
            </a:p>
          </p:txBody>
        </p:sp>
        <p:sp>
          <p:nvSpPr>
            <p:cNvPr id="1523800" name="Line 88"/>
            <p:cNvSpPr>
              <a:spLocks noChangeShapeType="1"/>
            </p:cNvSpPr>
            <p:nvPr/>
          </p:nvSpPr>
          <p:spPr bwMode="auto">
            <a:xfrm>
              <a:off x="3730" y="966"/>
              <a:ext cx="230" cy="0"/>
            </a:xfrm>
            <a:prstGeom prst="line">
              <a:avLst/>
            </a:prstGeom>
            <a:noFill/>
            <a:ln w="12700">
              <a:solidFill>
                <a:schemeClr val="tx1"/>
              </a:solidFill>
              <a:round/>
              <a:headEnd/>
              <a:tailEnd/>
            </a:ln>
            <a:effectLst/>
          </p:spPr>
          <p:txBody>
            <a:bodyPr/>
            <a:lstStyle/>
            <a:p>
              <a:endParaRPr lang="en-US"/>
            </a:p>
          </p:txBody>
        </p:sp>
        <p:sp>
          <p:nvSpPr>
            <p:cNvPr id="1523801" name="Line 89"/>
            <p:cNvSpPr>
              <a:spLocks noChangeShapeType="1"/>
            </p:cNvSpPr>
            <p:nvPr/>
          </p:nvSpPr>
          <p:spPr bwMode="auto">
            <a:xfrm>
              <a:off x="3730" y="966"/>
              <a:ext cx="0" cy="1866"/>
            </a:xfrm>
            <a:prstGeom prst="line">
              <a:avLst/>
            </a:prstGeom>
            <a:noFill/>
            <a:ln w="12700">
              <a:solidFill>
                <a:schemeClr val="tx1"/>
              </a:solidFill>
              <a:round/>
              <a:headEnd/>
              <a:tailEnd/>
            </a:ln>
            <a:effectLst/>
          </p:spPr>
          <p:txBody>
            <a:bodyPr/>
            <a:lstStyle/>
            <a:p>
              <a:endParaRPr lang="en-US"/>
            </a:p>
          </p:txBody>
        </p:sp>
        <p:sp>
          <p:nvSpPr>
            <p:cNvPr id="1523802" name="Line 90"/>
            <p:cNvSpPr>
              <a:spLocks noChangeShapeType="1"/>
            </p:cNvSpPr>
            <p:nvPr/>
          </p:nvSpPr>
          <p:spPr bwMode="auto">
            <a:xfrm>
              <a:off x="2858" y="1396"/>
              <a:ext cx="0" cy="628"/>
            </a:xfrm>
            <a:prstGeom prst="line">
              <a:avLst/>
            </a:prstGeom>
            <a:noFill/>
            <a:ln w="12700">
              <a:solidFill>
                <a:schemeClr val="tx1"/>
              </a:solidFill>
              <a:round/>
              <a:headEnd/>
              <a:tailEnd/>
            </a:ln>
            <a:effectLst/>
          </p:spPr>
          <p:txBody>
            <a:bodyPr/>
            <a:lstStyle/>
            <a:p>
              <a:endParaRPr lang="en-US"/>
            </a:p>
          </p:txBody>
        </p:sp>
        <p:sp>
          <p:nvSpPr>
            <p:cNvPr id="1523803" name="Line 91"/>
            <p:cNvSpPr>
              <a:spLocks noChangeShapeType="1"/>
            </p:cNvSpPr>
            <p:nvPr/>
          </p:nvSpPr>
          <p:spPr bwMode="auto">
            <a:xfrm>
              <a:off x="2858" y="2024"/>
              <a:ext cx="459" cy="0"/>
            </a:xfrm>
            <a:prstGeom prst="line">
              <a:avLst/>
            </a:prstGeom>
            <a:noFill/>
            <a:ln w="12700">
              <a:solidFill>
                <a:schemeClr val="tx1"/>
              </a:solidFill>
              <a:round/>
              <a:headEnd/>
              <a:tailEnd/>
            </a:ln>
            <a:effectLst/>
          </p:spPr>
          <p:txBody>
            <a:bodyPr/>
            <a:lstStyle/>
            <a:p>
              <a:endParaRPr lang="en-US"/>
            </a:p>
          </p:txBody>
        </p:sp>
        <p:sp>
          <p:nvSpPr>
            <p:cNvPr id="1523804" name="Line 92"/>
            <p:cNvSpPr>
              <a:spLocks noChangeShapeType="1"/>
            </p:cNvSpPr>
            <p:nvPr/>
          </p:nvSpPr>
          <p:spPr bwMode="auto">
            <a:xfrm>
              <a:off x="1206" y="2518"/>
              <a:ext cx="3259" cy="0"/>
            </a:xfrm>
            <a:prstGeom prst="line">
              <a:avLst/>
            </a:prstGeom>
            <a:noFill/>
            <a:ln w="12700">
              <a:solidFill>
                <a:schemeClr val="tx1"/>
              </a:solidFill>
              <a:round/>
              <a:headEnd/>
              <a:tailEnd/>
            </a:ln>
            <a:effectLst/>
          </p:spPr>
          <p:txBody>
            <a:bodyPr/>
            <a:lstStyle/>
            <a:p>
              <a:endParaRPr lang="en-US"/>
            </a:p>
          </p:txBody>
        </p:sp>
        <p:sp>
          <p:nvSpPr>
            <p:cNvPr id="1523805" name="AutoShape 93"/>
            <p:cNvSpPr>
              <a:spLocks noChangeArrowheads="1"/>
            </p:cNvSpPr>
            <p:nvPr/>
          </p:nvSpPr>
          <p:spPr bwMode="auto">
            <a:xfrm rot="5400000">
              <a:off x="834" y="2388"/>
              <a:ext cx="278" cy="268"/>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23806" name="Oval 94"/>
            <p:cNvSpPr>
              <a:spLocks noChangeArrowheads="1"/>
            </p:cNvSpPr>
            <p:nvPr/>
          </p:nvSpPr>
          <p:spPr bwMode="auto">
            <a:xfrm>
              <a:off x="1107" y="2463"/>
              <a:ext cx="76" cy="79"/>
            </a:xfrm>
            <a:prstGeom prst="ellipse">
              <a:avLst/>
            </a:prstGeom>
            <a:noFill/>
            <a:ln w="12700">
              <a:solidFill>
                <a:schemeClr val="tx1"/>
              </a:solidFill>
              <a:round/>
              <a:headEnd/>
              <a:tailEnd/>
            </a:ln>
            <a:effectLst/>
          </p:spPr>
          <p:txBody>
            <a:bodyPr wrap="none" anchor="ctr"/>
            <a:lstStyle/>
            <a:p>
              <a:endParaRPr lang="en-US"/>
            </a:p>
          </p:txBody>
        </p:sp>
        <p:sp>
          <p:nvSpPr>
            <p:cNvPr id="1523807" name="Line 95"/>
            <p:cNvSpPr>
              <a:spLocks noChangeShapeType="1"/>
            </p:cNvSpPr>
            <p:nvPr/>
          </p:nvSpPr>
          <p:spPr bwMode="auto">
            <a:xfrm>
              <a:off x="563" y="2518"/>
              <a:ext cx="276" cy="0"/>
            </a:xfrm>
            <a:prstGeom prst="line">
              <a:avLst/>
            </a:prstGeom>
            <a:noFill/>
            <a:ln w="12700">
              <a:solidFill>
                <a:schemeClr val="tx1"/>
              </a:solidFill>
              <a:round/>
              <a:headEnd/>
              <a:tailEnd/>
            </a:ln>
            <a:effectLst/>
          </p:spPr>
          <p:txBody>
            <a:bodyPr/>
            <a:lstStyle/>
            <a:p>
              <a:endParaRPr lang="en-US"/>
            </a:p>
          </p:txBody>
        </p:sp>
        <p:sp>
          <p:nvSpPr>
            <p:cNvPr id="1523808" name="Text Box 96"/>
            <p:cNvSpPr txBox="1">
              <a:spLocks noChangeArrowheads="1"/>
            </p:cNvSpPr>
            <p:nvPr/>
          </p:nvSpPr>
          <p:spPr bwMode="auto">
            <a:xfrm>
              <a:off x="288" y="2383"/>
              <a:ext cx="312"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23809" name="Line 97"/>
            <p:cNvSpPr>
              <a:spLocks noChangeShapeType="1"/>
            </p:cNvSpPr>
            <p:nvPr/>
          </p:nvSpPr>
          <p:spPr bwMode="auto">
            <a:xfrm>
              <a:off x="655" y="2518"/>
              <a:ext cx="0" cy="314"/>
            </a:xfrm>
            <a:prstGeom prst="line">
              <a:avLst/>
            </a:prstGeom>
            <a:noFill/>
            <a:ln w="12700">
              <a:solidFill>
                <a:schemeClr val="tx1"/>
              </a:solidFill>
              <a:round/>
              <a:headEnd/>
              <a:tailEnd/>
            </a:ln>
            <a:effectLst/>
          </p:spPr>
          <p:txBody>
            <a:bodyPr/>
            <a:lstStyle/>
            <a:p>
              <a:endParaRPr lang="en-US"/>
            </a:p>
          </p:txBody>
        </p:sp>
        <p:sp>
          <p:nvSpPr>
            <p:cNvPr id="1523810" name="Line 98"/>
            <p:cNvSpPr>
              <a:spLocks noChangeShapeType="1"/>
            </p:cNvSpPr>
            <p:nvPr/>
          </p:nvSpPr>
          <p:spPr bwMode="auto">
            <a:xfrm>
              <a:off x="655" y="2832"/>
              <a:ext cx="3305" cy="0"/>
            </a:xfrm>
            <a:prstGeom prst="line">
              <a:avLst/>
            </a:prstGeom>
            <a:noFill/>
            <a:ln w="12700">
              <a:solidFill>
                <a:schemeClr val="tx1"/>
              </a:solidFill>
              <a:round/>
              <a:headEnd/>
              <a:tailEnd/>
            </a:ln>
            <a:effectLst/>
          </p:spPr>
          <p:txBody>
            <a:bodyPr/>
            <a:lstStyle/>
            <a:p>
              <a:endParaRPr lang="en-US"/>
            </a:p>
          </p:txBody>
        </p:sp>
        <p:sp>
          <p:nvSpPr>
            <p:cNvPr id="1523811" name="Line 99"/>
            <p:cNvSpPr>
              <a:spLocks noChangeShapeType="1"/>
            </p:cNvSpPr>
            <p:nvPr/>
          </p:nvSpPr>
          <p:spPr bwMode="auto">
            <a:xfrm flipV="1">
              <a:off x="1986" y="2428"/>
              <a:ext cx="0" cy="404"/>
            </a:xfrm>
            <a:prstGeom prst="line">
              <a:avLst/>
            </a:prstGeom>
            <a:noFill/>
            <a:ln w="12700">
              <a:solidFill>
                <a:schemeClr val="tx1"/>
              </a:solidFill>
              <a:round/>
              <a:headEnd/>
              <a:tailEnd/>
            </a:ln>
            <a:effectLst/>
          </p:spPr>
          <p:txBody>
            <a:bodyPr/>
            <a:lstStyle/>
            <a:p>
              <a:endParaRPr lang="en-US"/>
            </a:p>
          </p:txBody>
        </p:sp>
        <p:sp>
          <p:nvSpPr>
            <p:cNvPr id="1523812" name="Text Box 100"/>
            <p:cNvSpPr txBox="1">
              <a:spLocks noChangeArrowheads="1"/>
            </p:cNvSpPr>
            <p:nvPr/>
          </p:nvSpPr>
          <p:spPr bwMode="auto">
            <a:xfrm>
              <a:off x="2491" y="1486"/>
              <a:ext cx="327" cy="250"/>
            </a:xfrm>
            <a:prstGeom prst="rect">
              <a:avLst/>
            </a:prstGeom>
            <a:noFill/>
            <a:ln w="12700">
              <a:noFill/>
              <a:miter lim="800000"/>
              <a:headEnd/>
              <a:tailEnd/>
            </a:ln>
            <a:effectLst/>
          </p:spPr>
          <p:txBody>
            <a:bodyPr wrap="none">
              <a:spAutoFit/>
            </a:bodyPr>
            <a:lstStyle/>
            <a:p>
              <a:r>
                <a:rPr lang="en-US" sz="2000">
                  <a:solidFill>
                    <a:schemeClr val="tx1"/>
                  </a:solidFill>
                </a:rPr>
                <a:t>Q</a:t>
              </a:r>
              <a:r>
                <a:rPr lang="en-US" sz="2000" baseline="-25000">
                  <a:solidFill>
                    <a:schemeClr val="tx1"/>
                  </a:solidFill>
                </a:rPr>
                <a:t>M</a:t>
              </a:r>
            </a:p>
          </p:txBody>
        </p:sp>
        <p:sp>
          <p:nvSpPr>
            <p:cNvPr id="1523813" name="Text Box 101"/>
            <p:cNvSpPr txBox="1">
              <a:spLocks noChangeArrowheads="1"/>
            </p:cNvSpPr>
            <p:nvPr/>
          </p:nvSpPr>
          <p:spPr bwMode="auto">
            <a:xfrm>
              <a:off x="793" y="1935"/>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1</a:t>
              </a:r>
            </a:p>
          </p:txBody>
        </p:sp>
        <p:sp>
          <p:nvSpPr>
            <p:cNvPr id="1523814" name="Text Box 102"/>
            <p:cNvSpPr txBox="1">
              <a:spLocks noChangeArrowheads="1"/>
            </p:cNvSpPr>
            <p:nvPr/>
          </p:nvSpPr>
          <p:spPr bwMode="auto">
            <a:xfrm>
              <a:off x="839" y="1306"/>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2</a:t>
              </a:r>
            </a:p>
          </p:txBody>
        </p:sp>
        <p:sp>
          <p:nvSpPr>
            <p:cNvPr id="1523815" name="Text Box 103"/>
            <p:cNvSpPr txBox="1">
              <a:spLocks noChangeArrowheads="1"/>
            </p:cNvSpPr>
            <p:nvPr/>
          </p:nvSpPr>
          <p:spPr bwMode="auto">
            <a:xfrm>
              <a:off x="2170" y="1306"/>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3</a:t>
              </a:r>
            </a:p>
          </p:txBody>
        </p:sp>
        <p:sp>
          <p:nvSpPr>
            <p:cNvPr id="1523816" name="Text Box 104"/>
            <p:cNvSpPr txBox="1">
              <a:spLocks noChangeArrowheads="1"/>
            </p:cNvSpPr>
            <p:nvPr/>
          </p:nvSpPr>
          <p:spPr bwMode="auto">
            <a:xfrm>
              <a:off x="3271" y="1890"/>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4</a:t>
              </a:r>
            </a:p>
          </p:txBody>
        </p:sp>
        <p:sp>
          <p:nvSpPr>
            <p:cNvPr id="1523817" name="Text Box 105"/>
            <p:cNvSpPr txBox="1">
              <a:spLocks noChangeArrowheads="1"/>
            </p:cNvSpPr>
            <p:nvPr/>
          </p:nvSpPr>
          <p:spPr bwMode="auto">
            <a:xfrm>
              <a:off x="3271" y="1262"/>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5</a:t>
              </a:r>
            </a:p>
          </p:txBody>
        </p:sp>
        <p:sp>
          <p:nvSpPr>
            <p:cNvPr id="1523818" name="Text Box 106"/>
            <p:cNvSpPr txBox="1">
              <a:spLocks noChangeArrowheads="1"/>
            </p:cNvSpPr>
            <p:nvPr/>
          </p:nvSpPr>
          <p:spPr bwMode="auto">
            <a:xfrm>
              <a:off x="4603" y="1262"/>
              <a:ext cx="218" cy="250"/>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6</a:t>
              </a:r>
            </a:p>
          </p:txBody>
        </p:sp>
        <p:sp>
          <p:nvSpPr>
            <p:cNvPr id="1523819" name="Text Box 107"/>
            <p:cNvSpPr txBox="1">
              <a:spLocks noChangeArrowheads="1"/>
            </p:cNvSpPr>
            <p:nvPr/>
          </p:nvSpPr>
          <p:spPr bwMode="auto">
            <a:xfrm>
              <a:off x="1298" y="1306"/>
              <a:ext cx="382" cy="250"/>
            </a:xfrm>
            <a:prstGeom prst="rect">
              <a:avLst/>
            </a:prstGeom>
            <a:noFill/>
            <a:ln w="12700">
              <a:noFill/>
              <a:miter lim="800000"/>
              <a:headEnd/>
              <a:tailEnd/>
            </a:ln>
            <a:effectLst/>
          </p:spPr>
          <p:txBody>
            <a:bodyPr>
              <a:spAutoFit/>
            </a:bodyPr>
            <a:lstStyle/>
            <a:p>
              <a:r>
                <a:rPr lang="en-US" sz="2000">
                  <a:solidFill>
                    <a:schemeClr val="tx1"/>
                  </a:solidFill>
                </a:rPr>
                <a:t>T</a:t>
              </a:r>
              <a:r>
                <a:rPr lang="en-US" sz="2000" baseline="-25000">
                  <a:solidFill>
                    <a:schemeClr val="tx1"/>
                  </a:solidFill>
                </a:rPr>
                <a:t>2</a:t>
              </a:r>
            </a:p>
          </p:txBody>
        </p:sp>
        <p:sp>
          <p:nvSpPr>
            <p:cNvPr id="1523820" name="Text Box 108"/>
            <p:cNvSpPr txBox="1">
              <a:spLocks noChangeArrowheads="1"/>
            </p:cNvSpPr>
            <p:nvPr/>
          </p:nvSpPr>
          <p:spPr bwMode="auto">
            <a:xfrm>
              <a:off x="1298" y="1935"/>
              <a:ext cx="382" cy="250"/>
            </a:xfrm>
            <a:prstGeom prst="rect">
              <a:avLst/>
            </a:prstGeom>
            <a:noFill/>
            <a:ln w="12700">
              <a:noFill/>
              <a:miter lim="800000"/>
              <a:headEnd/>
              <a:tailEnd/>
            </a:ln>
            <a:effectLst/>
          </p:spPr>
          <p:txBody>
            <a:bodyPr>
              <a:spAutoFit/>
            </a:bodyPr>
            <a:lstStyle/>
            <a:p>
              <a:r>
                <a:rPr lang="en-US" sz="2000">
                  <a:solidFill>
                    <a:schemeClr val="tx1"/>
                  </a:solidFill>
                </a:rPr>
                <a:t>T</a:t>
              </a:r>
              <a:r>
                <a:rPr lang="en-US" sz="2000" baseline="-25000">
                  <a:solidFill>
                    <a:schemeClr val="tx1"/>
                  </a:solidFill>
                </a:rPr>
                <a:t>1</a:t>
              </a:r>
            </a:p>
          </p:txBody>
        </p:sp>
        <p:sp>
          <p:nvSpPr>
            <p:cNvPr id="1523821" name="Text Box 109"/>
            <p:cNvSpPr txBox="1">
              <a:spLocks noChangeArrowheads="1"/>
            </p:cNvSpPr>
            <p:nvPr/>
          </p:nvSpPr>
          <p:spPr bwMode="auto">
            <a:xfrm>
              <a:off x="3776" y="1890"/>
              <a:ext cx="352" cy="250"/>
            </a:xfrm>
            <a:prstGeom prst="rect">
              <a:avLst/>
            </a:prstGeom>
            <a:noFill/>
            <a:ln w="12700">
              <a:noFill/>
              <a:miter lim="800000"/>
              <a:headEnd/>
              <a:tailEnd/>
            </a:ln>
            <a:effectLst/>
          </p:spPr>
          <p:txBody>
            <a:bodyPr>
              <a:spAutoFit/>
            </a:bodyPr>
            <a:lstStyle/>
            <a:p>
              <a:r>
                <a:rPr lang="en-US" sz="2000">
                  <a:solidFill>
                    <a:schemeClr val="tx1"/>
                  </a:solidFill>
                </a:rPr>
                <a:t>T</a:t>
              </a:r>
              <a:r>
                <a:rPr lang="en-US" sz="2000" baseline="-25000">
                  <a:solidFill>
                    <a:schemeClr val="tx1"/>
                  </a:solidFill>
                </a:rPr>
                <a:t>3</a:t>
              </a:r>
            </a:p>
          </p:txBody>
        </p:sp>
        <p:sp>
          <p:nvSpPr>
            <p:cNvPr id="1523822" name="Text Box 110"/>
            <p:cNvSpPr txBox="1">
              <a:spLocks noChangeArrowheads="1"/>
            </p:cNvSpPr>
            <p:nvPr/>
          </p:nvSpPr>
          <p:spPr bwMode="auto">
            <a:xfrm>
              <a:off x="3776" y="1262"/>
              <a:ext cx="352" cy="250"/>
            </a:xfrm>
            <a:prstGeom prst="rect">
              <a:avLst/>
            </a:prstGeom>
            <a:noFill/>
            <a:ln w="12700">
              <a:noFill/>
              <a:miter lim="800000"/>
              <a:headEnd/>
              <a:tailEnd/>
            </a:ln>
            <a:effectLst/>
          </p:spPr>
          <p:txBody>
            <a:bodyPr>
              <a:spAutoFit/>
            </a:bodyPr>
            <a:lstStyle/>
            <a:p>
              <a:r>
                <a:rPr lang="en-US" sz="2000">
                  <a:solidFill>
                    <a:schemeClr val="tx1"/>
                  </a:solidFill>
                </a:rPr>
                <a:t>T</a:t>
              </a:r>
              <a:r>
                <a:rPr lang="en-US" sz="2000" baseline="-25000">
                  <a:solidFill>
                    <a:schemeClr val="tx1"/>
                  </a:solidFill>
                </a:rPr>
                <a:t>4</a:t>
              </a:r>
            </a:p>
          </p:txBody>
        </p:sp>
      </p:grpSp>
      <p:sp>
        <p:nvSpPr>
          <p:cNvPr id="1523823" name="Text Box 111"/>
          <p:cNvSpPr txBox="1">
            <a:spLocks noChangeArrowheads="1"/>
          </p:cNvSpPr>
          <p:nvPr/>
        </p:nvSpPr>
        <p:spPr bwMode="auto">
          <a:xfrm>
            <a:off x="2057400" y="762000"/>
            <a:ext cx="958850" cy="396875"/>
          </a:xfrm>
          <a:prstGeom prst="rect">
            <a:avLst/>
          </a:prstGeom>
          <a:noFill/>
          <a:ln w="12700">
            <a:noFill/>
            <a:miter lim="800000"/>
            <a:headEnd/>
            <a:tailEnd/>
          </a:ln>
          <a:effectLst/>
        </p:spPr>
        <p:txBody>
          <a:bodyPr wrap="none">
            <a:spAutoFit/>
          </a:bodyPr>
          <a:lstStyle/>
          <a:p>
            <a:r>
              <a:rPr lang="en-US" sz="2000">
                <a:solidFill>
                  <a:schemeClr val="tx1"/>
                </a:solidFill>
              </a:rPr>
              <a:t>Master</a:t>
            </a:r>
            <a:endParaRPr lang="en-US" sz="2000" baseline="-25000">
              <a:solidFill>
                <a:schemeClr val="tx1"/>
              </a:solidFill>
            </a:endParaRPr>
          </a:p>
        </p:txBody>
      </p:sp>
      <p:sp>
        <p:nvSpPr>
          <p:cNvPr id="1523824" name="Text Box 112"/>
          <p:cNvSpPr txBox="1">
            <a:spLocks noChangeArrowheads="1"/>
          </p:cNvSpPr>
          <p:nvPr/>
        </p:nvSpPr>
        <p:spPr bwMode="auto">
          <a:xfrm>
            <a:off x="6096000" y="685800"/>
            <a:ext cx="820738" cy="396875"/>
          </a:xfrm>
          <a:prstGeom prst="rect">
            <a:avLst/>
          </a:prstGeom>
          <a:noFill/>
          <a:ln w="12700">
            <a:noFill/>
            <a:miter lim="800000"/>
            <a:headEnd/>
            <a:tailEnd/>
          </a:ln>
          <a:effectLst/>
        </p:spPr>
        <p:txBody>
          <a:bodyPr wrap="none">
            <a:spAutoFit/>
          </a:bodyPr>
          <a:lstStyle/>
          <a:p>
            <a:r>
              <a:rPr lang="en-US" sz="2000">
                <a:solidFill>
                  <a:schemeClr val="tx1"/>
                </a:solidFill>
              </a:rPr>
              <a:t>Slave</a:t>
            </a:r>
            <a:endParaRPr lang="en-US" sz="2000" baseline="-25000">
              <a:solidFill>
                <a:schemeClr val="tx1"/>
              </a:solidFill>
            </a:endParaRPr>
          </a:p>
        </p:txBody>
      </p:sp>
      <p:grpSp>
        <p:nvGrpSpPr>
          <p:cNvPr id="1523825" name="Group 113"/>
          <p:cNvGrpSpPr>
            <a:grpSpLocks/>
          </p:cNvGrpSpPr>
          <p:nvPr/>
        </p:nvGrpSpPr>
        <p:grpSpPr bwMode="auto">
          <a:xfrm>
            <a:off x="2743200" y="5181600"/>
            <a:ext cx="3352800" cy="1371600"/>
            <a:chOff x="1728" y="3264"/>
            <a:chExt cx="2112" cy="864"/>
          </a:xfrm>
        </p:grpSpPr>
        <p:sp>
          <p:nvSpPr>
            <p:cNvPr id="1523826" name="Text Box 114"/>
            <p:cNvSpPr txBox="1">
              <a:spLocks noChangeArrowheads="1"/>
            </p:cNvSpPr>
            <p:nvPr/>
          </p:nvSpPr>
          <p:spPr bwMode="auto">
            <a:xfrm>
              <a:off x="1728" y="3696"/>
              <a:ext cx="356"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23827" name="Line 115"/>
            <p:cNvSpPr>
              <a:spLocks noChangeShapeType="1"/>
            </p:cNvSpPr>
            <p:nvPr/>
          </p:nvSpPr>
          <p:spPr bwMode="auto">
            <a:xfrm>
              <a:off x="2112" y="3552"/>
              <a:ext cx="384" cy="0"/>
            </a:xfrm>
            <a:prstGeom prst="line">
              <a:avLst/>
            </a:prstGeom>
            <a:noFill/>
            <a:ln w="12700">
              <a:solidFill>
                <a:schemeClr val="tx1"/>
              </a:solidFill>
              <a:round/>
              <a:headEnd/>
              <a:tailEnd/>
            </a:ln>
            <a:effectLst/>
          </p:spPr>
          <p:txBody>
            <a:bodyPr/>
            <a:lstStyle/>
            <a:p>
              <a:endParaRPr lang="en-US"/>
            </a:p>
          </p:txBody>
        </p:sp>
        <p:sp>
          <p:nvSpPr>
            <p:cNvPr id="1523828" name="Line 116"/>
            <p:cNvSpPr>
              <a:spLocks noChangeShapeType="1"/>
            </p:cNvSpPr>
            <p:nvPr/>
          </p:nvSpPr>
          <p:spPr bwMode="auto">
            <a:xfrm flipV="1">
              <a:off x="2496" y="3264"/>
              <a:ext cx="0" cy="288"/>
            </a:xfrm>
            <a:prstGeom prst="line">
              <a:avLst/>
            </a:prstGeom>
            <a:noFill/>
            <a:ln w="12700">
              <a:solidFill>
                <a:schemeClr val="tx1"/>
              </a:solidFill>
              <a:round/>
              <a:headEnd/>
              <a:tailEnd type="triangle" w="med" len="med"/>
            </a:ln>
            <a:effectLst/>
          </p:spPr>
          <p:txBody>
            <a:bodyPr/>
            <a:lstStyle/>
            <a:p>
              <a:endParaRPr lang="en-US"/>
            </a:p>
          </p:txBody>
        </p:sp>
        <p:sp>
          <p:nvSpPr>
            <p:cNvPr id="1523829" name="Line 117"/>
            <p:cNvSpPr>
              <a:spLocks noChangeShapeType="1"/>
            </p:cNvSpPr>
            <p:nvPr/>
          </p:nvSpPr>
          <p:spPr bwMode="auto">
            <a:xfrm flipV="1">
              <a:off x="2784" y="3264"/>
              <a:ext cx="0" cy="288"/>
            </a:xfrm>
            <a:prstGeom prst="line">
              <a:avLst/>
            </a:prstGeom>
            <a:noFill/>
            <a:ln w="12700">
              <a:solidFill>
                <a:schemeClr val="tx1"/>
              </a:solidFill>
              <a:round/>
              <a:headEnd/>
              <a:tailEnd/>
            </a:ln>
            <a:effectLst/>
          </p:spPr>
          <p:txBody>
            <a:bodyPr/>
            <a:lstStyle/>
            <a:p>
              <a:endParaRPr lang="en-US"/>
            </a:p>
          </p:txBody>
        </p:sp>
        <p:sp>
          <p:nvSpPr>
            <p:cNvPr id="1523830" name="Line 118"/>
            <p:cNvSpPr>
              <a:spLocks noChangeShapeType="1"/>
            </p:cNvSpPr>
            <p:nvPr/>
          </p:nvSpPr>
          <p:spPr bwMode="auto">
            <a:xfrm>
              <a:off x="2784" y="3552"/>
              <a:ext cx="384" cy="0"/>
            </a:xfrm>
            <a:prstGeom prst="line">
              <a:avLst/>
            </a:prstGeom>
            <a:noFill/>
            <a:ln w="12700">
              <a:solidFill>
                <a:schemeClr val="tx1"/>
              </a:solidFill>
              <a:round/>
              <a:headEnd/>
              <a:tailEnd/>
            </a:ln>
            <a:effectLst/>
          </p:spPr>
          <p:txBody>
            <a:bodyPr/>
            <a:lstStyle/>
            <a:p>
              <a:endParaRPr lang="en-US"/>
            </a:p>
          </p:txBody>
        </p:sp>
        <p:sp>
          <p:nvSpPr>
            <p:cNvPr id="1523831" name="Line 119"/>
            <p:cNvSpPr>
              <a:spLocks noChangeShapeType="1"/>
            </p:cNvSpPr>
            <p:nvPr/>
          </p:nvSpPr>
          <p:spPr bwMode="auto">
            <a:xfrm flipV="1">
              <a:off x="3168" y="3264"/>
              <a:ext cx="0" cy="288"/>
            </a:xfrm>
            <a:prstGeom prst="line">
              <a:avLst/>
            </a:prstGeom>
            <a:noFill/>
            <a:ln w="12700">
              <a:solidFill>
                <a:schemeClr val="tx1"/>
              </a:solidFill>
              <a:round/>
              <a:headEnd/>
              <a:tailEnd type="triangle" w="med" len="med"/>
            </a:ln>
            <a:effectLst/>
          </p:spPr>
          <p:txBody>
            <a:bodyPr/>
            <a:lstStyle/>
            <a:p>
              <a:endParaRPr lang="en-US"/>
            </a:p>
          </p:txBody>
        </p:sp>
        <p:sp>
          <p:nvSpPr>
            <p:cNvPr id="1523832" name="Line 120"/>
            <p:cNvSpPr>
              <a:spLocks noChangeShapeType="1"/>
            </p:cNvSpPr>
            <p:nvPr/>
          </p:nvSpPr>
          <p:spPr bwMode="auto">
            <a:xfrm flipV="1">
              <a:off x="3456" y="3264"/>
              <a:ext cx="0" cy="288"/>
            </a:xfrm>
            <a:prstGeom prst="line">
              <a:avLst/>
            </a:prstGeom>
            <a:noFill/>
            <a:ln w="12700">
              <a:solidFill>
                <a:schemeClr val="tx1"/>
              </a:solidFill>
              <a:round/>
              <a:headEnd/>
              <a:tailEnd/>
            </a:ln>
            <a:effectLst/>
          </p:spPr>
          <p:txBody>
            <a:bodyPr/>
            <a:lstStyle/>
            <a:p>
              <a:endParaRPr lang="en-US"/>
            </a:p>
          </p:txBody>
        </p:sp>
        <p:sp>
          <p:nvSpPr>
            <p:cNvPr id="1523833" name="Line 121"/>
            <p:cNvSpPr>
              <a:spLocks noChangeShapeType="1"/>
            </p:cNvSpPr>
            <p:nvPr/>
          </p:nvSpPr>
          <p:spPr bwMode="auto">
            <a:xfrm>
              <a:off x="2496" y="3264"/>
              <a:ext cx="288" cy="0"/>
            </a:xfrm>
            <a:prstGeom prst="line">
              <a:avLst/>
            </a:prstGeom>
            <a:noFill/>
            <a:ln w="12700">
              <a:solidFill>
                <a:schemeClr val="tx1"/>
              </a:solidFill>
              <a:round/>
              <a:headEnd/>
              <a:tailEnd/>
            </a:ln>
            <a:effectLst/>
          </p:spPr>
          <p:txBody>
            <a:bodyPr/>
            <a:lstStyle/>
            <a:p>
              <a:endParaRPr lang="en-US"/>
            </a:p>
          </p:txBody>
        </p:sp>
        <p:sp>
          <p:nvSpPr>
            <p:cNvPr id="1523834" name="Line 122"/>
            <p:cNvSpPr>
              <a:spLocks noChangeShapeType="1"/>
            </p:cNvSpPr>
            <p:nvPr/>
          </p:nvSpPr>
          <p:spPr bwMode="auto">
            <a:xfrm>
              <a:off x="3168" y="3264"/>
              <a:ext cx="288" cy="0"/>
            </a:xfrm>
            <a:prstGeom prst="line">
              <a:avLst/>
            </a:prstGeom>
            <a:noFill/>
            <a:ln w="12700">
              <a:solidFill>
                <a:schemeClr val="tx1"/>
              </a:solidFill>
              <a:round/>
              <a:headEnd/>
              <a:tailEnd/>
            </a:ln>
            <a:effectLst/>
          </p:spPr>
          <p:txBody>
            <a:bodyPr/>
            <a:lstStyle/>
            <a:p>
              <a:endParaRPr lang="en-US"/>
            </a:p>
          </p:txBody>
        </p:sp>
        <p:sp>
          <p:nvSpPr>
            <p:cNvPr id="1523835" name="Line 123"/>
            <p:cNvSpPr>
              <a:spLocks noChangeShapeType="1"/>
            </p:cNvSpPr>
            <p:nvPr/>
          </p:nvSpPr>
          <p:spPr bwMode="auto">
            <a:xfrm>
              <a:off x="3456" y="3552"/>
              <a:ext cx="384" cy="0"/>
            </a:xfrm>
            <a:prstGeom prst="line">
              <a:avLst/>
            </a:prstGeom>
            <a:noFill/>
            <a:ln w="12700">
              <a:solidFill>
                <a:schemeClr val="tx1"/>
              </a:solidFill>
              <a:round/>
              <a:headEnd/>
              <a:tailEnd/>
            </a:ln>
            <a:effectLst/>
          </p:spPr>
          <p:txBody>
            <a:bodyPr/>
            <a:lstStyle/>
            <a:p>
              <a:endParaRPr lang="en-US"/>
            </a:p>
          </p:txBody>
        </p:sp>
        <p:sp>
          <p:nvSpPr>
            <p:cNvPr id="1523836" name="Line 124"/>
            <p:cNvSpPr>
              <a:spLocks noChangeShapeType="1"/>
            </p:cNvSpPr>
            <p:nvPr/>
          </p:nvSpPr>
          <p:spPr bwMode="auto">
            <a:xfrm flipH="1">
              <a:off x="2112" y="3840"/>
              <a:ext cx="384" cy="0"/>
            </a:xfrm>
            <a:prstGeom prst="line">
              <a:avLst/>
            </a:prstGeom>
            <a:noFill/>
            <a:ln w="12700">
              <a:solidFill>
                <a:schemeClr val="tx1"/>
              </a:solidFill>
              <a:round/>
              <a:headEnd/>
              <a:tailEnd/>
            </a:ln>
            <a:effectLst/>
          </p:spPr>
          <p:txBody>
            <a:bodyPr/>
            <a:lstStyle/>
            <a:p>
              <a:endParaRPr lang="en-US"/>
            </a:p>
          </p:txBody>
        </p:sp>
        <p:sp>
          <p:nvSpPr>
            <p:cNvPr id="1523837" name="Line 125"/>
            <p:cNvSpPr>
              <a:spLocks noChangeShapeType="1"/>
            </p:cNvSpPr>
            <p:nvPr/>
          </p:nvSpPr>
          <p:spPr bwMode="auto">
            <a:xfrm flipH="1" flipV="1">
              <a:off x="2496" y="3840"/>
              <a:ext cx="0" cy="288"/>
            </a:xfrm>
            <a:prstGeom prst="line">
              <a:avLst/>
            </a:prstGeom>
            <a:noFill/>
            <a:ln w="12700">
              <a:solidFill>
                <a:schemeClr val="tx1"/>
              </a:solidFill>
              <a:round/>
              <a:headEnd/>
              <a:tailEnd/>
            </a:ln>
            <a:effectLst/>
          </p:spPr>
          <p:txBody>
            <a:bodyPr/>
            <a:lstStyle/>
            <a:p>
              <a:endParaRPr lang="en-US"/>
            </a:p>
          </p:txBody>
        </p:sp>
        <p:sp>
          <p:nvSpPr>
            <p:cNvPr id="1523838" name="Line 126"/>
            <p:cNvSpPr>
              <a:spLocks noChangeShapeType="1"/>
            </p:cNvSpPr>
            <p:nvPr/>
          </p:nvSpPr>
          <p:spPr bwMode="auto">
            <a:xfrm flipH="1" flipV="1">
              <a:off x="2784" y="3840"/>
              <a:ext cx="0" cy="288"/>
            </a:xfrm>
            <a:prstGeom prst="line">
              <a:avLst/>
            </a:prstGeom>
            <a:noFill/>
            <a:ln w="12700">
              <a:solidFill>
                <a:schemeClr val="tx1"/>
              </a:solidFill>
              <a:round/>
              <a:headEnd/>
              <a:tailEnd/>
            </a:ln>
            <a:effectLst/>
          </p:spPr>
          <p:txBody>
            <a:bodyPr/>
            <a:lstStyle/>
            <a:p>
              <a:endParaRPr lang="en-US"/>
            </a:p>
          </p:txBody>
        </p:sp>
        <p:sp>
          <p:nvSpPr>
            <p:cNvPr id="1523839" name="Line 127"/>
            <p:cNvSpPr>
              <a:spLocks noChangeShapeType="1"/>
            </p:cNvSpPr>
            <p:nvPr/>
          </p:nvSpPr>
          <p:spPr bwMode="auto">
            <a:xfrm flipH="1">
              <a:off x="2784" y="3840"/>
              <a:ext cx="384" cy="0"/>
            </a:xfrm>
            <a:prstGeom prst="line">
              <a:avLst/>
            </a:prstGeom>
            <a:noFill/>
            <a:ln w="12700">
              <a:solidFill>
                <a:schemeClr val="tx1"/>
              </a:solidFill>
              <a:round/>
              <a:headEnd/>
              <a:tailEnd/>
            </a:ln>
            <a:effectLst/>
          </p:spPr>
          <p:txBody>
            <a:bodyPr/>
            <a:lstStyle/>
            <a:p>
              <a:endParaRPr lang="en-US"/>
            </a:p>
          </p:txBody>
        </p:sp>
        <p:sp>
          <p:nvSpPr>
            <p:cNvPr id="1523840" name="Line 128"/>
            <p:cNvSpPr>
              <a:spLocks noChangeShapeType="1"/>
            </p:cNvSpPr>
            <p:nvPr/>
          </p:nvSpPr>
          <p:spPr bwMode="auto">
            <a:xfrm flipH="1" flipV="1">
              <a:off x="3168" y="3840"/>
              <a:ext cx="0" cy="288"/>
            </a:xfrm>
            <a:prstGeom prst="line">
              <a:avLst/>
            </a:prstGeom>
            <a:noFill/>
            <a:ln w="12700">
              <a:solidFill>
                <a:schemeClr val="tx1"/>
              </a:solidFill>
              <a:round/>
              <a:headEnd/>
              <a:tailEnd/>
            </a:ln>
            <a:effectLst/>
          </p:spPr>
          <p:txBody>
            <a:bodyPr/>
            <a:lstStyle/>
            <a:p>
              <a:endParaRPr lang="en-US"/>
            </a:p>
          </p:txBody>
        </p:sp>
        <p:sp>
          <p:nvSpPr>
            <p:cNvPr id="1523841" name="Line 129"/>
            <p:cNvSpPr>
              <a:spLocks noChangeShapeType="1"/>
            </p:cNvSpPr>
            <p:nvPr/>
          </p:nvSpPr>
          <p:spPr bwMode="auto">
            <a:xfrm flipH="1" flipV="1">
              <a:off x="3456" y="3840"/>
              <a:ext cx="0" cy="288"/>
            </a:xfrm>
            <a:prstGeom prst="line">
              <a:avLst/>
            </a:prstGeom>
            <a:noFill/>
            <a:ln w="12700">
              <a:solidFill>
                <a:schemeClr val="tx1"/>
              </a:solidFill>
              <a:round/>
              <a:headEnd/>
              <a:tailEnd/>
            </a:ln>
            <a:effectLst/>
          </p:spPr>
          <p:txBody>
            <a:bodyPr/>
            <a:lstStyle/>
            <a:p>
              <a:endParaRPr lang="en-US"/>
            </a:p>
          </p:txBody>
        </p:sp>
        <p:sp>
          <p:nvSpPr>
            <p:cNvPr id="1523842" name="Line 130"/>
            <p:cNvSpPr>
              <a:spLocks noChangeShapeType="1"/>
            </p:cNvSpPr>
            <p:nvPr/>
          </p:nvSpPr>
          <p:spPr bwMode="auto">
            <a:xfrm flipH="1">
              <a:off x="2496" y="4128"/>
              <a:ext cx="288" cy="0"/>
            </a:xfrm>
            <a:prstGeom prst="line">
              <a:avLst/>
            </a:prstGeom>
            <a:noFill/>
            <a:ln w="12700">
              <a:solidFill>
                <a:schemeClr val="tx1"/>
              </a:solidFill>
              <a:round/>
              <a:headEnd/>
              <a:tailEnd/>
            </a:ln>
            <a:effectLst/>
          </p:spPr>
          <p:txBody>
            <a:bodyPr/>
            <a:lstStyle/>
            <a:p>
              <a:endParaRPr lang="en-US"/>
            </a:p>
          </p:txBody>
        </p:sp>
        <p:sp>
          <p:nvSpPr>
            <p:cNvPr id="1523843" name="Line 131"/>
            <p:cNvSpPr>
              <a:spLocks noChangeShapeType="1"/>
            </p:cNvSpPr>
            <p:nvPr/>
          </p:nvSpPr>
          <p:spPr bwMode="auto">
            <a:xfrm flipH="1">
              <a:off x="3168" y="4128"/>
              <a:ext cx="288" cy="0"/>
            </a:xfrm>
            <a:prstGeom prst="line">
              <a:avLst/>
            </a:prstGeom>
            <a:noFill/>
            <a:ln w="12700">
              <a:solidFill>
                <a:schemeClr val="tx1"/>
              </a:solidFill>
              <a:round/>
              <a:headEnd/>
              <a:tailEnd/>
            </a:ln>
            <a:effectLst/>
          </p:spPr>
          <p:txBody>
            <a:bodyPr/>
            <a:lstStyle/>
            <a:p>
              <a:endParaRPr lang="en-US"/>
            </a:p>
          </p:txBody>
        </p:sp>
        <p:sp>
          <p:nvSpPr>
            <p:cNvPr id="1523844" name="Line 132"/>
            <p:cNvSpPr>
              <a:spLocks noChangeShapeType="1"/>
            </p:cNvSpPr>
            <p:nvPr/>
          </p:nvSpPr>
          <p:spPr bwMode="auto">
            <a:xfrm flipH="1">
              <a:off x="3456" y="3840"/>
              <a:ext cx="384" cy="0"/>
            </a:xfrm>
            <a:prstGeom prst="line">
              <a:avLst/>
            </a:prstGeom>
            <a:noFill/>
            <a:ln w="12700">
              <a:solidFill>
                <a:schemeClr val="tx1"/>
              </a:solidFill>
              <a:round/>
              <a:headEnd/>
              <a:tailEnd/>
            </a:ln>
            <a:effectLst/>
          </p:spPr>
          <p:txBody>
            <a:bodyPr/>
            <a:lstStyle/>
            <a:p>
              <a:endParaRPr lang="en-US"/>
            </a:p>
          </p:txBody>
        </p:sp>
        <p:sp>
          <p:nvSpPr>
            <p:cNvPr id="1523845" name="Text Box 133"/>
            <p:cNvSpPr txBox="1">
              <a:spLocks noChangeArrowheads="1"/>
            </p:cNvSpPr>
            <p:nvPr/>
          </p:nvSpPr>
          <p:spPr bwMode="auto">
            <a:xfrm>
              <a:off x="1776" y="3360"/>
              <a:ext cx="312"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grpSp>
      <p:grpSp>
        <p:nvGrpSpPr>
          <p:cNvPr id="1523846" name="Group 134"/>
          <p:cNvGrpSpPr>
            <a:grpSpLocks/>
          </p:cNvGrpSpPr>
          <p:nvPr/>
        </p:nvGrpSpPr>
        <p:grpSpPr bwMode="auto">
          <a:xfrm>
            <a:off x="1143000" y="4648200"/>
            <a:ext cx="2514600" cy="990600"/>
            <a:chOff x="720" y="2928"/>
            <a:chExt cx="1584" cy="624"/>
          </a:xfrm>
        </p:grpSpPr>
        <p:sp>
          <p:nvSpPr>
            <p:cNvPr id="1523847" name="Text Box 135"/>
            <p:cNvSpPr txBox="1">
              <a:spLocks noChangeArrowheads="1"/>
            </p:cNvSpPr>
            <p:nvPr/>
          </p:nvSpPr>
          <p:spPr bwMode="auto">
            <a:xfrm>
              <a:off x="720" y="2928"/>
              <a:ext cx="1456" cy="442"/>
            </a:xfrm>
            <a:prstGeom prst="rect">
              <a:avLst/>
            </a:prstGeom>
            <a:noFill/>
            <a:ln w="12700">
              <a:noFill/>
              <a:miter lim="800000"/>
              <a:headEnd/>
              <a:tailEnd/>
            </a:ln>
            <a:effectLst/>
          </p:spPr>
          <p:txBody>
            <a:bodyPr wrap="none">
              <a:spAutoFit/>
            </a:bodyPr>
            <a:lstStyle/>
            <a:p>
              <a:pPr algn="ctr"/>
              <a:r>
                <a:rPr lang="en-US" sz="2000">
                  <a:solidFill>
                    <a:schemeClr val="tx1"/>
                  </a:solidFill>
                </a:rPr>
                <a:t>master </a:t>
              </a:r>
              <a:r>
                <a:rPr lang="en-US" sz="2000">
                  <a:solidFill>
                    <a:srgbClr val="008000"/>
                  </a:solidFill>
                </a:rPr>
                <a:t>transparent</a:t>
              </a:r>
            </a:p>
            <a:p>
              <a:pPr algn="ctr"/>
              <a:r>
                <a:rPr lang="en-US" sz="2000">
                  <a:solidFill>
                    <a:schemeClr val="tx1"/>
                  </a:solidFill>
                </a:rPr>
                <a:t>slave </a:t>
              </a:r>
              <a:r>
                <a:rPr lang="en-US" sz="2000">
                  <a:solidFill>
                    <a:schemeClr val="accent2"/>
                  </a:solidFill>
                </a:rPr>
                <a:t>hold</a:t>
              </a:r>
              <a:endParaRPr lang="en-US" sz="2000" baseline="-25000">
                <a:solidFill>
                  <a:schemeClr val="accent2"/>
                </a:solidFill>
              </a:endParaRPr>
            </a:p>
          </p:txBody>
        </p:sp>
        <p:sp>
          <p:nvSpPr>
            <p:cNvPr id="1523848" name="Line 136"/>
            <p:cNvSpPr>
              <a:spLocks noChangeShapeType="1"/>
            </p:cNvSpPr>
            <p:nvPr/>
          </p:nvSpPr>
          <p:spPr bwMode="auto">
            <a:xfrm>
              <a:off x="2016" y="3168"/>
              <a:ext cx="288" cy="384"/>
            </a:xfrm>
            <a:prstGeom prst="line">
              <a:avLst/>
            </a:prstGeom>
            <a:noFill/>
            <a:ln w="12700">
              <a:solidFill>
                <a:schemeClr val="accent1"/>
              </a:solidFill>
              <a:round/>
              <a:headEnd/>
              <a:tailEnd type="triangle" w="med" len="med"/>
            </a:ln>
            <a:effectLst/>
          </p:spPr>
          <p:txBody>
            <a:bodyPr/>
            <a:lstStyle/>
            <a:p>
              <a:endParaRPr lang="en-US"/>
            </a:p>
          </p:txBody>
        </p:sp>
      </p:grpSp>
      <p:grpSp>
        <p:nvGrpSpPr>
          <p:cNvPr id="1523849" name="Group 137"/>
          <p:cNvGrpSpPr>
            <a:grpSpLocks/>
          </p:cNvGrpSpPr>
          <p:nvPr/>
        </p:nvGrpSpPr>
        <p:grpSpPr bwMode="auto">
          <a:xfrm>
            <a:off x="5257800" y="4724400"/>
            <a:ext cx="3044825" cy="701675"/>
            <a:chOff x="3312" y="2976"/>
            <a:chExt cx="1918" cy="442"/>
          </a:xfrm>
        </p:grpSpPr>
        <p:sp>
          <p:nvSpPr>
            <p:cNvPr id="1523850" name="Text Box 138"/>
            <p:cNvSpPr txBox="1">
              <a:spLocks noChangeArrowheads="1"/>
            </p:cNvSpPr>
            <p:nvPr/>
          </p:nvSpPr>
          <p:spPr bwMode="auto">
            <a:xfrm>
              <a:off x="3888" y="2976"/>
              <a:ext cx="1342" cy="442"/>
            </a:xfrm>
            <a:prstGeom prst="rect">
              <a:avLst/>
            </a:prstGeom>
            <a:noFill/>
            <a:ln w="12700">
              <a:noFill/>
              <a:miter lim="800000"/>
              <a:headEnd/>
              <a:tailEnd/>
            </a:ln>
            <a:effectLst/>
          </p:spPr>
          <p:txBody>
            <a:bodyPr wrap="none">
              <a:spAutoFit/>
            </a:bodyPr>
            <a:lstStyle/>
            <a:p>
              <a:pPr algn="ctr"/>
              <a:r>
                <a:rPr lang="en-US" sz="2000">
                  <a:solidFill>
                    <a:schemeClr val="tx1"/>
                  </a:solidFill>
                </a:rPr>
                <a:t>master </a:t>
              </a:r>
              <a:r>
                <a:rPr lang="en-US" sz="2000">
                  <a:solidFill>
                    <a:schemeClr val="accent2"/>
                  </a:solidFill>
                </a:rPr>
                <a:t>hold</a:t>
              </a:r>
            </a:p>
            <a:p>
              <a:pPr algn="ctr"/>
              <a:r>
                <a:rPr lang="en-US" sz="2000">
                  <a:solidFill>
                    <a:schemeClr val="tx1"/>
                  </a:solidFill>
                </a:rPr>
                <a:t>slave </a:t>
              </a:r>
              <a:r>
                <a:rPr lang="en-US" sz="2000">
                  <a:solidFill>
                    <a:srgbClr val="008000"/>
                  </a:solidFill>
                </a:rPr>
                <a:t>transparent</a:t>
              </a:r>
              <a:endParaRPr lang="en-US" sz="2000" baseline="-25000">
                <a:solidFill>
                  <a:srgbClr val="008000"/>
                </a:solidFill>
              </a:endParaRPr>
            </a:p>
          </p:txBody>
        </p:sp>
        <p:sp>
          <p:nvSpPr>
            <p:cNvPr id="1523851" name="Line 139"/>
            <p:cNvSpPr>
              <a:spLocks noChangeShapeType="1"/>
            </p:cNvSpPr>
            <p:nvPr/>
          </p:nvSpPr>
          <p:spPr bwMode="auto">
            <a:xfrm flipH="1">
              <a:off x="3312" y="3120"/>
              <a:ext cx="672" cy="144"/>
            </a:xfrm>
            <a:prstGeom prst="line">
              <a:avLst/>
            </a:prstGeom>
            <a:noFill/>
            <a:ln w="12700">
              <a:solidFill>
                <a:schemeClr val="accent1"/>
              </a:solidFill>
              <a:round/>
              <a:headEnd/>
              <a:tailEnd type="triangle" w="med" len="med"/>
            </a:ln>
            <a:effectLst/>
          </p:spPr>
          <p:txBody>
            <a:bodyPr/>
            <a:lstStyle/>
            <a:p>
              <a:endParaRPr lang="en-US"/>
            </a:p>
          </p:txBody>
        </p:sp>
      </p:grpSp>
      <p:grpSp>
        <p:nvGrpSpPr>
          <p:cNvPr id="1523852" name="Group 140"/>
          <p:cNvGrpSpPr>
            <a:grpSpLocks/>
          </p:cNvGrpSpPr>
          <p:nvPr/>
        </p:nvGrpSpPr>
        <p:grpSpPr bwMode="auto">
          <a:xfrm>
            <a:off x="893763" y="2119313"/>
            <a:ext cx="7015162" cy="1184275"/>
            <a:chOff x="563" y="1335"/>
            <a:chExt cx="4419" cy="746"/>
          </a:xfrm>
        </p:grpSpPr>
        <p:cxnSp>
          <p:nvCxnSpPr>
            <p:cNvPr id="1523853" name="AutoShape 141"/>
            <p:cNvCxnSpPr>
              <a:cxnSpLocks noChangeShapeType="1"/>
              <a:stCxn id="1523789" idx="7"/>
              <a:endCxn id="1523817" idx="1"/>
            </p:cNvCxnSpPr>
            <p:nvPr/>
          </p:nvCxnSpPr>
          <p:spPr bwMode="auto">
            <a:xfrm rot="16200000" flipH="1" flipV="1">
              <a:off x="4101" y="505"/>
              <a:ext cx="52" cy="1711"/>
            </a:xfrm>
            <a:prstGeom prst="curvedConnector4">
              <a:avLst>
                <a:gd name="adj1" fmla="val -969231"/>
                <a:gd name="adj2" fmla="val 101574"/>
              </a:avLst>
            </a:prstGeom>
            <a:noFill/>
            <a:ln w="28575">
              <a:solidFill>
                <a:schemeClr val="accent2"/>
              </a:solidFill>
              <a:round/>
              <a:headEnd/>
              <a:tailEnd type="triangle" w="med" len="med"/>
            </a:ln>
            <a:effectLst/>
          </p:spPr>
        </p:cxnSp>
        <p:cxnSp>
          <p:nvCxnSpPr>
            <p:cNvPr id="1523854" name="AutoShape 142"/>
            <p:cNvCxnSpPr>
              <a:cxnSpLocks noChangeShapeType="1"/>
              <a:stCxn id="1523753" idx="0"/>
              <a:endCxn id="1523815" idx="3"/>
            </p:cNvCxnSpPr>
            <p:nvPr/>
          </p:nvCxnSpPr>
          <p:spPr bwMode="auto">
            <a:xfrm rot="16200000">
              <a:off x="1151" y="843"/>
              <a:ext cx="650" cy="1825"/>
            </a:xfrm>
            <a:prstGeom prst="curvedConnector4">
              <a:avLst>
                <a:gd name="adj1" fmla="val 1843"/>
                <a:gd name="adj2" fmla="val 72491"/>
              </a:avLst>
            </a:prstGeom>
            <a:noFill/>
            <a:ln w="28575">
              <a:solidFill>
                <a:srgbClr val="008000"/>
              </a:solidFill>
              <a:round/>
              <a:headEnd/>
              <a:tailEnd type="triangle" w="med" len="med"/>
            </a:ln>
            <a:effectLst/>
          </p:spPr>
        </p:cxnSp>
      </p:grpSp>
      <p:grpSp>
        <p:nvGrpSpPr>
          <p:cNvPr id="1523855" name="Group 143"/>
          <p:cNvGrpSpPr>
            <a:grpSpLocks/>
          </p:cNvGrpSpPr>
          <p:nvPr/>
        </p:nvGrpSpPr>
        <p:grpSpPr bwMode="auto">
          <a:xfrm>
            <a:off x="1219200" y="2190750"/>
            <a:ext cx="6584950" cy="1022350"/>
            <a:chOff x="768" y="1380"/>
            <a:chExt cx="4148" cy="644"/>
          </a:xfrm>
        </p:grpSpPr>
        <p:cxnSp>
          <p:nvCxnSpPr>
            <p:cNvPr id="1523856" name="AutoShape 144"/>
            <p:cNvCxnSpPr>
              <a:cxnSpLocks noChangeShapeType="1"/>
              <a:stCxn id="1523749" idx="7"/>
            </p:cNvCxnSpPr>
            <p:nvPr/>
          </p:nvCxnSpPr>
          <p:spPr bwMode="auto">
            <a:xfrm rot="16200000" flipH="1" flipV="1">
              <a:off x="1606" y="542"/>
              <a:ext cx="60" cy="1735"/>
            </a:xfrm>
            <a:prstGeom prst="curvedConnector4">
              <a:avLst>
                <a:gd name="adj1" fmla="val -833338"/>
                <a:gd name="adj2" fmla="val 103282"/>
              </a:avLst>
            </a:prstGeom>
            <a:noFill/>
            <a:ln w="28575">
              <a:solidFill>
                <a:schemeClr val="accent2"/>
              </a:solidFill>
              <a:round/>
              <a:headEnd/>
              <a:tailEnd type="triangle" w="med" len="med"/>
            </a:ln>
            <a:effectLst/>
          </p:spPr>
        </p:cxnSp>
        <p:cxnSp>
          <p:nvCxnSpPr>
            <p:cNvPr id="1523857" name="AutoShape 145"/>
            <p:cNvCxnSpPr>
              <a:cxnSpLocks noChangeShapeType="1"/>
              <a:stCxn id="1523803" idx="0"/>
              <a:endCxn id="1523788" idx="0"/>
            </p:cNvCxnSpPr>
            <p:nvPr/>
          </p:nvCxnSpPr>
          <p:spPr bwMode="auto">
            <a:xfrm rot="16200000">
              <a:off x="3566" y="674"/>
              <a:ext cx="642" cy="2058"/>
            </a:xfrm>
            <a:prstGeom prst="curvedConnector4">
              <a:avLst>
                <a:gd name="adj1" fmla="val -5611"/>
                <a:gd name="adj2" fmla="val 74245"/>
              </a:avLst>
            </a:prstGeom>
            <a:noFill/>
            <a:ln w="28575">
              <a:solidFill>
                <a:srgbClr val="008000"/>
              </a:solidFill>
              <a:round/>
              <a:headEnd/>
              <a:tailEnd type="triangl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2385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52384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52385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1523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62" name="Rectangle 2"/>
          <p:cNvSpPr>
            <a:spLocks noGrp="1" noChangeArrowheads="1"/>
          </p:cNvSpPr>
          <p:nvPr>
            <p:ph type="title"/>
          </p:nvPr>
        </p:nvSpPr>
        <p:spPr/>
        <p:txBody>
          <a:bodyPr/>
          <a:lstStyle/>
          <a:p>
            <a:r>
              <a:rPr lang="en-US"/>
              <a:t>MS ET Timing Properties</a:t>
            </a:r>
          </a:p>
        </p:txBody>
      </p:sp>
      <p:sp>
        <p:nvSpPr>
          <p:cNvPr id="1525763" name="Rectangle 3"/>
          <p:cNvSpPr>
            <a:spLocks noGrp="1" noChangeArrowheads="1"/>
          </p:cNvSpPr>
          <p:nvPr>
            <p:ph type="body" idx="1"/>
          </p:nvPr>
        </p:nvSpPr>
        <p:spPr>
          <a:xfrm>
            <a:off x="609600" y="1219200"/>
            <a:ext cx="7772400" cy="4156075"/>
          </a:xfrm>
        </p:spPr>
        <p:txBody>
          <a:bodyPr/>
          <a:lstStyle/>
          <a:p>
            <a:pPr marL="342900" indent="-342900"/>
            <a:r>
              <a:rPr lang="en-US"/>
              <a:t>Assume propagation delays are t</a:t>
            </a:r>
            <a:r>
              <a:rPr lang="en-US" baseline="-25000"/>
              <a:t>pd_inv</a:t>
            </a:r>
            <a:r>
              <a:rPr lang="en-US"/>
              <a:t> and t</a:t>
            </a:r>
            <a:r>
              <a:rPr lang="en-US" baseline="-25000"/>
              <a:t>pd_tx</a:t>
            </a:r>
            <a:r>
              <a:rPr lang="en-US"/>
              <a:t>, that the contamination delay is 0, and that the inverter delay to derive !clk is 0</a:t>
            </a:r>
          </a:p>
          <a:p>
            <a:pPr marL="342900" indent="-342900"/>
            <a:r>
              <a:rPr lang="en-US">
                <a:solidFill>
                  <a:schemeClr val="accent1"/>
                </a:solidFill>
              </a:rPr>
              <a:t>Set-up time</a:t>
            </a:r>
            <a:r>
              <a:rPr lang="en-US"/>
              <a:t> - time before rising edge of clk that D must be valid</a:t>
            </a:r>
          </a:p>
          <a:p>
            <a:pPr marL="742950" lvl="1" indent="-285750" algn="ctr">
              <a:buFont typeface="Monotype Sorts" pitchFamily="2" charset="2"/>
              <a:buNone/>
            </a:pPr>
            <a:r>
              <a:rPr lang="en-US"/>
              <a:t>  </a:t>
            </a:r>
          </a:p>
          <a:p>
            <a:pPr marL="342900" indent="-342900"/>
            <a:r>
              <a:rPr lang="en-US">
                <a:solidFill>
                  <a:schemeClr val="accent1"/>
                </a:solidFill>
              </a:rPr>
              <a:t>Propagation delay</a:t>
            </a:r>
            <a:r>
              <a:rPr lang="en-US"/>
              <a:t> - time for Q</a:t>
            </a:r>
            <a:r>
              <a:rPr lang="en-US" baseline="-25000"/>
              <a:t>M</a:t>
            </a:r>
            <a:r>
              <a:rPr lang="en-US"/>
              <a:t> to reach Q</a:t>
            </a:r>
          </a:p>
          <a:p>
            <a:pPr marL="742950" lvl="1" indent="-285750" algn="ctr">
              <a:buFont typeface="Monotype Sorts" pitchFamily="2" charset="2"/>
              <a:buNone/>
            </a:pPr>
            <a:r>
              <a:rPr lang="en-US"/>
              <a:t> </a:t>
            </a:r>
          </a:p>
          <a:p>
            <a:pPr marL="342900" indent="-342900"/>
            <a:r>
              <a:rPr lang="en-US">
                <a:solidFill>
                  <a:schemeClr val="accent1"/>
                </a:solidFill>
              </a:rPr>
              <a:t>Hold time</a:t>
            </a:r>
            <a:r>
              <a:rPr lang="en-US"/>
              <a:t> - time D must be stable after rising edge of clk -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7810" name="Rectangle 2"/>
          <p:cNvSpPr>
            <a:spLocks noGrp="1" noChangeArrowheads="1"/>
          </p:cNvSpPr>
          <p:nvPr>
            <p:ph type="title"/>
          </p:nvPr>
        </p:nvSpPr>
        <p:spPr/>
        <p:txBody>
          <a:bodyPr/>
          <a:lstStyle/>
          <a:p>
            <a:r>
              <a:rPr lang="en-US"/>
              <a:t>MS ET Timing Properties</a:t>
            </a:r>
          </a:p>
        </p:txBody>
      </p:sp>
      <p:sp>
        <p:nvSpPr>
          <p:cNvPr id="1527811" name="Rectangle 3"/>
          <p:cNvSpPr>
            <a:spLocks noGrp="1" noChangeArrowheads="1"/>
          </p:cNvSpPr>
          <p:nvPr>
            <p:ph type="body" idx="1"/>
          </p:nvPr>
        </p:nvSpPr>
        <p:spPr>
          <a:xfrm>
            <a:off x="533400" y="1295400"/>
            <a:ext cx="7772400" cy="4156075"/>
          </a:xfrm>
        </p:spPr>
        <p:txBody>
          <a:bodyPr/>
          <a:lstStyle/>
          <a:p>
            <a:pPr marL="342900" indent="-342900"/>
            <a:r>
              <a:rPr lang="en-US"/>
              <a:t>Assume propagation delays are t</a:t>
            </a:r>
            <a:r>
              <a:rPr lang="en-US" baseline="-25000"/>
              <a:t>pd_inv</a:t>
            </a:r>
            <a:r>
              <a:rPr lang="en-US"/>
              <a:t> and t</a:t>
            </a:r>
            <a:r>
              <a:rPr lang="en-US" baseline="-25000"/>
              <a:t>pd_tx</a:t>
            </a:r>
            <a:r>
              <a:rPr lang="en-US"/>
              <a:t>, that the contamination delay is 0, and that the inverter delay to derive !clk is 0</a:t>
            </a:r>
          </a:p>
          <a:p>
            <a:pPr marL="342900" indent="-342900"/>
            <a:r>
              <a:rPr lang="en-US">
                <a:solidFill>
                  <a:schemeClr val="accent1"/>
                </a:solidFill>
              </a:rPr>
              <a:t>Set-up time</a:t>
            </a:r>
            <a:r>
              <a:rPr lang="en-US"/>
              <a:t> - time before rising edge of clk that D must be valid</a:t>
            </a:r>
          </a:p>
          <a:p>
            <a:pPr marL="742950" lvl="1" indent="-285750" algn="ctr">
              <a:buFont typeface="Monotype Sorts" pitchFamily="2" charset="2"/>
              <a:buNone/>
            </a:pPr>
            <a:r>
              <a:rPr lang="en-US"/>
              <a:t> </a:t>
            </a:r>
          </a:p>
          <a:p>
            <a:pPr marL="342900" indent="-342900"/>
            <a:r>
              <a:rPr lang="en-US">
                <a:solidFill>
                  <a:schemeClr val="accent1"/>
                </a:solidFill>
              </a:rPr>
              <a:t>Propagation delay</a:t>
            </a:r>
            <a:r>
              <a:rPr lang="en-US"/>
              <a:t> - time for Q</a:t>
            </a:r>
            <a:r>
              <a:rPr lang="en-US" baseline="-25000"/>
              <a:t>M</a:t>
            </a:r>
            <a:r>
              <a:rPr lang="en-US"/>
              <a:t> to reach Q</a:t>
            </a:r>
          </a:p>
          <a:p>
            <a:pPr marL="742950" lvl="1" indent="-285750" algn="ctr">
              <a:buFont typeface="Monotype Sorts" pitchFamily="2" charset="2"/>
              <a:buNone/>
            </a:pPr>
            <a:endParaRPr lang="en-US"/>
          </a:p>
          <a:p>
            <a:pPr marL="342900" indent="-342900"/>
            <a:r>
              <a:rPr lang="en-US">
                <a:solidFill>
                  <a:schemeClr val="accent1"/>
                </a:solidFill>
              </a:rPr>
              <a:t>Hold time</a:t>
            </a:r>
            <a:r>
              <a:rPr lang="en-US"/>
              <a:t> - time D must be stable after rising edge of clk </a:t>
            </a:r>
          </a:p>
        </p:txBody>
      </p:sp>
      <p:sp>
        <p:nvSpPr>
          <p:cNvPr id="1527812" name="Text Box 4"/>
          <p:cNvSpPr txBox="1">
            <a:spLocks noChangeArrowheads="1"/>
          </p:cNvSpPr>
          <p:nvPr/>
        </p:nvSpPr>
        <p:spPr bwMode="auto">
          <a:xfrm>
            <a:off x="3352800" y="3175000"/>
            <a:ext cx="1882775" cy="396875"/>
          </a:xfrm>
          <a:prstGeom prst="rect">
            <a:avLst/>
          </a:prstGeom>
          <a:noFill/>
          <a:ln w="12700">
            <a:noFill/>
            <a:miter lim="800000"/>
            <a:headEnd/>
            <a:tailEnd/>
          </a:ln>
          <a:effectLst/>
        </p:spPr>
        <p:txBody>
          <a:bodyPr wrap="none">
            <a:spAutoFit/>
          </a:bodyPr>
          <a:lstStyle/>
          <a:p>
            <a:r>
              <a:rPr lang="en-US" sz="2000">
                <a:solidFill>
                  <a:schemeClr val="tx1"/>
                </a:solidFill>
              </a:rPr>
              <a:t>3 * t</a:t>
            </a:r>
            <a:r>
              <a:rPr lang="en-US" sz="2000" baseline="-25000">
                <a:solidFill>
                  <a:schemeClr val="tx1"/>
                </a:solidFill>
              </a:rPr>
              <a:t>pd_inv</a:t>
            </a:r>
            <a:r>
              <a:rPr lang="en-US" sz="2000">
                <a:solidFill>
                  <a:schemeClr val="tx1"/>
                </a:solidFill>
              </a:rPr>
              <a:t> + t</a:t>
            </a:r>
            <a:r>
              <a:rPr lang="en-US" sz="2000" baseline="-25000">
                <a:solidFill>
                  <a:schemeClr val="tx1"/>
                </a:solidFill>
              </a:rPr>
              <a:t>pd_tx</a:t>
            </a:r>
          </a:p>
        </p:txBody>
      </p:sp>
      <p:sp>
        <p:nvSpPr>
          <p:cNvPr id="1527813" name="Text Box 5"/>
          <p:cNvSpPr txBox="1">
            <a:spLocks noChangeArrowheads="1"/>
          </p:cNvSpPr>
          <p:nvPr/>
        </p:nvSpPr>
        <p:spPr bwMode="auto">
          <a:xfrm>
            <a:off x="3124200" y="4267200"/>
            <a:ext cx="1960563" cy="350838"/>
          </a:xfrm>
          <a:prstGeom prst="rect">
            <a:avLst/>
          </a:prstGeom>
          <a:noFill/>
          <a:ln w="12700">
            <a:noFill/>
            <a:miter lim="800000"/>
            <a:headEnd/>
            <a:tailEnd/>
          </a:ln>
          <a:effectLst/>
        </p:spPr>
        <p:txBody>
          <a:bodyPr wrap="none">
            <a:spAutoFit/>
          </a:bodyPr>
          <a:lstStyle/>
          <a:p>
            <a:pPr lvl="1">
              <a:lnSpc>
                <a:spcPct val="85000"/>
              </a:lnSpc>
              <a:spcBef>
                <a:spcPct val="40000"/>
              </a:spcBef>
              <a:buClr>
                <a:schemeClr val="accent1"/>
              </a:buClr>
              <a:buSzPct val="75000"/>
              <a:buFont typeface="Monotype Sorts" pitchFamily="2" charset="2"/>
              <a:buNone/>
            </a:pPr>
            <a:r>
              <a:rPr lang="en-US" sz="2000">
                <a:solidFill>
                  <a:schemeClr val="tx1"/>
                </a:solidFill>
              </a:rPr>
              <a:t>t</a:t>
            </a:r>
            <a:r>
              <a:rPr lang="en-US" sz="2000" baseline="-25000">
                <a:solidFill>
                  <a:schemeClr val="tx1"/>
                </a:solidFill>
              </a:rPr>
              <a:t>pd_inv</a:t>
            </a:r>
            <a:r>
              <a:rPr lang="en-US" sz="2000">
                <a:solidFill>
                  <a:schemeClr val="tx1"/>
                </a:solidFill>
              </a:rPr>
              <a:t> + t</a:t>
            </a:r>
            <a:r>
              <a:rPr lang="en-US" sz="2000" baseline="-25000">
                <a:solidFill>
                  <a:schemeClr val="tx1"/>
                </a:solidFill>
              </a:rPr>
              <a:t>pd_tx</a:t>
            </a:r>
          </a:p>
        </p:txBody>
      </p:sp>
      <p:sp>
        <p:nvSpPr>
          <p:cNvPr id="1527814" name="Text Box 6"/>
          <p:cNvSpPr txBox="1">
            <a:spLocks noChangeArrowheads="1"/>
          </p:cNvSpPr>
          <p:nvPr/>
        </p:nvSpPr>
        <p:spPr bwMode="auto">
          <a:xfrm>
            <a:off x="3657600" y="5334000"/>
            <a:ext cx="1135063" cy="350838"/>
          </a:xfrm>
          <a:prstGeom prst="rect">
            <a:avLst/>
          </a:prstGeom>
          <a:noFill/>
          <a:ln w="12700">
            <a:noFill/>
            <a:miter lim="800000"/>
            <a:headEnd/>
            <a:tailEnd/>
          </a:ln>
          <a:effectLst/>
        </p:spPr>
        <p:txBody>
          <a:bodyPr wrap="none">
            <a:spAutoFit/>
          </a:bodyPr>
          <a:lstStyle/>
          <a:p>
            <a:pPr lvl="1">
              <a:lnSpc>
                <a:spcPct val="85000"/>
              </a:lnSpc>
              <a:spcBef>
                <a:spcPct val="40000"/>
              </a:spcBef>
              <a:buClr>
                <a:schemeClr val="accent1"/>
              </a:buClr>
              <a:buSzPct val="75000"/>
              <a:buFont typeface="Monotype Sorts" pitchFamily="2" charset="2"/>
              <a:buNone/>
            </a:pPr>
            <a:r>
              <a:rPr lang="en-US" sz="2000">
                <a:solidFill>
                  <a:schemeClr val="tx1"/>
                </a:solidFill>
              </a:rPr>
              <a:t>zero</a:t>
            </a:r>
            <a:endParaRPr lang="en-US" sz="2000" baseline="-250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78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78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27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7812" grpId="0"/>
      <p:bldP spid="1527813" grpId="0"/>
      <p:bldP spid="15278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r>
              <a:rPr lang="en-US"/>
              <a:t> </a:t>
            </a:r>
          </a:p>
        </p:txBody>
      </p:sp>
      <p:sp>
        <p:nvSpPr>
          <p:cNvPr id="1482755" name="Rectangle 3"/>
          <p:cNvSpPr>
            <a:spLocks noGrp="1" noChangeArrowheads="1"/>
          </p:cNvSpPr>
          <p:nvPr>
            <p:ph type="body" idx="1"/>
          </p:nvPr>
        </p:nvSpPr>
        <p:spPr>
          <a:xfrm>
            <a:off x="685800" y="1981200"/>
            <a:ext cx="7924800" cy="2260600"/>
          </a:xfrm>
        </p:spPr>
        <p:txBody>
          <a:bodyPr/>
          <a:lstStyle/>
          <a:p>
            <a:pPr>
              <a:buFont typeface="Wingdings" pitchFamily="2" charset="2"/>
              <a:buNone/>
            </a:pPr>
            <a:r>
              <a:rPr lang="en-US"/>
              <a:t>A time was probably coming when components would operate so quickly that the distance that signals had to travel would intimately affect the speed of most commercial computers.  Then miniaturization and speed would become more nearly synonymous.</a:t>
            </a:r>
          </a:p>
          <a:p>
            <a:pPr>
              <a:buFont typeface="Wingdings" pitchFamily="2" charset="2"/>
              <a:buNone/>
            </a:pPr>
            <a:r>
              <a:rPr lang="en-US"/>
              <a:t>       </a:t>
            </a:r>
            <a:r>
              <a:rPr lang="en-US" i="1"/>
              <a:t>The Soul of a New Machine</a:t>
            </a:r>
            <a:r>
              <a:rPr lang="en-US"/>
              <a:t>, Kidder, pg. 160</a:t>
            </a:r>
            <a:endParaRPr lang="en-US" sz="280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9858" name="Rectangle 2"/>
          <p:cNvSpPr>
            <a:spLocks noGrp="1" noChangeArrowheads="1"/>
          </p:cNvSpPr>
          <p:nvPr>
            <p:ph type="title"/>
          </p:nvPr>
        </p:nvSpPr>
        <p:spPr/>
        <p:txBody>
          <a:bodyPr/>
          <a:lstStyle/>
          <a:p>
            <a:r>
              <a:rPr lang="en-US"/>
              <a:t>Set-up Time Simulation</a:t>
            </a:r>
          </a:p>
        </p:txBody>
      </p:sp>
      <p:graphicFrame>
        <p:nvGraphicFramePr>
          <p:cNvPr id="1529859" name="Object 3"/>
          <p:cNvGraphicFramePr>
            <a:graphicFrameLocks noChangeAspect="1"/>
          </p:cNvGraphicFramePr>
          <p:nvPr>
            <p:ph type="chart" idx="1"/>
          </p:nvPr>
        </p:nvGraphicFramePr>
        <p:xfrm>
          <a:off x="914400" y="914400"/>
          <a:ext cx="6216650" cy="4953000"/>
        </p:xfrm>
        <a:graphic>
          <a:graphicData uri="http://schemas.openxmlformats.org/presentationml/2006/ole">
            <p:oleObj spid="_x0000_s1529859" name="Chart" r:id="rId4" imgW="7745760" imgH="4491360" progId="MSGraph.Chart.8">
              <p:embed followColorScheme="full"/>
            </p:oleObj>
          </a:graphicData>
        </a:graphic>
      </p:graphicFrame>
      <p:sp>
        <p:nvSpPr>
          <p:cNvPr id="1529860" name="Text Box 4"/>
          <p:cNvSpPr txBox="1">
            <a:spLocks noChangeArrowheads="1"/>
          </p:cNvSpPr>
          <p:nvPr/>
        </p:nvSpPr>
        <p:spPr bwMode="auto">
          <a:xfrm rot="-5400000">
            <a:off x="585788" y="3300412"/>
            <a:ext cx="749300" cy="396875"/>
          </a:xfrm>
          <a:prstGeom prst="rect">
            <a:avLst/>
          </a:prstGeom>
          <a:noFill/>
          <a:ln w="12700">
            <a:noFill/>
            <a:miter lim="800000"/>
            <a:headEnd/>
            <a:tailEnd/>
          </a:ln>
          <a:effectLst/>
        </p:spPr>
        <p:txBody>
          <a:bodyPr wrap="none">
            <a:spAutoFit/>
          </a:bodyPr>
          <a:lstStyle/>
          <a:p>
            <a:r>
              <a:rPr lang="en-US" sz="2000">
                <a:solidFill>
                  <a:schemeClr val="tx1"/>
                </a:solidFill>
              </a:rPr>
              <a:t>Volts</a:t>
            </a:r>
            <a:endParaRPr lang="en-US" sz="2000" baseline="-25000">
              <a:solidFill>
                <a:schemeClr val="tx1"/>
              </a:solidFill>
            </a:endParaRPr>
          </a:p>
        </p:txBody>
      </p:sp>
      <p:sp>
        <p:nvSpPr>
          <p:cNvPr id="1529861" name="Text Box 5"/>
          <p:cNvSpPr txBox="1">
            <a:spLocks noChangeArrowheads="1"/>
          </p:cNvSpPr>
          <p:nvPr/>
        </p:nvSpPr>
        <p:spPr bwMode="auto">
          <a:xfrm>
            <a:off x="3505200" y="5715000"/>
            <a:ext cx="1255713" cy="396875"/>
          </a:xfrm>
          <a:prstGeom prst="rect">
            <a:avLst/>
          </a:prstGeom>
          <a:noFill/>
          <a:ln w="12700">
            <a:noFill/>
            <a:miter lim="800000"/>
            <a:headEnd/>
            <a:tailEnd/>
          </a:ln>
          <a:effectLst/>
        </p:spPr>
        <p:txBody>
          <a:bodyPr wrap="none">
            <a:spAutoFit/>
          </a:bodyPr>
          <a:lstStyle/>
          <a:p>
            <a:r>
              <a:rPr lang="en-US" sz="2000">
                <a:solidFill>
                  <a:schemeClr val="tx1"/>
                </a:solidFill>
              </a:rPr>
              <a:t>Time (ns)</a:t>
            </a:r>
            <a:endParaRPr lang="en-US" sz="2000" baseline="-25000">
              <a:solidFill>
                <a:schemeClr val="tx1"/>
              </a:solidFill>
            </a:endParaRPr>
          </a:p>
        </p:txBody>
      </p:sp>
      <p:sp>
        <p:nvSpPr>
          <p:cNvPr id="1529862" name="Text Box 6"/>
          <p:cNvSpPr txBox="1">
            <a:spLocks noChangeArrowheads="1"/>
          </p:cNvSpPr>
          <p:nvPr/>
        </p:nvSpPr>
        <p:spPr bwMode="auto">
          <a:xfrm>
            <a:off x="2438400" y="3352800"/>
            <a:ext cx="368300" cy="396875"/>
          </a:xfrm>
          <a:prstGeom prst="rect">
            <a:avLst/>
          </a:prstGeom>
          <a:noFill/>
          <a:ln w="12700">
            <a:noFill/>
            <a:miter lim="800000"/>
            <a:headEnd/>
            <a:tailEnd/>
          </a:ln>
          <a:effectLst/>
        </p:spPr>
        <p:txBody>
          <a:bodyPr wrap="none">
            <a:spAutoFit/>
          </a:bodyPr>
          <a:lstStyle/>
          <a:p>
            <a:r>
              <a:rPr lang="en-US" sz="2000"/>
              <a:t>D</a:t>
            </a:r>
            <a:endParaRPr lang="en-US" sz="2000" baseline="-25000"/>
          </a:p>
        </p:txBody>
      </p:sp>
      <p:sp>
        <p:nvSpPr>
          <p:cNvPr id="1529863" name="Text Box 7"/>
          <p:cNvSpPr txBox="1">
            <a:spLocks noChangeArrowheads="1"/>
          </p:cNvSpPr>
          <p:nvPr/>
        </p:nvSpPr>
        <p:spPr bwMode="auto">
          <a:xfrm>
            <a:off x="3352800" y="3429000"/>
            <a:ext cx="495300" cy="396875"/>
          </a:xfrm>
          <a:prstGeom prst="rect">
            <a:avLst/>
          </a:prstGeom>
          <a:noFill/>
          <a:ln w="12700">
            <a:noFill/>
            <a:miter lim="800000"/>
            <a:headEnd/>
            <a:tailEnd/>
          </a:ln>
          <a:effectLst/>
        </p:spPr>
        <p:txBody>
          <a:bodyPr wrap="none">
            <a:spAutoFit/>
          </a:bodyPr>
          <a:lstStyle/>
          <a:p>
            <a:r>
              <a:rPr lang="en-US" sz="2000">
                <a:solidFill>
                  <a:srgbClr val="0000BA"/>
                </a:solidFill>
              </a:rPr>
              <a:t>clk</a:t>
            </a:r>
            <a:endParaRPr lang="en-US" sz="2000" baseline="-25000">
              <a:solidFill>
                <a:srgbClr val="0000BA"/>
              </a:solidFill>
            </a:endParaRPr>
          </a:p>
        </p:txBody>
      </p:sp>
      <p:sp>
        <p:nvSpPr>
          <p:cNvPr id="1529864" name="Text Box 8"/>
          <p:cNvSpPr txBox="1">
            <a:spLocks noChangeArrowheads="1"/>
          </p:cNvSpPr>
          <p:nvPr/>
        </p:nvSpPr>
        <p:spPr bwMode="auto">
          <a:xfrm flipH="1">
            <a:off x="3429000" y="1447800"/>
            <a:ext cx="685800" cy="396875"/>
          </a:xfrm>
          <a:prstGeom prst="rect">
            <a:avLst/>
          </a:prstGeom>
          <a:noFill/>
          <a:ln w="12700">
            <a:noFill/>
            <a:miter lim="800000"/>
            <a:headEnd/>
            <a:tailEnd/>
          </a:ln>
          <a:effectLst/>
        </p:spPr>
        <p:txBody>
          <a:bodyPr>
            <a:spAutoFit/>
          </a:bodyPr>
          <a:lstStyle/>
          <a:p>
            <a:r>
              <a:rPr lang="en-US" sz="2000">
                <a:solidFill>
                  <a:srgbClr val="008000"/>
                </a:solidFill>
              </a:rPr>
              <a:t>Q</a:t>
            </a:r>
            <a:endParaRPr lang="en-US" sz="2000" baseline="-25000">
              <a:solidFill>
                <a:srgbClr val="008000"/>
              </a:solidFill>
            </a:endParaRPr>
          </a:p>
        </p:txBody>
      </p:sp>
      <p:sp>
        <p:nvSpPr>
          <p:cNvPr id="1529865" name="Text Box 9"/>
          <p:cNvSpPr txBox="1">
            <a:spLocks noChangeArrowheads="1"/>
          </p:cNvSpPr>
          <p:nvPr/>
        </p:nvSpPr>
        <p:spPr bwMode="auto">
          <a:xfrm>
            <a:off x="4267200" y="2286000"/>
            <a:ext cx="519113" cy="396875"/>
          </a:xfrm>
          <a:prstGeom prst="rect">
            <a:avLst/>
          </a:prstGeom>
          <a:noFill/>
          <a:ln w="12700">
            <a:noFill/>
            <a:miter lim="800000"/>
            <a:headEnd/>
            <a:tailEnd/>
          </a:ln>
          <a:effectLst/>
        </p:spPr>
        <p:txBody>
          <a:bodyPr wrap="none">
            <a:spAutoFit/>
          </a:bodyPr>
          <a:lstStyle/>
          <a:p>
            <a:r>
              <a:rPr lang="en-US" sz="2000">
                <a:solidFill>
                  <a:schemeClr val="hlink"/>
                </a:solidFill>
              </a:rPr>
              <a:t>Q</a:t>
            </a:r>
            <a:r>
              <a:rPr lang="en-US" sz="2000" baseline="-25000">
                <a:solidFill>
                  <a:schemeClr val="hlink"/>
                </a:solidFill>
              </a:rPr>
              <a:t>M</a:t>
            </a:r>
          </a:p>
        </p:txBody>
      </p:sp>
      <p:sp>
        <p:nvSpPr>
          <p:cNvPr id="1529866" name="Text Box 10"/>
          <p:cNvSpPr txBox="1">
            <a:spLocks noChangeArrowheads="1"/>
          </p:cNvSpPr>
          <p:nvPr/>
        </p:nvSpPr>
        <p:spPr bwMode="auto">
          <a:xfrm>
            <a:off x="4267200" y="4114800"/>
            <a:ext cx="768350" cy="396875"/>
          </a:xfrm>
          <a:prstGeom prst="rect">
            <a:avLst/>
          </a:prstGeom>
          <a:noFill/>
          <a:ln w="12700">
            <a:noFill/>
            <a:miter lim="800000"/>
            <a:headEnd/>
            <a:tailEnd/>
          </a:ln>
          <a:effectLst/>
        </p:spPr>
        <p:txBody>
          <a:bodyPr wrap="none">
            <a:spAutoFit/>
          </a:bodyPr>
          <a:lstStyle/>
          <a:p>
            <a:r>
              <a:rPr lang="en-US" sz="2000">
                <a:solidFill>
                  <a:srgbClr val="CC3399"/>
                </a:solidFill>
              </a:rPr>
              <a:t>I</a:t>
            </a:r>
            <a:r>
              <a:rPr lang="en-US" sz="2000" baseline="-25000">
                <a:solidFill>
                  <a:srgbClr val="CC3399"/>
                </a:solidFill>
              </a:rPr>
              <a:t>2</a:t>
            </a:r>
            <a:r>
              <a:rPr lang="en-US" sz="2000">
                <a:solidFill>
                  <a:srgbClr val="CC3399"/>
                </a:solidFill>
              </a:rPr>
              <a:t> out</a:t>
            </a:r>
          </a:p>
        </p:txBody>
      </p:sp>
      <p:sp>
        <p:nvSpPr>
          <p:cNvPr id="1529867" name="Text Box 11"/>
          <p:cNvSpPr txBox="1">
            <a:spLocks noChangeArrowheads="1"/>
          </p:cNvSpPr>
          <p:nvPr/>
        </p:nvSpPr>
        <p:spPr bwMode="auto">
          <a:xfrm>
            <a:off x="7086600" y="2057400"/>
            <a:ext cx="1778000" cy="396875"/>
          </a:xfrm>
          <a:prstGeom prst="rect">
            <a:avLst/>
          </a:prstGeom>
          <a:noFill/>
          <a:ln w="12700">
            <a:noFill/>
            <a:miter lim="800000"/>
            <a:headEnd/>
            <a:tailEnd/>
          </a:ln>
          <a:effectLst/>
        </p:spPr>
        <p:txBody>
          <a:bodyPr wrap="none">
            <a:spAutoFit/>
          </a:bodyPr>
          <a:lstStyle/>
          <a:p>
            <a:r>
              <a:rPr lang="en-US" sz="2000">
                <a:solidFill>
                  <a:schemeClr val="tx1"/>
                </a:solidFill>
              </a:rPr>
              <a:t>t</a:t>
            </a:r>
            <a:r>
              <a:rPr lang="en-US" sz="2000" baseline="-25000">
                <a:solidFill>
                  <a:schemeClr val="tx1"/>
                </a:solidFill>
              </a:rPr>
              <a:t>setup</a:t>
            </a:r>
            <a:r>
              <a:rPr lang="en-US" sz="2000">
                <a:solidFill>
                  <a:schemeClr val="tx1"/>
                </a:solidFill>
              </a:rPr>
              <a:t> = 0.21 ns</a:t>
            </a:r>
            <a:endParaRPr lang="en-US" sz="2000" baseline="-25000">
              <a:solidFill>
                <a:schemeClr val="tx1"/>
              </a:solidFill>
            </a:endParaRPr>
          </a:p>
        </p:txBody>
      </p:sp>
      <p:sp>
        <p:nvSpPr>
          <p:cNvPr id="1529868" name="Text Box 12"/>
          <p:cNvSpPr txBox="1">
            <a:spLocks noChangeArrowheads="1"/>
          </p:cNvSpPr>
          <p:nvPr/>
        </p:nvSpPr>
        <p:spPr bwMode="auto">
          <a:xfrm>
            <a:off x="7086600" y="4800600"/>
            <a:ext cx="1876425" cy="396875"/>
          </a:xfrm>
          <a:prstGeom prst="rect">
            <a:avLst/>
          </a:prstGeom>
          <a:noFill/>
          <a:ln w="12700">
            <a:noFill/>
            <a:miter lim="800000"/>
            <a:headEnd/>
            <a:tailEnd/>
          </a:ln>
          <a:effectLst/>
        </p:spPr>
        <p:txBody>
          <a:bodyPr wrap="none">
            <a:spAutoFit/>
          </a:bodyPr>
          <a:lstStyle/>
          <a:p>
            <a:r>
              <a:rPr lang="en-US" sz="2000">
                <a:solidFill>
                  <a:schemeClr val="tx1"/>
                </a:solidFill>
              </a:rPr>
              <a:t>works correctly</a:t>
            </a:r>
            <a:endParaRPr lang="en-US" sz="2000" baseline="-250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9859">
                                            <p:oleChartEl type="series" lvl="1"/>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9859">
                                            <p:oleChartEl type="series" lvl="2"/>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9859">
                                            <p:oleChartEl type="series" lvl="3"/>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29859">
                                            <p:oleChartEl type="series" lvl="4"/>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29859">
                                            <p:oleChartEl type="series" lvl="5"/>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29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529859" grpId="0" bld="series"/>
      <p:bldP spid="152986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1906" name="Rectangle 2"/>
          <p:cNvSpPr>
            <a:spLocks noGrp="1" noChangeArrowheads="1"/>
          </p:cNvSpPr>
          <p:nvPr>
            <p:ph type="title"/>
          </p:nvPr>
        </p:nvSpPr>
        <p:spPr/>
        <p:txBody>
          <a:bodyPr/>
          <a:lstStyle/>
          <a:p>
            <a:r>
              <a:rPr lang="en-US"/>
              <a:t>Set-up Time Simulation</a:t>
            </a:r>
          </a:p>
        </p:txBody>
      </p:sp>
      <p:graphicFrame>
        <p:nvGraphicFramePr>
          <p:cNvPr id="1531907" name="Object 3"/>
          <p:cNvGraphicFramePr>
            <a:graphicFrameLocks noChangeAspect="1"/>
          </p:cNvGraphicFramePr>
          <p:nvPr>
            <p:ph type="chart" idx="1"/>
          </p:nvPr>
        </p:nvGraphicFramePr>
        <p:xfrm>
          <a:off x="1219200" y="914400"/>
          <a:ext cx="5835650" cy="4876800"/>
        </p:xfrm>
        <a:graphic>
          <a:graphicData uri="http://schemas.openxmlformats.org/presentationml/2006/ole">
            <p:oleObj spid="_x0000_s1531907" name="Chart" r:id="rId4" imgW="7757280" imgH="4480200" progId="MSGraph.Chart.8">
              <p:embed followColorScheme="full"/>
            </p:oleObj>
          </a:graphicData>
        </a:graphic>
      </p:graphicFrame>
      <p:sp>
        <p:nvSpPr>
          <p:cNvPr id="1531908" name="Text Box 4"/>
          <p:cNvSpPr txBox="1">
            <a:spLocks noChangeArrowheads="1"/>
          </p:cNvSpPr>
          <p:nvPr/>
        </p:nvSpPr>
        <p:spPr bwMode="auto">
          <a:xfrm rot="-5400000">
            <a:off x="814388" y="3071812"/>
            <a:ext cx="749300" cy="396875"/>
          </a:xfrm>
          <a:prstGeom prst="rect">
            <a:avLst/>
          </a:prstGeom>
          <a:noFill/>
          <a:ln w="12700">
            <a:noFill/>
            <a:miter lim="800000"/>
            <a:headEnd/>
            <a:tailEnd/>
          </a:ln>
          <a:effectLst/>
        </p:spPr>
        <p:txBody>
          <a:bodyPr wrap="none">
            <a:spAutoFit/>
          </a:bodyPr>
          <a:lstStyle/>
          <a:p>
            <a:r>
              <a:rPr lang="en-US" sz="2000">
                <a:solidFill>
                  <a:schemeClr val="tx1"/>
                </a:solidFill>
              </a:rPr>
              <a:t>Volts</a:t>
            </a:r>
            <a:endParaRPr lang="en-US" sz="2000" baseline="-25000">
              <a:solidFill>
                <a:schemeClr val="tx1"/>
              </a:solidFill>
            </a:endParaRPr>
          </a:p>
        </p:txBody>
      </p:sp>
      <p:sp>
        <p:nvSpPr>
          <p:cNvPr id="1531909" name="Text Box 5"/>
          <p:cNvSpPr txBox="1">
            <a:spLocks noChangeArrowheads="1"/>
          </p:cNvSpPr>
          <p:nvPr/>
        </p:nvSpPr>
        <p:spPr bwMode="auto">
          <a:xfrm>
            <a:off x="3352800" y="5638800"/>
            <a:ext cx="1255713" cy="396875"/>
          </a:xfrm>
          <a:prstGeom prst="rect">
            <a:avLst/>
          </a:prstGeom>
          <a:noFill/>
          <a:ln w="12700">
            <a:noFill/>
            <a:miter lim="800000"/>
            <a:headEnd/>
            <a:tailEnd/>
          </a:ln>
          <a:effectLst/>
        </p:spPr>
        <p:txBody>
          <a:bodyPr wrap="none">
            <a:spAutoFit/>
          </a:bodyPr>
          <a:lstStyle/>
          <a:p>
            <a:r>
              <a:rPr lang="en-US" sz="2000">
                <a:solidFill>
                  <a:schemeClr val="tx1"/>
                </a:solidFill>
              </a:rPr>
              <a:t>Time (ns)</a:t>
            </a:r>
            <a:endParaRPr lang="en-US" sz="2000" baseline="-25000">
              <a:solidFill>
                <a:schemeClr val="tx1"/>
              </a:solidFill>
            </a:endParaRPr>
          </a:p>
        </p:txBody>
      </p:sp>
      <p:sp>
        <p:nvSpPr>
          <p:cNvPr id="1531910" name="Text Box 6"/>
          <p:cNvSpPr txBox="1">
            <a:spLocks noChangeArrowheads="1"/>
          </p:cNvSpPr>
          <p:nvPr/>
        </p:nvSpPr>
        <p:spPr bwMode="auto">
          <a:xfrm>
            <a:off x="2362200" y="3352800"/>
            <a:ext cx="368300" cy="396875"/>
          </a:xfrm>
          <a:prstGeom prst="rect">
            <a:avLst/>
          </a:prstGeom>
          <a:noFill/>
          <a:ln w="12700">
            <a:noFill/>
            <a:miter lim="800000"/>
            <a:headEnd/>
            <a:tailEnd/>
          </a:ln>
          <a:effectLst/>
        </p:spPr>
        <p:txBody>
          <a:bodyPr wrap="none">
            <a:spAutoFit/>
          </a:bodyPr>
          <a:lstStyle/>
          <a:p>
            <a:r>
              <a:rPr lang="en-US" sz="2000"/>
              <a:t>D</a:t>
            </a:r>
            <a:endParaRPr lang="en-US" sz="2000" baseline="-25000"/>
          </a:p>
        </p:txBody>
      </p:sp>
      <p:sp>
        <p:nvSpPr>
          <p:cNvPr id="1531911" name="Text Box 7"/>
          <p:cNvSpPr txBox="1">
            <a:spLocks noChangeArrowheads="1"/>
          </p:cNvSpPr>
          <p:nvPr/>
        </p:nvSpPr>
        <p:spPr bwMode="auto">
          <a:xfrm>
            <a:off x="3276600" y="3429000"/>
            <a:ext cx="495300" cy="396875"/>
          </a:xfrm>
          <a:prstGeom prst="rect">
            <a:avLst/>
          </a:prstGeom>
          <a:noFill/>
          <a:ln w="12700">
            <a:noFill/>
            <a:miter lim="800000"/>
            <a:headEnd/>
            <a:tailEnd/>
          </a:ln>
          <a:effectLst/>
        </p:spPr>
        <p:txBody>
          <a:bodyPr wrap="none">
            <a:spAutoFit/>
          </a:bodyPr>
          <a:lstStyle/>
          <a:p>
            <a:r>
              <a:rPr lang="en-US" sz="2000">
                <a:solidFill>
                  <a:srgbClr val="0000BA"/>
                </a:solidFill>
              </a:rPr>
              <a:t>clk</a:t>
            </a:r>
            <a:endParaRPr lang="en-US" sz="2000" baseline="-25000">
              <a:solidFill>
                <a:srgbClr val="0000BA"/>
              </a:solidFill>
            </a:endParaRPr>
          </a:p>
        </p:txBody>
      </p:sp>
      <p:sp>
        <p:nvSpPr>
          <p:cNvPr id="1531912" name="Text Box 8"/>
          <p:cNvSpPr txBox="1">
            <a:spLocks noChangeArrowheads="1"/>
          </p:cNvSpPr>
          <p:nvPr/>
        </p:nvSpPr>
        <p:spPr bwMode="auto">
          <a:xfrm flipH="1">
            <a:off x="3962400" y="1447800"/>
            <a:ext cx="685800" cy="396875"/>
          </a:xfrm>
          <a:prstGeom prst="rect">
            <a:avLst/>
          </a:prstGeom>
          <a:noFill/>
          <a:ln w="12700">
            <a:noFill/>
            <a:miter lim="800000"/>
            <a:headEnd/>
            <a:tailEnd/>
          </a:ln>
          <a:effectLst/>
        </p:spPr>
        <p:txBody>
          <a:bodyPr>
            <a:spAutoFit/>
          </a:bodyPr>
          <a:lstStyle/>
          <a:p>
            <a:r>
              <a:rPr lang="en-US" sz="2000">
                <a:solidFill>
                  <a:srgbClr val="008000"/>
                </a:solidFill>
              </a:rPr>
              <a:t>Q</a:t>
            </a:r>
            <a:endParaRPr lang="en-US" sz="2000" baseline="-25000">
              <a:solidFill>
                <a:srgbClr val="008000"/>
              </a:solidFill>
            </a:endParaRPr>
          </a:p>
        </p:txBody>
      </p:sp>
      <p:sp>
        <p:nvSpPr>
          <p:cNvPr id="1531913" name="Text Box 9"/>
          <p:cNvSpPr txBox="1">
            <a:spLocks noChangeArrowheads="1"/>
          </p:cNvSpPr>
          <p:nvPr/>
        </p:nvSpPr>
        <p:spPr bwMode="auto">
          <a:xfrm>
            <a:off x="4953000" y="4191000"/>
            <a:ext cx="519113" cy="396875"/>
          </a:xfrm>
          <a:prstGeom prst="rect">
            <a:avLst/>
          </a:prstGeom>
          <a:noFill/>
          <a:ln w="12700">
            <a:noFill/>
            <a:miter lim="800000"/>
            <a:headEnd/>
            <a:tailEnd/>
          </a:ln>
          <a:effectLst/>
        </p:spPr>
        <p:txBody>
          <a:bodyPr wrap="none">
            <a:spAutoFit/>
          </a:bodyPr>
          <a:lstStyle/>
          <a:p>
            <a:r>
              <a:rPr lang="en-US" sz="2000">
                <a:solidFill>
                  <a:schemeClr val="hlink"/>
                </a:solidFill>
              </a:rPr>
              <a:t>Q</a:t>
            </a:r>
            <a:r>
              <a:rPr lang="en-US" sz="2000" baseline="-25000">
                <a:solidFill>
                  <a:schemeClr val="hlink"/>
                </a:solidFill>
              </a:rPr>
              <a:t>M</a:t>
            </a:r>
          </a:p>
        </p:txBody>
      </p:sp>
      <p:sp>
        <p:nvSpPr>
          <p:cNvPr id="1531914" name="Text Box 10"/>
          <p:cNvSpPr txBox="1">
            <a:spLocks noChangeArrowheads="1"/>
          </p:cNvSpPr>
          <p:nvPr/>
        </p:nvSpPr>
        <p:spPr bwMode="auto">
          <a:xfrm>
            <a:off x="5334000" y="1981200"/>
            <a:ext cx="768350" cy="396875"/>
          </a:xfrm>
          <a:prstGeom prst="rect">
            <a:avLst/>
          </a:prstGeom>
          <a:noFill/>
          <a:ln w="12700">
            <a:noFill/>
            <a:miter lim="800000"/>
            <a:headEnd/>
            <a:tailEnd/>
          </a:ln>
          <a:effectLst/>
        </p:spPr>
        <p:txBody>
          <a:bodyPr wrap="none">
            <a:spAutoFit/>
          </a:bodyPr>
          <a:lstStyle/>
          <a:p>
            <a:r>
              <a:rPr lang="en-US" sz="2000">
                <a:solidFill>
                  <a:srgbClr val="FF3399"/>
                </a:solidFill>
              </a:rPr>
              <a:t>I</a:t>
            </a:r>
            <a:r>
              <a:rPr lang="en-US" sz="2000" baseline="-25000">
                <a:solidFill>
                  <a:srgbClr val="FF3399"/>
                </a:solidFill>
              </a:rPr>
              <a:t>2</a:t>
            </a:r>
            <a:r>
              <a:rPr lang="en-US" sz="2000">
                <a:solidFill>
                  <a:srgbClr val="FF3399"/>
                </a:solidFill>
              </a:rPr>
              <a:t> out</a:t>
            </a:r>
          </a:p>
        </p:txBody>
      </p:sp>
      <p:sp>
        <p:nvSpPr>
          <p:cNvPr id="1531915" name="Text Box 11"/>
          <p:cNvSpPr txBox="1">
            <a:spLocks noChangeArrowheads="1"/>
          </p:cNvSpPr>
          <p:nvPr/>
        </p:nvSpPr>
        <p:spPr bwMode="auto">
          <a:xfrm>
            <a:off x="7010400" y="2057400"/>
            <a:ext cx="1778000" cy="396875"/>
          </a:xfrm>
          <a:prstGeom prst="rect">
            <a:avLst/>
          </a:prstGeom>
          <a:noFill/>
          <a:ln w="12700">
            <a:noFill/>
            <a:miter lim="800000"/>
            <a:headEnd/>
            <a:tailEnd/>
          </a:ln>
          <a:effectLst/>
        </p:spPr>
        <p:txBody>
          <a:bodyPr wrap="none">
            <a:spAutoFit/>
          </a:bodyPr>
          <a:lstStyle/>
          <a:p>
            <a:r>
              <a:rPr lang="en-US" sz="2000">
                <a:solidFill>
                  <a:schemeClr val="tx1"/>
                </a:solidFill>
              </a:rPr>
              <a:t>t</a:t>
            </a:r>
            <a:r>
              <a:rPr lang="en-US" sz="2000" baseline="-25000">
                <a:solidFill>
                  <a:schemeClr val="tx1"/>
                </a:solidFill>
              </a:rPr>
              <a:t>setup</a:t>
            </a:r>
            <a:r>
              <a:rPr lang="en-US" sz="2000">
                <a:solidFill>
                  <a:schemeClr val="tx1"/>
                </a:solidFill>
              </a:rPr>
              <a:t> = 0.20 ns</a:t>
            </a:r>
            <a:endParaRPr lang="en-US" sz="2000" baseline="-25000">
              <a:solidFill>
                <a:schemeClr val="tx1"/>
              </a:solidFill>
            </a:endParaRPr>
          </a:p>
        </p:txBody>
      </p:sp>
      <p:sp>
        <p:nvSpPr>
          <p:cNvPr id="1531916" name="Text Box 12"/>
          <p:cNvSpPr txBox="1">
            <a:spLocks noChangeArrowheads="1"/>
          </p:cNvSpPr>
          <p:nvPr/>
        </p:nvSpPr>
        <p:spPr bwMode="auto">
          <a:xfrm>
            <a:off x="7620000" y="4800600"/>
            <a:ext cx="636588" cy="396875"/>
          </a:xfrm>
          <a:prstGeom prst="rect">
            <a:avLst/>
          </a:prstGeom>
          <a:noFill/>
          <a:ln w="12700">
            <a:noFill/>
            <a:miter lim="800000"/>
            <a:headEnd/>
            <a:tailEnd/>
          </a:ln>
          <a:effectLst/>
        </p:spPr>
        <p:txBody>
          <a:bodyPr wrap="none">
            <a:spAutoFit/>
          </a:bodyPr>
          <a:lstStyle/>
          <a:p>
            <a:r>
              <a:rPr lang="en-US" sz="2000">
                <a:solidFill>
                  <a:schemeClr val="tx1"/>
                </a:solidFill>
              </a:rPr>
              <a:t>fails</a:t>
            </a:r>
            <a:endParaRPr lang="en-US" sz="2000" baseline="-250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1907">
                                            <p:oleChartEl type="series" lvl="1"/>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1907">
                                            <p:oleChartEl type="series" lvl="2"/>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1907">
                                            <p:oleChartEl type="series" lvl="3"/>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1907">
                                            <p:oleChartEl type="series" lvl="4"/>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1907">
                                            <p:oleChartEl type="series" lvl="5"/>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1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531907" grpId="0" bld="series"/>
      <p:bldP spid="15319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Rectangle 2"/>
          <p:cNvSpPr>
            <a:spLocks noGrp="1" noChangeArrowheads="1"/>
          </p:cNvSpPr>
          <p:nvPr>
            <p:ph type="title"/>
          </p:nvPr>
        </p:nvSpPr>
        <p:spPr/>
        <p:txBody>
          <a:bodyPr/>
          <a:lstStyle/>
          <a:p>
            <a:r>
              <a:rPr lang="en-US"/>
              <a:t>Propagation Delay Simulation</a:t>
            </a:r>
          </a:p>
        </p:txBody>
      </p:sp>
      <p:graphicFrame>
        <p:nvGraphicFramePr>
          <p:cNvPr id="1533955" name="Object 3"/>
          <p:cNvGraphicFramePr>
            <a:graphicFrameLocks noChangeAspect="1"/>
          </p:cNvGraphicFramePr>
          <p:nvPr>
            <p:ph type="chart" idx="1"/>
          </p:nvPr>
        </p:nvGraphicFramePr>
        <p:xfrm>
          <a:off x="685800" y="1295400"/>
          <a:ext cx="5715000" cy="4572000"/>
        </p:xfrm>
        <a:graphic>
          <a:graphicData uri="http://schemas.openxmlformats.org/presentationml/2006/ole">
            <p:oleObj spid="_x0000_s1533955" name="Chart" r:id="rId4" imgW="7745760" imgH="4491360" progId="MSGraph.Chart.8">
              <p:embed followColorScheme="full"/>
            </p:oleObj>
          </a:graphicData>
        </a:graphic>
      </p:graphicFrame>
      <p:sp>
        <p:nvSpPr>
          <p:cNvPr id="1533956" name="Text Box 4"/>
          <p:cNvSpPr txBox="1">
            <a:spLocks noChangeArrowheads="1"/>
          </p:cNvSpPr>
          <p:nvPr/>
        </p:nvSpPr>
        <p:spPr bwMode="auto">
          <a:xfrm rot="-5400000">
            <a:off x="280988" y="3376612"/>
            <a:ext cx="749300" cy="396875"/>
          </a:xfrm>
          <a:prstGeom prst="rect">
            <a:avLst/>
          </a:prstGeom>
          <a:noFill/>
          <a:ln w="12700">
            <a:noFill/>
            <a:miter lim="800000"/>
            <a:headEnd/>
            <a:tailEnd/>
          </a:ln>
          <a:effectLst/>
        </p:spPr>
        <p:txBody>
          <a:bodyPr wrap="none">
            <a:spAutoFit/>
          </a:bodyPr>
          <a:lstStyle/>
          <a:p>
            <a:r>
              <a:rPr lang="en-US" sz="2000">
                <a:solidFill>
                  <a:schemeClr val="tx1"/>
                </a:solidFill>
              </a:rPr>
              <a:t>Volts</a:t>
            </a:r>
            <a:endParaRPr lang="en-US" sz="2000" baseline="-25000">
              <a:solidFill>
                <a:schemeClr val="tx1"/>
              </a:solidFill>
            </a:endParaRPr>
          </a:p>
        </p:txBody>
      </p:sp>
      <p:sp>
        <p:nvSpPr>
          <p:cNvPr id="1533957" name="Text Box 5"/>
          <p:cNvSpPr txBox="1">
            <a:spLocks noChangeArrowheads="1"/>
          </p:cNvSpPr>
          <p:nvPr/>
        </p:nvSpPr>
        <p:spPr bwMode="auto">
          <a:xfrm>
            <a:off x="2971800" y="5715000"/>
            <a:ext cx="1255713" cy="396875"/>
          </a:xfrm>
          <a:prstGeom prst="rect">
            <a:avLst/>
          </a:prstGeom>
          <a:noFill/>
          <a:ln w="12700">
            <a:noFill/>
            <a:miter lim="800000"/>
            <a:headEnd/>
            <a:tailEnd/>
          </a:ln>
          <a:effectLst/>
        </p:spPr>
        <p:txBody>
          <a:bodyPr wrap="none">
            <a:spAutoFit/>
          </a:bodyPr>
          <a:lstStyle/>
          <a:p>
            <a:r>
              <a:rPr lang="en-US" sz="2000">
                <a:solidFill>
                  <a:schemeClr val="tx1"/>
                </a:solidFill>
              </a:rPr>
              <a:t>Time (ns)</a:t>
            </a:r>
            <a:endParaRPr lang="en-US" sz="2000" baseline="-25000">
              <a:solidFill>
                <a:schemeClr val="tx1"/>
              </a:solidFill>
            </a:endParaRPr>
          </a:p>
        </p:txBody>
      </p:sp>
      <p:sp>
        <p:nvSpPr>
          <p:cNvPr id="1533958" name="Text Box 6"/>
          <p:cNvSpPr txBox="1">
            <a:spLocks noChangeArrowheads="1"/>
          </p:cNvSpPr>
          <p:nvPr/>
        </p:nvSpPr>
        <p:spPr bwMode="auto">
          <a:xfrm>
            <a:off x="6400800" y="2514600"/>
            <a:ext cx="2124075" cy="396875"/>
          </a:xfrm>
          <a:prstGeom prst="rect">
            <a:avLst/>
          </a:prstGeom>
          <a:noFill/>
          <a:ln w="12700">
            <a:noFill/>
            <a:miter lim="800000"/>
            <a:headEnd/>
            <a:tailEnd/>
          </a:ln>
          <a:effectLst/>
        </p:spPr>
        <p:txBody>
          <a:bodyPr wrap="none">
            <a:spAutoFit/>
          </a:bodyPr>
          <a:lstStyle/>
          <a:p>
            <a:r>
              <a:rPr lang="en-US" sz="2000">
                <a:solidFill>
                  <a:schemeClr val="tx1"/>
                </a:solidFill>
              </a:rPr>
              <a:t>t</a:t>
            </a:r>
            <a:r>
              <a:rPr lang="en-US" sz="2000" baseline="-25000">
                <a:solidFill>
                  <a:schemeClr val="tx1"/>
                </a:solidFill>
              </a:rPr>
              <a:t>c-q(LH)</a:t>
            </a:r>
            <a:r>
              <a:rPr lang="en-US" sz="2000">
                <a:solidFill>
                  <a:schemeClr val="tx1"/>
                </a:solidFill>
              </a:rPr>
              <a:t> = 160 psec</a:t>
            </a:r>
            <a:endParaRPr lang="en-US" sz="2000" baseline="-25000">
              <a:solidFill>
                <a:schemeClr val="tx1"/>
              </a:solidFill>
            </a:endParaRPr>
          </a:p>
        </p:txBody>
      </p:sp>
      <p:sp>
        <p:nvSpPr>
          <p:cNvPr id="1533959" name="Text Box 7"/>
          <p:cNvSpPr txBox="1">
            <a:spLocks noChangeArrowheads="1"/>
          </p:cNvSpPr>
          <p:nvPr/>
        </p:nvSpPr>
        <p:spPr bwMode="auto">
          <a:xfrm>
            <a:off x="6400800" y="3505200"/>
            <a:ext cx="2124075" cy="396875"/>
          </a:xfrm>
          <a:prstGeom prst="rect">
            <a:avLst/>
          </a:prstGeom>
          <a:noFill/>
          <a:ln w="12700">
            <a:noFill/>
            <a:miter lim="800000"/>
            <a:headEnd/>
            <a:tailEnd/>
          </a:ln>
          <a:effectLst/>
        </p:spPr>
        <p:txBody>
          <a:bodyPr wrap="none">
            <a:spAutoFit/>
          </a:bodyPr>
          <a:lstStyle/>
          <a:p>
            <a:r>
              <a:rPr lang="en-US" sz="2000">
                <a:solidFill>
                  <a:schemeClr val="tx1"/>
                </a:solidFill>
              </a:rPr>
              <a:t>t</a:t>
            </a:r>
            <a:r>
              <a:rPr lang="en-US" sz="2000" baseline="-25000">
                <a:solidFill>
                  <a:schemeClr val="tx1"/>
                </a:solidFill>
              </a:rPr>
              <a:t>c-q(HL)</a:t>
            </a:r>
            <a:r>
              <a:rPr lang="en-US" sz="2000">
                <a:solidFill>
                  <a:schemeClr val="tx1"/>
                </a:solidFill>
              </a:rPr>
              <a:t> = 180 psec</a:t>
            </a:r>
            <a:endParaRPr lang="en-US" sz="2000" baseline="-25000">
              <a:solidFill>
                <a:schemeClr val="tx1"/>
              </a:solidFill>
            </a:endParaRPr>
          </a:p>
        </p:txBody>
      </p:sp>
      <p:sp>
        <p:nvSpPr>
          <p:cNvPr id="1533960" name="Line 8"/>
          <p:cNvSpPr>
            <a:spLocks noChangeShapeType="1"/>
          </p:cNvSpPr>
          <p:nvPr/>
        </p:nvSpPr>
        <p:spPr bwMode="auto">
          <a:xfrm>
            <a:off x="1905000" y="3505200"/>
            <a:ext cx="3810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533961" name="Line 9"/>
          <p:cNvSpPr>
            <a:spLocks noChangeShapeType="1"/>
          </p:cNvSpPr>
          <p:nvPr/>
        </p:nvSpPr>
        <p:spPr bwMode="auto">
          <a:xfrm>
            <a:off x="4419600" y="3581400"/>
            <a:ext cx="5334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533962" name="Text Box 10"/>
          <p:cNvSpPr txBox="1">
            <a:spLocks noChangeArrowheads="1"/>
          </p:cNvSpPr>
          <p:nvPr/>
        </p:nvSpPr>
        <p:spPr bwMode="auto">
          <a:xfrm>
            <a:off x="1981200" y="3505200"/>
            <a:ext cx="806450" cy="396875"/>
          </a:xfrm>
          <a:prstGeom prst="rect">
            <a:avLst/>
          </a:prstGeom>
          <a:noFill/>
          <a:ln w="12700">
            <a:noFill/>
            <a:miter lim="800000"/>
            <a:headEnd/>
            <a:tailEnd/>
          </a:ln>
          <a:effectLst/>
        </p:spPr>
        <p:txBody>
          <a:bodyPr wrap="none">
            <a:spAutoFit/>
          </a:bodyPr>
          <a:lstStyle/>
          <a:p>
            <a:r>
              <a:rPr lang="en-US" sz="2000">
                <a:solidFill>
                  <a:schemeClr val="tx1"/>
                </a:solidFill>
              </a:rPr>
              <a:t>t</a:t>
            </a:r>
            <a:r>
              <a:rPr lang="en-US" sz="2000" baseline="-25000">
                <a:solidFill>
                  <a:schemeClr val="tx1"/>
                </a:solidFill>
              </a:rPr>
              <a:t>c-q(LH)</a:t>
            </a:r>
          </a:p>
        </p:txBody>
      </p:sp>
      <p:sp>
        <p:nvSpPr>
          <p:cNvPr id="1533963" name="Text Box 11"/>
          <p:cNvSpPr txBox="1">
            <a:spLocks noChangeArrowheads="1"/>
          </p:cNvSpPr>
          <p:nvPr/>
        </p:nvSpPr>
        <p:spPr bwMode="auto">
          <a:xfrm>
            <a:off x="4495800" y="3581400"/>
            <a:ext cx="806450" cy="396875"/>
          </a:xfrm>
          <a:prstGeom prst="rect">
            <a:avLst/>
          </a:prstGeom>
          <a:noFill/>
          <a:ln w="12700">
            <a:noFill/>
            <a:miter lim="800000"/>
            <a:headEnd/>
            <a:tailEnd/>
          </a:ln>
          <a:effectLst/>
        </p:spPr>
        <p:txBody>
          <a:bodyPr wrap="none">
            <a:spAutoFit/>
          </a:bodyPr>
          <a:lstStyle/>
          <a:p>
            <a:r>
              <a:rPr lang="en-US" sz="2000">
                <a:solidFill>
                  <a:schemeClr val="tx1"/>
                </a:solidFill>
              </a:rPr>
              <a:t>t</a:t>
            </a:r>
            <a:r>
              <a:rPr lang="en-US" sz="2000" baseline="-25000">
                <a:solidFill>
                  <a:schemeClr val="tx1"/>
                </a:solidFill>
              </a:rPr>
              <a:t>c-q(HL)</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noChangeArrowheads="1"/>
          </p:cNvSpPr>
          <p:nvPr>
            <p:ph type="title"/>
          </p:nvPr>
        </p:nvSpPr>
        <p:spPr/>
        <p:txBody>
          <a:bodyPr/>
          <a:lstStyle/>
          <a:p>
            <a:r>
              <a:rPr lang="en-US"/>
              <a:t>Reduced Load MS ET FF</a:t>
            </a:r>
          </a:p>
        </p:txBody>
      </p:sp>
      <p:grpSp>
        <p:nvGrpSpPr>
          <p:cNvPr id="1540099" name="Group 3"/>
          <p:cNvGrpSpPr>
            <a:grpSpLocks/>
          </p:cNvGrpSpPr>
          <p:nvPr/>
        </p:nvGrpSpPr>
        <p:grpSpPr bwMode="auto">
          <a:xfrm>
            <a:off x="3081338" y="3105150"/>
            <a:ext cx="639762" cy="488950"/>
            <a:chOff x="816" y="1920"/>
            <a:chExt cx="432" cy="336"/>
          </a:xfrm>
        </p:grpSpPr>
        <p:sp>
          <p:nvSpPr>
            <p:cNvPr id="1540100" name="AutoShape 4"/>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0101" name="Oval 5"/>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40102" name="AutoShape 6"/>
          <p:cNvSpPr>
            <a:spLocks noChangeArrowheads="1"/>
          </p:cNvSpPr>
          <p:nvPr/>
        </p:nvSpPr>
        <p:spPr bwMode="auto">
          <a:xfrm rot="16200000" flipH="1">
            <a:off x="3228182" y="4079081"/>
            <a:ext cx="488950" cy="496887"/>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0103" name="Line 7"/>
          <p:cNvSpPr>
            <a:spLocks noChangeShapeType="1"/>
          </p:cNvSpPr>
          <p:nvPr/>
        </p:nvSpPr>
        <p:spPr bwMode="auto">
          <a:xfrm>
            <a:off x="2724150" y="3314700"/>
            <a:ext cx="357188" cy="0"/>
          </a:xfrm>
          <a:prstGeom prst="line">
            <a:avLst/>
          </a:prstGeom>
          <a:noFill/>
          <a:ln w="12700">
            <a:solidFill>
              <a:schemeClr val="tx1"/>
            </a:solidFill>
            <a:round/>
            <a:headEnd/>
            <a:tailEnd/>
          </a:ln>
          <a:effectLst/>
        </p:spPr>
        <p:txBody>
          <a:bodyPr/>
          <a:lstStyle/>
          <a:p>
            <a:endParaRPr lang="en-US"/>
          </a:p>
        </p:txBody>
      </p:sp>
      <p:sp>
        <p:nvSpPr>
          <p:cNvPr id="1540104" name="Line 8"/>
          <p:cNvSpPr>
            <a:spLocks noChangeShapeType="1"/>
          </p:cNvSpPr>
          <p:nvPr/>
        </p:nvSpPr>
        <p:spPr bwMode="auto">
          <a:xfrm>
            <a:off x="3721100" y="3314700"/>
            <a:ext cx="357188" cy="0"/>
          </a:xfrm>
          <a:prstGeom prst="line">
            <a:avLst/>
          </a:prstGeom>
          <a:noFill/>
          <a:ln w="12700">
            <a:solidFill>
              <a:schemeClr val="tx1"/>
            </a:solidFill>
            <a:round/>
            <a:headEnd/>
            <a:tailEnd/>
          </a:ln>
          <a:effectLst/>
        </p:spPr>
        <p:txBody>
          <a:bodyPr/>
          <a:lstStyle/>
          <a:p>
            <a:endParaRPr lang="en-US"/>
          </a:p>
        </p:txBody>
      </p:sp>
      <p:sp>
        <p:nvSpPr>
          <p:cNvPr id="1540105" name="Line 9"/>
          <p:cNvSpPr>
            <a:spLocks noChangeShapeType="1"/>
          </p:cNvSpPr>
          <p:nvPr/>
        </p:nvSpPr>
        <p:spPr bwMode="auto">
          <a:xfrm>
            <a:off x="3721100" y="4292600"/>
            <a:ext cx="357188" cy="0"/>
          </a:xfrm>
          <a:prstGeom prst="line">
            <a:avLst/>
          </a:prstGeom>
          <a:noFill/>
          <a:ln w="12700">
            <a:solidFill>
              <a:schemeClr val="tx1"/>
            </a:solidFill>
            <a:round/>
            <a:headEnd/>
            <a:tailEnd/>
          </a:ln>
          <a:effectLst/>
        </p:spPr>
        <p:txBody>
          <a:bodyPr/>
          <a:lstStyle/>
          <a:p>
            <a:endParaRPr lang="en-US"/>
          </a:p>
        </p:txBody>
      </p:sp>
      <p:sp>
        <p:nvSpPr>
          <p:cNvPr id="1540106" name="Line 10"/>
          <p:cNvSpPr>
            <a:spLocks noChangeShapeType="1"/>
          </p:cNvSpPr>
          <p:nvPr/>
        </p:nvSpPr>
        <p:spPr bwMode="auto">
          <a:xfrm>
            <a:off x="2724150" y="4292600"/>
            <a:ext cx="357188" cy="0"/>
          </a:xfrm>
          <a:prstGeom prst="line">
            <a:avLst/>
          </a:prstGeom>
          <a:noFill/>
          <a:ln w="12700">
            <a:solidFill>
              <a:schemeClr val="tx1"/>
            </a:solidFill>
            <a:round/>
            <a:headEnd/>
            <a:tailEnd/>
          </a:ln>
          <a:effectLst/>
        </p:spPr>
        <p:txBody>
          <a:bodyPr/>
          <a:lstStyle/>
          <a:p>
            <a:endParaRPr lang="en-US"/>
          </a:p>
        </p:txBody>
      </p:sp>
      <p:sp>
        <p:nvSpPr>
          <p:cNvPr id="1540107" name="Line 11"/>
          <p:cNvSpPr>
            <a:spLocks noChangeShapeType="1"/>
          </p:cNvSpPr>
          <p:nvPr/>
        </p:nvSpPr>
        <p:spPr bwMode="auto">
          <a:xfrm>
            <a:off x="4078288" y="3314700"/>
            <a:ext cx="0" cy="977900"/>
          </a:xfrm>
          <a:prstGeom prst="line">
            <a:avLst/>
          </a:prstGeom>
          <a:noFill/>
          <a:ln w="12700">
            <a:solidFill>
              <a:schemeClr val="tx1"/>
            </a:solidFill>
            <a:round/>
            <a:headEnd/>
            <a:tailEnd/>
          </a:ln>
          <a:effectLst/>
        </p:spPr>
        <p:txBody>
          <a:bodyPr/>
          <a:lstStyle/>
          <a:p>
            <a:endParaRPr lang="en-US"/>
          </a:p>
        </p:txBody>
      </p:sp>
      <p:sp>
        <p:nvSpPr>
          <p:cNvPr id="1540108" name="Line 12"/>
          <p:cNvSpPr>
            <a:spLocks noChangeShapeType="1"/>
          </p:cNvSpPr>
          <p:nvPr/>
        </p:nvSpPr>
        <p:spPr bwMode="auto">
          <a:xfrm>
            <a:off x="2724150" y="3314700"/>
            <a:ext cx="0" cy="977900"/>
          </a:xfrm>
          <a:prstGeom prst="line">
            <a:avLst/>
          </a:prstGeom>
          <a:noFill/>
          <a:ln w="12700">
            <a:solidFill>
              <a:schemeClr val="tx1"/>
            </a:solidFill>
            <a:round/>
            <a:headEnd/>
            <a:tailEnd/>
          </a:ln>
          <a:effectLst/>
        </p:spPr>
        <p:txBody>
          <a:bodyPr/>
          <a:lstStyle/>
          <a:p>
            <a:endParaRPr lang="en-US"/>
          </a:p>
        </p:txBody>
      </p:sp>
      <p:sp>
        <p:nvSpPr>
          <p:cNvPr id="1540109" name="Text Box 13"/>
          <p:cNvSpPr txBox="1">
            <a:spLocks noChangeArrowheads="1"/>
          </p:cNvSpPr>
          <p:nvPr/>
        </p:nvSpPr>
        <p:spPr bwMode="auto">
          <a:xfrm>
            <a:off x="4267200" y="2819400"/>
            <a:ext cx="56515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40110" name="Text Box 14"/>
          <p:cNvSpPr txBox="1">
            <a:spLocks noChangeArrowheads="1"/>
          </p:cNvSpPr>
          <p:nvPr/>
        </p:nvSpPr>
        <p:spPr bwMode="auto">
          <a:xfrm>
            <a:off x="1981200" y="28194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40111" name="Text Box 15"/>
          <p:cNvSpPr txBox="1">
            <a:spLocks noChangeArrowheads="1"/>
          </p:cNvSpPr>
          <p:nvPr/>
        </p:nvSpPr>
        <p:spPr bwMode="auto">
          <a:xfrm>
            <a:off x="7010400" y="3581400"/>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40112" name="Text Box 16"/>
          <p:cNvSpPr txBox="1">
            <a:spLocks noChangeArrowheads="1"/>
          </p:cNvSpPr>
          <p:nvPr/>
        </p:nvSpPr>
        <p:spPr bwMode="auto">
          <a:xfrm>
            <a:off x="1219200" y="3657600"/>
            <a:ext cx="368300" cy="396875"/>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grpSp>
        <p:nvGrpSpPr>
          <p:cNvPr id="1540113" name="Group 17"/>
          <p:cNvGrpSpPr>
            <a:grpSpLocks/>
          </p:cNvGrpSpPr>
          <p:nvPr/>
        </p:nvGrpSpPr>
        <p:grpSpPr bwMode="auto">
          <a:xfrm>
            <a:off x="1676400" y="3200400"/>
            <a:ext cx="996950" cy="1346200"/>
            <a:chOff x="480" y="2400"/>
            <a:chExt cx="628" cy="848"/>
          </a:xfrm>
        </p:grpSpPr>
        <p:sp>
          <p:nvSpPr>
            <p:cNvPr id="1540114" name="Oval 18"/>
            <p:cNvSpPr>
              <a:spLocks noChangeArrowheads="1"/>
            </p:cNvSpPr>
            <p:nvPr/>
          </p:nvSpPr>
          <p:spPr bwMode="auto">
            <a:xfrm flipH="1">
              <a:off x="768" y="2976"/>
              <a:ext cx="90" cy="88"/>
            </a:xfrm>
            <a:prstGeom prst="ellipse">
              <a:avLst/>
            </a:prstGeom>
            <a:noFill/>
            <a:ln w="12700">
              <a:solidFill>
                <a:schemeClr val="tx1"/>
              </a:solidFill>
              <a:round/>
              <a:headEnd/>
              <a:tailEnd/>
            </a:ln>
            <a:effectLst/>
          </p:spPr>
          <p:txBody>
            <a:bodyPr wrap="none" anchor="ctr"/>
            <a:lstStyle/>
            <a:p>
              <a:endParaRPr lang="en-US"/>
            </a:p>
          </p:txBody>
        </p:sp>
        <p:sp>
          <p:nvSpPr>
            <p:cNvPr id="1540115" name="Line 19"/>
            <p:cNvSpPr>
              <a:spLocks noChangeShapeType="1"/>
            </p:cNvSpPr>
            <p:nvPr/>
          </p:nvSpPr>
          <p:spPr bwMode="auto">
            <a:xfrm flipH="1" flipV="1">
              <a:off x="912" y="2784"/>
              <a:ext cx="196" cy="0"/>
            </a:xfrm>
            <a:prstGeom prst="line">
              <a:avLst/>
            </a:prstGeom>
            <a:noFill/>
            <a:ln w="12700">
              <a:solidFill>
                <a:schemeClr val="tx1"/>
              </a:solidFill>
              <a:round/>
              <a:headEnd/>
              <a:tailEnd/>
            </a:ln>
            <a:effectLst/>
          </p:spPr>
          <p:txBody>
            <a:bodyPr/>
            <a:lstStyle/>
            <a:p>
              <a:endParaRPr lang="en-US"/>
            </a:p>
          </p:txBody>
        </p:sp>
        <p:sp>
          <p:nvSpPr>
            <p:cNvPr id="1540116" name="Line 20"/>
            <p:cNvSpPr>
              <a:spLocks noChangeShapeType="1"/>
            </p:cNvSpPr>
            <p:nvPr/>
          </p:nvSpPr>
          <p:spPr bwMode="auto">
            <a:xfrm flipH="1" flipV="1">
              <a:off x="672" y="2976"/>
              <a:ext cx="240" cy="0"/>
            </a:xfrm>
            <a:prstGeom prst="line">
              <a:avLst/>
            </a:prstGeom>
            <a:noFill/>
            <a:ln w="12700">
              <a:solidFill>
                <a:schemeClr val="tx1"/>
              </a:solidFill>
              <a:round/>
              <a:headEnd/>
              <a:tailEnd/>
            </a:ln>
            <a:effectLst/>
          </p:spPr>
          <p:txBody>
            <a:bodyPr/>
            <a:lstStyle/>
            <a:p>
              <a:endParaRPr lang="en-US"/>
            </a:p>
          </p:txBody>
        </p:sp>
        <p:sp>
          <p:nvSpPr>
            <p:cNvPr id="1540117" name="Line 21"/>
            <p:cNvSpPr>
              <a:spLocks noChangeShapeType="1"/>
            </p:cNvSpPr>
            <p:nvPr/>
          </p:nvSpPr>
          <p:spPr bwMode="auto">
            <a:xfrm flipH="1" flipV="1">
              <a:off x="480" y="2784"/>
              <a:ext cx="192" cy="0"/>
            </a:xfrm>
            <a:prstGeom prst="line">
              <a:avLst/>
            </a:prstGeom>
            <a:noFill/>
            <a:ln w="12700">
              <a:solidFill>
                <a:schemeClr val="tx1"/>
              </a:solidFill>
              <a:round/>
              <a:headEnd/>
              <a:tailEnd/>
            </a:ln>
            <a:effectLst/>
          </p:spPr>
          <p:txBody>
            <a:bodyPr/>
            <a:lstStyle/>
            <a:p>
              <a:endParaRPr lang="en-US"/>
            </a:p>
          </p:txBody>
        </p:sp>
        <p:sp>
          <p:nvSpPr>
            <p:cNvPr id="1540118" name="Line 22"/>
            <p:cNvSpPr>
              <a:spLocks noChangeShapeType="1"/>
            </p:cNvSpPr>
            <p:nvPr/>
          </p:nvSpPr>
          <p:spPr bwMode="auto">
            <a:xfrm flipH="1" flipV="1">
              <a:off x="816" y="3072"/>
              <a:ext cx="0" cy="176"/>
            </a:xfrm>
            <a:prstGeom prst="line">
              <a:avLst/>
            </a:prstGeom>
            <a:noFill/>
            <a:ln w="12700">
              <a:solidFill>
                <a:schemeClr val="tx1"/>
              </a:solidFill>
              <a:round/>
              <a:headEnd/>
              <a:tailEnd/>
            </a:ln>
            <a:effectLst/>
          </p:spPr>
          <p:txBody>
            <a:bodyPr/>
            <a:lstStyle/>
            <a:p>
              <a:endParaRPr lang="en-US"/>
            </a:p>
          </p:txBody>
        </p:sp>
        <p:sp>
          <p:nvSpPr>
            <p:cNvPr id="1540119" name="Line 23"/>
            <p:cNvSpPr>
              <a:spLocks noChangeShapeType="1"/>
            </p:cNvSpPr>
            <p:nvPr/>
          </p:nvSpPr>
          <p:spPr bwMode="auto">
            <a:xfrm>
              <a:off x="672" y="2640"/>
              <a:ext cx="0" cy="288"/>
            </a:xfrm>
            <a:prstGeom prst="line">
              <a:avLst/>
            </a:prstGeom>
            <a:noFill/>
            <a:ln w="12700">
              <a:solidFill>
                <a:schemeClr val="tx1"/>
              </a:solidFill>
              <a:round/>
              <a:headEnd/>
              <a:tailEnd/>
            </a:ln>
            <a:effectLst/>
          </p:spPr>
          <p:txBody>
            <a:bodyPr/>
            <a:lstStyle/>
            <a:p>
              <a:endParaRPr lang="en-US"/>
            </a:p>
          </p:txBody>
        </p:sp>
        <p:sp>
          <p:nvSpPr>
            <p:cNvPr id="1540120" name="Line 24"/>
            <p:cNvSpPr>
              <a:spLocks noChangeShapeType="1"/>
            </p:cNvSpPr>
            <p:nvPr/>
          </p:nvSpPr>
          <p:spPr bwMode="auto">
            <a:xfrm>
              <a:off x="912" y="2640"/>
              <a:ext cx="0" cy="288"/>
            </a:xfrm>
            <a:prstGeom prst="line">
              <a:avLst/>
            </a:prstGeom>
            <a:noFill/>
            <a:ln w="12700">
              <a:solidFill>
                <a:schemeClr val="tx1"/>
              </a:solidFill>
              <a:round/>
              <a:headEnd/>
              <a:tailEnd/>
            </a:ln>
            <a:effectLst/>
          </p:spPr>
          <p:txBody>
            <a:bodyPr/>
            <a:lstStyle/>
            <a:p>
              <a:endParaRPr lang="en-US"/>
            </a:p>
          </p:txBody>
        </p:sp>
        <p:sp>
          <p:nvSpPr>
            <p:cNvPr id="1540121" name="Line 25"/>
            <p:cNvSpPr>
              <a:spLocks noChangeShapeType="1"/>
            </p:cNvSpPr>
            <p:nvPr/>
          </p:nvSpPr>
          <p:spPr bwMode="auto">
            <a:xfrm flipH="1" flipV="1">
              <a:off x="672" y="2640"/>
              <a:ext cx="240" cy="0"/>
            </a:xfrm>
            <a:prstGeom prst="line">
              <a:avLst/>
            </a:prstGeom>
            <a:noFill/>
            <a:ln w="12700">
              <a:solidFill>
                <a:schemeClr val="tx1"/>
              </a:solidFill>
              <a:round/>
              <a:headEnd/>
              <a:tailEnd/>
            </a:ln>
            <a:effectLst/>
          </p:spPr>
          <p:txBody>
            <a:bodyPr/>
            <a:lstStyle/>
            <a:p>
              <a:endParaRPr lang="en-US"/>
            </a:p>
          </p:txBody>
        </p:sp>
        <p:sp>
          <p:nvSpPr>
            <p:cNvPr id="1540122" name="Line 26"/>
            <p:cNvSpPr>
              <a:spLocks noChangeShapeType="1"/>
            </p:cNvSpPr>
            <p:nvPr/>
          </p:nvSpPr>
          <p:spPr bwMode="auto">
            <a:xfrm flipH="1" flipV="1">
              <a:off x="672" y="2928"/>
              <a:ext cx="240" cy="0"/>
            </a:xfrm>
            <a:prstGeom prst="line">
              <a:avLst/>
            </a:prstGeom>
            <a:noFill/>
            <a:ln w="12700">
              <a:solidFill>
                <a:schemeClr val="tx1"/>
              </a:solidFill>
              <a:round/>
              <a:headEnd/>
              <a:tailEnd/>
            </a:ln>
            <a:effectLst/>
          </p:spPr>
          <p:txBody>
            <a:bodyPr/>
            <a:lstStyle/>
            <a:p>
              <a:endParaRPr lang="en-US"/>
            </a:p>
          </p:txBody>
        </p:sp>
        <p:sp>
          <p:nvSpPr>
            <p:cNvPr id="1540123" name="Line 27"/>
            <p:cNvSpPr>
              <a:spLocks noChangeShapeType="1"/>
            </p:cNvSpPr>
            <p:nvPr/>
          </p:nvSpPr>
          <p:spPr bwMode="auto">
            <a:xfrm flipH="1" flipV="1">
              <a:off x="672" y="2592"/>
              <a:ext cx="240" cy="0"/>
            </a:xfrm>
            <a:prstGeom prst="line">
              <a:avLst/>
            </a:prstGeom>
            <a:noFill/>
            <a:ln w="12700">
              <a:solidFill>
                <a:schemeClr val="tx1"/>
              </a:solidFill>
              <a:round/>
              <a:headEnd/>
              <a:tailEnd/>
            </a:ln>
            <a:effectLst/>
          </p:spPr>
          <p:txBody>
            <a:bodyPr/>
            <a:lstStyle/>
            <a:p>
              <a:endParaRPr lang="en-US"/>
            </a:p>
          </p:txBody>
        </p:sp>
        <p:sp>
          <p:nvSpPr>
            <p:cNvPr id="1540124" name="Line 28"/>
            <p:cNvSpPr>
              <a:spLocks noChangeShapeType="1"/>
            </p:cNvSpPr>
            <p:nvPr/>
          </p:nvSpPr>
          <p:spPr bwMode="auto">
            <a:xfrm flipH="1" flipV="1">
              <a:off x="816" y="2400"/>
              <a:ext cx="0" cy="176"/>
            </a:xfrm>
            <a:prstGeom prst="line">
              <a:avLst/>
            </a:prstGeom>
            <a:noFill/>
            <a:ln w="12700">
              <a:solidFill>
                <a:schemeClr val="tx1"/>
              </a:solidFill>
              <a:round/>
              <a:headEnd/>
              <a:tailEnd/>
            </a:ln>
            <a:effectLst/>
          </p:spPr>
          <p:txBody>
            <a:bodyPr/>
            <a:lstStyle/>
            <a:p>
              <a:endParaRPr lang="en-US"/>
            </a:p>
          </p:txBody>
        </p:sp>
      </p:grpSp>
      <p:grpSp>
        <p:nvGrpSpPr>
          <p:cNvPr id="1540125" name="Group 29"/>
          <p:cNvGrpSpPr>
            <a:grpSpLocks/>
          </p:cNvGrpSpPr>
          <p:nvPr/>
        </p:nvGrpSpPr>
        <p:grpSpPr bwMode="auto">
          <a:xfrm>
            <a:off x="4038600" y="3200400"/>
            <a:ext cx="996950" cy="1346200"/>
            <a:chOff x="480" y="2400"/>
            <a:chExt cx="628" cy="848"/>
          </a:xfrm>
        </p:grpSpPr>
        <p:sp>
          <p:nvSpPr>
            <p:cNvPr id="1540126" name="Oval 30"/>
            <p:cNvSpPr>
              <a:spLocks noChangeArrowheads="1"/>
            </p:cNvSpPr>
            <p:nvPr/>
          </p:nvSpPr>
          <p:spPr bwMode="auto">
            <a:xfrm flipH="1">
              <a:off x="768" y="2976"/>
              <a:ext cx="90" cy="88"/>
            </a:xfrm>
            <a:prstGeom prst="ellipse">
              <a:avLst/>
            </a:prstGeom>
            <a:noFill/>
            <a:ln w="12700">
              <a:solidFill>
                <a:schemeClr val="tx1"/>
              </a:solidFill>
              <a:round/>
              <a:headEnd/>
              <a:tailEnd/>
            </a:ln>
            <a:effectLst/>
          </p:spPr>
          <p:txBody>
            <a:bodyPr wrap="none" anchor="ctr"/>
            <a:lstStyle/>
            <a:p>
              <a:endParaRPr lang="en-US"/>
            </a:p>
          </p:txBody>
        </p:sp>
        <p:sp>
          <p:nvSpPr>
            <p:cNvPr id="1540127" name="Line 31"/>
            <p:cNvSpPr>
              <a:spLocks noChangeShapeType="1"/>
            </p:cNvSpPr>
            <p:nvPr/>
          </p:nvSpPr>
          <p:spPr bwMode="auto">
            <a:xfrm flipH="1" flipV="1">
              <a:off x="912" y="2784"/>
              <a:ext cx="196" cy="0"/>
            </a:xfrm>
            <a:prstGeom prst="line">
              <a:avLst/>
            </a:prstGeom>
            <a:noFill/>
            <a:ln w="12700">
              <a:solidFill>
                <a:schemeClr val="tx1"/>
              </a:solidFill>
              <a:round/>
              <a:headEnd/>
              <a:tailEnd/>
            </a:ln>
            <a:effectLst/>
          </p:spPr>
          <p:txBody>
            <a:bodyPr/>
            <a:lstStyle/>
            <a:p>
              <a:endParaRPr lang="en-US"/>
            </a:p>
          </p:txBody>
        </p:sp>
        <p:sp>
          <p:nvSpPr>
            <p:cNvPr id="1540128" name="Line 32"/>
            <p:cNvSpPr>
              <a:spLocks noChangeShapeType="1"/>
            </p:cNvSpPr>
            <p:nvPr/>
          </p:nvSpPr>
          <p:spPr bwMode="auto">
            <a:xfrm flipH="1" flipV="1">
              <a:off x="672" y="2976"/>
              <a:ext cx="240" cy="0"/>
            </a:xfrm>
            <a:prstGeom prst="line">
              <a:avLst/>
            </a:prstGeom>
            <a:noFill/>
            <a:ln w="12700">
              <a:solidFill>
                <a:schemeClr val="tx1"/>
              </a:solidFill>
              <a:round/>
              <a:headEnd/>
              <a:tailEnd/>
            </a:ln>
            <a:effectLst/>
          </p:spPr>
          <p:txBody>
            <a:bodyPr/>
            <a:lstStyle/>
            <a:p>
              <a:endParaRPr lang="en-US"/>
            </a:p>
          </p:txBody>
        </p:sp>
        <p:sp>
          <p:nvSpPr>
            <p:cNvPr id="1540129" name="Line 33"/>
            <p:cNvSpPr>
              <a:spLocks noChangeShapeType="1"/>
            </p:cNvSpPr>
            <p:nvPr/>
          </p:nvSpPr>
          <p:spPr bwMode="auto">
            <a:xfrm flipH="1" flipV="1">
              <a:off x="480" y="2784"/>
              <a:ext cx="192" cy="0"/>
            </a:xfrm>
            <a:prstGeom prst="line">
              <a:avLst/>
            </a:prstGeom>
            <a:noFill/>
            <a:ln w="12700">
              <a:solidFill>
                <a:schemeClr val="tx1"/>
              </a:solidFill>
              <a:round/>
              <a:headEnd/>
              <a:tailEnd/>
            </a:ln>
            <a:effectLst/>
          </p:spPr>
          <p:txBody>
            <a:bodyPr/>
            <a:lstStyle/>
            <a:p>
              <a:endParaRPr lang="en-US"/>
            </a:p>
          </p:txBody>
        </p:sp>
        <p:sp>
          <p:nvSpPr>
            <p:cNvPr id="1540130" name="Line 34"/>
            <p:cNvSpPr>
              <a:spLocks noChangeShapeType="1"/>
            </p:cNvSpPr>
            <p:nvPr/>
          </p:nvSpPr>
          <p:spPr bwMode="auto">
            <a:xfrm flipH="1" flipV="1">
              <a:off x="816" y="3072"/>
              <a:ext cx="0" cy="176"/>
            </a:xfrm>
            <a:prstGeom prst="line">
              <a:avLst/>
            </a:prstGeom>
            <a:noFill/>
            <a:ln w="12700">
              <a:solidFill>
                <a:schemeClr val="tx1"/>
              </a:solidFill>
              <a:round/>
              <a:headEnd/>
              <a:tailEnd/>
            </a:ln>
            <a:effectLst/>
          </p:spPr>
          <p:txBody>
            <a:bodyPr/>
            <a:lstStyle/>
            <a:p>
              <a:endParaRPr lang="en-US"/>
            </a:p>
          </p:txBody>
        </p:sp>
        <p:sp>
          <p:nvSpPr>
            <p:cNvPr id="1540131" name="Line 35"/>
            <p:cNvSpPr>
              <a:spLocks noChangeShapeType="1"/>
            </p:cNvSpPr>
            <p:nvPr/>
          </p:nvSpPr>
          <p:spPr bwMode="auto">
            <a:xfrm>
              <a:off x="672" y="2640"/>
              <a:ext cx="0" cy="288"/>
            </a:xfrm>
            <a:prstGeom prst="line">
              <a:avLst/>
            </a:prstGeom>
            <a:noFill/>
            <a:ln w="12700">
              <a:solidFill>
                <a:schemeClr val="tx1"/>
              </a:solidFill>
              <a:round/>
              <a:headEnd/>
              <a:tailEnd/>
            </a:ln>
            <a:effectLst/>
          </p:spPr>
          <p:txBody>
            <a:bodyPr/>
            <a:lstStyle/>
            <a:p>
              <a:endParaRPr lang="en-US"/>
            </a:p>
          </p:txBody>
        </p:sp>
        <p:sp>
          <p:nvSpPr>
            <p:cNvPr id="1540132" name="Line 36"/>
            <p:cNvSpPr>
              <a:spLocks noChangeShapeType="1"/>
            </p:cNvSpPr>
            <p:nvPr/>
          </p:nvSpPr>
          <p:spPr bwMode="auto">
            <a:xfrm>
              <a:off x="912" y="2640"/>
              <a:ext cx="0" cy="288"/>
            </a:xfrm>
            <a:prstGeom prst="line">
              <a:avLst/>
            </a:prstGeom>
            <a:noFill/>
            <a:ln w="12700">
              <a:solidFill>
                <a:schemeClr val="tx1"/>
              </a:solidFill>
              <a:round/>
              <a:headEnd/>
              <a:tailEnd/>
            </a:ln>
            <a:effectLst/>
          </p:spPr>
          <p:txBody>
            <a:bodyPr/>
            <a:lstStyle/>
            <a:p>
              <a:endParaRPr lang="en-US"/>
            </a:p>
          </p:txBody>
        </p:sp>
        <p:sp>
          <p:nvSpPr>
            <p:cNvPr id="1540133" name="Line 37"/>
            <p:cNvSpPr>
              <a:spLocks noChangeShapeType="1"/>
            </p:cNvSpPr>
            <p:nvPr/>
          </p:nvSpPr>
          <p:spPr bwMode="auto">
            <a:xfrm flipH="1" flipV="1">
              <a:off x="672" y="2640"/>
              <a:ext cx="240" cy="0"/>
            </a:xfrm>
            <a:prstGeom prst="line">
              <a:avLst/>
            </a:prstGeom>
            <a:noFill/>
            <a:ln w="12700">
              <a:solidFill>
                <a:schemeClr val="tx1"/>
              </a:solidFill>
              <a:round/>
              <a:headEnd/>
              <a:tailEnd/>
            </a:ln>
            <a:effectLst/>
          </p:spPr>
          <p:txBody>
            <a:bodyPr/>
            <a:lstStyle/>
            <a:p>
              <a:endParaRPr lang="en-US"/>
            </a:p>
          </p:txBody>
        </p:sp>
        <p:sp>
          <p:nvSpPr>
            <p:cNvPr id="1540134" name="Line 38"/>
            <p:cNvSpPr>
              <a:spLocks noChangeShapeType="1"/>
            </p:cNvSpPr>
            <p:nvPr/>
          </p:nvSpPr>
          <p:spPr bwMode="auto">
            <a:xfrm flipH="1" flipV="1">
              <a:off x="672" y="2928"/>
              <a:ext cx="240" cy="0"/>
            </a:xfrm>
            <a:prstGeom prst="line">
              <a:avLst/>
            </a:prstGeom>
            <a:noFill/>
            <a:ln w="12700">
              <a:solidFill>
                <a:schemeClr val="tx1"/>
              </a:solidFill>
              <a:round/>
              <a:headEnd/>
              <a:tailEnd/>
            </a:ln>
            <a:effectLst/>
          </p:spPr>
          <p:txBody>
            <a:bodyPr/>
            <a:lstStyle/>
            <a:p>
              <a:endParaRPr lang="en-US"/>
            </a:p>
          </p:txBody>
        </p:sp>
        <p:sp>
          <p:nvSpPr>
            <p:cNvPr id="1540135" name="Line 39"/>
            <p:cNvSpPr>
              <a:spLocks noChangeShapeType="1"/>
            </p:cNvSpPr>
            <p:nvPr/>
          </p:nvSpPr>
          <p:spPr bwMode="auto">
            <a:xfrm flipH="1" flipV="1">
              <a:off x="672" y="2592"/>
              <a:ext cx="240" cy="0"/>
            </a:xfrm>
            <a:prstGeom prst="line">
              <a:avLst/>
            </a:prstGeom>
            <a:noFill/>
            <a:ln w="12700">
              <a:solidFill>
                <a:schemeClr val="tx1"/>
              </a:solidFill>
              <a:round/>
              <a:headEnd/>
              <a:tailEnd/>
            </a:ln>
            <a:effectLst/>
          </p:spPr>
          <p:txBody>
            <a:bodyPr/>
            <a:lstStyle/>
            <a:p>
              <a:endParaRPr lang="en-US"/>
            </a:p>
          </p:txBody>
        </p:sp>
        <p:sp>
          <p:nvSpPr>
            <p:cNvPr id="1540136" name="Line 40"/>
            <p:cNvSpPr>
              <a:spLocks noChangeShapeType="1"/>
            </p:cNvSpPr>
            <p:nvPr/>
          </p:nvSpPr>
          <p:spPr bwMode="auto">
            <a:xfrm flipH="1" flipV="1">
              <a:off x="816" y="2400"/>
              <a:ext cx="0" cy="176"/>
            </a:xfrm>
            <a:prstGeom prst="line">
              <a:avLst/>
            </a:prstGeom>
            <a:noFill/>
            <a:ln w="12700">
              <a:solidFill>
                <a:schemeClr val="tx1"/>
              </a:solidFill>
              <a:round/>
              <a:headEnd/>
              <a:tailEnd/>
            </a:ln>
            <a:effectLst/>
          </p:spPr>
          <p:txBody>
            <a:bodyPr/>
            <a:lstStyle/>
            <a:p>
              <a:endParaRPr lang="en-US"/>
            </a:p>
          </p:txBody>
        </p:sp>
      </p:grpSp>
      <p:sp>
        <p:nvSpPr>
          <p:cNvPr id="1540137" name="Oval 41"/>
          <p:cNvSpPr>
            <a:spLocks noChangeArrowheads="1"/>
          </p:cNvSpPr>
          <p:nvPr/>
        </p:nvSpPr>
        <p:spPr bwMode="auto">
          <a:xfrm>
            <a:off x="3048000" y="4267200"/>
            <a:ext cx="152400" cy="152400"/>
          </a:xfrm>
          <a:prstGeom prst="ellipse">
            <a:avLst/>
          </a:prstGeom>
          <a:noFill/>
          <a:ln w="12700">
            <a:solidFill>
              <a:schemeClr val="tx1"/>
            </a:solidFill>
            <a:round/>
            <a:headEnd/>
            <a:tailEnd/>
          </a:ln>
          <a:effectLst/>
        </p:spPr>
        <p:txBody>
          <a:bodyPr wrap="none" anchor="ctr"/>
          <a:lstStyle/>
          <a:p>
            <a:endParaRPr lang="en-US"/>
          </a:p>
        </p:txBody>
      </p:sp>
      <p:sp>
        <p:nvSpPr>
          <p:cNvPr id="1540138" name="Text Box 42"/>
          <p:cNvSpPr txBox="1">
            <a:spLocks noChangeArrowheads="1"/>
          </p:cNvSpPr>
          <p:nvPr/>
        </p:nvSpPr>
        <p:spPr bwMode="auto">
          <a:xfrm>
            <a:off x="1981200" y="4495800"/>
            <a:ext cx="56515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40139" name="Text Box 43"/>
          <p:cNvSpPr txBox="1">
            <a:spLocks noChangeArrowheads="1"/>
          </p:cNvSpPr>
          <p:nvPr/>
        </p:nvSpPr>
        <p:spPr bwMode="auto">
          <a:xfrm>
            <a:off x="4267200" y="44958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grpSp>
        <p:nvGrpSpPr>
          <p:cNvPr id="1540140" name="Group 44"/>
          <p:cNvGrpSpPr>
            <a:grpSpLocks/>
          </p:cNvGrpSpPr>
          <p:nvPr/>
        </p:nvGrpSpPr>
        <p:grpSpPr bwMode="auto">
          <a:xfrm>
            <a:off x="5419725" y="3060700"/>
            <a:ext cx="639763" cy="488950"/>
            <a:chOff x="816" y="1920"/>
            <a:chExt cx="432" cy="336"/>
          </a:xfrm>
        </p:grpSpPr>
        <p:sp>
          <p:nvSpPr>
            <p:cNvPr id="1540141" name="AutoShape 45"/>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0142" name="Oval 46"/>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40143" name="AutoShape 47"/>
          <p:cNvSpPr>
            <a:spLocks noChangeArrowheads="1"/>
          </p:cNvSpPr>
          <p:nvPr/>
        </p:nvSpPr>
        <p:spPr bwMode="auto">
          <a:xfrm rot="16200000" flipH="1">
            <a:off x="5566569" y="4034631"/>
            <a:ext cx="488950" cy="496888"/>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0144" name="Line 48"/>
          <p:cNvSpPr>
            <a:spLocks noChangeShapeType="1"/>
          </p:cNvSpPr>
          <p:nvPr/>
        </p:nvSpPr>
        <p:spPr bwMode="auto">
          <a:xfrm>
            <a:off x="5062538" y="3270250"/>
            <a:ext cx="357187" cy="0"/>
          </a:xfrm>
          <a:prstGeom prst="line">
            <a:avLst/>
          </a:prstGeom>
          <a:noFill/>
          <a:ln w="12700">
            <a:solidFill>
              <a:schemeClr val="tx1"/>
            </a:solidFill>
            <a:round/>
            <a:headEnd/>
            <a:tailEnd/>
          </a:ln>
          <a:effectLst/>
        </p:spPr>
        <p:txBody>
          <a:bodyPr/>
          <a:lstStyle/>
          <a:p>
            <a:endParaRPr lang="en-US"/>
          </a:p>
        </p:txBody>
      </p:sp>
      <p:sp>
        <p:nvSpPr>
          <p:cNvPr id="1540145" name="Line 49"/>
          <p:cNvSpPr>
            <a:spLocks noChangeShapeType="1"/>
          </p:cNvSpPr>
          <p:nvPr/>
        </p:nvSpPr>
        <p:spPr bwMode="auto">
          <a:xfrm>
            <a:off x="6059488" y="3270250"/>
            <a:ext cx="357187" cy="0"/>
          </a:xfrm>
          <a:prstGeom prst="line">
            <a:avLst/>
          </a:prstGeom>
          <a:noFill/>
          <a:ln w="12700">
            <a:solidFill>
              <a:schemeClr val="tx1"/>
            </a:solidFill>
            <a:round/>
            <a:headEnd/>
            <a:tailEnd/>
          </a:ln>
          <a:effectLst/>
        </p:spPr>
        <p:txBody>
          <a:bodyPr/>
          <a:lstStyle/>
          <a:p>
            <a:endParaRPr lang="en-US"/>
          </a:p>
        </p:txBody>
      </p:sp>
      <p:sp>
        <p:nvSpPr>
          <p:cNvPr id="1540146" name="Line 50"/>
          <p:cNvSpPr>
            <a:spLocks noChangeShapeType="1"/>
          </p:cNvSpPr>
          <p:nvPr/>
        </p:nvSpPr>
        <p:spPr bwMode="auto">
          <a:xfrm>
            <a:off x="6059488" y="4248150"/>
            <a:ext cx="357187" cy="0"/>
          </a:xfrm>
          <a:prstGeom prst="line">
            <a:avLst/>
          </a:prstGeom>
          <a:noFill/>
          <a:ln w="12700">
            <a:solidFill>
              <a:schemeClr val="tx1"/>
            </a:solidFill>
            <a:round/>
            <a:headEnd/>
            <a:tailEnd/>
          </a:ln>
          <a:effectLst/>
        </p:spPr>
        <p:txBody>
          <a:bodyPr/>
          <a:lstStyle/>
          <a:p>
            <a:endParaRPr lang="en-US"/>
          </a:p>
        </p:txBody>
      </p:sp>
      <p:sp>
        <p:nvSpPr>
          <p:cNvPr id="1540147" name="Line 51"/>
          <p:cNvSpPr>
            <a:spLocks noChangeShapeType="1"/>
          </p:cNvSpPr>
          <p:nvPr/>
        </p:nvSpPr>
        <p:spPr bwMode="auto">
          <a:xfrm>
            <a:off x="5062538" y="4248150"/>
            <a:ext cx="357187" cy="0"/>
          </a:xfrm>
          <a:prstGeom prst="line">
            <a:avLst/>
          </a:prstGeom>
          <a:noFill/>
          <a:ln w="12700">
            <a:solidFill>
              <a:schemeClr val="tx1"/>
            </a:solidFill>
            <a:round/>
            <a:headEnd/>
            <a:tailEnd/>
          </a:ln>
          <a:effectLst/>
        </p:spPr>
        <p:txBody>
          <a:bodyPr/>
          <a:lstStyle/>
          <a:p>
            <a:endParaRPr lang="en-US"/>
          </a:p>
        </p:txBody>
      </p:sp>
      <p:sp>
        <p:nvSpPr>
          <p:cNvPr id="1540148" name="Line 52"/>
          <p:cNvSpPr>
            <a:spLocks noChangeShapeType="1"/>
          </p:cNvSpPr>
          <p:nvPr/>
        </p:nvSpPr>
        <p:spPr bwMode="auto">
          <a:xfrm>
            <a:off x="6416675" y="3270250"/>
            <a:ext cx="0" cy="977900"/>
          </a:xfrm>
          <a:prstGeom prst="line">
            <a:avLst/>
          </a:prstGeom>
          <a:noFill/>
          <a:ln w="12700">
            <a:solidFill>
              <a:schemeClr val="tx1"/>
            </a:solidFill>
            <a:round/>
            <a:headEnd/>
            <a:tailEnd/>
          </a:ln>
          <a:effectLst/>
        </p:spPr>
        <p:txBody>
          <a:bodyPr/>
          <a:lstStyle/>
          <a:p>
            <a:endParaRPr lang="en-US"/>
          </a:p>
        </p:txBody>
      </p:sp>
      <p:sp>
        <p:nvSpPr>
          <p:cNvPr id="1540149" name="Line 53"/>
          <p:cNvSpPr>
            <a:spLocks noChangeShapeType="1"/>
          </p:cNvSpPr>
          <p:nvPr/>
        </p:nvSpPr>
        <p:spPr bwMode="auto">
          <a:xfrm>
            <a:off x="5062538" y="3270250"/>
            <a:ext cx="0" cy="977900"/>
          </a:xfrm>
          <a:prstGeom prst="line">
            <a:avLst/>
          </a:prstGeom>
          <a:noFill/>
          <a:ln w="12700">
            <a:solidFill>
              <a:schemeClr val="tx1"/>
            </a:solidFill>
            <a:round/>
            <a:headEnd/>
            <a:tailEnd/>
          </a:ln>
          <a:effectLst/>
        </p:spPr>
        <p:txBody>
          <a:bodyPr/>
          <a:lstStyle/>
          <a:p>
            <a:endParaRPr lang="en-US"/>
          </a:p>
        </p:txBody>
      </p:sp>
      <p:sp>
        <p:nvSpPr>
          <p:cNvPr id="1540150" name="Oval 54"/>
          <p:cNvSpPr>
            <a:spLocks noChangeArrowheads="1"/>
          </p:cNvSpPr>
          <p:nvPr/>
        </p:nvSpPr>
        <p:spPr bwMode="auto">
          <a:xfrm>
            <a:off x="5386388" y="4222750"/>
            <a:ext cx="152400" cy="152400"/>
          </a:xfrm>
          <a:prstGeom prst="ellipse">
            <a:avLst/>
          </a:prstGeom>
          <a:noFill/>
          <a:ln w="12700">
            <a:solidFill>
              <a:schemeClr val="tx1"/>
            </a:solidFill>
            <a:round/>
            <a:headEnd/>
            <a:tailEnd/>
          </a:ln>
          <a:effectLst/>
        </p:spPr>
        <p:txBody>
          <a:bodyPr wrap="none" anchor="ctr"/>
          <a:lstStyle/>
          <a:p>
            <a:endParaRPr lang="en-US"/>
          </a:p>
        </p:txBody>
      </p:sp>
      <p:sp>
        <p:nvSpPr>
          <p:cNvPr id="1540151" name="Line 55"/>
          <p:cNvSpPr>
            <a:spLocks noChangeShapeType="1"/>
          </p:cNvSpPr>
          <p:nvPr/>
        </p:nvSpPr>
        <p:spPr bwMode="auto">
          <a:xfrm>
            <a:off x="6400800" y="3810000"/>
            <a:ext cx="533400" cy="0"/>
          </a:xfrm>
          <a:prstGeom prst="line">
            <a:avLst/>
          </a:prstGeom>
          <a:noFill/>
          <a:ln w="12700">
            <a:solidFill>
              <a:schemeClr val="tx1"/>
            </a:solidFill>
            <a:round/>
            <a:headEnd/>
            <a:tailEnd/>
          </a:ln>
          <a:effectLst/>
        </p:spPr>
        <p:txBody>
          <a:bodyPr/>
          <a:lstStyle/>
          <a:p>
            <a:endParaRPr lang="en-US"/>
          </a:p>
        </p:txBody>
      </p:sp>
      <p:sp>
        <p:nvSpPr>
          <p:cNvPr id="1540152" name="Text Box 56"/>
          <p:cNvSpPr txBox="1">
            <a:spLocks noChangeArrowheads="1"/>
          </p:cNvSpPr>
          <p:nvPr/>
        </p:nvSpPr>
        <p:spPr bwMode="auto">
          <a:xfrm>
            <a:off x="3048000" y="31242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1</a:t>
            </a:r>
          </a:p>
        </p:txBody>
      </p:sp>
      <p:sp>
        <p:nvSpPr>
          <p:cNvPr id="1540153" name="Text Box 57"/>
          <p:cNvSpPr txBox="1">
            <a:spLocks noChangeArrowheads="1"/>
          </p:cNvSpPr>
          <p:nvPr/>
        </p:nvSpPr>
        <p:spPr bwMode="auto">
          <a:xfrm>
            <a:off x="3429000" y="41148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2</a:t>
            </a:r>
          </a:p>
        </p:txBody>
      </p:sp>
      <p:sp>
        <p:nvSpPr>
          <p:cNvPr id="1540154" name="Text Box 58"/>
          <p:cNvSpPr txBox="1">
            <a:spLocks noChangeArrowheads="1"/>
          </p:cNvSpPr>
          <p:nvPr/>
        </p:nvSpPr>
        <p:spPr bwMode="auto">
          <a:xfrm>
            <a:off x="5715000" y="41148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4</a:t>
            </a:r>
          </a:p>
        </p:txBody>
      </p:sp>
      <p:sp>
        <p:nvSpPr>
          <p:cNvPr id="1540155" name="Text Box 59"/>
          <p:cNvSpPr txBox="1">
            <a:spLocks noChangeArrowheads="1"/>
          </p:cNvSpPr>
          <p:nvPr/>
        </p:nvSpPr>
        <p:spPr bwMode="auto">
          <a:xfrm>
            <a:off x="5410200" y="31242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3</a:t>
            </a:r>
          </a:p>
        </p:txBody>
      </p:sp>
      <p:sp>
        <p:nvSpPr>
          <p:cNvPr id="1540156" name="Text Box 60"/>
          <p:cNvSpPr txBox="1">
            <a:spLocks noChangeArrowheads="1"/>
          </p:cNvSpPr>
          <p:nvPr/>
        </p:nvSpPr>
        <p:spPr bwMode="auto">
          <a:xfrm>
            <a:off x="3657600" y="3429000"/>
            <a:ext cx="519113" cy="396875"/>
          </a:xfrm>
          <a:prstGeom prst="rect">
            <a:avLst/>
          </a:prstGeom>
          <a:noFill/>
          <a:ln w="12700">
            <a:noFill/>
            <a:miter lim="800000"/>
            <a:headEnd/>
            <a:tailEnd/>
          </a:ln>
          <a:effectLst/>
        </p:spPr>
        <p:txBody>
          <a:bodyPr wrap="none">
            <a:spAutoFit/>
          </a:bodyPr>
          <a:lstStyle/>
          <a:p>
            <a:r>
              <a:rPr lang="en-US" sz="2000">
                <a:solidFill>
                  <a:schemeClr val="tx1"/>
                </a:solidFill>
              </a:rPr>
              <a:t>Q</a:t>
            </a:r>
            <a:r>
              <a:rPr lang="en-US" sz="2000" baseline="-25000">
                <a:solidFill>
                  <a:schemeClr val="tx1"/>
                </a:solidFill>
              </a:rPr>
              <a:t>M</a:t>
            </a:r>
          </a:p>
        </p:txBody>
      </p:sp>
      <p:sp>
        <p:nvSpPr>
          <p:cNvPr id="1540157" name="Text Box 61"/>
          <p:cNvSpPr txBox="1">
            <a:spLocks noChangeArrowheads="1"/>
          </p:cNvSpPr>
          <p:nvPr/>
        </p:nvSpPr>
        <p:spPr bwMode="auto">
          <a:xfrm>
            <a:off x="4343400" y="3581400"/>
            <a:ext cx="431800" cy="396875"/>
          </a:xfrm>
          <a:prstGeom prst="rect">
            <a:avLst/>
          </a:prstGeom>
          <a:noFill/>
          <a:ln w="12700">
            <a:noFill/>
            <a:miter lim="800000"/>
            <a:headEnd/>
            <a:tailEnd/>
          </a:ln>
          <a:effectLst/>
        </p:spPr>
        <p:txBody>
          <a:bodyPr>
            <a:spAutoFit/>
          </a:bodyPr>
          <a:lstStyle/>
          <a:p>
            <a:r>
              <a:rPr lang="en-US" sz="2000">
                <a:solidFill>
                  <a:schemeClr val="tx1"/>
                </a:solidFill>
              </a:rPr>
              <a:t>T</a:t>
            </a:r>
            <a:r>
              <a:rPr lang="en-US" sz="2000" baseline="-25000">
                <a:solidFill>
                  <a:schemeClr val="tx1"/>
                </a:solidFill>
              </a:rPr>
              <a:t>2</a:t>
            </a:r>
          </a:p>
        </p:txBody>
      </p:sp>
      <p:sp>
        <p:nvSpPr>
          <p:cNvPr id="1540158" name="Text Box 62"/>
          <p:cNvSpPr txBox="1">
            <a:spLocks noChangeArrowheads="1"/>
          </p:cNvSpPr>
          <p:nvPr/>
        </p:nvSpPr>
        <p:spPr bwMode="auto">
          <a:xfrm>
            <a:off x="1981200" y="3581400"/>
            <a:ext cx="431800" cy="396875"/>
          </a:xfrm>
          <a:prstGeom prst="rect">
            <a:avLst/>
          </a:prstGeom>
          <a:noFill/>
          <a:ln w="12700">
            <a:noFill/>
            <a:miter lim="800000"/>
            <a:headEnd/>
            <a:tailEnd/>
          </a:ln>
          <a:effectLst/>
        </p:spPr>
        <p:txBody>
          <a:bodyPr>
            <a:spAutoFit/>
          </a:bodyPr>
          <a:lstStyle/>
          <a:p>
            <a:r>
              <a:rPr lang="en-US" sz="2000">
                <a:solidFill>
                  <a:schemeClr val="tx1"/>
                </a:solidFill>
              </a:rPr>
              <a:t>T</a:t>
            </a:r>
            <a:r>
              <a:rPr lang="en-US" sz="2000" baseline="-25000">
                <a:solidFill>
                  <a:schemeClr val="tx1"/>
                </a:solidFill>
              </a:rPr>
              <a:t>1</a:t>
            </a:r>
          </a:p>
        </p:txBody>
      </p:sp>
      <p:grpSp>
        <p:nvGrpSpPr>
          <p:cNvPr id="1540160" name="Group 64"/>
          <p:cNvGrpSpPr>
            <a:grpSpLocks/>
          </p:cNvGrpSpPr>
          <p:nvPr/>
        </p:nvGrpSpPr>
        <p:grpSpPr bwMode="auto">
          <a:xfrm>
            <a:off x="3602038" y="4114800"/>
            <a:ext cx="3756025" cy="1082675"/>
            <a:chOff x="2269" y="2736"/>
            <a:chExt cx="2366" cy="682"/>
          </a:xfrm>
        </p:grpSpPr>
        <p:cxnSp>
          <p:nvCxnSpPr>
            <p:cNvPr id="1540161" name="AutoShape 65"/>
            <p:cNvCxnSpPr>
              <a:cxnSpLocks noChangeShapeType="1"/>
            </p:cNvCxnSpPr>
            <p:nvPr/>
          </p:nvCxnSpPr>
          <p:spPr bwMode="auto">
            <a:xfrm rot="5400000" flipH="1">
              <a:off x="2821" y="2184"/>
              <a:ext cx="68" cy="1172"/>
            </a:xfrm>
            <a:prstGeom prst="curvedConnector3">
              <a:avLst>
                <a:gd name="adj1" fmla="val 311764"/>
              </a:avLst>
            </a:prstGeom>
            <a:noFill/>
            <a:ln w="12700">
              <a:solidFill>
                <a:schemeClr val="accent1"/>
              </a:solidFill>
              <a:round/>
              <a:headEnd/>
              <a:tailEnd type="triangle" w="med" len="med"/>
            </a:ln>
            <a:effectLst/>
          </p:spPr>
        </p:cxnSp>
        <p:sp>
          <p:nvSpPr>
            <p:cNvPr id="1540162" name="Text Box 66"/>
            <p:cNvSpPr txBox="1">
              <a:spLocks noChangeArrowheads="1"/>
            </p:cNvSpPr>
            <p:nvPr/>
          </p:nvSpPr>
          <p:spPr bwMode="auto">
            <a:xfrm>
              <a:off x="3168" y="3168"/>
              <a:ext cx="1467" cy="250"/>
            </a:xfrm>
            <a:prstGeom prst="rect">
              <a:avLst/>
            </a:prstGeom>
            <a:noFill/>
            <a:ln w="12700">
              <a:noFill/>
              <a:miter lim="800000"/>
              <a:headEnd/>
              <a:tailEnd/>
            </a:ln>
            <a:effectLst/>
          </p:spPr>
          <p:txBody>
            <a:bodyPr wrap="none">
              <a:spAutoFit/>
            </a:bodyPr>
            <a:lstStyle/>
            <a:p>
              <a:r>
                <a:rPr lang="en-US" sz="2000"/>
                <a:t>reverse conduction</a:t>
              </a:r>
              <a:endParaRPr lang="en-US" sz="2000" baseline="-25000"/>
            </a:p>
          </p:txBody>
        </p:sp>
      </p:grpSp>
      <p:sp>
        <p:nvSpPr>
          <p:cNvPr id="1540163" name="Rectangle 67"/>
          <p:cNvSpPr>
            <a:spLocks noChangeArrowheads="1"/>
          </p:cNvSpPr>
          <p:nvPr/>
        </p:nvSpPr>
        <p:spPr bwMode="auto">
          <a:xfrm>
            <a:off x="533400" y="914400"/>
            <a:ext cx="8229600" cy="1603375"/>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Wingdings" pitchFamily="2" charset="2"/>
              <a:buChar char="q"/>
            </a:pPr>
            <a:r>
              <a:rPr lang="en-US" sz="2400">
                <a:solidFill>
                  <a:schemeClr val="tx1"/>
                </a:solidFill>
              </a:rPr>
              <a:t>Clock load per register is important since it directly impacts the power dissipation of the clock network.</a:t>
            </a:r>
          </a:p>
          <a:p>
            <a:pPr marL="342900" indent="-342900">
              <a:lnSpc>
                <a:spcPct val="90000"/>
              </a:lnSpc>
              <a:spcBef>
                <a:spcPct val="65000"/>
              </a:spcBef>
              <a:buClr>
                <a:schemeClr val="accent1"/>
              </a:buClr>
              <a:buSzPct val="75000"/>
              <a:buFont typeface="Wingdings" pitchFamily="2" charset="2"/>
              <a:buChar char="q"/>
            </a:pPr>
            <a:r>
              <a:rPr lang="en-US" sz="2400">
                <a:solidFill>
                  <a:schemeClr val="tx1"/>
                </a:solidFill>
              </a:rPr>
              <a:t>Can reduce the clock load (at the cost of robustness) by making the circuit </a:t>
            </a:r>
            <a:r>
              <a:rPr lang="en-US" sz="2400"/>
              <a:t>ratioed</a:t>
            </a:r>
          </a:p>
        </p:txBody>
      </p:sp>
      <p:sp>
        <p:nvSpPr>
          <p:cNvPr id="1540164" name="Rectangle 68"/>
          <p:cNvSpPr>
            <a:spLocks noChangeArrowheads="1"/>
          </p:cNvSpPr>
          <p:nvPr/>
        </p:nvSpPr>
        <p:spPr bwMode="auto">
          <a:xfrm>
            <a:off x="533400" y="5486400"/>
            <a:ext cx="8382000" cy="690563"/>
          </a:xfrm>
          <a:prstGeom prst="rect">
            <a:avLst/>
          </a:prstGeom>
          <a:noFill/>
          <a:ln w="12700">
            <a:noFill/>
            <a:miter lim="800000"/>
            <a:headEnd/>
            <a:tailEnd/>
          </a:ln>
          <a:effectLst/>
        </p:spPr>
        <p:txBody>
          <a:bodyPr lIns="63500" tIns="25400" rIns="63500" bIns="25400">
            <a:spAutoFit/>
          </a:bodyPr>
          <a:lstStyle/>
          <a:p>
            <a:pPr marL="742950" lvl="1" indent="-285750">
              <a:lnSpc>
                <a:spcPct val="85000"/>
              </a:lnSpc>
              <a:spcBef>
                <a:spcPct val="40000"/>
              </a:spcBef>
              <a:buClr>
                <a:schemeClr val="accent1"/>
              </a:buClr>
              <a:buSzPct val="75000"/>
              <a:buFont typeface="Monotype Sorts" pitchFamily="2" charset="2"/>
              <a:buChar char="l"/>
            </a:pPr>
            <a:r>
              <a:rPr lang="en-US" sz="2000">
                <a:solidFill>
                  <a:schemeClr val="tx1"/>
                </a:solidFill>
              </a:rPr>
              <a:t>to switch the state of the master, T</a:t>
            </a:r>
            <a:r>
              <a:rPr lang="en-US" sz="2000" baseline="-25000">
                <a:solidFill>
                  <a:schemeClr val="tx1"/>
                </a:solidFill>
              </a:rPr>
              <a:t>1</a:t>
            </a:r>
            <a:r>
              <a:rPr lang="en-US" sz="2000">
                <a:solidFill>
                  <a:schemeClr val="tx1"/>
                </a:solidFill>
              </a:rPr>
              <a:t> must be sized to overpower I</a:t>
            </a:r>
            <a:r>
              <a:rPr lang="en-US" sz="2000" baseline="-25000">
                <a:solidFill>
                  <a:schemeClr val="tx1"/>
                </a:solidFill>
              </a:rPr>
              <a:t>2</a:t>
            </a:r>
          </a:p>
          <a:p>
            <a:pPr marL="742950" lvl="1" indent="-285750">
              <a:lnSpc>
                <a:spcPct val="85000"/>
              </a:lnSpc>
              <a:spcBef>
                <a:spcPct val="40000"/>
              </a:spcBef>
              <a:buClr>
                <a:schemeClr val="accent1"/>
              </a:buClr>
              <a:buSzPct val="75000"/>
              <a:buFont typeface="Monotype Sorts" pitchFamily="2" charset="2"/>
              <a:buChar char="l"/>
            </a:pPr>
            <a:r>
              <a:rPr lang="en-US" sz="2000">
                <a:solidFill>
                  <a:schemeClr val="tx1"/>
                </a:solidFill>
              </a:rPr>
              <a:t>to avoid reverse conduction, I</a:t>
            </a:r>
            <a:r>
              <a:rPr lang="en-US" sz="2000" baseline="-25000">
                <a:solidFill>
                  <a:schemeClr val="tx1"/>
                </a:solidFill>
              </a:rPr>
              <a:t>4</a:t>
            </a:r>
            <a:r>
              <a:rPr lang="en-US" sz="2000">
                <a:solidFill>
                  <a:schemeClr val="tx1"/>
                </a:solidFill>
              </a:rPr>
              <a:t> must be weaker than I</a:t>
            </a:r>
            <a:r>
              <a:rPr lang="en-US" sz="2000" baseline="-25000">
                <a:solidFill>
                  <a:schemeClr val="tx1"/>
                </a:solidFill>
              </a:rPr>
              <a:t>1</a:t>
            </a:r>
            <a:endParaRPr lang="en-US" sz="2000" baseline="-25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01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0164">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499"/>
                                          </p:stCondLst>
                                        </p:cTn>
                                        <p:tgtEl>
                                          <p:spTgt spid="1540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164"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50" name="Rectangle 6"/>
          <p:cNvSpPr>
            <a:spLocks noGrp="1" noChangeArrowheads="1"/>
          </p:cNvSpPr>
          <p:nvPr>
            <p:ph type="title"/>
          </p:nvPr>
        </p:nvSpPr>
        <p:spPr/>
        <p:txBody>
          <a:bodyPr/>
          <a:lstStyle/>
          <a:p>
            <a:r>
              <a:rPr lang="en-US"/>
              <a:t>Non-Ideal Clocks</a:t>
            </a:r>
          </a:p>
        </p:txBody>
      </p:sp>
      <p:grpSp>
        <p:nvGrpSpPr>
          <p:cNvPr id="1542196" name="Group 52"/>
          <p:cNvGrpSpPr>
            <a:grpSpLocks/>
          </p:cNvGrpSpPr>
          <p:nvPr/>
        </p:nvGrpSpPr>
        <p:grpSpPr bwMode="auto">
          <a:xfrm>
            <a:off x="533400" y="1905000"/>
            <a:ext cx="7696200" cy="2498725"/>
            <a:chOff x="336" y="1296"/>
            <a:chExt cx="4848" cy="1574"/>
          </a:xfrm>
        </p:grpSpPr>
        <p:grpSp>
          <p:nvGrpSpPr>
            <p:cNvPr id="1542151" name="Group 7"/>
            <p:cNvGrpSpPr>
              <a:grpSpLocks/>
            </p:cNvGrpSpPr>
            <p:nvPr/>
          </p:nvGrpSpPr>
          <p:grpSpPr bwMode="auto">
            <a:xfrm>
              <a:off x="336" y="1296"/>
              <a:ext cx="2112" cy="864"/>
              <a:chOff x="2832" y="2640"/>
              <a:chExt cx="2112" cy="864"/>
            </a:xfrm>
          </p:grpSpPr>
          <p:sp>
            <p:nvSpPr>
              <p:cNvPr id="1542152" name="Text Box 8"/>
              <p:cNvSpPr txBox="1">
                <a:spLocks noChangeArrowheads="1"/>
              </p:cNvSpPr>
              <p:nvPr/>
            </p:nvSpPr>
            <p:spPr bwMode="auto">
              <a:xfrm>
                <a:off x="2832" y="3072"/>
                <a:ext cx="356"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42153" name="Line 9"/>
              <p:cNvSpPr>
                <a:spLocks noChangeShapeType="1"/>
              </p:cNvSpPr>
              <p:nvPr/>
            </p:nvSpPr>
            <p:spPr bwMode="auto">
              <a:xfrm>
                <a:off x="3216" y="2928"/>
                <a:ext cx="384" cy="0"/>
              </a:xfrm>
              <a:prstGeom prst="line">
                <a:avLst/>
              </a:prstGeom>
              <a:noFill/>
              <a:ln w="12700">
                <a:solidFill>
                  <a:schemeClr val="tx1"/>
                </a:solidFill>
                <a:round/>
                <a:headEnd/>
                <a:tailEnd/>
              </a:ln>
              <a:effectLst/>
            </p:spPr>
            <p:txBody>
              <a:bodyPr/>
              <a:lstStyle/>
              <a:p>
                <a:endParaRPr lang="en-US"/>
              </a:p>
            </p:txBody>
          </p:sp>
          <p:sp>
            <p:nvSpPr>
              <p:cNvPr id="1542154" name="Line 10"/>
              <p:cNvSpPr>
                <a:spLocks noChangeShapeType="1"/>
              </p:cNvSpPr>
              <p:nvPr/>
            </p:nvSpPr>
            <p:spPr bwMode="auto">
              <a:xfrm flipV="1">
                <a:off x="3600" y="2640"/>
                <a:ext cx="0" cy="288"/>
              </a:xfrm>
              <a:prstGeom prst="line">
                <a:avLst/>
              </a:prstGeom>
              <a:noFill/>
              <a:ln w="12700">
                <a:solidFill>
                  <a:schemeClr val="tx1"/>
                </a:solidFill>
                <a:round/>
                <a:headEnd/>
                <a:tailEnd/>
              </a:ln>
              <a:effectLst/>
            </p:spPr>
            <p:txBody>
              <a:bodyPr/>
              <a:lstStyle/>
              <a:p>
                <a:endParaRPr lang="en-US"/>
              </a:p>
            </p:txBody>
          </p:sp>
          <p:sp>
            <p:nvSpPr>
              <p:cNvPr id="1542155" name="Line 11"/>
              <p:cNvSpPr>
                <a:spLocks noChangeShapeType="1"/>
              </p:cNvSpPr>
              <p:nvPr/>
            </p:nvSpPr>
            <p:spPr bwMode="auto">
              <a:xfrm flipV="1">
                <a:off x="3888" y="2640"/>
                <a:ext cx="0" cy="288"/>
              </a:xfrm>
              <a:prstGeom prst="line">
                <a:avLst/>
              </a:prstGeom>
              <a:noFill/>
              <a:ln w="12700">
                <a:solidFill>
                  <a:schemeClr val="tx1"/>
                </a:solidFill>
                <a:round/>
                <a:headEnd/>
                <a:tailEnd/>
              </a:ln>
              <a:effectLst/>
            </p:spPr>
            <p:txBody>
              <a:bodyPr/>
              <a:lstStyle/>
              <a:p>
                <a:endParaRPr lang="en-US"/>
              </a:p>
            </p:txBody>
          </p:sp>
          <p:sp>
            <p:nvSpPr>
              <p:cNvPr id="1542156" name="Line 12"/>
              <p:cNvSpPr>
                <a:spLocks noChangeShapeType="1"/>
              </p:cNvSpPr>
              <p:nvPr/>
            </p:nvSpPr>
            <p:spPr bwMode="auto">
              <a:xfrm>
                <a:off x="3888" y="2928"/>
                <a:ext cx="384" cy="0"/>
              </a:xfrm>
              <a:prstGeom prst="line">
                <a:avLst/>
              </a:prstGeom>
              <a:noFill/>
              <a:ln w="12700">
                <a:solidFill>
                  <a:schemeClr val="tx1"/>
                </a:solidFill>
                <a:round/>
                <a:headEnd/>
                <a:tailEnd/>
              </a:ln>
              <a:effectLst/>
            </p:spPr>
            <p:txBody>
              <a:bodyPr/>
              <a:lstStyle/>
              <a:p>
                <a:endParaRPr lang="en-US"/>
              </a:p>
            </p:txBody>
          </p:sp>
          <p:sp>
            <p:nvSpPr>
              <p:cNvPr id="1542157" name="Line 13"/>
              <p:cNvSpPr>
                <a:spLocks noChangeShapeType="1"/>
              </p:cNvSpPr>
              <p:nvPr/>
            </p:nvSpPr>
            <p:spPr bwMode="auto">
              <a:xfrm flipV="1">
                <a:off x="4272" y="2640"/>
                <a:ext cx="0" cy="288"/>
              </a:xfrm>
              <a:prstGeom prst="line">
                <a:avLst/>
              </a:prstGeom>
              <a:noFill/>
              <a:ln w="12700">
                <a:solidFill>
                  <a:schemeClr val="tx1"/>
                </a:solidFill>
                <a:round/>
                <a:headEnd/>
                <a:tailEnd/>
              </a:ln>
              <a:effectLst/>
            </p:spPr>
            <p:txBody>
              <a:bodyPr/>
              <a:lstStyle/>
              <a:p>
                <a:endParaRPr lang="en-US"/>
              </a:p>
            </p:txBody>
          </p:sp>
          <p:sp>
            <p:nvSpPr>
              <p:cNvPr id="1542158" name="Line 14"/>
              <p:cNvSpPr>
                <a:spLocks noChangeShapeType="1"/>
              </p:cNvSpPr>
              <p:nvPr/>
            </p:nvSpPr>
            <p:spPr bwMode="auto">
              <a:xfrm flipV="1">
                <a:off x="4560" y="2640"/>
                <a:ext cx="0" cy="288"/>
              </a:xfrm>
              <a:prstGeom prst="line">
                <a:avLst/>
              </a:prstGeom>
              <a:noFill/>
              <a:ln w="12700">
                <a:solidFill>
                  <a:schemeClr val="tx1"/>
                </a:solidFill>
                <a:round/>
                <a:headEnd/>
                <a:tailEnd/>
              </a:ln>
              <a:effectLst/>
            </p:spPr>
            <p:txBody>
              <a:bodyPr/>
              <a:lstStyle/>
              <a:p>
                <a:endParaRPr lang="en-US"/>
              </a:p>
            </p:txBody>
          </p:sp>
          <p:sp>
            <p:nvSpPr>
              <p:cNvPr id="1542159" name="Line 15"/>
              <p:cNvSpPr>
                <a:spLocks noChangeShapeType="1"/>
              </p:cNvSpPr>
              <p:nvPr/>
            </p:nvSpPr>
            <p:spPr bwMode="auto">
              <a:xfrm>
                <a:off x="3600" y="2640"/>
                <a:ext cx="288" cy="0"/>
              </a:xfrm>
              <a:prstGeom prst="line">
                <a:avLst/>
              </a:prstGeom>
              <a:noFill/>
              <a:ln w="12700">
                <a:solidFill>
                  <a:schemeClr val="tx1"/>
                </a:solidFill>
                <a:round/>
                <a:headEnd/>
                <a:tailEnd/>
              </a:ln>
              <a:effectLst/>
            </p:spPr>
            <p:txBody>
              <a:bodyPr/>
              <a:lstStyle/>
              <a:p>
                <a:endParaRPr lang="en-US"/>
              </a:p>
            </p:txBody>
          </p:sp>
          <p:sp>
            <p:nvSpPr>
              <p:cNvPr id="1542160" name="Line 16"/>
              <p:cNvSpPr>
                <a:spLocks noChangeShapeType="1"/>
              </p:cNvSpPr>
              <p:nvPr/>
            </p:nvSpPr>
            <p:spPr bwMode="auto">
              <a:xfrm>
                <a:off x="4272" y="2640"/>
                <a:ext cx="288" cy="0"/>
              </a:xfrm>
              <a:prstGeom prst="line">
                <a:avLst/>
              </a:prstGeom>
              <a:noFill/>
              <a:ln w="12700">
                <a:solidFill>
                  <a:schemeClr val="tx1"/>
                </a:solidFill>
                <a:round/>
                <a:headEnd/>
                <a:tailEnd/>
              </a:ln>
              <a:effectLst/>
            </p:spPr>
            <p:txBody>
              <a:bodyPr/>
              <a:lstStyle/>
              <a:p>
                <a:endParaRPr lang="en-US"/>
              </a:p>
            </p:txBody>
          </p:sp>
          <p:sp>
            <p:nvSpPr>
              <p:cNvPr id="1542161" name="Line 17"/>
              <p:cNvSpPr>
                <a:spLocks noChangeShapeType="1"/>
              </p:cNvSpPr>
              <p:nvPr/>
            </p:nvSpPr>
            <p:spPr bwMode="auto">
              <a:xfrm>
                <a:off x="4560" y="2928"/>
                <a:ext cx="384" cy="0"/>
              </a:xfrm>
              <a:prstGeom prst="line">
                <a:avLst/>
              </a:prstGeom>
              <a:noFill/>
              <a:ln w="12700">
                <a:solidFill>
                  <a:schemeClr val="tx1"/>
                </a:solidFill>
                <a:round/>
                <a:headEnd/>
                <a:tailEnd/>
              </a:ln>
              <a:effectLst/>
            </p:spPr>
            <p:txBody>
              <a:bodyPr/>
              <a:lstStyle/>
              <a:p>
                <a:endParaRPr lang="en-US"/>
              </a:p>
            </p:txBody>
          </p:sp>
          <p:sp>
            <p:nvSpPr>
              <p:cNvPr id="1542162" name="Line 18"/>
              <p:cNvSpPr>
                <a:spLocks noChangeShapeType="1"/>
              </p:cNvSpPr>
              <p:nvPr/>
            </p:nvSpPr>
            <p:spPr bwMode="auto">
              <a:xfrm flipH="1">
                <a:off x="3216" y="3216"/>
                <a:ext cx="384" cy="0"/>
              </a:xfrm>
              <a:prstGeom prst="line">
                <a:avLst/>
              </a:prstGeom>
              <a:noFill/>
              <a:ln w="12700">
                <a:solidFill>
                  <a:schemeClr val="tx1"/>
                </a:solidFill>
                <a:round/>
                <a:headEnd/>
                <a:tailEnd/>
              </a:ln>
              <a:effectLst/>
            </p:spPr>
            <p:txBody>
              <a:bodyPr/>
              <a:lstStyle/>
              <a:p>
                <a:endParaRPr lang="en-US"/>
              </a:p>
            </p:txBody>
          </p:sp>
          <p:sp>
            <p:nvSpPr>
              <p:cNvPr id="1542163" name="Line 19"/>
              <p:cNvSpPr>
                <a:spLocks noChangeShapeType="1"/>
              </p:cNvSpPr>
              <p:nvPr/>
            </p:nvSpPr>
            <p:spPr bwMode="auto">
              <a:xfrm flipH="1" flipV="1">
                <a:off x="3600" y="3216"/>
                <a:ext cx="0" cy="288"/>
              </a:xfrm>
              <a:prstGeom prst="line">
                <a:avLst/>
              </a:prstGeom>
              <a:noFill/>
              <a:ln w="12700">
                <a:solidFill>
                  <a:schemeClr val="tx1"/>
                </a:solidFill>
                <a:round/>
                <a:headEnd/>
                <a:tailEnd/>
              </a:ln>
              <a:effectLst/>
            </p:spPr>
            <p:txBody>
              <a:bodyPr/>
              <a:lstStyle/>
              <a:p>
                <a:endParaRPr lang="en-US"/>
              </a:p>
            </p:txBody>
          </p:sp>
          <p:sp>
            <p:nvSpPr>
              <p:cNvPr id="1542164" name="Line 20"/>
              <p:cNvSpPr>
                <a:spLocks noChangeShapeType="1"/>
              </p:cNvSpPr>
              <p:nvPr/>
            </p:nvSpPr>
            <p:spPr bwMode="auto">
              <a:xfrm flipH="1" flipV="1">
                <a:off x="3888" y="3216"/>
                <a:ext cx="0" cy="288"/>
              </a:xfrm>
              <a:prstGeom prst="line">
                <a:avLst/>
              </a:prstGeom>
              <a:noFill/>
              <a:ln w="12700">
                <a:solidFill>
                  <a:schemeClr val="tx1"/>
                </a:solidFill>
                <a:round/>
                <a:headEnd/>
                <a:tailEnd/>
              </a:ln>
              <a:effectLst/>
            </p:spPr>
            <p:txBody>
              <a:bodyPr/>
              <a:lstStyle/>
              <a:p>
                <a:endParaRPr lang="en-US"/>
              </a:p>
            </p:txBody>
          </p:sp>
          <p:sp>
            <p:nvSpPr>
              <p:cNvPr id="1542165" name="Line 21"/>
              <p:cNvSpPr>
                <a:spLocks noChangeShapeType="1"/>
              </p:cNvSpPr>
              <p:nvPr/>
            </p:nvSpPr>
            <p:spPr bwMode="auto">
              <a:xfrm flipH="1">
                <a:off x="3888" y="3216"/>
                <a:ext cx="384" cy="0"/>
              </a:xfrm>
              <a:prstGeom prst="line">
                <a:avLst/>
              </a:prstGeom>
              <a:noFill/>
              <a:ln w="12700">
                <a:solidFill>
                  <a:schemeClr val="tx1"/>
                </a:solidFill>
                <a:round/>
                <a:headEnd/>
                <a:tailEnd/>
              </a:ln>
              <a:effectLst/>
            </p:spPr>
            <p:txBody>
              <a:bodyPr/>
              <a:lstStyle/>
              <a:p>
                <a:endParaRPr lang="en-US"/>
              </a:p>
            </p:txBody>
          </p:sp>
          <p:sp>
            <p:nvSpPr>
              <p:cNvPr id="1542166" name="Line 22"/>
              <p:cNvSpPr>
                <a:spLocks noChangeShapeType="1"/>
              </p:cNvSpPr>
              <p:nvPr/>
            </p:nvSpPr>
            <p:spPr bwMode="auto">
              <a:xfrm flipH="1" flipV="1">
                <a:off x="4272" y="3216"/>
                <a:ext cx="0" cy="288"/>
              </a:xfrm>
              <a:prstGeom prst="line">
                <a:avLst/>
              </a:prstGeom>
              <a:noFill/>
              <a:ln w="12700">
                <a:solidFill>
                  <a:schemeClr val="tx1"/>
                </a:solidFill>
                <a:round/>
                <a:headEnd/>
                <a:tailEnd/>
              </a:ln>
              <a:effectLst/>
            </p:spPr>
            <p:txBody>
              <a:bodyPr/>
              <a:lstStyle/>
              <a:p>
                <a:endParaRPr lang="en-US"/>
              </a:p>
            </p:txBody>
          </p:sp>
          <p:sp>
            <p:nvSpPr>
              <p:cNvPr id="1542167" name="Line 23"/>
              <p:cNvSpPr>
                <a:spLocks noChangeShapeType="1"/>
              </p:cNvSpPr>
              <p:nvPr/>
            </p:nvSpPr>
            <p:spPr bwMode="auto">
              <a:xfrm flipH="1" flipV="1">
                <a:off x="4560" y="3216"/>
                <a:ext cx="0" cy="288"/>
              </a:xfrm>
              <a:prstGeom prst="line">
                <a:avLst/>
              </a:prstGeom>
              <a:noFill/>
              <a:ln w="12700">
                <a:solidFill>
                  <a:schemeClr val="tx1"/>
                </a:solidFill>
                <a:round/>
                <a:headEnd/>
                <a:tailEnd/>
              </a:ln>
              <a:effectLst/>
            </p:spPr>
            <p:txBody>
              <a:bodyPr/>
              <a:lstStyle/>
              <a:p>
                <a:endParaRPr lang="en-US"/>
              </a:p>
            </p:txBody>
          </p:sp>
          <p:sp>
            <p:nvSpPr>
              <p:cNvPr id="1542168" name="Line 24"/>
              <p:cNvSpPr>
                <a:spLocks noChangeShapeType="1"/>
              </p:cNvSpPr>
              <p:nvPr/>
            </p:nvSpPr>
            <p:spPr bwMode="auto">
              <a:xfrm flipH="1">
                <a:off x="3600" y="3504"/>
                <a:ext cx="288" cy="0"/>
              </a:xfrm>
              <a:prstGeom prst="line">
                <a:avLst/>
              </a:prstGeom>
              <a:noFill/>
              <a:ln w="12700">
                <a:solidFill>
                  <a:schemeClr val="tx1"/>
                </a:solidFill>
                <a:round/>
                <a:headEnd/>
                <a:tailEnd/>
              </a:ln>
              <a:effectLst/>
            </p:spPr>
            <p:txBody>
              <a:bodyPr/>
              <a:lstStyle/>
              <a:p>
                <a:endParaRPr lang="en-US"/>
              </a:p>
            </p:txBody>
          </p:sp>
          <p:sp>
            <p:nvSpPr>
              <p:cNvPr id="1542169" name="Line 25"/>
              <p:cNvSpPr>
                <a:spLocks noChangeShapeType="1"/>
              </p:cNvSpPr>
              <p:nvPr/>
            </p:nvSpPr>
            <p:spPr bwMode="auto">
              <a:xfrm flipH="1">
                <a:off x="4272" y="3504"/>
                <a:ext cx="288" cy="0"/>
              </a:xfrm>
              <a:prstGeom prst="line">
                <a:avLst/>
              </a:prstGeom>
              <a:noFill/>
              <a:ln w="12700">
                <a:solidFill>
                  <a:schemeClr val="tx1"/>
                </a:solidFill>
                <a:round/>
                <a:headEnd/>
                <a:tailEnd/>
              </a:ln>
              <a:effectLst/>
            </p:spPr>
            <p:txBody>
              <a:bodyPr/>
              <a:lstStyle/>
              <a:p>
                <a:endParaRPr lang="en-US"/>
              </a:p>
            </p:txBody>
          </p:sp>
          <p:sp>
            <p:nvSpPr>
              <p:cNvPr id="1542170" name="Line 26"/>
              <p:cNvSpPr>
                <a:spLocks noChangeShapeType="1"/>
              </p:cNvSpPr>
              <p:nvPr/>
            </p:nvSpPr>
            <p:spPr bwMode="auto">
              <a:xfrm flipH="1">
                <a:off x="4560" y="3216"/>
                <a:ext cx="384" cy="0"/>
              </a:xfrm>
              <a:prstGeom prst="line">
                <a:avLst/>
              </a:prstGeom>
              <a:noFill/>
              <a:ln w="12700">
                <a:solidFill>
                  <a:schemeClr val="tx1"/>
                </a:solidFill>
                <a:round/>
                <a:headEnd/>
                <a:tailEnd/>
              </a:ln>
              <a:effectLst/>
            </p:spPr>
            <p:txBody>
              <a:bodyPr/>
              <a:lstStyle/>
              <a:p>
                <a:endParaRPr lang="en-US"/>
              </a:p>
            </p:txBody>
          </p:sp>
          <p:sp>
            <p:nvSpPr>
              <p:cNvPr id="1542171" name="Text Box 27"/>
              <p:cNvSpPr txBox="1">
                <a:spLocks noChangeArrowheads="1"/>
              </p:cNvSpPr>
              <p:nvPr/>
            </p:nvSpPr>
            <p:spPr bwMode="auto">
              <a:xfrm>
                <a:off x="2880" y="2736"/>
                <a:ext cx="312"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grpSp>
        <p:sp>
          <p:nvSpPr>
            <p:cNvPr id="1542172" name="Text Box 28"/>
            <p:cNvSpPr txBox="1">
              <a:spLocks noChangeArrowheads="1"/>
            </p:cNvSpPr>
            <p:nvPr/>
          </p:nvSpPr>
          <p:spPr bwMode="auto">
            <a:xfrm>
              <a:off x="968" y="2400"/>
              <a:ext cx="1192" cy="288"/>
            </a:xfrm>
            <a:prstGeom prst="rect">
              <a:avLst/>
            </a:prstGeom>
            <a:noFill/>
            <a:ln w="12700">
              <a:noFill/>
              <a:miter lim="800000"/>
              <a:headEnd/>
              <a:tailEnd/>
            </a:ln>
            <a:effectLst/>
          </p:spPr>
          <p:txBody>
            <a:bodyPr>
              <a:spAutoFit/>
            </a:bodyPr>
            <a:lstStyle/>
            <a:p>
              <a:r>
                <a:rPr lang="en-US" sz="2400">
                  <a:solidFill>
                    <a:schemeClr val="tx1"/>
                  </a:solidFill>
                </a:rPr>
                <a:t>Ideal clocks</a:t>
              </a:r>
              <a:endParaRPr lang="en-US" sz="2400" baseline="-25000">
                <a:solidFill>
                  <a:schemeClr val="tx1"/>
                </a:solidFill>
              </a:endParaRPr>
            </a:p>
          </p:txBody>
        </p:sp>
        <p:sp>
          <p:nvSpPr>
            <p:cNvPr id="1542173" name="Text Box 29"/>
            <p:cNvSpPr txBox="1">
              <a:spLocks noChangeArrowheads="1"/>
            </p:cNvSpPr>
            <p:nvPr/>
          </p:nvSpPr>
          <p:spPr bwMode="auto">
            <a:xfrm>
              <a:off x="3024" y="1728"/>
              <a:ext cx="356"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42174" name="Line 30"/>
            <p:cNvSpPr>
              <a:spLocks noChangeShapeType="1"/>
            </p:cNvSpPr>
            <p:nvPr/>
          </p:nvSpPr>
          <p:spPr bwMode="auto">
            <a:xfrm>
              <a:off x="3408" y="1584"/>
              <a:ext cx="384" cy="0"/>
            </a:xfrm>
            <a:prstGeom prst="line">
              <a:avLst/>
            </a:prstGeom>
            <a:noFill/>
            <a:ln w="12700">
              <a:solidFill>
                <a:schemeClr val="tx1"/>
              </a:solidFill>
              <a:round/>
              <a:headEnd/>
              <a:tailEnd/>
            </a:ln>
            <a:effectLst/>
          </p:spPr>
          <p:txBody>
            <a:bodyPr/>
            <a:lstStyle/>
            <a:p>
              <a:endParaRPr lang="en-US"/>
            </a:p>
          </p:txBody>
        </p:sp>
        <p:sp>
          <p:nvSpPr>
            <p:cNvPr id="1542175" name="Line 31"/>
            <p:cNvSpPr>
              <a:spLocks noChangeShapeType="1"/>
            </p:cNvSpPr>
            <p:nvPr/>
          </p:nvSpPr>
          <p:spPr bwMode="auto">
            <a:xfrm flipV="1">
              <a:off x="3792" y="1296"/>
              <a:ext cx="0" cy="288"/>
            </a:xfrm>
            <a:prstGeom prst="line">
              <a:avLst/>
            </a:prstGeom>
            <a:noFill/>
            <a:ln w="12700">
              <a:solidFill>
                <a:schemeClr val="tx1"/>
              </a:solidFill>
              <a:round/>
              <a:headEnd/>
              <a:tailEnd/>
            </a:ln>
            <a:effectLst/>
          </p:spPr>
          <p:txBody>
            <a:bodyPr/>
            <a:lstStyle/>
            <a:p>
              <a:endParaRPr lang="en-US"/>
            </a:p>
          </p:txBody>
        </p:sp>
        <p:sp>
          <p:nvSpPr>
            <p:cNvPr id="1542176" name="Line 32"/>
            <p:cNvSpPr>
              <a:spLocks noChangeShapeType="1"/>
            </p:cNvSpPr>
            <p:nvPr/>
          </p:nvSpPr>
          <p:spPr bwMode="auto">
            <a:xfrm flipV="1">
              <a:off x="4080" y="1296"/>
              <a:ext cx="0" cy="288"/>
            </a:xfrm>
            <a:prstGeom prst="line">
              <a:avLst/>
            </a:prstGeom>
            <a:noFill/>
            <a:ln w="12700">
              <a:solidFill>
                <a:schemeClr val="tx1"/>
              </a:solidFill>
              <a:round/>
              <a:headEnd/>
              <a:tailEnd/>
            </a:ln>
            <a:effectLst/>
          </p:spPr>
          <p:txBody>
            <a:bodyPr/>
            <a:lstStyle/>
            <a:p>
              <a:endParaRPr lang="en-US"/>
            </a:p>
          </p:txBody>
        </p:sp>
        <p:sp>
          <p:nvSpPr>
            <p:cNvPr id="1542177" name="Line 33"/>
            <p:cNvSpPr>
              <a:spLocks noChangeShapeType="1"/>
            </p:cNvSpPr>
            <p:nvPr/>
          </p:nvSpPr>
          <p:spPr bwMode="auto">
            <a:xfrm>
              <a:off x="4080" y="1584"/>
              <a:ext cx="384" cy="0"/>
            </a:xfrm>
            <a:prstGeom prst="line">
              <a:avLst/>
            </a:prstGeom>
            <a:noFill/>
            <a:ln w="12700">
              <a:solidFill>
                <a:schemeClr val="tx1"/>
              </a:solidFill>
              <a:round/>
              <a:headEnd/>
              <a:tailEnd/>
            </a:ln>
            <a:effectLst/>
          </p:spPr>
          <p:txBody>
            <a:bodyPr/>
            <a:lstStyle/>
            <a:p>
              <a:endParaRPr lang="en-US"/>
            </a:p>
          </p:txBody>
        </p:sp>
        <p:sp>
          <p:nvSpPr>
            <p:cNvPr id="1542178" name="Line 34"/>
            <p:cNvSpPr>
              <a:spLocks noChangeShapeType="1"/>
            </p:cNvSpPr>
            <p:nvPr/>
          </p:nvSpPr>
          <p:spPr bwMode="auto">
            <a:xfrm flipV="1">
              <a:off x="4464" y="1296"/>
              <a:ext cx="0" cy="288"/>
            </a:xfrm>
            <a:prstGeom prst="line">
              <a:avLst/>
            </a:prstGeom>
            <a:noFill/>
            <a:ln w="12700">
              <a:solidFill>
                <a:schemeClr val="tx1"/>
              </a:solidFill>
              <a:round/>
              <a:headEnd/>
              <a:tailEnd/>
            </a:ln>
            <a:effectLst/>
          </p:spPr>
          <p:txBody>
            <a:bodyPr/>
            <a:lstStyle/>
            <a:p>
              <a:endParaRPr lang="en-US"/>
            </a:p>
          </p:txBody>
        </p:sp>
        <p:sp>
          <p:nvSpPr>
            <p:cNvPr id="1542179" name="Line 35"/>
            <p:cNvSpPr>
              <a:spLocks noChangeShapeType="1"/>
            </p:cNvSpPr>
            <p:nvPr/>
          </p:nvSpPr>
          <p:spPr bwMode="auto">
            <a:xfrm flipV="1">
              <a:off x="4752" y="1296"/>
              <a:ext cx="0" cy="288"/>
            </a:xfrm>
            <a:prstGeom prst="line">
              <a:avLst/>
            </a:prstGeom>
            <a:noFill/>
            <a:ln w="12700">
              <a:solidFill>
                <a:schemeClr val="tx1"/>
              </a:solidFill>
              <a:round/>
              <a:headEnd/>
              <a:tailEnd/>
            </a:ln>
            <a:effectLst/>
          </p:spPr>
          <p:txBody>
            <a:bodyPr/>
            <a:lstStyle/>
            <a:p>
              <a:endParaRPr lang="en-US"/>
            </a:p>
          </p:txBody>
        </p:sp>
        <p:sp>
          <p:nvSpPr>
            <p:cNvPr id="1542180" name="Line 36"/>
            <p:cNvSpPr>
              <a:spLocks noChangeShapeType="1"/>
            </p:cNvSpPr>
            <p:nvPr/>
          </p:nvSpPr>
          <p:spPr bwMode="auto">
            <a:xfrm>
              <a:off x="3792" y="1296"/>
              <a:ext cx="288" cy="0"/>
            </a:xfrm>
            <a:prstGeom prst="line">
              <a:avLst/>
            </a:prstGeom>
            <a:noFill/>
            <a:ln w="12700">
              <a:solidFill>
                <a:schemeClr val="tx1"/>
              </a:solidFill>
              <a:round/>
              <a:headEnd/>
              <a:tailEnd/>
            </a:ln>
            <a:effectLst/>
          </p:spPr>
          <p:txBody>
            <a:bodyPr/>
            <a:lstStyle/>
            <a:p>
              <a:endParaRPr lang="en-US"/>
            </a:p>
          </p:txBody>
        </p:sp>
        <p:sp>
          <p:nvSpPr>
            <p:cNvPr id="1542181" name="Line 37"/>
            <p:cNvSpPr>
              <a:spLocks noChangeShapeType="1"/>
            </p:cNvSpPr>
            <p:nvPr/>
          </p:nvSpPr>
          <p:spPr bwMode="auto">
            <a:xfrm>
              <a:off x="4464" y="1296"/>
              <a:ext cx="288" cy="0"/>
            </a:xfrm>
            <a:prstGeom prst="line">
              <a:avLst/>
            </a:prstGeom>
            <a:noFill/>
            <a:ln w="12700">
              <a:solidFill>
                <a:schemeClr val="tx1"/>
              </a:solidFill>
              <a:round/>
              <a:headEnd/>
              <a:tailEnd/>
            </a:ln>
            <a:effectLst/>
          </p:spPr>
          <p:txBody>
            <a:bodyPr/>
            <a:lstStyle/>
            <a:p>
              <a:endParaRPr lang="en-US"/>
            </a:p>
          </p:txBody>
        </p:sp>
        <p:sp>
          <p:nvSpPr>
            <p:cNvPr id="1542182" name="Line 38"/>
            <p:cNvSpPr>
              <a:spLocks noChangeShapeType="1"/>
            </p:cNvSpPr>
            <p:nvPr/>
          </p:nvSpPr>
          <p:spPr bwMode="auto">
            <a:xfrm>
              <a:off x="4752" y="1584"/>
              <a:ext cx="384" cy="0"/>
            </a:xfrm>
            <a:prstGeom prst="line">
              <a:avLst/>
            </a:prstGeom>
            <a:noFill/>
            <a:ln w="12700">
              <a:solidFill>
                <a:schemeClr val="tx1"/>
              </a:solidFill>
              <a:round/>
              <a:headEnd/>
              <a:tailEnd/>
            </a:ln>
            <a:effectLst/>
          </p:spPr>
          <p:txBody>
            <a:bodyPr/>
            <a:lstStyle/>
            <a:p>
              <a:endParaRPr lang="en-US"/>
            </a:p>
          </p:txBody>
        </p:sp>
        <p:sp>
          <p:nvSpPr>
            <p:cNvPr id="1542183" name="Line 39"/>
            <p:cNvSpPr>
              <a:spLocks noChangeShapeType="1"/>
            </p:cNvSpPr>
            <p:nvPr/>
          </p:nvSpPr>
          <p:spPr bwMode="auto">
            <a:xfrm flipH="1">
              <a:off x="3456" y="1872"/>
              <a:ext cx="384" cy="0"/>
            </a:xfrm>
            <a:prstGeom prst="line">
              <a:avLst/>
            </a:prstGeom>
            <a:noFill/>
            <a:ln w="12700">
              <a:solidFill>
                <a:schemeClr val="tx1"/>
              </a:solidFill>
              <a:round/>
              <a:headEnd/>
              <a:tailEnd/>
            </a:ln>
            <a:effectLst/>
          </p:spPr>
          <p:txBody>
            <a:bodyPr/>
            <a:lstStyle/>
            <a:p>
              <a:endParaRPr lang="en-US"/>
            </a:p>
          </p:txBody>
        </p:sp>
        <p:sp>
          <p:nvSpPr>
            <p:cNvPr id="1542184" name="Line 40"/>
            <p:cNvSpPr>
              <a:spLocks noChangeShapeType="1"/>
            </p:cNvSpPr>
            <p:nvPr/>
          </p:nvSpPr>
          <p:spPr bwMode="auto">
            <a:xfrm flipH="1" flipV="1">
              <a:off x="3840" y="1872"/>
              <a:ext cx="0" cy="288"/>
            </a:xfrm>
            <a:prstGeom prst="line">
              <a:avLst/>
            </a:prstGeom>
            <a:noFill/>
            <a:ln w="12700">
              <a:solidFill>
                <a:schemeClr val="tx1"/>
              </a:solidFill>
              <a:round/>
              <a:headEnd/>
              <a:tailEnd/>
            </a:ln>
            <a:effectLst/>
          </p:spPr>
          <p:txBody>
            <a:bodyPr/>
            <a:lstStyle/>
            <a:p>
              <a:endParaRPr lang="en-US"/>
            </a:p>
          </p:txBody>
        </p:sp>
        <p:sp>
          <p:nvSpPr>
            <p:cNvPr id="1542185" name="Line 41"/>
            <p:cNvSpPr>
              <a:spLocks noChangeShapeType="1"/>
            </p:cNvSpPr>
            <p:nvPr/>
          </p:nvSpPr>
          <p:spPr bwMode="auto">
            <a:xfrm flipH="1" flipV="1">
              <a:off x="4128" y="1872"/>
              <a:ext cx="0" cy="288"/>
            </a:xfrm>
            <a:prstGeom prst="line">
              <a:avLst/>
            </a:prstGeom>
            <a:noFill/>
            <a:ln w="12700">
              <a:solidFill>
                <a:schemeClr val="tx1"/>
              </a:solidFill>
              <a:round/>
              <a:headEnd/>
              <a:tailEnd/>
            </a:ln>
            <a:effectLst/>
          </p:spPr>
          <p:txBody>
            <a:bodyPr/>
            <a:lstStyle/>
            <a:p>
              <a:endParaRPr lang="en-US"/>
            </a:p>
          </p:txBody>
        </p:sp>
        <p:sp>
          <p:nvSpPr>
            <p:cNvPr id="1542186" name="Line 42"/>
            <p:cNvSpPr>
              <a:spLocks noChangeShapeType="1"/>
            </p:cNvSpPr>
            <p:nvPr/>
          </p:nvSpPr>
          <p:spPr bwMode="auto">
            <a:xfrm flipH="1">
              <a:off x="4128" y="1872"/>
              <a:ext cx="384" cy="0"/>
            </a:xfrm>
            <a:prstGeom prst="line">
              <a:avLst/>
            </a:prstGeom>
            <a:noFill/>
            <a:ln w="12700">
              <a:solidFill>
                <a:schemeClr val="tx1"/>
              </a:solidFill>
              <a:round/>
              <a:headEnd/>
              <a:tailEnd/>
            </a:ln>
            <a:effectLst/>
          </p:spPr>
          <p:txBody>
            <a:bodyPr/>
            <a:lstStyle/>
            <a:p>
              <a:endParaRPr lang="en-US"/>
            </a:p>
          </p:txBody>
        </p:sp>
        <p:sp>
          <p:nvSpPr>
            <p:cNvPr id="1542187" name="Line 43"/>
            <p:cNvSpPr>
              <a:spLocks noChangeShapeType="1"/>
            </p:cNvSpPr>
            <p:nvPr/>
          </p:nvSpPr>
          <p:spPr bwMode="auto">
            <a:xfrm flipH="1" flipV="1">
              <a:off x="4512" y="1872"/>
              <a:ext cx="0" cy="288"/>
            </a:xfrm>
            <a:prstGeom prst="line">
              <a:avLst/>
            </a:prstGeom>
            <a:noFill/>
            <a:ln w="12700">
              <a:solidFill>
                <a:schemeClr val="tx1"/>
              </a:solidFill>
              <a:round/>
              <a:headEnd/>
              <a:tailEnd/>
            </a:ln>
            <a:effectLst/>
          </p:spPr>
          <p:txBody>
            <a:bodyPr/>
            <a:lstStyle/>
            <a:p>
              <a:endParaRPr lang="en-US"/>
            </a:p>
          </p:txBody>
        </p:sp>
        <p:sp>
          <p:nvSpPr>
            <p:cNvPr id="1542188" name="Line 44"/>
            <p:cNvSpPr>
              <a:spLocks noChangeShapeType="1"/>
            </p:cNvSpPr>
            <p:nvPr/>
          </p:nvSpPr>
          <p:spPr bwMode="auto">
            <a:xfrm flipH="1" flipV="1">
              <a:off x="4800" y="1872"/>
              <a:ext cx="0" cy="288"/>
            </a:xfrm>
            <a:prstGeom prst="line">
              <a:avLst/>
            </a:prstGeom>
            <a:noFill/>
            <a:ln w="12700">
              <a:solidFill>
                <a:schemeClr val="tx1"/>
              </a:solidFill>
              <a:round/>
              <a:headEnd/>
              <a:tailEnd/>
            </a:ln>
            <a:effectLst/>
          </p:spPr>
          <p:txBody>
            <a:bodyPr/>
            <a:lstStyle/>
            <a:p>
              <a:endParaRPr lang="en-US"/>
            </a:p>
          </p:txBody>
        </p:sp>
        <p:sp>
          <p:nvSpPr>
            <p:cNvPr id="1542189" name="Line 45"/>
            <p:cNvSpPr>
              <a:spLocks noChangeShapeType="1"/>
            </p:cNvSpPr>
            <p:nvPr/>
          </p:nvSpPr>
          <p:spPr bwMode="auto">
            <a:xfrm flipH="1">
              <a:off x="3840" y="2160"/>
              <a:ext cx="288" cy="0"/>
            </a:xfrm>
            <a:prstGeom prst="line">
              <a:avLst/>
            </a:prstGeom>
            <a:noFill/>
            <a:ln w="12700">
              <a:solidFill>
                <a:schemeClr val="tx1"/>
              </a:solidFill>
              <a:round/>
              <a:headEnd/>
              <a:tailEnd/>
            </a:ln>
            <a:effectLst/>
          </p:spPr>
          <p:txBody>
            <a:bodyPr/>
            <a:lstStyle/>
            <a:p>
              <a:endParaRPr lang="en-US"/>
            </a:p>
          </p:txBody>
        </p:sp>
        <p:sp>
          <p:nvSpPr>
            <p:cNvPr id="1542190" name="Line 46"/>
            <p:cNvSpPr>
              <a:spLocks noChangeShapeType="1"/>
            </p:cNvSpPr>
            <p:nvPr/>
          </p:nvSpPr>
          <p:spPr bwMode="auto">
            <a:xfrm flipH="1">
              <a:off x="4512" y="2160"/>
              <a:ext cx="288" cy="0"/>
            </a:xfrm>
            <a:prstGeom prst="line">
              <a:avLst/>
            </a:prstGeom>
            <a:noFill/>
            <a:ln w="12700">
              <a:solidFill>
                <a:schemeClr val="tx1"/>
              </a:solidFill>
              <a:round/>
              <a:headEnd/>
              <a:tailEnd/>
            </a:ln>
            <a:effectLst/>
          </p:spPr>
          <p:txBody>
            <a:bodyPr/>
            <a:lstStyle/>
            <a:p>
              <a:endParaRPr lang="en-US"/>
            </a:p>
          </p:txBody>
        </p:sp>
        <p:sp>
          <p:nvSpPr>
            <p:cNvPr id="1542191" name="Line 47"/>
            <p:cNvSpPr>
              <a:spLocks noChangeShapeType="1"/>
            </p:cNvSpPr>
            <p:nvPr/>
          </p:nvSpPr>
          <p:spPr bwMode="auto">
            <a:xfrm flipH="1">
              <a:off x="4800" y="1872"/>
              <a:ext cx="384" cy="0"/>
            </a:xfrm>
            <a:prstGeom prst="line">
              <a:avLst/>
            </a:prstGeom>
            <a:noFill/>
            <a:ln w="12700">
              <a:solidFill>
                <a:schemeClr val="tx1"/>
              </a:solidFill>
              <a:round/>
              <a:headEnd/>
              <a:tailEnd/>
            </a:ln>
            <a:effectLst/>
          </p:spPr>
          <p:txBody>
            <a:bodyPr/>
            <a:lstStyle/>
            <a:p>
              <a:endParaRPr lang="en-US"/>
            </a:p>
          </p:txBody>
        </p:sp>
        <p:sp>
          <p:nvSpPr>
            <p:cNvPr id="1542192" name="Text Box 48"/>
            <p:cNvSpPr txBox="1">
              <a:spLocks noChangeArrowheads="1"/>
            </p:cNvSpPr>
            <p:nvPr/>
          </p:nvSpPr>
          <p:spPr bwMode="auto">
            <a:xfrm>
              <a:off x="3072" y="1392"/>
              <a:ext cx="312" cy="250"/>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42193" name="Text Box 49"/>
            <p:cNvSpPr txBox="1">
              <a:spLocks noChangeArrowheads="1"/>
            </p:cNvSpPr>
            <p:nvPr/>
          </p:nvSpPr>
          <p:spPr bwMode="auto">
            <a:xfrm>
              <a:off x="3360" y="2352"/>
              <a:ext cx="1680" cy="518"/>
            </a:xfrm>
            <a:prstGeom prst="rect">
              <a:avLst/>
            </a:prstGeom>
            <a:noFill/>
            <a:ln w="12700">
              <a:noFill/>
              <a:miter lim="800000"/>
              <a:headEnd/>
              <a:tailEnd/>
            </a:ln>
            <a:effectLst/>
          </p:spPr>
          <p:txBody>
            <a:bodyPr>
              <a:spAutoFit/>
            </a:bodyPr>
            <a:lstStyle/>
            <a:p>
              <a:pPr algn="ctr"/>
              <a:r>
                <a:rPr lang="en-US" sz="2400">
                  <a:solidFill>
                    <a:schemeClr val="tx1"/>
                  </a:solidFill>
                </a:rPr>
                <a:t>Non-ideal clocks</a:t>
              </a:r>
            </a:p>
            <a:p>
              <a:pPr algn="ctr"/>
              <a:r>
                <a:rPr lang="en-US" sz="2400">
                  <a:solidFill>
                    <a:schemeClr val="accent2"/>
                  </a:solidFill>
                </a:rPr>
                <a:t>clock skew</a:t>
              </a:r>
              <a:endParaRPr lang="en-US" sz="2400" baseline="-25000">
                <a:solidFill>
                  <a:schemeClr val="accent2"/>
                </a:solidFill>
              </a:endParaRPr>
            </a:p>
          </p:txBody>
        </p:sp>
      </p:grpSp>
      <p:grpSp>
        <p:nvGrpSpPr>
          <p:cNvPr id="1542199" name="Group 55"/>
          <p:cNvGrpSpPr>
            <a:grpSpLocks/>
          </p:cNvGrpSpPr>
          <p:nvPr/>
        </p:nvGrpSpPr>
        <p:grpSpPr bwMode="auto">
          <a:xfrm>
            <a:off x="5486400" y="1905000"/>
            <a:ext cx="2362200" cy="3276600"/>
            <a:chOff x="3456" y="1296"/>
            <a:chExt cx="1488" cy="2064"/>
          </a:xfrm>
        </p:grpSpPr>
        <p:sp>
          <p:nvSpPr>
            <p:cNvPr id="1542146" name="Rectangle 2"/>
            <p:cNvSpPr>
              <a:spLocks noChangeArrowheads="1"/>
            </p:cNvSpPr>
            <p:nvPr/>
          </p:nvSpPr>
          <p:spPr bwMode="auto">
            <a:xfrm>
              <a:off x="4464" y="1872"/>
              <a:ext cx="48" cy="288"/>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42147" name="Rectangle 3"/>
            <p:cNvSpPr>
              <a:spLocks noChangeArrowheads="1"/>
            </p:cNvSpPr>
            <p:nvPr/>
          </p:nvSpPr>
          <p:spPr bwMode="auto">
            <a:xfrm>
              <a:off x="3792" y="1872"/>
              <a:ext cx="48" cy="288"/>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42148" name="Rectangle 4"/>
            <p:cNvSpPr>
              <a:spLocks noChangeArrowheads="1"/>
            </p:cNvSpPr>
            <p:nvPr/>
          </p:nvSpPr>
          <p:spPr bwMode="auto">
            <a:xfrm>
              <a:off x="3792" y="1296"/>
              <a:ext cx="48" cy="288"/>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42149" name="Rectangle 5"/>
            <p:cNvSpPr>
              <a:spLocks noChangeArrowheads="1"/>
            </p:cNvSpPr>
            <p:nvPr/>
          </p:nvSpPr>
          <p:spPr bwMode="auto">
            <a:xfrm>
              <a:off x="4464" y="1296"/>
              <a:ext cx="48" cy="288"/>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542194" name="Text Box 50"/>
            <p:cNvSpPr txBox="1">
              <a:spLocks noChangeArrowheads="1"/>
            </p:cNvSpPr>
            <p:nvPr/>
          </p:nvSpPr>
          <p:spPr bwMode="auto">
            <a:xfrm>
              <a:off x="3456" y="3072"/>
              <a:ext cx="1488" cy="288"/>
            </a:xfrm>
            <a:prstGeom prst="rect">
              <a:avLst/>
            </a:prstGeom>
            <a:noFill/>
            <a:ln w="12700">
              <a:noFill/>
              <a:miter lim="800000"/>
              <a:headEnd/>
              <a:tailEnd/>
            </a:ln>
            <a:effectLst/>
          </p:spPr>
          <p:txBody>
            <a:bodyPr>
              <a:spAutoFit/>
            </a:bodyPr>
            <a:lstStyle/>
            <a:p>
              <a:pPr algn="ctr"/>
              <a:r>
                <a:rPr lang="en-US" sz="2400"/>
                <a:t>1-1 overlap</a:t>
              </a:r>
              <a:endParaRPr lang="en-US" sz="2400" baseline="-25000"/>
            </a:p>
          </p:txBody>
        </p:sp>
      </p:grpSp>
      <p:grpSp>
        <p:nvGrpSpPr>
          <p:cNvPr id="1542203" name="Group 59"/>
          <p:cNvGrpSpPr>
            <a:grpSpLocks/>
          </p:cNvGrpSpPr>
          <p:nvPr/>
        </p:nvGrpSpPr>
        <p:grpSpPr bwMode="auto">
          <a:xfrm>
            <a:off x="5486400" y="1905000"/>
            <a:ext cx="2362200" cy="3962400"/>
            <a:chOff x="3456" y="1296"/>
            <a:chExt cx="1488" cy="2496"/>
          </a:xfrm>
        </p:grpSpPr>
        <p:sp>
          <p:nvSpPr>
            <p:cNvPr id="1542195" name="Text Box 51"/>
            <p:cNvSpPr txBox="1">
              <a:spLocks noChangeArrowheads="1"/>
            </p:cNvSpPr>
            <p:nvPr/>
          </p:nvSpPr>
          <p:spPr bwMode="auto">
            <a:xfrm>
              <a:off x="3456" y="3504"/>
              <a:ext cx="1488" cy="288"/>
            </a:xfrm>
            <a:prstGeom prst="rect">
              <a:avLst/>
            </a:prstGeom>
            <a:noFill/>
            <a:ln w="12700">
              <a:noFill/>
              <a:miter lim="800000"/>
              <a:headEnd/>
              <a:tailEnd/>
            </a:ln>
            <a:effectLst/>
          </p:spPr>
          <p:txBody>
            <a:bodyPr>
              <a:spAutoFit/>
            </a:bodyPr>
            <a:lstStyle/>
            <a:p>
              <a:pPr algn="ctr"/>
              <a:r>
                <a:rPr lang="en-US" sz="2400">
                  <a:solidFill>
                    <a:schemeClr val="hlink"/>
                  </a:solidFill>
                </a:rPr>
                <a:t>0-0 overlap</a:t>
              </a:r>
              <a:endParaRPr lang="en-US" sz="2400" baseline="-25000">
                <a:solidFill>
                  <a:schemeClr val="hlink"/>
                </a:solidFill>
              </a:endParaRPr>
            </a:p>
          </p:txBody>
        </p:sp>
        <p:sp>
          <p:nvSpPr>
            <p:cNvPr id="1542198" name="Rectangle 54"/>
            <p:cNvSpPr>
              <a:spLocks noChangeArrowheads="1"/>
            </p:cNvSpPr>
            <p:nvPr/>
          </p:nvSpPr>
          <p:spPr bwMode="auto">
            <a:xfrm>
              <a:off x="4080" y="1296"/>
              <a:ext cx="48" cy="288"/>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42200" name="Rectangle 56"/>
            <p:cNvSpPr>
              <a:spLocks noChangeArrowheads="1"/>
            </p:cNvSpPr>
            <p:nvPr/>
          </p:nvSpPr>
          <p:spPr bwMode="auto">
            <a:xfrm>
              <a:off x="4080" y="1872"/>
              <a:ext cx="48" cy="288"/>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42201" name="Rectangle 57"/>
            <p:cNvSpPr>
              <a:spLocks noChangeArrowheads="1"/>
            </p:cNvSpPr>
            <p:nvPr/>
          </p:nvSpPr>
          <p:spPr bwMode="auto">
            <a:xfrm>
              <a:off x="4752" y="1872"/>
              <a:ext cx="48" cy="288"/>
            </a:xfrm>
            <a:prstGeom prst="rect">
              <a:avLst/>
            </a:prstGeom>
            <a:solidFill>
              <a:schemeClr val="hlink"/>
            </a:solidFill>
            <a:ln w="12700">
              <a:solidFill>
                <a:schemeClr val="hlink"/>
              </a:solidFill>
              <a:miter lim="800000"/>
              <a:headEnd/>
              <a:tailEnd/>
            </a:ln>
            <a:effectLst/>
          </p:spPr>
          <p:txBody>
            <a:bodyPr wrap="none" anchor="ctr"/>
            <a:lstStyle/>
            <a:p>
              <a:endParaRPr lang="en-US"/>
            </a:p>
          </p:txBody>
        </p:sp>
        <p:sp>
          <p:nvSpPr>
            <p:cNvPr id="1542202" name="Rectangle 58"/>
            <p:cNvSpPr>
              <a:spLocks noChangeArrowheads="1"/>
            </p:cNvSpPr>
            <p:nvPr/>
          </p:nvSpPr>
          <p:spPr bwMode="auto">
            <a:xfrm>
              <a:off x="4752" y="1296"/>
              <a:ext cx="48" cy="288"/>
            </a:xfrm>
            <a:prstGeom prst="rect">
              <a:avLst/>
            </a:prstGeom>
            <a:solidFill>
              <a:schemeClr val="hlink"/>
            </a:solidFill>
            <a:ln w="12700">
              <a:solidFill>
                <a:schemeClr val="hlink"/>
              </a:solidFill>
              <a:miter lim="800000"/>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2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2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4" name="Rectangle 2"/>
          <p:cNvSpPr>
            <a:spLocks noGrp="1" noChangeArrowheads="1"/>
          </p:cNvSpPr>
          <p:nvPr>
            <p:ph type="title"/>
          </p:nvPr>
        </p:nvSpPr>
        <p:spPr>
          <a:xfrm>
            <a:off x="457200" y="304800"/>
            <a:ext cx="8077200" cy="422275"/>
          </a:xfrm>
        </p:spPr>
        <p:txBody>
          <a:bodyPr/>
          <a:lstStyle/>
          <a:p>
            <a:r>
              <a:rPr lang="en-US"/>
              <a:t>Example of Clock Skew Problems</a:t>
            </a:r>
          </a:p>
        </p:txBody>
      </p:sp>
      <p:grpSp>
        <p:nvGrpSpPr>
          <p:cNvPr id="1544195" name="Group 3"/>
          <p:cNvGrpSpPr>
            <a:grpSpLocks/>
          </p:cNvGrpSpPr>
          <p:nvPr/>
        </p:nvGrpSpPr>
        <p:grpSpPr bwMode="auto">
          <a:xfrm>
            <a:off x="2036763" y="1676400"/>
            <a:ext cx="587375" cy="533400"/>
            <a:chOff x="816" y="1920"/>
            <a:chExt cx="432" cy="336"/>
          </a:xfrm>
        </p:grpSpPr>
        <p:sp>
          <p:nvSpPr>
            <p:cNvPr id="1544196" name="AutoShape 4"/>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4197" name="Oval 5"/>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44198" name="Group 6"/>
          <p:cNvGrpSpPr>
            <a:grpSpLocks/>
          </p:cNvGrpSpPr>
          <p:nvPr/>
        </p:nvGrpSpPr>
        <p:grpSpPr bwMode="auto">
          <a:xfrm>
            <a:off x="3408363" y="1676400"/>
            <a:ext cx="587375" cy="533400"/>
            <a:chOff x="816" y="1920"/>
            <a:chExt cx="432" cy="336"/>
          </a:xfrm>
        </p:grpSpPr>
        <p:sp>
          <p:nvSpPr>
            <p:cNvPr id="1544199" name="AutoShape 7"/>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4200" name="Oval 8"/>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44201" name="Line 9"/>
          <p:cNvSpPr>
            <a:spLocks noChangeShapeType="1"/>
          </p:cNvSpPr>
          <p:nvPr/>
        </p:nvSpPr>
        <p:spPr bwMode="auto">
          <a:xfrm>
            <a:off x="3473450" y="2819400"/>
            <a:ext cx="717550" cy="0"/>
          </a:xfrm>
          <a:prstGeom prst="line">
            <a:avLst/>
          </a:prstGeom>
          <a:noFill/>
          <a:ln w="12700">
            <a:solidFill>
              <a:schemeClr val="tx1"/>
            </a:solidFill>
            <a:round/>
            <a:headEnd/>
            <a:tailEnd/>
          </a:ln>
          <a:effectLst/>
        </p:spPr>
        <p:txBody>
          <a:bodyPr/>
          <a:lstStyle/>
          <a:p>
            <a:endParaRPr lang="en-US"/>
          </a:p>
        </p:txBody>
      </p:sp>
      <p:sp>
        <p:nvSpPr>
          <p:cNvPr id="1544202" name="Line 10"/>
          <p:cNvSpPr>
            <a:spLocks noChangeShapeType="1"/>
          </p:cNvSpPr>
          <p:nvPr/>
        </p:nvSpPr>
        <p:spPr bwMode="auto">
          <a:xfrm>
            <a:off x="2624138" y="1905000"/>
            <a:ext cx="784225" cy="0"/>
          </a:xfrm>
          <a:prstGeom prst="line">
            <a:avLst/>
          </a:prstGeom>
          <a:noFill/>
          <a:ln w="12700">
            <a:solidFill>
              <a:schemeClr val="tx1"/>
            </a:solidFill>
            <a:round/>
            <a:headEnd/>
            <a:tailEnd/>
          </a:ln>
          <a:effectLst/>
        </p:spPr>
        <p:txBody>
          <a:bodyPr/>
          <a:lstStyle/>
          <a:p>
            <a:endParaRPr lang="en-US"/>
          </a:p>
        </p:txBody>
      </p:sp>
      <p:sp>
        <p:nvSpPr>
          <p:cNvPr id="1544203" name="Line 11"/>
          <p:cNvSpPr>
            <a:spLocks noChangeShapeType="1"/>
          </p:cNvSpPr>
          <p:nvPr/>
        </p:nvSpPr>
        <p:spPr bwMode="auto">
          <a:xfrm>
            <a:off x="4191000" y="1905000"/>
            <a:ext cx="0" cy="914400"/>
          </a:xfrm>
          <a:prstGeom prst="line">
            <a:avLst/>
          </a:prstGeom>
          <a:noFill/>
          <a:ln w="12700">
            <a:solidFill>
              <a:schemeClr val="tx1"/>
            </a:solidFill>
            <a:round/>
            <a:headEnd/>
            <a:tailEnd/>
          </a:ln>
          <a:effectLst/>
        </p:spPr>
        <p:txBody>
          <a:bodyPr/>
          <a:lstStyle/>
          <a:p>
            <a:endParaRPr lang="en-US"/>
          </a:p>
        </p:txBody>
      </p:sp>
      <p:sp>
        <p:nvSpPr>
          <p:cNvPr id="1544204" name="Line 12"/>
          <p:cNvSpPr>
            <a:spLocks noChangeShapeType="1"/>
          </p:cNvSpPr>
          <p:nvPr/>
        </p:nvSpPr>
        <p:spPr bwMode="auto">
          <a:xfrm>
            <a:off x="1579563" y="1981200"/>
            <a:ext cx="457200" cy="0"/>
          </a:xfrm>
          <a:prstGeom prst="line">
            <a:avLst/>
          </a:prstGeom>
          <a:noFill/>
          <a:ln w="12700">
            <a:solidFill>
              <a:schemeClr val="tx1"/>
            </a:solidFill>
            <a:round/>
            <a:headEnd/>
            <a:tailEnd/>
          </a:ln>
          <a:effectLst/>
        </p:spPr>
        <p:txBody>
          <a:bodyPr/>
          <a:lstStyle/>
          <a:p>
            <a:endParaRPr lang="en-US"/>
          </a:p>
        </p:txBody>
      </p:sp>
      <p:sp>
        <p:nvSpPr>
          <p:cNvPr id="1544205" name="Line 13"/>
          <p:cNvSpPr>
            <a:spLocks noChangeShapeType="1"/>
          </p:cNvSpPr>
          <p:nvPr/>
        </p:nvSpPr>
        <p:spPr bwMode="auto">
          <a:xfrm>
            <a:off x="3016250" y="1219200"/>
            <a:ext cx="0" cy="685800"/>
          </a:xfrm>
          <a:prstGeom prst="line">
            <a:avLst/>
          </a:prstGeom>
          <a:noFill/>
          <a:ln w="12700">
            <a:solidFill>
              <a:schemeClr val="tx1"/>
            </a:solidFill>
            <a:round/>
            <a:headEnd/>
            <a:tailEnd/>
          </a:ln>
          <a:effectLst/>
        </p:spPr>
        <p:txBody>
          <a:bodyPr/>
          <a:lstStyle/>
          <a:p>
            <a:endParaRPr lang="en-US"/>
          </a:p>
        </p:txBody>
      </p:sp>
      <p:sp>
        <p:nvSpPr>
          <p:cNvPr id="1544206" name="Text Box 14"/>
          <p:cNvSpPr txBox="1">
            <a:spLocks noChangeArrowheads="1"/>
          </p:cNvSpPr>
          <p:nvPr/>
        </p:nvSpPr>
        <p:spPr bwMode="auto">
          <a:xfrm>
            <a:off x="403225" y="1752600"/>
            <a:ext cx="368300" cy="396875"/>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sp>
        <p:nvSpPr>
          <p:cNvPr id="1544207" name="Text Box 15"/>
          <p:cNvSpPr txBox="1">
            <a:spLocks noChangeArrowheads="1"/>
          </p:cNvSpPr>
          <p:nvPr/>
        </p:nvSpPr>
        <p:spPr bwMode="auto">
          <a:xfrm>
            <a:off x="1055688" y="9906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44208" name="Line 16"/>
          <p:cNvSpPr>
            <a:spLocks noChangeShapeType="1"/>
          </p:cNvSpPr>
          <p:nvPr/>
        </p:nvSpPr>
        <p:spPr bwMode="auto">
          <a:xfrm>
            <a:off x="3995738" y="1905000"/>
            <a:ext cx="195262" cy="0"/>
          </a:xfrm>
          <a:prstGeom prst="line">
            <a:avLst/>
          </a:prstGeom>
          <a:noFill/>
          <a:ln w="12700">
            <a:solidFill>
              <a:schemeClr val="tx1"/>
            </a:solidFill>
            <a:round/>
            <a:headEnd/>
            <a:tailEnd/>
          </a:ln>
          <a:effectLst/>
        </p:spPr>
        <p:txBody>
          <a:bodyPr/>
          <a:lstStyle/>
          <a:p>
            <a:endParaRPr lang="en-US"/>
          </a:p>
        </p:txBody>
      </p:sp>
      <p:sp>
        <p:nvSpPr>
          <p:cNvPr id="1544209" name="Line 17"/>
          <p:cNvSpPr>
            <a:spLocks noChangeShapeType="1"/>
          </p:cNvSpPr>
          <p:nvPr/>
        </p:nvSpPr>
        <p:spPr bwMode="auto">
          <a:xfrm>
            <a:off x="3016250" y="1219200"/>
            <a:ext cx="1349375" cy="0"/>
          </a:xfrm>
          <a:prstGeom prst="line">
            <a:avLst/>
          </a:prstGeom>
          <a:noFill/>
          <a:ln w="12700">
            <a:solidFill>
              <a:schemeClr val="tx1"/>
            </a:solidFill>
            <a:round/>
            <a:headEnd/>
            <a:tailEnd/>
          </a:ln>
          <a:effectLst/>
        </p:spPr>
        <p:txBody>
          <a:bodyPr/>
          <a:lstStyle/>
          <a:p>
            <a:endParaRPr lang="en-US"/>
          </a:p>
        </p:txBody>
      </p:sp>
      <p:sp>
        <p:nvSpPr>
          <p:cNvPr id="1544210" name="Text Box 18"/>
          <p:cNvSpPr txBox="1">
            <a:spLocks noChangeArrowheads="1"/>
          </p:cNvSpPr>
          <p:nvPr/>
        </p:nvSpPr>
        <p:spPr bwMode="auto">
          <a:xfrm>
            <a:off x="3603625" y="838200"/>
            <a:ext cx="354013" cy="396875"/>
          </a:xfrm>
          <a:prstGeom prst="rect">
            <a:avLst/>
          </a:prstGeom>
          <a:noFill/>
          <a:ln w="12700">
            <a:noFill/>
            <a:miter lim="800000"/>
            <a:headEnd/>
            <a:tailEnd/>
          </a:ln>
          <a:effectLst/>
        </p:spPr>
        <p:txBody>
          <a:bodyPr>
            <a:spAutoFit/>
          </a:bodyPr>
          <a:lstStyle/>
          <a:p>
            <a:r>
              <a:rPr lang="en-US" sz="2000">
                <a:solidFill>
                  <a:schemeClr val="tx1"/>
                </a:solidFill>
              </a:rPr>
              <a:t>X</a:t>
            </a:r>
            <a:endParaRPr lang="en-US" sz="2000" baseline="-25000">
              <a:solidFill>
                <a:schemeClr val="tx1"/>
              </a:solidFill>
            </a:endParaRPr>
          </a:p>
        </p:txBody>
      </p:sp>
      <p:grpSp>
        <p:nvGrpSpPr>
          <p:cNvPr id="1544211" name="Group 19"/>
          <p:cNvGrpSpPr>
            <a:grpSpLocks/>
          </p:cNvGrpSpPr>
          <p:nvPr/>
        </p:nvGrpSpPr>
        <p:grpSpPr bwMode="auto">
          <a:xfrm>
            <a:off x="795338" y="1371600"/>
            <a:ext cx="914400" cy="609600"/>
            <a:chOff x="672" y="1440"/>
            <a:chExt cx="672" cy="384"/>
          </a:xfrm>
        </p:grpSpPr>
        <p:sp>
          <p:nvSpPr>
            <p:cNvPr id="1544212" name="Line 20"/>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44213" name="Line 21"/>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44214" name="Line 22"/>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44215" name="Line 23"/>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44216" name="Line 24"/>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44217" name="Line 25"/>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44218" name="Line 26"/>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grpSp>
        <p:nvGrpSpPr>
          <p:cNvPr id="1544219" name="Group 27"/>
          <p:cNvGrpSpPr>
            <a:grpSpLocks/>
          </p:cNvGrpSpPr>
          <p:nvPr/>
        </p:nvGrpSpPr>
        <p:grpSpPr bwMode="auto">
          <a:xfrm flipV="1">
            <a:off x="2624138" y="2819400"/>
            <a:ext cx="914400" cy="609600"/>
            <a:chOff x="672" y="1440"/>
            <a:chExt cx="672" cy="384"/>
          </a:xfrm>
        </p:grpSpPr>
        <p:sp>
          <p:nvSpPr>
            <p:cNvPr id="1544220" name="Line 28"/>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44221" name="Line 29"/>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44222" name="Line 30"/>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44223" name="Line 31"/>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44224" name="Line 32"/>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44225" name="Line 33"/>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44226" name="Line 34"/>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sp>
        <p:nvSpPr>
          <p:cNvPr id="1544227" name="Line 35"/>
          <p:cNvSpPr>
            <a:spLocks noChangeShapeType="1"/>
          </p:cNvSpPr>
          <p:nvPr/>
        </p:nvSpPr>
        <p:spPr bwMode="auto">
          <a:xfrm>
            <a:off x="1709738" y="1981200"/>
            <a:ext cx="0" cy="838200"/>
          </a:xfrm>
          <a:prstGeom prst="line">
            <a:avLst/>
          </a:prstGeom>
          <a:noFill/>
          <a:ln w="12700">
            <a:solidFill>
              <a:schemeClr val="tx1"/>
            </a:solidFill>
            <a:round/>
            <a:headEnd/>
            <a:tailEnd/>
          </a:ln>
          <a:effectLst/>
        </p:spPr>
        <p:txBody>
          <a:bodyPr/>
          <a:lstStyle/>
          <a:p>
            <a:endParaRPr lang="en-US"/>
          </a:p>
        </p:txBody>
      </p:sp>
      <p:sp>
        <p:nvSpPr>
          <p:cNvPr id="1544228" name="Line 36"/>
          <p:cNvSpPr>
            <a:spLocks noChangeShapeType="1"/>
          </p:cNvSpPr>
          <p:nvPr/>
        </p:nvSpPr>
        <p:spPr bwMode="auto">
          <a:xfrm>
            <a:off x="1709738" y="2819400"/>
            <a:ext cx="1044575" cy="0"/>
          </a:xfrm>
          <a:prstGeom prst="line">
            <a:avLst/>
          </a:prstGeom>
          <a:noFill/>
          <a:ln w="12700">
            <a:solidFill>
              <a:schemeClr val="tx1"/>
            </a:solidFill>
            <a:round/>
            <a:headEnd/>
            <a:tailEnd/>
          </a:ln>
          <a:effectLst/>
        </p:spPr>
        <p:txBody>
          <a:bodyPr/>
          <a:lstStyle/>
          <a:p>
            <a:endParaRPr lang="en-US"/>
          </a:p>
        </p:txBody>
      </p:sp>
      <p:sp>
        <p:nvSpPr>
          <p:cNvPr id="1544229" name="Text Box 37"/>
          <p:cNvSpPr txBox="1">
            <a:spLocks noChangeArrowheads="1"/>
          </p:cNvSpPr>
          <p:nvPr/>
        </p:nvSpPr>
        <p:spPr bwMode="auto">
          <a:xfrm>
            <a:off x="2886075" y="3429000"/>
            <a:ext cx="563563"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grpSp>
        <p:nvGrpSpPr>
          <p:cNvPr id="1544230" name="Group 38"/>
          <p:cNvGrpSpPr>
            <a:grpSpLocks/>
          </p:cNvGrpSpPr>
          <p:nvPr/>
        </p:nvGrpSpPr>
        <p:grpSpPr bwMode="auto">
          <a:xfrm>
            <a:off x="5618163" y="1600200"/>
            <a:ext cx="587375" cy="533400"/>
            <a:chOff x="816" y="1920"/>
            <a:chExt cx="432" cy="336"/>
          </a:xfrm>
        </p:grpSpPr>
        <p:sp>
          <p:nvSpPr>
            <p:cNvPr id="1544231" name="AutoShape 39"/>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4232" name="Oval 40"/>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44233" name="Group 41"/>
          <p:cNvGrpSpPr>
            <a:grpSpLocks/>
          </p:cNvGrpSpPr>
          <p:nvPr/>
        </p:nvGrpSpPr>
        <p:grpSpPr bwMode="auto">
          <a:xfrm>
            <a:off x="6989763" y="1600200"/>
            <a:ext cx="587375" cy="533400"/>
            <a:chOff x="816" y="1920"/>
            <a:chExt cx="432" cy="336"/>
          </a:xfrm>
        </p:grpSpPr>
        <p:sp>
          <p:nvSpPr>
            <p:cNvPr id="1544234" name="AutoShape 42"/>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4235" name="Oval 43"/>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44236" name="Line 44"/>
          <p:cNvSpPr>
            <a:spLocks noChangeShapeType="1"/>
          </p:cNvSpPr>
          <p:nvPr/>
        </p:nvSpPr>
        <p:spPr bwMode="auto">
          <a:xfrm>
            <a:off x="7054850" y="2743200"/>
            <a:ext cx="717550" cy="0"/>
          </a:xfrm>
          <a:prstGeom prst="line">
            <a:avLst/>
          </a:prstGeom>
          <a:noFill/>
          <a:ln w="12700">
            <a:solidFill>
              <a:schemeClr val="tx1"/>
            </a:solidFill>
            <a:round/>
            <a:headEnd/>
            <a:tailEnd/>
          </a:ln>
          <a:effectLst/>
        </p:spPr>
        <p:txBody>
          <a:bodyPr/>
          <a:lstStyle/>
          <a:p>
            <a:endParaRPr lang="en-US"/>
          </a:p>
        </p:txBody>
      </p:sp>
      <p:sp>
        <p:nvSpPr>
          <p:cNvPr id="1544237" name="Line 45"/>
          <p:cNvSpPr>
            <a:spLocks noChangeShapeType="1"/>
          </p:cNvSpPr>
          <p:nvPr/>
        </p:nvSpPr>
        <p:spPr bwMode="auto">
          <a:xfrm>
            <a:off x="6205538" y="1828800"/>
            <a:ext cx="784225" cy="0"/>
          </a:xfrm>
          <a:prstGeom prst="line">
            <a:avLst/>
          </a:prstGeom>
          <a:noFill/>
          <a:ln w="12700">
            <a:solidFill>
              <a:schemeClr val="tx1"/>
            </a:solidFill>
            <a:round/>
            <a:headEnd/>
            <a:tailEnd/>
          </a:ln>
          <a:effectLst/>
        </p:spPr>
        <p:txBody>
          <a:bodyPr/>
          <a:lstStyle/>
          <a:p>
            <a:endParaRPr lang="en-US"/>
          </a:p>
        </p:txBody>
      </p:sp>
      <p:sp>
        <p:nvSpPr>
          <p:cNvPr id="1544238" name="Line 46"/>
          <p:cNvSpPr>
            <a:spLocks noChangeShapeType="1"/>
          </p:cNvSpPr>
          <p:nvPr/>
        </p:nvSpPr>
        <p:spPr bwMode="auto">
          <a:xfrm>
            <a:off x="7772400" y="1828800"/>
            <a:ext cx="0" cy="914400"/>
          </a:xfrm>
          <a:prstGeom prst="line">
            <a:avLst/>
          </a:prstGeom>
          <a:noFill/>
          <a:ln w="12700">
            <a:solidFill>
              <a:schemeClr val="tx1"/>
            </a:solidFill>
            <a:round/>
            <a:headEnd/>
            <a:tailEnd/>
          </a:ln>
          <a:effectLst/>
        </p:spPr>
        <p:txBody>
          <a:bodyPr/>
          <a:lstStyle/>
          <a:p>
            <a:endParaRPr lang="en-US"/>
          </a:p>
        </p:txBody>
      </p:sp>
      <p:sp>
        <p:nvSpPr>
          <p:cNvPr id="1544239" name="Line 47"/>
          <p:cNvSpPr>
            <a:spLocks noChangeShapeType="1"/>
          </p:cNvSpPr>
          <p:nvPr/>
        </p:nvSpPr>
        <p:spPr bwMode="auto">
          <a:xfrm>
            <a:off x="5160963" y="1905000"/>
            <a:ext cx="457200" cy="0"/>
          </a:xfrm>
          <a:prstGeom prst="line">
            <a:avLst/>
          </a:prstGeom>
          <a:noFill/>
          <a:ln w="12700">
            <a:solidFill>
              <a:schemeClr val="tx1"/>
            </a:solidFill>
            <a:round/>
            <a:headEnd/>
            <a:tailEnd/>
          </a:ln>
          <a:effectLst/>
        </p:spPr>
        <p:txBody>
          <a:bodyPr/>
          <a:lstStyle/>
          <a:p>
            <a:endParaRPr lang="en-US"/>
          </a:p>
        </p:txBody>
      </p:sp>
      <p:sp>
        <p:nvSpPr>
          <p:cNvPr id="1544240" name="Line 48"/>
          <p:cNvSpPr>
            <a:spLocks noChangeShapeType="1"/>
          </p:cNvSpPr>
          <p:nvPr/>
        </p:nvSpPr>
        <p:spPr bwMode="auto">
          <a:xfrm>
            <a:off x="7577138" y="1828800"/>
            <a:ext cx="587375" cy="0"/>
          </a:xfrm>
          <a:prstGeom prst="line">
            <a:avLst/>
          </a:prstGeom>
          <a:noFill/>
          <a:ln w="12700">
            <a:solidFill>
              <a:schemeClr val="tx1"/>
            </a:solidFill>
            <a:round/>
            <a:headEnd/>
            <a:tailEnd/>
          </a:ln>
          <a:effectLst/>
        </p:spPr>
        <p:txBody>
          <a:bodyPr/>
          <a:lstStyle/>
          <a:p>
            <a:endParaRPr lang="en-US"/>
          </a:p>
        </p:txBody>
      </p:sp>
      <p:sp>
        <p:nvSpPr>
          <p:cNvPr id="1544241" name="Line 49"/>
          <p:cNvSpPr>
            <a:spLocks noChangeShapeType="1"/>
          </p:cNvSpPr>
          <p:nvPr/>
        </p:nvSpPr>
        <p:spPr bwMode="auto">
          <a:xfrm>
            <a:off x="6597650" y="1143000"/>
            <a:ext cx="0" cy="685800"/>
          </a:xfrm>
          <a:prstGeom prst="line">
            <a:avLst/>
          </a:prstGeom>
          <a:noFill/>
          <a:ln w="12700">
            <a:solidFill>
              <a:schemeClr val="tx1"/>
            </a:solidFill>
            <a:round/>
            <a:headEnd/>
            <a:tailEnd/>
          </a:ln>
          <a:effectLst/>
        </p:spPr>
        <p:txBody>
          <a:bodyPr/>
          <a:lstStyle/>
          <a:p>
            <a:endParaRPr lang="en-US"/>
          </a:p>
        </p:txBody>
      </p:sp>
      <p:sp>
        <p:nvSpPr>
          <p:cNvPr id="1544242" name="Text Box 50"/>
          <p:cNvSpPr txBox="1">
            <a:spLocks noChangeArrowheads="1"/>
          </p:cNvSpPr>
          <p:nvPr/>
        </p:nvSpPr>
        <p:spPr bwMode="auto">
          <a:xfrm>
            <a:off x="8099425" y="1600200"/>
            <a:ext cx="45085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44243" name="Text Box 51"/>
          <p:cNvSpPr txBox="1">
            <a:spLocks noChangeArrowheads="1"/>
          </p:cNvSpPr>
          <p:nvPr/>
        </p:nvSpPr>
        <p:spPr bwMode="auto">
          <a:xfrm>
            <a:off x="4594225" y="914400"/>
            <a:ext cx="56515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44244" name="Line 52"/>
          <p:cNvSpPr>
            <a:spLocks noChangeShapeType="1"/>
          </p:cNvSpPr>
          <p:nvPr/>
        </p:nvSpPr>
        <p:spPr bwMode="auto">
          <a:xfrm>
            <a:off x="7577138" y="1828800"/>
            <a:ext cx="587375" cy="0"/>
          </a:xfrm>
          <a:prstGeom prst="line">
            <a:avLst/>
          </a:prstGeom>
          <a:noFill/>
          <a:ln w="12700">
            <a:solidFill>
              <a:schemeClr val="tx1"/>
            </a:solidFill>
            <a:round/>
            <a:headEnd/>
            <a:tailEnd/>
          </a:ln>
          <a:effectLst/>
        </p:spPr>
        <p:txBody>
          <a:bodyPr/>
          <a:lstStyle/>
          <a:p>
            <a:endParaRPr lang="en-US"/>
          </a:p>
        </p:txBody>
      </p:sp>
      <p:sp>
        <p:nvSpPr>
          <p:cNvPr id="1544245" name="Line 53"/>
          <p:cNvSpPr>
            <a:spLocks noChangeShapeType="1"/>
          </p:cNvSpPr>
          <p:nvPr/>
        </p:nvSpPr>
        <p:spPr bwMode="auto">
          <a:xfrm>
            <a:off x="6597650" y="1143000"/>
            <a:ext cx="1566863" cy="0"/>
          </a:xfrm>
          <a:prstGeom prst="line">
            <a:avLst/>
          </a:prstGeom>
          <a:noFill/>
          <a:ln w="12700">
            <a:solidFill>
              <a:schemeClr val="tx1"/>
            </a:solidFill>
            <a:round/>
            <a:headEnd/>
            <a:tailEnd/>
          </a:ln>
          <a:effectLst/>
        </p:spPr>
        <p:txBody>
          <a:bodyPr/>
          <a:lstStyle/>
          <a:p>
            <a:endParaRPr lang="en-US"/>
          </a:p>
        </p:txBody>
      </p:sp>
      <p:sp>
        <p:nvSpPr>
          <p:cNvPr id="1544246" name="Text Box 54"/>
          <p:cNvSpPr txBox="1">
            <a:spLocks noChangeArrowheads="1"/>
          </p:cNvSpPr>
          <p:nvPr/>
        </p:nvSpPr>
        <p:spPr bwMode="auto">
          <a:xfrm>
            <a:off x="8164513" y="914400"/>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grpSp>
        <p:nvGrpSpPr>
          <p:cNvPr id="1544247" name="Group 55"/>
          <p:cNvGrpSpPr>
            <a:grpSpLocks/>
          </p:cNvGrpSpPr>
          <p:nvPr/>
        </p:nvGrpSpPr>
        <p:grpSpPr bwMode="auto">
          <a:xfrm>
            <a:off x="4376738" y="1295400"/>
            <a:ext cx="914400" cy="609600"/>
            <a:chOff x="672" y="1440"/>
            <a:chExt cx="672" cy="384"/>
          </a:xfrm>
        </p:grpSpPr>
        <p:sp>
          <p:nvSpPr>
            <p:cNvPr id="1544248" name="Line 56"/>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44249" name="Line 57"/>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44250" name="Line 58"/>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44251" name="Line 59"/>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44252" name="Line 60"/>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44253" name="Line 61"/>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44254" name="Line 62"/>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grpSp>
        <p:nvGrpSpPr>
          <p:cNvPr id="1544255" name="Group 63"/>
          <p:cNvGrpSpPr>
            <a:grpSpLocks/>
          </p:cNvGrpSpPr>
          <p:nvPr/>
        </p:nvGrpSpPr>
        <p:grpSpPr bwMode="auto">
          <a:xfrm flipV="1">
            <a:off x="6205538" y="2743200"/>
            <a:ext cx="914400" cy="609600"/>
            <a:chOff x="672" y="1440"/>
            <a:chExt cx="672" cy="384"/>
          </a:xfrm>
        </p:grpSpPr>
        <p:sp>
          <p:nvSpPr>
            <p:cNvPr id="1544256" name="Line 64"/>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44257" name="Line 65"/>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44258" name="Line 66"/>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44259" name="Line 67"/>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44260" name="Line 68"/>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44261" name="Line 69"/>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44262" name="Line 70"/>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sp>
        <p:nvSpPr>
          <p:cNvPr id="1544263" name="Line 71"/>
          <p:cNvSpPr>
            <a:spLocks noChangeShapeType="1"/>
          </p:cNvSpPr>
          <p:nvPr/>
        </p:nvSpPr>
        <p:spPr bwMode="auto">
          <a:xfrm>
            <a:off x="5291138" y="1905000"/>
            <a:ext cx="0" cy="838200"/>
          </a:xfrm>
          <a:prstGeom prst="line">
            <a:avLst/>
          </a:prstGeom>
          <a:noFill/>
          <a:ln w="12700">
            <a:solidFill>
              <a:schemeClr val="tx1"/>
            </a:solidFill>
            <a:round/>
            <a:headEnd/>
            <a:tailEnd/>
          </a:ln>
          <a:effectLst/>
        </p:spPr>
        <p:txBody>
          <a:bodyPr/>
          <a:lstStyle/>
          <a:p>
            <a:endParaRPr lang="en-US"/>
          </a:p>
        </p:txBody>
      </p:sp>
      <p:sp>
        <p:nvSpPr>
          <p:cNvPr id="1544264" name="Line 72"/>
          <p:cNvSpPr>
            <a:spLocks noChangeShapeType="1"/>
          </p:cNvSpPr>
          <p:nvPr/>
        </p:nvSpPr>
        <p:spPr bwMode="auto">
          <a:xfrm>
            <a:off x="5291138" y="2743200"/>
            <a:ext cx="1044575" cy="0"/>
          </a:xfrm>
          <a:prstGeom prst="line">
            <a:avLst/>
          </a:prstGeom>
          <a:noFill/>
          <a:ln w="12700">
            <a:solidFill>
              <a:schemeClr val="tx1"/>
            </a:solidFill>
            <a:round/>
            <a:headEnd/>
            <a:tailEnd/>
          </a:ln>
          <a:effectLst/>
        </p:spPr>
        <p:txBody>
          <a:bodyPr/>
          <a:lstStyle/>
          <a:p>
            <a:endParaRPr lang="en-US"/>
          </a:p>
        </p:txBody>
      </p:sp>
      <p:sp>
        <p:nvSpPr>
          <p:cNvPr id="1544265" name="Text Box 73"/>
          <p:cNvSpPr txBox="1">
            <a:spLocks noChangeArrowheads="1"/>
          </p:cNvSpPr>
          <p:nvPr/>
        </p:nvSpPr>
        <p:spPr bwMode="auto">
          <a:xfrm>
            <a:off x="6467475" y="33528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44266" name="Line 74"/>
          <p:cNvSpPr>
            <a:spLocks noChangeShapeType="1"/>
          </p:cNvSpPr>
          <p:nvPr/>
        </p:nvSpPr>
        <p:spPr bwMode="auto">
          <a:xfrm>
            <a:off x="4365625" y="1219200"/>
            <a:ext cx="0" cy="685800"/>
          </a:xfrm>
          <a:prstGeom prst="line">
            <a:avLst/>
          </a:prstGeom>
          <a:noFill/>
          <a:ln w="12700">
            <a:solidFill>
              <a:schemeClr val="tx1"/>
            </a:solidFill>
            <a:round/>
            <a:headEnd/>
            <a:tailEnd/>
          </a:ln>
          <a:effectLst/>
        </p:spPr>
        <p:txBody>
          <a:bodyPr/>
          <a:lstStyle/>
          <a:p>
            <a:endParaRPr lang="en-US"/>
          </a:p>
        </p:txBody>
      </p:sp>
      <p:sp>
        <p:nvSpPr>
          <p:cNvPr id="1544267" name="Text Box 75"/>
          <p:cNvSpPr txBox="1">
            <a:spLocks noChangeArrowheads="1"/>
          </p:cNvSpPr>
          <p:nvPr/>
        </p:nvSpPr>
        <p:spPr bwMode="auto">
          <a:xfrm>
            <a:off x="4137025" y="2362200"/>
            <a:ext cx="354013" cy="396875"/>
          </a:xfrm>
          <a:prstGeom prst="rect">
            <a:avLst/>
          </a:prstGeom>
          <a:noFill/>
          <a:ln w="12700">
            <a:noFill/>
            <a:miter lim="800000"/>
            <a:headEnd/>
            <a:tailEnd/>
          </a:ln>
          <a:effectLst/>
        </p:spPr>
        <p:txBody>
          <a:bodyPr>
            <a:spAutoFit/>
          </a:bodyPr>
          <a:lstStyle/>
          <a:p>
            <a:r>
              <a:rPr lang="en-US" sz="2000">
                <a:solidFill>
                  <a:schemeClr val="tx1"/>
                </a:solidFill>
              </a:rPr>
              <a:t>B</a:t>
            </a:r>
            <a:endParaRPr lang="en-US" sz="2000" baseline="-25000">
              <a:solidFill>
                <a:schemeClr val="tx1"/>
              </a:solidFill>
            </a:endParaRPr>
          </a:p>
        </p:txBody>
      </p:sp>
      <p:sp>
        <p:nvSpPr>
          <p:cNvPr id="1544268" name="Text Box 76"/>
          <p:cNvSpPr txBox="1">
            <a:spLocks noChangeArrowheads="1"/>
          </p:cNvSpPr>
          <p:nvPr/>
        </p:nvSpPr>
        <p:spPr bwMode="auto">
          <a:xfrm>
            <a:off x="1546225" y="1600200"/>
            <a:ext cx="354013" cy="396875"/>
          </a:xfrm>
          <a:prstGeom prst="rect">
            <a:avLst/>
          </a:prstGeom>
          <a:noFill/>
          <a:ln w="12700">
            <a:noFill/>
            <a:miter lim="800000"/>
            <a:headEnd/>
            <a:tailEnd/>
          </a:ln>
          <a:effectLst/>
        </p:spPr>
        <p:txBody>
          <a:bodyPr>
            <a:spAutoFit/>
          </a:bodyPr>
          <a:lstStyle/>
          <a:p>
            <a:r>
              <a:rPr lang="en-US" sz="2000">
                <a:solidFill>
                  <a:schemeClr val="tx1"/>
                </a:solidFill>
              </a:rPr>
              <a:t>A</a:t>
            </a:r>
            <a:endParaRPr lang="en-US" sz="2000" baseline="-25000">
              <a:solidFill>
                <a:schemeClr val="tx1"/>
              </a:solidFill>
            </a:endParaRPr>
          </a:p>
        </p:txBody>
      </p:sp>
      <p:sp>
        <p:nvSpPr>
          <p:cNvPr id="1544269" name="Text Box 77"/>
          <p:cNvSpPr txBox="1">
            <a:spLocks noChangeArrowheads="1"/>
          </p:cNvSpPr>
          <p:nvPr/>
        </p:nvSpPr>
        <p:spPr bwMode="auto">
          <a:xfrm>
            <a:off x="1012825" y="1676400"/>
            <a:ext cx="446088" cy="396875"/>
          </a:xfrm>
          <a:prstGeom prst="rect">
            <a:avLst/>
          </a:prstGeom>
          <a:noFill/>
          <a:ln w="12700">
            <a:noFill/>
            <a:miter lim="800000"/>
            <a:headEnd/>
            <a:tailEnd/>
          </a:ln>
          <a:effectLst/>
        </p:spPr>
        <p:txBody>
          <a:bodyPr wrap="none">
            <a:spAutoFit/>
          </a:bodyPr>
          <a:lstStyle/>
          <a:p>
            <a:r>
              <a:rPr lang="en-US" sz="2000">
                <a:solidFill>
                  <a:schemeClr val="tx1"/>
                </a:solidFill>
              </a:rPr>
              <a:t>P</a:t>
            </a:r>
            <a:r>
              <a:rPr lang="en-US" sz="2000" baseline="-25000">
                <a:solidFill>
                  <a:schemeClr val="tx1"/>
                </a:solidFill>
              </a:rPr>
              <a:t>1</a:t>
            </a:r>
          </a:p>
        </p:txBody>
      </p:sp>
      <p:sp>
        <p:nvSpPr>
          <p:cNvPr id="1544270" name="Text Box 78"/>
          <p:cNvSpPr txBox="1">
            <a:spLocks noChangeArrowheads="1"/>
          </p:cNvSpPr>
          <p:nvPr/>
        </p:nvSpPr>
        <p:spPr bwMode="auto">
          <a:xfrm>
            <a:off x="2841625" y="2667000"/>
            <a:ext cx="446088" cy="396875"/>
          </a:xfrm>
          <a:prstGeom prst="rect">
            <a:avLst/>
          </a:prstGeom>
          <a:noFill/>
          <a:ln w="12700">
            <a:noFill/>
            <a:miter lim="800000"/>
            <a:headEnd/>
            <a:tailEnd/>
          </a:ln>
          <a:effectLst/>
        </p:spPr>
        <p:txBody>
          <a:bodyPr wrap="none">
            <a:spAutoFit/>
          </a:bodyPr>
          <a:lstStyle/>
          <a:p>
            <a:r>
              <a:rPr lang="en-US" sz="2000">
                <a:solidFill>
                  <a:schemeClr val="tx1"/>
                </a:solidFill>
              </a:rPr>
              <a:t>P</a:t>
            </a:r>
            <a:r>
              <a:rPr lang="en-US" sz="2000" baseline="-25000">
                <a:solidFill>
                  <a:schemeClr val="tx1"/>
                </a:solidFill>
              </a:rPr>
              <a:t>2</a:t>
            </a:r>
          </a:p>
        </p:txBody>
      </p:sp>
      <p:sp>
        <p:nvSpPr>
          <p:cNvPr id="1544271" name="Text Box 79"/>
          <p:cNvSpPr txBox="1">
            <a:spLocks noChangeArrowheads="1"/>
          </p:cNvSpPr>
          <p:nvPr/>
        </p:nvSpPr>
        <p:spPr bwMode="auto">
          <a:xfrm>
            <a:off x="4594225" y="1676400"/>
            <a:ext cx="446088" cy="396875"/>
          </a:xfrm>
          <a:prstGeom prst="rect">
            <a:avLst/>
          </a:prstGeom>
          <a:noFill/>
          <a:ln w="12700">
            <a:noFill/>
            <a:miter lim="800000"/>
            <a:headEnd/>
            <a:tailEnd/>
          </a:ln>
          <a:effectLst/>
        </p:spPr>
        <p:txBody>
          <a:bodyPr wrap="none">
            <a:spAutoFit/>
          </a:bodyPr>
          <a:lstStyle/>
          <a:p>
            <a:r>
              <a:rPr lang="en-US" sz="2000">
                <a:solidFill>
                  <a:schemeClr val="tx1"/>
                </a:solidFill>
              </a:rPr>
              <a:t>P</a:t>
            </a:r>
            <a:r>
              <a:rPr lang="en-US" sz="2000" baseline="-25000">
                <a:solidFill>
                  <a:schemeClr val="tx1"/>
                </a:solidFill>
              </a:rPr>
              <a:t>3</a:t>
            </a:r>
          </a:p>
        </p:txBody>
      </p:sp>
      <p:sp>
        <p:nvSpPr>
          <p:cNvPr id="1544272" name="Text Box 80"/>
          <p:cNvSpPr txBox="1">
            <a:spLocks noChangeArrowheads="1"/>
          </p:cNvSpPr>
          <p:nvPr/>
        </p:nvSpPr>
        <p:spPr bwMode="auto">
          <a:xfrm>
            <a:off x="6423025" y="2590800"/>
            <a:ext cx="446088" cy="396875"/>
          </a:xfrm>
          <a:prstGeom prst="rect">
            <a:avLst/>
          </a:prstGeom>
          <a:noFill/>
          <a:ln w="12700">
            <a:noFill/>
            <a:miter lim="800000"/>
            <a:headEnd/>
            <a:tailEnd/>
          </a:ln>
          <a:effectLst/>
        </p:spPr>
        <p:txBody>
          <a:bodyPr wrap="none">
            <a:spAutoFit/>
          </a:bodyPr>
          <a:lstStyle/>
          <a:p>
            <a:r>
              <a:rPr lang="en-US" sz="2000">
                <a:solidFill>
                  <a:schemeClr val="tx1"/>
                </a:solidFill>
              </a:rPr>
              <a:t>P</a:t>
            </a:r>
            <a:r>
              <a:rPr lang="en-US" sz="2000" baseline="-25000">
                <a:solidFill>
                  <a:schemeClr val="tx1"/>
                </a:solidFill>
              </a:rPr>
              <a:t>4</a:t>
            </a:r>
          </a:p>
        </p:txBody>
      </p:sp>
      <p:sp>
        <p:nvSpPr>
          <p:cNvPr id="1544273" name="Text Box 81"/>
          <p:cNvSpPr txBox="1">
            <a:spLocks noChangeArrowheads="1"/>
          </p:cNvSpPr>
          <p:nvPr/>
        </p:nvSpPr>
        <p:spPr bwMode="auto">
          <a:xfrm>
            <a:off x="2003425" y="17526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1</a:t>
            </a:r>
          </a:p>
        </p:txBody>
      </p:sp>
      <p:sp>
        <p:nvSpPr>
          <p:cNvPr id="1544274" name="Text Box 82"/>
          <p:cNvSpPr txBox="1">
            <a:spLocks noChangeArrowheads="1"/>
          </p:cNvSpPr>
          <p:nvPr/>
        </p:nvSpPr>
        <p:spPr bwMode="auto">
          <a:xfrm>
            <a:off x="3375025" y="17526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2</a:t>
            </a:r>
          </a:p>
        </p:txBody>
      </p:sp>
      <p:sp>
        <p:nvSpPr>
          <p:cNvPr id="1544275" name="Text Box 83"/>
          <p:cNvSpPr txBox="1">
            <a:spLocks noChangeArrowheads="1"/>
          </p:cNvSpPr>
          <p:nvPr/>
        </p:nvSpPr>
        <p:spPr bwMode="auto">
          <a:xfrm>
            <a:off x="5584825" y="16764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3</a:t>
            </a:r>
          </a:p>
        </p:txBody>
      </p:sp>
      <p:sp>
        <p:nvSpPr>
          <p:cNvPr id="1544276" name="Text Box 84"/>
          <p:cNvSpPr txBox="1">
            <a:spLocks noChangeArrowheads="1"/>
          </p:cNvSpPr>
          <p:nvPr/>
        </p:nvSpPr>
        <p:spPr bwMode="auto">
          <a:xfrm>
            <a:off x="6956425" y="16764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4</a:t>
            </a:r>
          </a:p>
        </p:txBody>
      </p:sp>
      <p:sp>
        <p:nvSpPr>
          <p:cNvPr id="1544277" name="Text Box 85"/>
          <p:cNvSpPr txBox="1">
            <a:spLocks noChangeArrowheads="1"/>
          </p:cNvSpPr>
          <p:nvPr/>
        </p:nvSpPr>
        <p:spPr bwMode="auto">
          <a:xfrm>
            <a:off x="762000" y="3886200"/>
            <a:ext cx="8153400" cy="822325"/>
          </a:xfrm>
          <a:prstGeom prst="rect">
            <a:avLst/>
          </a:prstGeom>
          <a:noFill/>
          <a:ln w="12700">
            <a:noFill/>
            <a:miter lim="800000"/>
            <a:headEnd/>
            <a:tailEnd/>
          </a:ln>
          <a:effectLst/>
        </p:spPr>
        <p:txBody>
          <a:bodyPr>
            <a:spAutoFit/>
          </a:bodyPr>
          <a:lstStyle/>
          <a:p>
            <a:r>
              <a:rPr lang="en-US" sz="2400"/>
              <a:t>Race condition </a:t>
            </a:r>
            <a:r>
              <a:rPr lang="en-US" sz="2400">
                <a:solidFill>
                  <a:schemeClr val="tx1"/>
                </a:solidFill>
              </a:rPr>
              <a:t>– direct path from D to Q during the short time when both clk and !clk are high (1-1 overlap)</a:t>
            </a:r>
            <a:endParaRPr lang="en-US" sz="2400" baseline="-25000">
              <a:solidFill>
                <a:schemeClr val="tx1"/>
              </a:solidFill>
            </a:endParaRPr>
          </a:p>
        </p:txBody>
      </p:sp>
      <p:sp>
        <p:nvSpPr>
          <p:cNvPr id="1544278" name="Text Box 86"/>
          <p:cNvSpPr txBox="1">
            <a:spLocks noChangeArrowheads="1"/>
          </p:cNvSpPr>
          <p:nvPr/>
        </p:nvSpPr>
        <p:spPr bwMode="auto">
          <a:xfrm>
            <a:off x="762000" y="4800600"/>
            <a:ext cx="8077200" cy="822325"/>
          </a:xfrm>
          <a:prstGeom prst="rect">
            <a:avLst/>
          </a:prstGeom>
          <a:noFill/>
          <a:ln w="12700">
            <a:noFill/>
            <a:miter lim="800000"/>
            <a:headEnd/>
            <a:tailEnd/>
          </a:ln>
          <a:effectLst/>
        </p:spPr>
        <p:txBody>
          <a:bodyPr>
            <a:spAutoFit/>
          </a:bodyPr>
          <a:lstStyle/>
          <a:p>
            <a:r>
              <a:rPr lang="en-US" sz="2400"/>
              <a:t>Undefined state </a:t>
            </a:r>
            <a:r>
              <a:rPr lang="en-US" sz="2400">
                <a:solidFill>
                  <a:schemeClr val="tx1"/>
                </a:solidFill>
              </a:rPr>
              <a:t>– both B and D are driving A when clk and !clk are both high</a:t>
            </a:r>
            <a:endParaRPr lang="en-US" sz="2400" baseline="-25000">
              <a:solidFill>
                <a:schemeClr val="tx1"/>
              </a:solidFill>
            </a:endParaRPr>
          </a:p>
        </p:txBody>
      </p:sp>
      <p:sp>
        <p:nvSpPr>
          <p:cNvPr id="1544279" name="Text Box 87"/>
          <p:cNvSpPr txBox="1">
            <a:spLocks noChangeArrowheads="1"/>
          </p:cNvSpPr>
          <p:nvPr/>
        </p:nvSpPr>
        <p:spPr bwMode="auto">
          <a:xfrm>
            <a:off x="762000" y="5715000"/>
            <a:ext cx="8229600" cy="822325"/>
          </a:xfrm>
          <a:prstGeom prst="rect">
            <a:avLst/>
          </a:prstGeom>
          <a:noFill/>
          <a:ln w="12700">
            <a:noFill/>
            <a:miter lim="800000"/>
            <a:headEnd/>
            <a:tailEnd/>
          </a:ln>
          <a:effectLst/>
        </p:spPr>
        <p:txBody>
          <a:bodyPr>
            <a:spAutoFit/>
          </a:bodyPr>
          <a:lstStyle/>
          <a:p>
            <a:r>
              <a:rPr lang="en-US" sz="2400"/>
              <a:t>Dynamic storage </a:t>
            </a:r>
            <a:r>
              <a:rPr lang="en-US" sz="2400">
                <a:solidFill>
                  <a:schemeClr val="tx1"/>
                </a:solidFill>
              </a:rPr>
              <a:t>– when clk and !clk are both low (0-0 overlap)</a:t>
            </a:r>
            <a:endParaRPr lang="en-US" sz="2400" baseline="-250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42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42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4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4277" grpId="0" autoUpdateAnimBg="0"/>
      <p:bldP spid="1544278" grpId="0" autoUpdateAnimBg="0"/>
      <p:bldP spid="154427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42" name="Rectangle 2"/>
          <p:cNvSpPr>
            <a:spLocks noGrp="1" noChangeArrowheads="1"/>
          </p:cNvSpPr>
          <p:nvPr>
            <p:ph type="title"/>
          </p:nvPr>
        </p:nvSpPr>
        <p:spPr/>
        <p:txBody>
          <a:bodyPr/>
          <a:lstStyle/>
          <a:p>
            <a:r>
              <a:rPr lang="en-US"/>
              <a:t>Pseudostatic Two-Phase ET FF</a:t>
            </a:r>
          </a:p>
        </p:txBody>
      </p:sp>
      <p:grpSp>
        <p:nvGrpSpPr>
          <p:cNvPr id="1546243" name="Group 3"/>
          <p:cNvGrpSpPr>
            <a:grpSpLocks/>
          </p:cNvGrpSpPr>
          <p:nvPr/>
        </p:nvGrpSpPr>
        <p:grpSpPr bwMode="auto">
          <a:xfrm>
            <a:off x="2014538" y="1828800"/>
            <a:ext cx="587375" cy="533400"/>
            <a:chOff x="816" y="1920"/>
            <a:chExt cx="432" cy="336"/>
          </a:xfrm>
        </p:grpSpPr>
        <p:sp>
          <p:nvSpPr>
            <p:cNvPr id="1546244" name="AutoShape 4"/>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6245" name="Oval 5"/>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46246" name="Group 6"/>
          <p:cNvGrpSpPr>
            <a:grpSpLocks/>
          </p:cNvGrpSpPr>
          <p:nvPr/>
        </p:nvGrpSpPr>
        <p:grpSpPr bwMode="auto">
          <a:xfrm>
            <a:off x="3386138" y="1828800"/>
            <a:ext cx="587375" cy="533400"/>
            <a:chOff x="816" y="1920"/>
            <a:chExt cx="432" cy="336"/>
          </a:xfrm>
        </p:grpSpPr>
        <p:sp>
          <p:nvSpPr>
            <p:cNvPr id="1546247" name="AutoShape 7"/>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6248" name="Oval 8"/>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46249" name="Line 9"/>
          <p:cNvSpPr>
            <a:spLocks noChangeShapeType="1"/>
          </p:cNvSpPr>
          <p:nvPr/>
        </p:nvSpPr>
        <p:spPr bwMode="auto">
          <a:xfrm>
            <a:off x="3451225" y="2971800"/>
            <a:ext cx="717550" cy="0"/>
          </a:xfrm>
          <a:prstGeom prst="line">
            <a:avLst/>
          </a:prstGeom>
          <a:noFill/>
          <a:ln w="12700">
            <a:solidFill>
              <a:schemeClr val="tx1"/>
            </a:solidFill>
            <a:round/>
            <a:headEnd/>
            <a:tailEnd/>
          </a:ln>
          <a:effectLst/>
        </p:spPr>
        <p:txBody>
          <a:bodyPr/>
          <a:lstStyle/>
          <a:p>
            <a:endParaRPr lang="en-US"/>
          </a:p>
        </p:txBody>
      </p:sp>
      <p:sp>
        <p:nvSpPr>
          <p:cNvPr id="1546250" name="Line 10"/>
          <p:cNvSpPr>
            <a:spLocks noChangeShapeType="1"/>
          </p:cNvSpPr>
          <p:nvPr/>
        </p:nvSpPr>
        <p:spPr bwMode="auto">
          <a:xfrm>
            <a:off x="2601913" y="2057400"/>
            <a:ext cx="784225" cy="0"/>
          </a:xfrm>
          <a:prstGeom prst="line">
            <a:avLst/>
          </a:prstGeom>
          <a:noFill/>
          <a:ln w="12700">
            <a:solidFill>
              <a:schemeClr val="tx1"/>
            </a:solidFill>
            <a:round/>
            <a:headEnd/>
            <a:tailEnd/>
          </a:ln>
          <a:effectLst/>
        </p:spPr>
        <p:txBody>
          <a:bodyPr/>
          <a:lstStyle/>
          <a:p>
            <a:endParaRPr lang="en-US"/>
          </a:p>
        </p:txBody>
      </p:sp>
      <p:sp>
        <p:nvSpPr>
          <p:cNvPr id="1546251" name="Line 11"/>
          <p:cNvSpPr>
            <a:spLocks noChangeShapeType="1"/>
          </p:cNvSpPr>
          <p:nvPr/>
        </p:nvSpPr>
        <p:spPr bwMode="auto">
          <a:xfrm>
            <a:off x="4168775" y="2057400"/>
            <a:ext cx="0" cy="914400"/>
          </a:xfrm>
          <a:prstGeom prst="line">
            <a:avLst/>
          </a:prstGeom>
          <a:noFill/>
          <a:ln w="12700">
            <a:solidFill>
              <a:schemeClr val="tx1"/>
            </a:solidFill>
            <a:round/>
            <a:headEnd/>
            <a:tailEnd/>
          </a:ln>
          <a:effectLst/>
        </p:spPr>
        <p:txBody>
          <a:bodyPr/>
          <a:lstStyle/>
          <a:p>
            <a:endParaRPr lang="en-US"/>
          </a:p>
        </p:txBody>
      </p:sp>
      <p:sp>
        <p:nvSpPr>
          <p:cNvPr id="1546252" name="Line 12"/>
          <p:cNvSpPr>
            <a:spLocks noChangeShapeType="1"/>
          </p:cNvSpPr>
          <p:nvPr/>
        </p:nvSpPr>
        <p:spPr bwMode="auto">
          <a:xfrm>
            <a:off x="1557338" y="2133600"/>
            <a:ext cx="457200" cy="0"/>
          </a:xfrm>
          <a:prstGeom prst="line">
            <a:avLst/>
          </a:prstGeom>
          <a:noFill/>
          <a:ln w="12700">
            <a:solidFill>
              <a:schemeClr val="tx1"/>
            </a:solidFill>
            <a:round/>
            <a:headEnd/>
            <a:tailEnd/>
          </a:ln>
          <a:effectLst/>
        </p:spPr>
        <p:txBody>
          <a:bodyPr/>
          <a:lstStyle/>
          <a:p>
            <a:endParaRPr lang="en-US"/>
          </a:p>
        </p:txBody>
      </p:sp>
      <p:sp>
        <p:nvSpPr>
          <p:cNvPr id="1546253" name="Line 13"/>
          <p:cNvSpPr>
            <a:spLocks noChangeShapeType="1"/>
          </p:cNvSpPr>
          <p:nvPr/>
        </p:nvSpPr>
        <p:spPr bwMode="auto">
          <a:xfrm>
            <a:off x="2994025" y="1371600"/>
            <a:ext cx="0" cy="685800"/>
          </a:xfrm>
          <a:prstGeom prst="line">
            <a:avLst/>
          </a:prstGeom>
          <a:noFill/>
          <a:ln w="12700">
            <a:solidFill>
              <a:schemeClr val="tx1"/>
            </a:solidFill>
            <a:round/>
            <a:headEnd/>
            <a:tailEnd/>
          </a:ln>
          <a:effectLst/>
        </p:spPr>
        <p:txBody>
          <a:bodyPr/>
          <a:lstStyle/>
          <a:p>
            <a:endParaRPr lang="en-US"/>
          </a:p>
        </p:txBody>
      </p:sp>
      <p:sp>
        <p:nvSpPr>
          <p:cNvPr id="1546254" name="Text Box 14"/>
          <p:cNvSpPr txBox="1">
            <a:spLocks noChangeArrowheads="1"/>
          </p:cNvSpPr>
          <p:nvPr/>
        </p:nvSpPr>
        <p:spPr bwMode="auto">
          <a:xfrm>
            <a:off x="381000" y="1905000"/>
            <a:ext cx="368300" cy="396875"/>
          </a:xfrm>
          <a:prstGeom prst="rect">
            <a:avLst/>
          </a:prstGeom>
          <a:noFill/>
          <a:ln w="12700">
            <a:noFill/>
            <a:miter lim="800000"/>
            <a:headEnd/>
            <a:tailEnd/>
          </a:ln>
          <a:effectLst/>
        </p:spPr>
        <p:txBody>
          <a:bodyPr wrap="none">
            <a:spAutoFit/>
          </a:bodyPr>
          <a:lstStyle/>
          <a:p>
            <a:r>
              <a:rPr lang="en-US" sz="2000">
                <a:solidFill>
                  <a:schemeClr val="tx1"/>
                </a:solidFill>
              </a:rPr>
              <a:t>D</a:t>
            </a:r>
            <a:endParaRPr lang="en-US" sz="2000" baseline="-25000">
              <a:solidFill>
                <a:schemeClr val="tx1"/>
              </a:solidFill>
            </a:endParaRPr>
          </a:p>
        </p:txBody>
      </p:sp>
      <p:sp>
        <p:nvSpPr>
          <p:cNvPr id="1546255" name="Text Box 15"/>
          <p:cNvSpPr txBox="1">
            <a:spLocks noChangeArrowheads="1"/>
          </p:cNvSpPr>
          <p:nvPr/>
        </p:nvSpPr>
        <p:spPr bwMode="auto">
          <a:xfrm>
            <a:off x="1033463" y="1143000"/>
            <a:ext cx="636587" cy="396875"/>
          </a:xfrm>
          <a:prstGeom prst="rect">
            <a:avLst/>
          </a:prstGeom>
          <a:noFill/>
          <a:ln w="12700">
            <a:noFill/>
            <a:miter lim="800000"/>
            <a:headEnd/>
            <a:tailEnd/>
          </a:ln>
          <a:effectLst/>
        </p:spPr>
        <p:txBody>
          <a:bodyPr wrap="none">
            <a:spAutoFit/>
          </a:bodyPr>
          <a:lstStyle/>
          <a:p>
            <a:r>
              <a:rPr lang="en-US" sz="2000">
                <a:solidFill>
                  <a:schemeClr val="tx1"/>
                </a:solidFill>
              </a:rPr>
              <a:t>clk1</a:t>
            </a:r>
            <a:endParaRPr lang="en-US" sz="2000" baseline="-25000">
              <a:solidFill>
                <a:schemeClr val="tx1"/>
              </a:solidFill>
            </a:endParaRPr>
          </a:p>
        </p:txBody>
      </p:sp>
      <p:sp>
        <p:nvSpPr>
          <p:cNvPr id="1546256" name="Line 16"/>
          <p:cNvSpPr>
            <a:spLocks noChangeShapeType="1"/>
          </p:cNvSpPr>
          <p:nvPr/>
        </p:nvSpPr>
        <p:spPr bwMode="auto">
          <a:xfrm>
            <a:off x="3973513" y="2057400"/>
            <a:ext cx="217487" cy="0"/>
          </a:xfrm>
          <a:prstGeom prst="line">
            <a:avLst/>
          </a:prstGeom>
          <a:noFill/>
          <a:ln w="12700">
            <a:solidFill>
              <a:schemeClr val="tx1"/>
            </a:solidFill>
            <a:round/>
            <a:headEnd/>
            <a:tailEnd/>
          </a:ln>
          <a:effectLst/>
        </p:spPr>
        <p:txBody>
          <a:bodyPr/>
          <a:lstStyle/>
          <a:p>
            <a:endParaRPr lang="en-US"/>
          </a:p>
        </p:txBody>
      </p:sp>
      <p:sp>
        <p:nvSpPr>
          <p:cNvPr id="1546257" name="Line 17"/>
          <p:cNvSpPr>
            <a:spLocks noChangeShapeType="1"/>
          </p:cNvSpPr>
          <p:nvPr/>
        </p:nvSpPr>
        <p:spPr bwMode="auto">
          <a:xfrm>
            <a:off x="2994025" y="1371600"/>
            <a:ext cx="1349375" cy="0"/>
          </a:xfrm>
          <a:prstGeom prst="line">
            <a:avLst/>
          </a:prstGeom>
          <a:noFill/>
          <a:ln w="12700">
            <a:solidFill>
              <a:schemeClr val="tx1"/>
            </a:solidFill>
            <a:round/>
            <a:headEnd/>
            <a:tailEnd/>
          </a:ln>
          <a:effectLst/>
        </p:spPr>
        <p:txBody>
          <a:bodyPr/>
          <a:lstStyle/>
          <a:p>
            <a:endParaRPr lang="en-US"/>
          </a:p>
        </p:txBody>
      </p:sp>
      <p:sp>
        <p:nvSpPr>
          <p:cNvPr id="1546258" name="Text Box 18"/>
          <p:cNvSpPr txBox="1">
            <a:spLocks noChangeArrowheads="1"/>
          </p:cNvSpPr>
          <p:nvPr/>
        </p:nvSpPr>
        <p:spPr bwMode="auto">
          <a:xfrm>
            <a:off x="3581400" y="990600"/>
            <a:ext cx="354013" cy="396875"/>
          </a:xfrm>
          <a:prstGeom prst="rect">
            <a:avLst/>
          </a:prstGeom>
          <a:noFill/>
          <a:ln w="12700">
            <a:noFill/>
            <a:miter lim="800000"/>
            <a:headEnd/>
            <a:tailEnd/>
          </a:ln>
          <a:effectLst/>
        </p:spPr>
        <p:txBody>
          <a:bodyPr>
            <a:spAutoFit/>
          </a:bodyPr>
          <a:lstStyle/>
          <a:p>
            <a:r>
              <a:rPr lang="en-US" sz="2000">
                <a:solidFill>
                  <a:schemeClr val="tx1"/>
                </a:solidFill>
              </a:rPr>
              <a:t>X</a:t>
            </a:r>
            <a:endParaRPr lang="en-US" sz="2000" baseline="-25000">
              <a:solidFill>
                <a:schemeClr val="tx1"/>
              </a:solidFill>
            </a:endParaRPr>
          </a:p>
        </p:txBody>
      </p:sp>
      <p:grpSp>
        <p:nvGrpSpPr>
          <p:cNvPr id="1546259" name="Group 19"/>
          <p:cNvGrpSpPr>
            <a:grpSpLocks/>
          </p:cNvGrpSpPr>
          <p:nvPr/>
        </p:nvGrpSpPr>
        <p:grpSpPr bwMode="auto">
          <a:xfrm>
            <a:off x="773113" y="1524000"/>
            <a:ext cx="914400" cy="609600"/>
            <a:chOff x="672" y="1440"/>
            <a:chExt cx="672" cy="384"/>
          </a:xfrm>
        </p:grpSpPr>
        <p:sp>
          <p:nvSpPr>
            <p:cNvPr id="1546260" name="Line 20"/>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46261" name="Line 21"/>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46262" name="Line 22"/>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46263" name="Line 23"/>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46264" name="Line 24"/>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46265" name="Line 25"/>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46266" name="Line 26"/>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grpSp>
        <p:nvGrpSpPr>
          <p:cNvPr id="1546267" name="Group 27"/>
          <p:cNvGrpSpPr>
            <a:grpSpLocks/>
          </p:cNvGrpSpPr>
          <p:nvPr/>
        </p:nvGrpSpPr>
        <p:grpSpPr bwMode="auto">
          <a:xfrm flipV="1">
            <a:off x="2601913" y="2971800"/>
            <a:ext cx="914400" cy="609600"/>
            <a:chOff x="672" y="1440"/>
            <a:chExt cx="672" cy="384"/>
          </a:xfrm>
        </p:grpSpPr>
        <p:sp>
          <p:nvSpPr>
            <p:cNvPr id="1546268" name="Line 28"/>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46269" name="Line 29"/>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46270" name="Line 30"/>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46271" name="Line 31"/>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46272" name="Line 32"/>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46273" name="Line 33"/>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46274" name="Line 34"/>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sp>
        <p:nvSpPr>
          <p:cNvPr id="1546275" name="Line 35"/>
          <p:cNvSpPr>
            <a:spLocks noChangeShapeType="1"/>
          </p:cNvSpPr>
          <p:nvPr/>
        </p:nvSpPr>
        <p:spPr bwMode="auto">
          <a:xfrm>
            <a:off x="1687513" y="2133600"/>
            <a:ext cx="0" cy="838200"/>
          </a:xfrm>
          <a:prstGeom prst="line">
            <a:avLst/>
          </a:prstGeom>
          <a:noFill/>
          <a:ln w="12700">
            <a:solidFill>
              <a:schemeClr val="tx1"/>
            </a:solidFill>
            <a:round/>
            <a:headEnd/>
            <a:tailEnd/>
          </a:ln>
          <a:effectLst/>
        </p:spPr>
        <p:txBody>
          <a:bodyPr/>
          <a:lstStyle/>
          <a:p>
            <a:endParaRPr lang="en-US"/>
          </a:p>
        </p:txBody>
      </p:sp>
      <p:sp>
        <p:nvSpPr>
          <p:cNvPr id="1546276" name="Line 36"/>
          <p:cNvSpPr>
            <a:spLocks noChangeShapeType="1"/>
          </p:cNvSpPr>
          <p:nvPr/>
        </p:nvSpPr>
        <p:spPr bwMode="auto">
          <a:xfrm>
            <a:off x="1687513" y="2971800"/>
            <a:ext cx="1044575" cy="0"/>
          </a:xfrm>
          <a:prstGeom prst="line">
            <a:avLst/>
          </a:prstGeom>
          <a:noFill/>
          <a:ln w="12700">
            <a:solidFill>
              <a:schemeClr val="tx1"/>
            </a:solidFill>
            <a:round/>
            <a:headEnd/>
            <a:tailEnd/>
          </a:ln>
          <a:effectLst/>
        </p:spPr>
        <p:txBody>
          <a:bodyPr/>
          <a:lstStyle/>
          <a:p>
            <a:endParaRPr lang="en-US"/>
          </a:p>
        </p:txBody>
      </p:sp>
      <p:sp>
        <p:nvSpPr>
          <p:cNvPr id="1546277" name="Text Box 37"/>
          <p:cNvSpPr txBox="1">
            <a:spLocks noChangeArrowheads="1"/>
          </p:cNvSpPr>
          <p:nvPr/>
        </p:nvSpPr>
        <p:spPr bwMode="auto">
          <a:xfrm>
            <a:off x="2863850" y="3581400"/>
            <a:ext cx="636588" cy="396875"/>
          </a:xfrm>
          <a:prstGeom prst="rect">
            <a:avLst/>
          </a:prstGeom>
          <a:noFill/>
          <a:ln w="12700">
            <a:noFill/>
            <a:miter lim="800000"/>
            <a:headEnd/>
            <a:tailEnd/>
          </a:ln>
          <a:effectLst/>
        </p:spPr>
        <p:txBody>
          <a:bodyPr wrap="none">
            <a:spAutoFit/>
          </a:bodyPr>
          <a:lstStyle/>
          <a:p>
            <a:r>
              <a:rPr lang="en-US" sz="2000">
                <a:solidFill>
                  <a:schemeClr val="tx1"/>
                </a:solidFill>
              </a:rPr>
              <a:t>clk2</a:t>
            </a:r>
            <a:endParaRPr lang="en-US" sz="2000" baseline="-25000">
              <a:solidFill>
                <a:schemeClr val="tx1"/>
              </a:solidFill>
            </a:endParaRPr>
          </a:p>
        </p:txBody>
      </p:sp>
      <p:grpSp>
        <p:nvGrpSpPr>
          <p:cNvPr id="1546278" name="Group 38"/>
          <p:cNvGrpSpPr>
            <a:grpSpLocks/>
          </p:cNvGrpSpPr>
          <p:nvPr/>
        </p:nvGrpSpPr>
        <p:grpSpPr bwMode="auto">
          <a:xfrm>
            <a:off x="5595938" y="1752600"/>
            <a:ext cx="587375" cy="533400"/>
            <a:chOff x="816" y="1920"/>
            <a:chExt cx="432" cy="336"/>
          </a:xfrm>
        </p:grpSpPr>
        <p:sp>
          <p:nvSpPr>
            <p:cNvPr id="1546279" name="AutoShape 39"/>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6280" name="Oval 40"/>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46281" name="Group 41"/>
          <p:cNvGrpSpPr>
            <a:grpSpLocks/>
          </p:cNvGrpSpPr>
          <p:nvPr/>
        </p:nvGrpSpPr>
        <p:grpSpPr bwMode="auto">
          <a:xfrm>
            <a:off x="6967538" y="1752600"/>
            <a:ext cx="587375" cy="533400"/>
            <a:chOff x="816" y="1920"/>
            <a:chExt cx="432" cy="336"/>
          </a:xfrm>
        </p:grpSpPr>
        <p:sp>
          <p:nvSpPr>
            <p:cNvPr id="1546282" name="AutoShape 42"/>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6283" name="Oval 43"/>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46284" name="Line 44"/>
          <p:cNvSpPr>
            <a:spLocks noChangeShapeType="1"/>
          </p:cNvSpPr>
          <p:nvPr/>
        </p:nvSpPr>
        <p:spPr bwMode="auto">
          <a:xfrm>
            <a:off x="7032625" y="2895600"/>
            <a:ext cx="717550" cy="0"/>
          </a:xfrm>
          <a:prstGeom prst="line">
            <a:avLst/>
          </a:prstGeom>
          <a:noFill/>
          <a:ln w="12700">
            <a:solidFill>
              <a:schemeClr val="tx1"/>
            </a:solidFill>
            <a:round/>
            <a:headEnd/>
            <a:tailEnd/>
          </a:ln>
          <a:effectLst/>
        </p:spPr>
        <p:txBody>
          <a:bodyPr/>
          <a:lstStyle/>
          <a:p>
            <a:endParaRPr lang="en-US"/>
          </a:p>
        </p:txBody>
      </p:sp>
      <p:sp>
        <p:nvSpPr>
          <p:cNvPr id="1546285" name="Line 45"/>
          <p:cNvSpPr>
            <a:spLocks noChangeShapeType="1"/>
          </p:cNvSpPr>
          <p:nvPr/>
        </p:nvSpPr>
        <p:spPr bwMode="auto">
          <a:xfrm>
            <a:off x="6183313" y="1981200"/>
            <a:ext cx="784225" cy="0"/>
          </a:xfrm>
          <a:prstGeom prst="line">
            <a:avLst/>
          </a:prstGeom>
          <a:noFill/>
          <a:ln w="12700">
            <a:solidFill>
              <a:schemeClr val="tx1"/>
            </a:solidFill>
            <a:round/>
            <a:headEnd/>
            <a:tailEnd/>
          </a:ln>
          <a:effectLst/>
        </p:spPr>
        <p:txBody>
          <a:bodyPr/>
          <a:lstStyle/>
          <a:p>
            <a:endParaRPr lang="en-US"/>
          </a:p>
        </p:txBody>
      </p:sp>
      <p:sp>
        <p:nvSpPr>
          <p:cNvPr id="1546286" name="Line 46"/>
          <p:cNvSpPr>
            <a:spLocks noChangeShapeType="1"/>
          </p:cNvSpPr>
          <p:nvPr/>
        </p:nvSpPr>
        <p:spPr bwMode="auto">
          <a:xfrm>
            <a:off x="7750175" y="1981200"/>
            <a:ext cx="0" cy="914400"/>
          </a:xfrm>
          <a:prstGeom prst="line">
            <a:avLst/>
          </a:prstGeom>
          <a:noFill/>
          <a:ln w="12700">
            <a:solidFill>
              <a:schemeClr val="tx1"/>
            </a:solidFill>
            <a:round/>
            <a:headEnd/>
            <a:tailEnd/>
          </a:ln>
          <a:effectLst/>
        </p:spPr>
        <p:txBody>
          <a:bodyPr/>
          <a:lstStyle/>
          <a:p>
            <a:endParaRPr lang="en-US"/>
          </a:p>
        </p:txBody>
      </p:sp>
      <p:sp>
        <p:nvSpPr>
          <p:cNvPr id="1546287" name="Line 47"/>
          <p:cNvSpPr>
            <a:spLocks noChangeShapeType="1"/>
          </p:cNvSpPr>
          <p:nvPr/>
        </p:nvSpPr>
        <p:spPr bwMode="auto">
          <a:xfrm>
            <a:off x="5138738" y="2057400"/>
            <a:ext cx="457200" cy="0"/>
          </a:xfrm>
          <a:prstGeom prst="line">
            <a:avLst/>
          </a:prstGeom>
          <a:noFill/>
          <a:ln w="12700">
            <a:solidFill>
              <a:schemeClr val="tx1"/>
            </a:solidFill>
            <a:round/>
            <a:headEnd/>
            <a:tailEnd/>
          </a:ln>
          <a:effectLst/>
        </p:spPr>
        <p:txBody>
          <a:bodyPr/>
          <a:lstStyle/>
          <a:p>
            <a:endParaRPr lang="en-US"/>
          </a:p>
        </p:txBody>
      </p:sp>
      <p:sp>
        <p:nvSpPr>
          <p:cNvPr id="1546288" name="Line 48"/>
          <p:cNvSpPr>
            <a:spLocks noChangeShapeType="1"/>
          </p:cNvSpPr>
          <p:nvPr/>
        </p:nvSpPr>
        <p:spPr bwMode="auto">
          <a:xfrm>
            <a:off x="7554913" y="1981200"/>
            <a:ext cx="587375" cy="0"/>
          </a:xfrm>
          <a:prstGeom prst="line">
            <a:avLst/>
          </a:prstGeom>
          <a:noFill/>
          <a:ln w="12700">
            <a:solidFill>
              <a:schemeClr val="tx1"/>
            </a:solidFill>
            <a:round/>
            <a:headEnd/>
            <a:tailEnd/>
          </a:ln>
          <a:effectLst/>
        </p:spPr>
        <p:txBody>
          <a:bodyPr/>
          <a:lstStyle/>
          <a:p>
            <a:endParaRPr lang="en-US"/>
          </a:p>
        </p:txBody>
      </p:sp>
      <p:sp>
        <p:nvSpPr>
          <p:cNvPr id="1546289" name="Line 49"/>
          <p:cNvSpPr>
            <a:spLocks noChangeShapeType="1"/>
          </p:cNvSpPr>
          <p:nvPr/>
        </p:nvSpPr>
        <p:spPr bwMode="auto">
          <a:xfrm>
            <a:off x="6575425" y="1295400"/>
            <a:ext cx="0" cy="685800"/>
          </a:xfrm>
          <a:prstGeom prst="line">
            <a:avLst/>
          </a:prstGeom>
          <a:noFill/>
          <a:ln w="12700">
            <a:solidFill>
              <a:schemeClr val="tx1"/>
            </a:solidFill>
            <a:round/>
            <a:headEnd/>
            <a:tailEnd/>
          </a:ln>
          <a:effectLst/>
        </p:spPr>
        <p:txBody>
          <a:bodyPr/>
          <a:lstStyle/>
          <a:p>
            <a:endParaRPr lang="en-US"/>
          </a:p>
        </p:txBody>
      </p:sp>
      <p:sp>
        <p:nvSpPr>
          <p:cNvPr id="1546290" name="Text Box 50"/>
          <p:cNvSpPr txBox="1">
            <a:spLocks noChangeArrowheads="1"/>
          </p:cNvSpPr>
          <p:nvPr/>
        </p:nvSpPr>
        <p:spPr bwMode="auto">
          <a:xfrm>
            <a:off x="8077200" y="1752600"/>
            <a:ext cx="45085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46291" name="Text Box 51"/>
          <p:cNvSpPr txBox="1">
            <a:spLocks noChangeArrowheads="1"/>
          </p:cNvSpPr>
          <p:nvPr/>
        </p:nvSpPr>
        <p:spPr bwMode="auto">
          <a:xfrm>
            <a:off x="4572000" y="1066800"/>
            <a:ext cx="636588" cy="396875"/>
          </a:xfrm>
          <a:prstGeom prst="rect">
            <a:avLst/>
          </a:prstGeom>
          <a:noFill/>
          <a:ln w="12700">
            <a:noFill/>
            <a:miter lim="800000"/>
            <a:headEnd/>
            <a:tailEnd/>
          </a:ln>
          <a:effectLst/>
        </p:spPr>
        <p:txBody>
          <a:bodyPr wrap="none">
            <a:spAutoFit/>
          </a:bodyPr>
          <a:lstStyle/>
          <a:p>
            <a:r>
              <a:rPr lang="en-US" sz="2000">
                <a:solidFill>
                  <a:schemeClr val="tx1"/>
                </a:solidFill>
              </a:rPr>
              <a:t>clk2</a:t>
            </a:r>
            <a:endParaRPr lang="en-US" sz="2000" baseline="-25000">
              <a:solidFill>
                <a:schemeClr val="tx1"/>
              </a:solidFill>
            </a:endParaRPr>
          </a:p>
        </p:txBody>
      </p:sp>
      <p:sp>
        <p:nvSpPr>
          <p:cNvPr id="1546292" name="Line 52"/>
          <p:cNvSpPr>
            <a:spLocks noChangeShapeType="1"/>
          </p:cNvSpPr>
          <p:nvPr/>
        </p:nvSpPr>
        <p:spPr bwMode="auto">
          <a:xfrm>
            <a:off x="7554913" y="1981200"/>
            <a:ext cx="587375" cy="0"/>
          </a:xfrm>
          <a:prstGeom prst="line">
            <a:avLst/>
          </a:prstGeom>
          <a:noFill/>
          <a:ln w="12700">
            <a:solidFill>
              <a:schemeClr val="tx1"/>
            </a:solidFill>
            <a:round/>
            <a:headEnd/>
            <a:tailEnd/>
          </a:ln>
          <a:effectLst/>
        </p:spPr>
        <p:txBody>
          <a:bodyPr/>
          <a:lstStyle/>
          <a:p>
            <a:endParaRPr lang="en-US"/>
          </a:p>
        </p:txBody>
      </p:sp>
      <p:sp>
        <p:nvSpPr>
          <p:cNvPr id="1546293" name="Line 53"/>
          <p:cNvSpPr>
            <a:spLocks noChangeShapeType="1"/>
          </p:cNvSpPr>
          <p:nvPr/>
        </p:nvSpPr>
        <p:spPr bwMode="auto">
          <a:xfrm>
            <a:off x="6575425" y="1295400"/>
            <a:ext cx="1566863" cy="0"/>
          </a:xfrm>
          <a:prstGeom prst="line">
            <a:avLst/>
          </a:prstGeom>
          <a:noFill/>
          <a:ln w="12700">
            <a:solidFill>
              <a:schemeClr val="tx1"/>
            </a:solidFill>
            <a:round/>
            <a:headEnd/>
            <a:tailEnd/>
          </a:ln>
          <a:effectLst/>
        </p:spPr>
        <p:txBody>
          <a:bodyPr/>
          <a:lstStyle/>
          <a:p>
            <a:endParaRPr lang="en-US"/>
          </a:p>
        </p:txBody>
      </p:sp>
      <p:sp>
        <p:nvSpPr>
          <p:cNvPr id="1546294" name="Text Box 54"/>
          <p:cNvSpPr txBox="1">
            <a:spLocks noChangeArrowheads="1"/>
          </p:cNvSpPr>
          <p:nvPr/>
        </p:nvSpPr>
        <p:spPr bwMode="auto">
          <a:xfrm>
            <a:off x="8142288" y="1066800"/>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grpSp>
        <p:nvGrpSpPr>
          <p:cNvPr id="1546295" name="Group 55"/>
          <p:cNvGrpSpPr>
            <a:grpSpLocks/>
          </p:cNvGrpSpPr>
          <p:nvPr/>
        </p:nvGrpSpPr>
        <p:grpSpPr bwMode="auto">
          <a:xfrm>
            <a:off x="4354513" y="1447800"/>
            <a:ext cx="914400" cy="609600"/>
            <a:chOff x="672" y="1440"/>
            <a:chExt cx="672" cy="384"/>
          </a:xfrm>
        </p:grpSpPr>
        <p:sp>
          <p:nvSpPr>
            <p:cNvPr id="1546296" name="Line 56"/>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46297" name="Line 57"/>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46298" name="Line 58"/>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46299" name="Line 59"/>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46300" name="Line 60"/>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46301" name="Line 61"/>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46302" name="Line 62"/>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grpSp>
        <p:nvGrpSpPr>
          <p:cNvPr id="1546303" name="Group 63"/>
          <p:cNvGrpSpPr>
            <a:grpSpLocks/>
          </p:cNvGrpSpPr>
          <p:nvPr/>
        </p:nvGrpSpPr>
        <p:grpSpPr bwMode="auto">
          <a:xfrm flipV="1">
            <a:off x="6183313" y="2895600"/>
            <a:ext cx="914400" cy="609600"/>
            <a:chOff x="672" y="1440"/>
            <a:chExt cx="672" cy="384"/>
          </a:xfrm>
        </p:grpSpPr>
        <p:sp>
          <p:nvSpPr>
            <p:cNvPr id="1546304" name="Line 64"/>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46305" name="Line 65"/>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46306" name="Line 66"/>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46307" name="Line 67"/>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46308" name="Line 68"/>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46309" name="Line 69"/>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46310" name="Line 70"/>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sp>
        <p:nvSpPr>
          <p:cNvPr id="1546311" name="Line 71"/>
          <p:cNvSpPr>
            <a:spLocks noChangeShapeType="1"/>
          </p:cNvSpPr>
          <p:nvPr/>
        </p:nvSpPr>
        <p:spPr bwMode="auto">
          <a:xfrm>
            <a:off x="5268913" y="2057400"/>
            <a:ext cx="0" cy="838200"/>
          </a:xfrm>
          <a:prstGeom prst="line">
            <a:avLst/>
          </a:prstGeom>
          <a:noFill/>
          <a:ln w="12700">
            <a:solidFill>
              <a:schemeClr val="tx1"/>
            </a:solidFill>
            <a:round/>
            <a:headEnd/>
            <a:tailEnd/>
          </a:ln>
          <a:effectLst/>
        </p:spPr>
        <p:txBody>
          <a:bodyPr/>
          <a:lstStyle/>
          <a:p>
            <a:endParaRPr lang="en-US"/>
          </a:p>
        </p:txBody>
      </p:sp>
      <p:sp>
        <p:nvSpPr>
          <p:cNvPr id="1546312" name="Line 72"/>
          <p:cNvSpPr>
            <a:spLocks noChangeShapeType="1"/>
          </p:cNvSpPr>
          <p:nvPr/>
        </p:nvSpPr>
        <p:spPr bwMode="auto">
          <a:xfrm>
            <a:off x="5268913" y="2895600"/>
            <a:ext cx="1044575" cy="0"/>
          </a:xfrm>
          <a:prstGeom prst="line">
            <a:avLst/>
          </a:prstGeom>
          <a:noFill/>
          <a:ln w="12700">
            <a:solidFill>
              <a:schemeClr val="tx1"/>
            </a:solidFill>
            <a:round/>
            <a:headEnd/>
            <a:tailEnd/>
          </a:ln>
          <a:effectLst/>
        </p:spPr>
        <p:txBody>
          <a:bodyPr/>
          <a:lstStyle/>
          <a:p>
            <a:endParaRPr lang="en-US"/>
          </a:p>
        </p:txBody>
      </p:sp>
      <p:sp>
        <p:nvSpPr>
          <p:cNvPr id="1546313" name="Text Box 73"/>
          <p:cNvSpPr txBox="1">
            <a:spLocks noChangeArrowheads="1"/>
          </p:cNvSpPr>
          <p:nvPr/>
        </p:nvSpPr>
        <p:spPr bwMode="auto">
          <a:xfrm>
            <a:off x="6445250" y="3505200"/>
            <a:ext cx="636588" cy="396875"/>
          </a:xfrm>
          <a:prstGeom prst="rect">
            <a:avLst/>
          </a:prstGeom>
          <a:noFill/>
          <a:ln w="12700">
            <a:noFill/>
            <a:miter lim="800000"/>
            <a:headEnd/>
            <a:tailEnd/>
          </a:ln>
          <a:effectLst/>
        </p:spPr>
        <p:txBody>
          <a:bodyPr wrap="none">
            <a:spAutoFit/>
          </a:bodyPr>
          <a:lstStyle/>
          <a:p>
            <a:r>
              <a:rPr lang="en-US" sz="2000">
                <a:solidFill>
                  <a:schemeClr val="tx1"/>
                </a:solidFill>
              </a:rPr>
              <a:t>clk1</a:t>
            </a:r>
            <a:endParaRPr lang="en-US" sz="2000" baseline="-25000">
              <a:solidFill>
                <a:schemeClr val="tx1"/>
              </a:solidFill>
            </a:endParaRPr>
          </a:p>
        </p:txBody>
      </p:sp>
      <p:sp>
        <p:nvSpPr>
          <p:cNvPr id="1546314" name="Line 74"/>
          <p:cNvSpPr>
            <a:spLocks noChangeShapeType="1"/>
          </p:cNvSpPr>
          <p:nvPr/>
        </p:nvSpPr>
        <p:spPr bwMode="auto">
          <a:xfrm>
            <a:off x="4343400" y="1371600"/>
            <a:ext cx="0" cy="685800"/>
          </a:xfrm>
          <a:prstGeom prst="line">
            <a:avLst/>
          </a:prstGeom>
          <a:noFill/>
          <a:ln w="12700">
            <a:solidFill>
              <a:schemeClr val="tx1"/>
            </a:solidFill>
            <a:round/>
            <a:headEnd/>
            <a:tailEnd/>
          </a:ln>
          <a:effectLst/>
        </p:spPr>
        <p:txBody>
          <a:bodyPr/>
          <a:lstStyle/>
          <a:p>
            <a:endParaRPr lang="en-US"/>
          </a:p>
        </p:txBody>
      </p:sp>
      <p:sp>
        <p:nvSpPr>
          <p:cNvPr id="1546315" name="Text Box 75"/>
          <p:cNvSpPr txBox="1">
            <a:spLocks noChangeArrowheads="1"/>
          </p:cNvSpPr>
          <p:nvPr/>
        </p:nvSpPr>
        <p:spPr bwMode="auto">
          <a:xfrm>
            <a:off x="4114800" y="2514600"/>
            <a:ext cx="354013" cy="396875"/>
          </a:xfrm>
          <a:prstGeom prst="rect">
            <a:avLst/>
          </a:prstGeom>
          <a:noFill/>
          <a:ln w="12700">
            <a:noFill/>
            <a:miter lim="800000"/>
            <a:headEnd/>
            <a:tailEnd/>
          </a:ln>
          <a:effectLst/>
        </p:spPr>
        <p:txBody>
          <a:bodyPr>
            <a:spAutoFit/>
          </a:bodyPr>
          <a:lstStyle/>
          <a:p>
            <a:r>
              <a:rPr lang="en-US" sz="2000">
                <a:solidFill>
                  <a:schemeClr val="tx1"/>
                </a:solidFill>
              </a:rPr>
              <a:t>B</a:t>
            </a:r>
            <a:endParaRPr lang="en-US" sz="2000" baseline="-25000">
              <a:solidFill>
                <a:schemeClr val="tx1"/>
              </a:solidFill>
            </a:endParaRPr>
          </a:p>
        </p:txBody>
      </p:sp>
      <p:sp>
        <p:nvSpPr>
          <p:cNvPr id="1546316" name="Text Box 76"/>
          <p:cNvSpPr txBox="1">
            <a:spLocks noChangeArrowheads="1"/>
          </p:cNvSpPr>
          <p:nvPr/>
        </p:nvSpPr>
        <p:spPr bwMode="auto">
          <a:xfrm>
            <a:off x="1524000" y="1752600"/>
            <a:ext cx="354013" cy="396875"/>
          </a:xfrm>
          <a:prstGeom prst="rect">
            <a:avLst/>
          </a:prstGeom>
          <a:noFill/>
          <a:ln w="12700">
            <a:noFill/>
            <a:miter lim="800000"/>
            <a:headEnd/>
            <a:tailEnd/>
          </a:ln>
          <a:effectLst/>
        </p:spPr>
        <p:txBody>
          <a:bodyPr>
            <a:spAutoFit/>
          </a:bodyPr>
          <a:lstStyle/>
          <a:p>
            <a:r>
              <a:rPr lang="en-US" sz="2000">
                <a:solidFill>
                  <a:schemeClr val="tx1"/>
                </a:solidFill>
              </a:rPr>
              <a:t>A</a:t>
            </a:r>
            <a:endParaRPr lang="en-US" sz="2000" baseline="-25000">
              <a:solidFill>
                <a:schemeClr val="tx1"/>
              </a:solidFill>
            </a:endParaRPr>
          </a:p>
        </p:txBody>
      </p:sp>
      <p:sp>
        <p:nvSpPr>
          <p:cNvPr id="1546317" name="Text Box 77"/>
          <p:cNvSpPr txBox="1">
            <a:spLocks noChangeArrowheads="1"/>
          </p:cNvSpPr>
          <p:nvPr/>
        </p:nvSpPr>
        <p:spPr bwMode="auto">
          <a:xfrm>
            <a:off x="990600" y="1828800"/>
            <a:ext cx="446088" cy="396875"/>
          </a:xfrm>
          <a:prstGeom prst="rect">
            <a:avLst/>
          </a:prstGeom>
          <a:noFill/>
          <a:ln w="12700">
            <a:noFill/>
            <a:miter lim="800000"/>
            <a:headEnd/>
            <a:tailEnd/>
          </a:ln>
          <a:effectLst/>
        </p:spPr>
        <p:txBody>
          <a:bodyPr wrap="none">
            <a:spAutoFit/>
          </a:bodyPr>
          <a:lstStyle/>
          <a:p>
            <a:r>
              <a:rPr lang="en-US" sz="2000">
                <a:solidFill>
                  <a:schemeClr val="tx1"/>
                </a:solidFill>
              </a:rPr>
              <a:t>P</a:t>
            </a:r>
            <a:r>
              <a:rPr lang="en-US" sz="2000" baseline="-25000">
                <a:solidFill>
                  <a:schemeClr val="tx1"/>
                </a:solidFill>
              </a:rPr>
              <a:t>1</a:t>
            </a:r>
          </a:p>
        </p:txBody>
      </p:sp>
      <p:sp>
        <p:nvSpPr>
          <p:cNvPr id="1546318" name="Text Box 78"/>
          <p:cNvSpPr txBox="1">
            <a:spLocks noChangeArrowheads="1"/>
          </p:cNvSpPr>
          <p:nvPr/>
        </p:nvSpPr>
        <p:spPr bwMode="auto">
          <a:xfrm>
            <a:off x="2819400" y="2819400"/>
            <a:ext cx="446088" cy="396875"/>
          </a:xfrm>
          <a:prstGeom prst="rect">
            <a:avLst/>
          </a:prstGeom>
          <a:noFill/>
          <a:ln w="12700">
            <a:noFill/>
            <a:miter lim="800000"/>
            <a:headEnd/>
            <a:tailEnd/>
          </a:ln>
          <a:effectLst/>
        </p:spPr>
        <p:txBody>
          <a:bodyPr wrap="none">
            <a:spAutoFit/>
          </a:bodyPr>
          <a:lstStyle/>
          <a:p>
            <a:r>
              <a:rPr lang="en-US" sz="2000">
                <a:solidFill>
                  <a:schemeClr val="tx1"/>
                </a:solidFill>
              </a:rPr>
              <a:t>P</a:t>
            </a:r>
            <a:r>
              <a:rPr lang="en-US" sz="2000" baseline="-25000">
                <a:solidFill>
                  <a:schemeClr val="tx1"/>
                </a:solidFill>
              </a:rPr>
              <a:t>2</a:t>
            </a:r>
          </a:p>
        </p:txBody>
      </p:sp>
      <p:sp>
        <p:nvSpPr>
          <p:cNvPr id="1546319" name="Text Box 79"/>
          <p:cNvSpPr txBox="1">
            <a:spLocks noChangeArrowheads="1"/>
          </p:cNvSpPr>
          <p:nvPr/>
        </p:nvSpPr>
        <p:spPr bwMode="auto">
          <a:xfrm>
            <a:off x="4572000" y="1828800"/>
            <a:ext cx="446088" cy="396875"/>
          </a:xfrm>
          <a:prstGeom prst="rect">
            <a:avLst/>
          </a:prstGeom>
          <a:noFill/>
          <a:ln w="12700">
            <a:noFill/>
            <a:miter lim="800000"/>
            <a:headEnd/>
            <a:tailEnd/>
          </a:ln>
          <a:effectLst/>
        </p:spPr>
        <p:txBody>
          <a:bodyPr wrap="none">
            <a:spAutoFit/>
          </a:bodyPr>
          <a:lstStyle/>
          <a:p>
            <a:r>
              <a:rPr lang="en-US" sz="2000">
                <a:solidFill>
                  <a:schemeClr val="tx1"/>
                </a:solidFill>
              </a:rPr>
              <a:t>P</a:t>
            </a:r>
            <a:r>
              <a:rPr lang="en-US" sz="2000" baseline="-25000">
                <a:solidFill>
                  <a:schemeClr val="tx1"/>
                </a:solidFill>
              </a:rPr>
              <a:t>3</a:t>
            </a:r>
          </a:p>
        </p:txBody>
      </p:sp>
      <p:sp>
        <p:nvSpPr>
          <p:cNvPr id="1546320" name="Text Box 80"/>
          <p:cNvSpPr txBox="1">
            <a:spLocks noChangeArrowheads="1"/>
          </p:cNvSpPr>
          <p:nvPr/>
        </p:nvSpPr>
        <p:spPr bwMode="auto">
          <a:xfrm>
            <a:off x="6400800" y="2743200"/>
            <a:ext cx="446088" cy="396875"/>
          </a:xfrm>
          <a:prstGeom prst="rect">
            <a:avLst/>
          </a:prstGeom>
          <a:noFill/>
          <a:ln w="12700">
            <a:noFill/>
            <a:miter lim="800000"/>
            <a:headEnd/>
            <a:tailEnd/>
          </a:ln>
          <a:effectLst/>
        </p:spPr>
        <p:txBody>
          <a:bodyPr wrap="none">
            <a:spAutoFit/>
          </a:bodyPr>
          <a:lstStyle/>
          <a:p>
            <a:r>
              <a:rPr lang="en-US" sz="2000">
                <a:solidFill>
                  <a:schemeClr val="tx1"/>
                </a:solidFill>
              </a:rPr>
              <a:t>P</a:t>
            </a:r>
            <a:r>
              <a:rPr lang="en-US" sz="2000" baseline="-25000">
                <a:solidFill>
                  <a:schemeClr val="tx1"/>
                </a:solidFill>
              </a:rPr>
              <a:t>4</a:t>
            </a:r>
          </a:p>
        </p:txBody>
      </p:sp>
      <p:sp>
        <p:nvSpPr>
          <p:cNvPr id="1546321" name="Text Box 81"/>
          <p:cNvSpPr txBox="1">
            <a:spLocks noChangeArrowheads="1"/>
          </p:cNvSpPr>
          <p:nvPr/>
        </p:nvSpPr>
        <p:spPr bwMode="auto">
          <a:xfrm>
            <a:off x="1981200" y="19050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1</a:t>
            </a:r>
          </a:p>
        </p:txBody>
      </p:sp>
      <p:sp>
        <p:nvSpPr>
          <p:cNvPr id="1546322" name="Text Box 82"/>
          <p:cNvSpPr txBox="1">
            <a:spLocks noChangeArrowheads="1"/>
          </p:cNvSpPr>
          <p:nvPr/>
        </p:nvSpPr>
        <p:spPr bwMode="auto">
          <a:xfrm>
            <a:off x="3352800" y="19050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2</a:t>
            </a:r>
          </a:p>
        </p:txBody>
      </p:sp>
      <p:sp>
        <p:nvSpPr>
          <p:cNvPr id="1546323" name="Text Box 83"/>
          <p:cNvSpPr txBox="1">
            <a:spLocks noChangeArrowheads="1"/>
          </p:cNvSpPr>
          <p:nvPr/>
        </p:nvSpPr>
        <p:spPr bwMode="auto">
          <a:xfrm>
            <a:off x="5562600" y="18288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3</a:t>
            </a:r>
          </a:p>
        </p:txBody>
      </p:sp>
      <p:sp>
        <p:nvSpPr>
          <p:cNvPr id="1546324" name="Text Box 84"/>
          <p:cNvSpPr txBox="1">
            <a:spLocks noChangeArrowheads="1"/>
          </p:cNvSpPr>
          <p:nvPr/>
        </p:nvSpPr>
        <p:spPr bwMode="auto">
          <a:xfrm>
            <a:off x="6934200" y="1828800"/>
            <a:ext cx="346075" cy="396875"/>
          </a:xfrm>
          <a:prstGeom prst="rect">
            <a:avLst/>
          </a:prstGeom>
          <a:noFill/>
          <a:ln w="12700">
            <a:noFill/>
            <a:miter lim="800000"/>
            <a:headEnd/>
            <a:tailEnd/>
          </a:ln>
          <a:effectLst/>
        </p:spPr>
        <p:txBody>
          <a:bodyPr wrap="none">
            <a:spAutoFit/>
          </a:bodyPr>
          <a:lstStyle/>
          <a:p>
            <a:r>
              <a:rPr lang="en-US" sz="2000">
                <a:solidFill>
                  <a:schemeClr val="tx1"/>
                </a:solidFill>
              </a:rPr>
              <a:t>I</a:t>
            </a:r>
            <a:r>
              <a:rPr lang="en-US" sz="2000" baseline="-25000">
                <a:solidFill>
                  <a:schemeClr val="tx1"/>
                </a:solidFill>
              </a:rPr>
              <a:t>4</a:t>
            </a:r>
          </a:p>
        </p:txBody>
      </p:sp>
      <p:sp>
        <p:nvSpPr>
          <p:cNvPr id="1546325" name="Text Box 85"/>
          <p:cNvSpPr txBox="1">
            <a:spLocks noChangeArrowheads="1"/>
          </p:cNvSpPr>
          <p:nvPr/>
        </p:nvSpPr>
        <p:spPr bwMode="auto">
          <a:xfrm>
            <a:off x="1981200" y="5638800"/>
            <a:ext cx="636588" cy="396875"/>
          </a:xfrm>
          <a:prstGeom prst="rect">
            <a:avLst/>
          </a:prstGeom>
          <a:noFill/>
          <a:ln w="12700">
            <a:noFill/>
            <a:miter lim="800000"/>
            <a:headEnd/>
            <a:tailEnd/>
          </a:ln>
          <a:effectLst/>
        </p:spPr>
        <p:txBody>
          <a:bodyPr wrap="none">
            <a:spAutoFit/>
          </a:bodyPr>
          <a:lstStyle/>
          <a:p>
            <a:r>
              <a:rPr lang="en-US" sz="2000">
                <a:solidFill>
                  <a:schemeClr val="tx1"/>
                </a:solidFill>
              </a:rPr>
              <a:t>clk2</a:t>
            </a:r>
            <a:endParaRPr lang="en-US" sz="2000" baseline="-25000">
              <a:solidFill>
                <a:schemeClr val="tx1"/>
              </a:solidFill>
            </a:endParaRPr>
          </a:p>
        </p:txBody>
      </p:sp>
      <p:sp>
        <p:nvSpPr>
          <p:cNvPr id="1546326" name="Line 86"/>
          <p:cNvSpPr>
            <a:spLocks noChangeShapeType="1"/>
          </p:cNvSpPr>
          <p:nvPr/>
        </p:nvSpPr>
        <p:spPr bwMode="auto">
          <a:xfrm flipH="1" flipV="1">
            <a:off x="3886200" y="5638800"/>
            <a:ext cx="0" cy="457200"/>
          </a:xfrm>
          <a:prstGeom prst="line">
            <a:avLst/>
          </a:prstGeom>
          <a:noFill/>
          <a:ln w="12700">
            <a:solidFill>
              <a:schemeClr val="tx1"/>
            </a:solidFill>
            <a:round/>
            <a:headEnd/>
            <a:tailEnd/>
          </a:ln>
          <a:effectLst/>
        </p:spPr>
        <p:txBody>
          <a:bodyPr/>
          <a:lstStyle/>
          <a:p>
            <a:endParaRPr lang="en-US"/>
          </a:p>
        </p:txBody>
      </p:sp>
      <p:sp>
        <p:nvSpPr>
          <p:cNvPr id="1546327" name="Line 87"/>
          <p:cNvSpPr>
            <a:spLocks noChangeShapeType="1"/>
          </p:cNvSpPr>
          <p:nvPr/>
        </p:nvSpPr>
        <p:spPr bwMode="auto">
          <a:xfrm flipH="1" flipV="1">
            <a:off x="4572000" y="5638800"/>
            <a:ext cx="0" cy="457200"/>
          </a:xfrm>
          <a:prstGeom prst="line">
            <a:avLst/>
          </a:prstGeom>
          <a:noFill/>
          <a:ln w="12700">
            <a:solidFill>
              <a:schemeClr val="tx1"/>
            </a:solidFill>
            <a:round/>
            <a:headEnd/>
            <a:tailEnd type="triangle" w="med" len="med"/>
          </a:ln>
          <a:effectLst/>
        </p:spPr>
        <p:txBody>
          <a:bodyPr/>
          <a:lstStyle/>
          <a:p>
            <a:endParaRPr lang="en-US"/>
          </a:p>
        </p:txBody>
      </p:sp>
      <p:sp>
        <p:nvSpPr>
          <p:cNvPr id="1546328" name="Line 88"/>
          <p:cNvSpPr>
            <a:spLocks noChangeShapeType="1"/>
          </p:cNvSpPr>
          <p:nvPr/>
        </p:nvSpPr>
        <p:spPr bwMode="auto">
          <a:xfrm flipH="1">
            <a:off x="4572000" y="5638800"/>
            <a:ext cx="381000" cy="0"/>
          </a:xfrm>
          <a:prstGeom prst="line">
            <a:avLst/>
          </a:prstGeom>
          <a:noFill/>
          <a:ln w="12700">
            <a:solidFill>
              <a:schemeClr val="tx1"/>
            </a:solidFill>
            <a:round/>
            <a:headEnd/>
            <a:tailEnd/>
          </a:ln>
          <a:effectLst/>
        </p:spPr>
        <p:txBody>
          <a:bodyPr/>
          <a:lstStyle/>
          <a:p>
            <a:endParaRPr lang="en-US"/>
          </a:p>
        </p:txBody>
      </p:sp>
      <p:sp>
        <p:nvSpPr>
          <p:cNvPr id="1546329" name="Line 89"/>
          <p:cNvSpPr>
            <a:spLocks noChangeShapeType="1"/>
          </p:cNvSpPr>
          <p:nvPr/>
        </p:nvSpPr>
        <p:spPr bwMode="auto">
          <a:xfrm flipH="1" flipV="1">
            <a:off x="4953000" y="5638800"/>
            <a:ext cx="0" cy="457200"/>
          </a:xfrm>
          <a:prstGeom prst="line">
            <a:avLst/>
          </a:prstGeom>
          <a:noFill/>
          <a:ln w="12700">
            <a:solidFill>
              <a:schemeClr val="tx1"/>
            </a:solidFill>
            <a:round/>
            <a:headEnd/>
            <a:tailEnd/>
          </a:ln>
          <a:effectLst/>
        </p:spPr>
        <p:txBody>
          <a:bodyPr/>
          <a:lstStyle/>
          <a:p>
            <a:endParaRPr lang="en-US"/>
          </a:p>
        </p:txBody>
      </p:sp>
      <p:sp>
        <p:nvSpPr>
          <p:cNvPr id="1546330" name="Line 90"/>
          <p:cNvSpPr>
            <a:spLocks noChangeShapeType="1"/>
          </p:cNvSpPr>
          <p:nvPr/>
        </p:nvSpPr>
        <p:spPr bwMode="auto">
          <a:xfrm flipH="1" flipV="1">
            <a:off x="5638800" y="5638800"/>
            <a:ext cx="0" cy="457200"/>
          </a:xfrm>
          <a:prstGeom prst="line">
            <a:avLst/>
          </a:prstGeom>
          <a:noFill/>
          <a:ln w="12700">
            <a:solidFill>
              <a:schemeClr val="tx1"/>
            </a:solidFill>
            <a:round/>
            <a:headEnd/>
            <a:tailEnd type="triangle" w="med" len="med"/>
          </a:ln>
          <a:effectLst/>
        </p:spPr>
        <p:txBody>
          <a:bodyPr/>
          <a:lstStyle/>
          <a:p>
            <a:endParaRPr lang="en-US"/>
          </a:p>
        </p:txBody>
      </p:sp>
      <p:sp>
        <p:nvSpPr>
          <p:cNvPr id="1546331" name="Line 91"/>
          <p:cNvSpPr>
            <a:spLocks noChangeShapeType="1"/>
          </p:cNvSpPr>
          <p:nvPr/>
        </p:nvSpPr>
        <p:spPr bwMode="auto">
          <a:xfrm flipH="1">
            <a:off x="3352800" y="5257800"/>
            <a:ext cx="685800" cy="0"/>
          </a:xfrm>
          <a:prstGeom prst="line">
            <a:avLst/>
          </a:prstGeom>
          <a:noFill/>
          <a:ln w="12700">
            <a:solidFill>
              <a:schemeClr val="tx1"/>
            </a:solidFill>
            <a:round/>
            <a:headEnd/>
            <a:tailEnd/>
          </a:ln>
          <a:effectLst/>
        </p:spPr>
        <p:txBody>
          <a:bodyPr/>
          <a:lstStyle/>
          <a:p>
            <a:endParaRPr lang="en-US"/>
          </a:p>
        </p:txBody>
      </p:sp>
      <p:sp>
        <p:nvSpPr>
          <p:cNvPr id="1546332" name="Text Box 92"/>
          <p:cNvSpPr txBox="1">
            <a:spLocks noChangeArrowheads="1"/>
          </p:cNvSpPr>
          <p:nvPr/>
        </p:nvSpPr>
        <p:spPr bwMode="auto">
          <a:xfrm>
            <a:off x="1981200" y="4953000"/>
            <a:ext cx="636588" cy="396875"/>
          </a:xfrm>
          <a:prstGeom prst="rect">
            <a:avLst/>
          </a:prstGeom>
          <a:noFill/>
          <a:ln w="12700">
            <a:noFill/>
            <a:miter lim="800000"/>
            <a:headEnd/>
            <a:tailEnd/>
          </a:ln>
          <a:effectLst/>
        </p:spPr>
        <p:txBody>
          <a:bodyPr wrap="none">
            <a:spAutoFit/>
          </a:bodyPr>
          <a:lstStyle/>
          <a:p>
            <a:r>
              <a:rPr lang="en-US" sz="2000">
                <a:solidFill>
                  <a:schemeClr val="tx1"/>
                </a:solidFill>
              </a:rPr>
              <a:t>clk1</a:t>
            </a:r>
            <a:endParaRPr lang="en-US" sz="2000" baseline="-25000">
              <a:solidFill>
                <a:schemeClr val="tx1"/>
              </a:solidFill>
            </a:endParaRPr>
          </a:p>
        </p:txBody>
      </p:sp>
      <p:sp>
        <p:nvSpPr>
          <p:cNvPr id="1546333" name="Line 93"/>
          <p:cNvSpPr>
            <a:spLocks noChangeShapeType="1"/>
          </p:cNvSpPr>
          <p:nvPr/>
        </p:nvSpPr>
        <p:spPr bwMode="auto">
          <a:xfrm flipH="1">
            <a:off x="5638800" y="5638800"/>
            <a:ext cx="381000" cy="0"/>
          </a:xfrm>
          <a:prstGeom prst="line">
            <a:avLst/>
          </a:prstGeom>
          <a:noFill/>
          <a:ln w="12700">
            <a:solidFill>
              <a:schemeClr val="tx1"/>
            </a:solidFill>
            <a:round/>
            <a:headEnd/>
            <a:tailEnd/>
          </a:ln>
          <a:effectLst/>
        </p:spPr>
        <p:txBody>
          <a:bodyPr/>
          <a:lstStyle/>
          <a:p>
            <a:endParaRPr lang="en-US"/>
          </a:p>
        </p:txBody>
      </p:sp>
      <p:sp>
        <p:nvSpPr>
          <p:cNvPr id="1546334" name="Line 94"/>
          <p:cNvSpPr>
            <a:spLocks noChangeShapeType="1"/>
          </p:cNvSpPr>
          <p:nvPr/>
        </p:nvSpPr>
        <p:spPr bwMode="auto">
          <a:xfrm flipH="1">
            <a:off x="3505200" y="5638800"/>
            <a:ext cx="381000" cy="0"/>
          </a:xfrm>
          <a:prstGeom prst="line">
            <a:avLst/>
          </a:prstGeom>
          <a:noFill/>
          <a:ln w="12700">
            <a:solidFill>
              <a:schemeClr val="tx1"/>
            </a:solidFill>
            <a:round/>
            <a:headEnd/>
            <a:tailEnd/>
          </a:ln>
          <a:effectLst/>
        </p:spPr>
        <p:txBody>
          <a:bodyPr/>
          <a:lstStyle/>
          <a:p>
            <a:endParaRPr lang="en-US"/>
          </a:p>
        </p:txBody>
      </p:sp>
      <p:sp>
        <p:nvSpPr>
          <p:cNvPr id="1546335" name="Line 95"/>
          <p:cNvSpPr>
            <a:spLocks noChangeShapeType="1"/>
          </p:cNvSpPr>
          <p:nvPr/>
        </p:nvSpPr>
        <p:spPr bwMode="auto">
          <a:xfrm flipH="1" flipV="1">
            <a:off x="6019800" y="5638800"/>
            <a:ext cx="0" cy="457200"/>
          </a:xfrm>
          <a:prstGeom prst="line">
            <a:avLst/>
          </a:prstGeom>
          <a:noFill/>
          <a:ln w="12700">
            <a:solidFill>
              <a:schemeClr val="tx1"/>
            </a:solidFill>
            <a:round/>
            <a:headEnd/>
            <a:tailEnd/>
          </a:ln>
          <a:effectLst/>
        </p:spPr>
        <p:txBody>
          <a:bodyPr/>
          <a:lstStyle/>
          <a:p>
            <a:endParaRPr lang="en-US"/>
          </a:p>
        </p:txBody>
      </p:sp>
      <p:sp>
        <p:nvSpPr>
          <p:cNvPr id="1546336" name="Line 96"/>
          <p:cNvSpPr>
            <a:spLocks noChangeShapeType="1"/>
          </p:cNvSpPr>
          <p:nvPr/>
        </p:nvSpPr>
        <p:spPr bwMode="auto">
          <a:xfrm flipH="1" flipV="1">
            <a:off x="3505200" y="5638800"/>
            <a:ext cx="0" cy="457200"/>
          </a:xfrm>
          <a:prstGeom prst="line">
            <a:avLst/>
          </a:prstGeom>
          <a:noFill/>
          <a:ln w="12700">
            <a:solidFill>
              <a:schemeClr val="tx1"/>
            </a:solidFill>
            <a:round/>
            <a:headEnd/>
            <a:tailEnd type="triangle" w="med" len="med"/>
          </a:ln>
          <a:effectLst/>
        </p:spPr>
        <p:txBody>
          <a:bodyPr/>
          <a:lstStyle/>
          <a:p>
            <a:endParaRPr lang="en-US"/>
          </a:p>
        </p:txBody>
      </p:sp>
      <p:sp>
        <p:nvSpPr>
          <p:cNvPr id="1546337" name="Line 97"/>
          <p:cNvSpPr>
            <a:spLocks noChangeShapeType="1"/>
          </p:cNvSpPr>
          <p:nvPr/>
        </p:nvSpPr>
        <p:spPr bwMode="auto">
          <a:xfrm flipH="1">
            <a:off x="6019800" y="6096000"/>
            <a:ext cx="609600" cy="0"/>
          </a:xfrm>
          <a:prstGeom prst="line">
            <a:avLst/>
          </a:prstGeom>
          <a:noFill/>
          <a:ln w="12700">
            <a:solidFill>
              <a:schemeClr val="tx1"/>
            </a:solidFill>
            <a:round/>
            <a:headEnd/>
            <a:tailEnd/>
          </a:ln>
          <a:effectLst/>
        </p:spPr>
        <p:txBody>
          <a:bodyPr/>
          <a:lstStyle/>
          <a:p>
            <a:endParaRPr lang="en-US"/>
          </a:p>
        </p:txBody>
      </p:sp>
      <p:sp>
        <p:nvSpPr>
          <p:cNvPr id="1546338" name="Line 98"/>
          <p:cNvSpPr>
            <a:spLocks noChangeShapeType="1"/>
          </p:cNvSpPr>
          <p:nvPr/>
        </p:nvSpPr>
        <p:spPr bwMode="auto">
          <a:xfrm flipH="1">
            <a:off x="2895600" y="6096000"/>
            <a:ext cx="609600" cy="0"/>
          </a:xfrm>
          <a:prstGeom prst="line">
            <a:avLst/>
          </a:prstGeom>
          <a:noFill/>
          <a:ln w="12700">
            <a:solidFill>
              <a:schemeClr val="tx1"/>
            </a:solidFill>
            <a:round/>
            <a:headEnd/>
            <a:tailEnd/>
          </a:ln>
          <a:effectLst/>
        </p:spPr>
        <p:txBody>
          <a:bodyPr/>
          <a:lstStyle/>
          <a:p>
            <a:endParaRPr lang="en-US"/>
          </a:p>
        </p:txBody>
      </p:sp>
      <p:sp>
        <p:nvSpPr>
          <p:cNvPr id="1546339" name="Line 99"/>
          <p:cNvSpPr>
            <a:spLocks noChangeShapeType="1"/>
          </p:cNvSpPr>
          <p:nvPr/>
        </p:nvSpPr>
        <p:spPr bwMode="auto">
          <a:xfrm flipH="1" flipV="1">
            <a:off x="4419600" y="4800600"/>
            <a:ext cx="0" cy="457200"/>
          </a:xfrm>
          <a:prstGeom prst="line">
            <a:avLst/>
          </a:prstGeom>
          <a:noFill/>
          <a:ln w="12700">
            <a:solidFill>
              <a:schemeClr val="tx1"/>
            </a:solidFill>
            <a:round/>
            <a:headEnd/>
            <a:tailEnd/>
          </a:ln>
          <a:effectLst/>
        </p:spPr>
        <p:txBody>
          <a:bodyPr/>
          <a:lstStyle/>
          <a:p>
            <a:endParaRPr lang="en-US"/>
          </a:p>
        </p:txBody>
      </p:sp>
      <p:sp>
        <p:nvSpPr>
          <p:cNvPr id="1546340" name="Line 100"/>
          <p:cNvSpPr>
            <a:spLocks noChangeShapeType="1"/>
          </p:cNvSpPr>
          <p:nvPr/>
        </p:nvSpPr>
        <p:spPr bwMode="auto">
          <a:xfrm flipH="1" flipV="1">
            <a:off x="5105400" y="4800600"/>
            <a:ext cx="0" cy="457200"/>
          </a:xfrm>
          <a:prstGeom prst="line">
            <a:avLst/>
          </a:prstGeom>
          <a:noFill/>
          <a:ln w="12700">
            <a:solidFill>
              <a:schemeClr val="tx1"/>
            </a:solidFill>
            <a:round/>
            <a:headEnd/>
            <a:tailEnd/>
          </a:ln>
          <a:effectLst/>
        </p:spPr>
        <p:txBody>
          <a:bodyPr/>
          <a:lstStyle/>
          <a:p>
            <a:endParaRPr lang="en-US"/>
          </a:p>
        </p:txBody>
      </p:sp>
      <p:sp>
        <p:nvSpPr>
          <p:cNvPr id="1546341" name="Line 101"/>
          <p:cNvSpPr>
            <a:spLocks noChangeShapeType="1"/>
          </p:cNvSpPr>
          <p:nvPr/>
        </p:nvSpPr>
        <p:spPr bwMode="auto">
          <a:xfrm flipH="1">
            <a:off x="5105400" y="4800600"/>
            <a:ext cx="381000" cy="0"/>
          </a:xfrm>
          <a:prstGeom prst="line">
            <a:avLst/>
          </a:prstGeom>
          <a:noFill/>
          <a:ln w="12700">
            <a:solidFill>
              <a:schemeClr val="tx1"/>
            </a:solidFill>
            <a:round/>
            <a:headEnd/>
            <a:tailEnd/>
          </a:ln>
          <a:effectLst/>
        </p:spPr>
        <p:txBody>
          <a:bodyPr/>
          <a:lstStyle/>
          <a:p>
            <a:endParaRPr lang="en-US"/>
          </a:p>
        </p:txBody>
      </p:sp>
      <p:sp>
        <p:nvSpPr>
          <p:cNvPr id="1546342" name="Line 102"/>
          <p:cNvSpPr>
            <a:spLocks noChangeShapeType="1"/>
          </p:cNvSpPr>
          <p:nvPr/>
        </p:nvSpPr>
        <p:spPr bwMode="auto">
          <a:xfrm flipH="1" flipV="1">
            <a:off x="5486400" y="4800600"/>
            <a:ext cx="0" cy="457200"/>
          </a:xfrm>
          <a:prstGeom prst="line">
            <a:avLst/>
          </a:prstGeom>
          <a:noFill/>
          <a:ln w="12700">
            <a:solidFill>
              <a:schemeClr val="tx1"/>
            </a:solidFill>
            <a:round/>
            <a:headEnd/>
            <a:tailEnd/>
          </a:ln>
          <a:effectLst/>
        </p:spPr>
        <p:txBody>
          <a:bodyPr/>
          <a:lstStyle/>
          <a:p>
            <a:endParaRPr lang="en-US"/>
          </a:p>
        </p:txBody>
      </p:sp>
      <p:sp>
        <p:nvSpPr>
          <p:cNvPr id="1546343" name="Line 103"/>
          <p:cNvSpPr>
            <a:spLocks noChangeShapeType="1"/>
          </p:cNvSpPr>
          <p:nvPr/>
        </p:nvSpPr>
        <p:spPr bwMode="auto">
          <a:xfrm flipH="1" flipV="1">
            <a:off x="6172200" y="4800600"/>
            <a:ext cx="0" cy="457200"/>
          </a:xfrm>
          <a:prstGeom prst="line">
            <a:avLst/>
          </a:prstGeom>
          <a:noFill/>
          <a:ln w="12700">
            <a:solidFill>
              <a:schemeClr val="tx1"/>
            </a:solidFill>
            <a:round/>
            <a:headEnd/>
            <a:tailEnd/>
          </a:ln>
          <a:effectLst/>
        </p:spPr>
        <p:txBody>
          <a:bodyPr/>
          <a:lstStyle/>
          <a:p>
            <a:endParaRPr lang="en-US"/>
          </a:p>
        </p:txBody>
      </p:sp>
      <p:sp>
        <p:nvSpPr>
          <p:cNvPr id="1546344" name="Line 104"/>
          <p:cNvSpPr>
            <a:spLocks noChangeShapeType="1"/>
          </p:cNvSpPr>
          <p:nvPr/>
        </p:nvSpPr>
        <p:spPr bwMode="auto">
          <a:xfrm flipH="1">
            <a:off x="4419600" y="5257800"/>
            <a:ext cx="685800" cy="0"/>
          </a:xfrm>
          <a:prstGeom prst="line">
            <a:avLst/>
          </a:prstGeom>
          <a:noFill/>
          <a:ln w="12700">
            <a:solidFill>
              <a:schemeClr val="tx1"/>
            </a:solidFill>
            <a:round/>
            <a:headEnd/>
            <a:tailEnd/>
          </a:ln>
          <a:effectLst/>
        </p:spPr>
        <p:txBody>
          <a:bodyPr/>
          <a:lstStyle/>
          <a:p>
            <a:endParaRPr lang="en-US"/>
          </a:p>
        </p:txBody>
      </p:sp>
      <p:sp>
        <p:nvSpPr>
          <p:cNvPr id="1546345" name="Line 105"/>
          <p:cNvSpPr>
            <a:spLocks noChangeShapeType="1"/>
          </p:cNvSpPr>
          <p:nvPr/>
        </p:nvSpPr>
        <p:spPr bwMode="auto">
          <a:xfrm flipH="1">
            <a:off x="6172200" y="4800600"/>
            <a:ext cx="381000" cy="0"/>
          </a:xfrm>
          <a:prstGeom prst="line">
            <a:avLst/>
          </a:prstGeom>
          <a:noFill/>
          <a:ln w="12700">
            <a:solidFill>
              <a:schemeClr val="tx1"/>
            </a:solidFill>
            <a:round/>
            <a:headEnd/>
            <a:tailEnd/>
          </a:ln>
          <a:effectLst/>
        </p:spPr>
        <p:txBody>
          <a:bodyPr/>
          <a:lstStyle/>
          <a:p>
            <a:endParaRPr lang="en-US"/>
          </a:p>
        </p:txBody>
      </p:sp>
      <p:sp>
        <p:nvSpPr>
          <p:cNvPr id="1546346" name="Line 106"/>
          <p:cNvSpPr>
            <a:spLocks noChangeShapeType="1"/>
          </p:cNvSpPr>
          <p:nvPr/>
        </p:nvSpPr>
        <p:spPr bwMode="auto">
          <a:xfrm flipH="1">
            <a:off x="4038600" y="4800600"/>
            <a:ext cx="381000" cy="0"/>
          </a:xfrm>
          <a:prstGeom prst="line">
            <a:avLst/>
          </a:prstGeom>
          <a:noFill/>
          <a:ln w="12700">
            <a:solidFill>
              <a:schemeClr val="tx1"/>
            </a:solidFill>
            <a:round/>
            <a:headEnd/>
            <a:tailEnd/>
          </a:ln>
          <a:effectLst/>
        </p:spPr>
        <p:txBody>
          <a:bodyPr/>
          <a:lstStyle/>
          <a:p>
            <a:endParaRPr lang="en-US"/>
          </a:p>
        </p:txBody>
      </p:sp>
      <p:sp>
        <p:nvSpPr>
          <p:cNvPr id="1546347" name="Line 107"/>
          <p:cNvSpPr>
            <a:spLocks noChangeShapeType="1"/>
          </p:cNvSpPr>
          <p:nvPr/>
        </p:nvSpPr>
        <p:spPr bwMode="auto">
          <a:xfrm flipH="1" flipV="1">
            <a:off x="6553200" y="4800600"/>
            <a:ext cx="0" cy="457200"/>
          </a:xfrm>
          <a:prstGeom prst="line">
            <a:avLst/>
          </a:prstGeom>
          <a:noFill/>
          <a:ln w="12700">
            <a:solidFill>
              <a:schemeClr val="tx1"/>
            </a:solidFill>
            <a:round/>
            <a:headEnd/>
            <a:tailEnd/>
          </a:ln>
          <a:effectLst/>
        </p:spPr>
        <p:txBody>
          <a:bodyPr/>
          <a:lstStyle/>
          <a:p>
            <a:endParaRPr lang="en-US"/>
          </a:p>
        </p:txBody>
      </p:sp>
      <p:sp>
        <p:nvSpPr>
          <p:cNvPr id="1546348" name="Line 108"/>
          <p:cNvSpPr>
            <a:spLocks noChangeShapeType="1"/>
          </p:cNvSpPr>
          <p:nvPr/>
        </p:nvSpPr>
        <p:spPr bwMode="auto">
          <a:xfrm flipH="1" flipV="1">
            <a:off x="4038600" y="4800600"/>
            <a:ext cx="0" cy="457200"/>
          </a:xfrm>
          <a:prstGeom prst="line">
            <a:avLst/>
          </a:prstGeom>
          <a:noFill/>
          <a:ln w="12700">
            <a:solidFill>
              <a:schemeClr val="tx1"/>
            </a:solidFill>
            <a:round/>
            <a:headEnd/>
            <a:tailEnd/>
          </a:ln>
          <a:effectLst/>
        </p:spPr>
        <p:txBody>
          <a:bodyPr/>
          <a:lstStyle/>
          <a:p>
            <a:endParaRPr lang="en-US"/>
          </a:p>
        </p:txBody>
      </p:sp>
      <p:sp>
        <p:nvSpPr>
          <p:cNvPr id="1546349" name="Line 109"/>
          <p:cNvSpPr>
            <a:spLocks noChangeShapeType="1"/>
          </p:cNvSpPr>
          <p:nvPr/>
        </p:nvSpPr>
        <p:spPr bwMode="auto">
          <a:xfrm flipH="1" flipV="1">
            <a:off x="6553200" y="5257800"/>
            <a:ext cx="152400" cy="0"/>
          </a:xfrm>
          <a:prstGeom prst="line">
            <a:avLst/>
          </a:prstGeom>
          <a:noFill/>
          <a:ln w="12700">
            <a:solidFill>
              <a:schemeClr val="tx1"/>
            </a:solidFill>
            <a:round/>
            <a:headEnd/>
            <a:tailEnd/>
          </a:ln>
          <a:effectLst/>
        </p:spPr>
        <p:txBody>
          <a:bodyPr/>
          <a:lstStyle/>
          <a:p>
            <a:endParaRPr lang="en-US"/>
          </a:p>
        </p:txBody>
      </p:sp>
      <p:sp>
        <p:nvSpPr>
          <p:cNvPr id="1546350" name="Line 110"/>
          <p:cNvSpPr>
            <a:spLocks noChangeShapeType="1"/>
          </p:cNvSpPr>
          <p:nvPr/>
        </p:nvSpPr>
        <p:spPr bwMode="auto">
          <a:xfrm flipH="1" flipV="1">
            <a:off x="3352800" y="4800600"/>
            <a:ext cx="0" cy="457200"/>
          </a:xfrm>
          <a:prstGeom prst="line">
            <a:avLst/>
          </a:prstGeom>
          <a:noFill/>
          <a:ln w="12700">
            <a:solidFill>
              <a:schemeClr val="tx1"/>
            </a:solidFill>
            <a:round/>
            <a:headEnd/>
            <a:tailEnd/>
          </a:ln>
          <a:effectLst/>
        </p:spPr>
        <p:txBody>
          <a:bodyPr/>
          <a:lstStyle/>
          <a:p>
            <a:endParaRPr lang="en-US"/>
          </a:p>
        </p:txBody>
      </p:sp>
      <p:sp>
        <p:nvSpPr>
          <p:cNvPr id="1546351" name="Line 111"/>
          <p:cNvSpPr>
            <a:spLocks noChangeShapeType="1"/>
          </p:cNvSpPr>
          <p:nvPr/>
        </p:nvSpPr>
        <p:spPr bwMode="auto">
          <a:xfrm flipH="1">
            <a:off x="2971800" y="4800600"/>
            <a:ext cx="381000" cy="0"/>
          </a:xfrm>
          <a:prstGeom prst="line">
            <a:avLst/>
          </a:prstGeom>
          <a:noFill/>
          <a:ln w="12700">
            <a:solidFill>
              <a:schemeClr val="tx1"/>
            </a:solidFill>
            <a:round/>
            <a:headEnd/>
            <a:tailEnd/>
          </a:ln>
          <a:effectLst/>
        </p:spPr>
        <p:txBody>
          <a:bodyPr/>
          <a:lstStyle/>
          <a:p>
            <a:endParaRPr lang="en-US"/>
          </a:p>
        </p:txBody>
      </p:sp>
      <p:sp>
        <p:nvSpPr>
          <p:cNvPr id="1546352" name="Line 112"/>
          <p:cNvSpPr>
            <a:spLocks noChangeShapeType="1"/>
          </p:cNvSpPr>
          <p:nvPr/>
        </p:nvSpPr>
        <p:spPr bwMode="auto">
          <a:xfrm flipH="1" flipV="1">
            <a:off x="2971800" y="4800600"/>
            <a:ext cx="0" cy="457200"/>
          </a:xfrm>
          <a:prstGeom prst="line">
            <a:avLst/>
          </a:prstGeom>
          <a:noFill/>
          <a:ln w="12700">
            <a:solidFill>
              <a:schemeClr val="tx1"/>
            </a:solidFill>
            <a:round/>
            <a:headEnd/>
            <a:tailEnd/>
          </a:ln>
          <a:effectLst/>
        </p:spPr>
        <p:txBody>
          <a:bodyPr/>
          <a:lstStyle/>
          <a:p>
            <a:endParaRPr lang="en-US"/>
          </a:p>
        </p:txBody>
      </p:sp>
      <p:sp>
        <p:nvSpPr>
          <p:cNvPr id="1546353" name="Line 113"/>
          <p:cNvSpPr>
            <a:spLocks noChangeShapeType="1"/>
          </p:cNvSpPr>
          <p:nvPr/>
        </p:nvSpPr>
        <p:spPr bwMode="auto">
          <a:xfrm flipH="1">
            <a:off x="2743200" y="5257800"/>
            <a:ext cx="228600" cy="0"/>
          </a:xfrm>
          <a:prstGeom prst="line">
            <a:avLst/>
          </a:prstGeom>
          <a:noFill/>
          <a:ln w="12700">
            <a:solidFill>
              <a:schemeClr val="tx1"/>
            </a:solidFill>
            <a:round/>
            <a:headEnd/>
            <a:tailEnd/>
          </a:ln>
          <a:effectLst/>
        </p:spPr>
        <p:txBody>
          <a:bodyPr/>
          <a:lstStyle/>
          <a:p>
            <a:endParaRPr lang="en-US"/>
          </a:p>
        </p:txBody>
      </p:sp>
      <p:sp>
        <p:nvSpPr>
          <p:cNvPr id="1546354" name="Line 114"/>
          <p:cNvSpPr>
            <a:spLocks noChangeShapeType="1"/>
          </p:cNvSpPr>
          <p:nvPr/>
        </p:nvSpPr>
        <p:spPr bwMode="auto">
          <a:xfrm flipH="1">
            <a:off x="4953000" y="6096000"/>
            <a:ext cx="685800" cy="0"/>
          </a:xfrm>
          <a:prstGeom prst="line">
            <a:avLst/>
          </a:prstGeom>
          <a:noFill/>
          <a:ln w="12700">
            <a:solidFill>
              <a:schemeClr val="tx1"/>
            </a:solidFill>
            <a:round/>
            <a:headEnd/>
            <a:tailEnd/>
          </a:ln>
          <a:effectLst/>
        </p:spPr>
        <p:txBody>
          <a:bodyPr/>
          <a:lstStyle/>
          <a:p>
            <a:endParaRPr lang="en-US"/>
          </a:p>
        </p:txBody>
      </p:sp>
      <p:sp>
        <p:nvSpPr>
          <p:cNvPr id="1546355" name="Line 115"/>
          <p:cNvSpPr>
            <a:spLocks noChangeShapeType="1"/>
          </p:cNvSpPr>
          <p:nvPr/>
        </p:nvSpPr>
        <p:spPr bwMode="auto">
          <a:xfrm flipH="1">
            <a:off x="5486400" y="5257800"/>
            <a:ext cx="685800" cy="0"/>
          </a:xfrm>
          <a:prstGeom prst="line">
            <a:avLst/>
          </a:prstGeom>
          <a:noFill/>
          <a:ln w="12700">
            <a:solidFill>
              <a:schemeClr val="tx1"/>
            </a:solidFill>
            <a:round/>
            <a:headEnd/>
            <a:tailEnd/>
          </a:ln>
          <a:effectLst/>
        </p:spPr>
        <p:txBody>
          <a:bodyPr/>
          <a:lstStyle/>
          <a:p>
            <a:endParaRPr lang="en-US"/>
          </a:p>
        </p:txBody>
      </p:sp>
      <p:sp>
        <p:nvSpPr>
          <p:cNvPr id="1546356" name="Line 116"/>
          <p:cNvSpPr>
            <a:spLocks noChangeShapeType="1"/>
          </p:cNvSpPr>
          <p:nvPr/>
        </p:nvSpPr>
        <p:spPr bwMode="auto">
          <a:xfrm flipH="1">
            <a:off x="3886200" y="6096000"/>
            <a:ext cx="685800" cy="0"/>
          </a:xfrm>
          <a:prstGeom prst="line">
            <a:avLst/>
          </a:prstGeom>
          <a:noFill/>
          <a:ln w="12700">
            <a:solidFill>
              <a:schemeClr val="tx1"/>
            </a:solidFill>
            <a:round/>
            <a:headEnd/>
            <a:tailEnd/>
          </a:ln>
          <a:effectLst/>
        </p:spPr>
        <p:txBody>
          <a:bodyPr/>
          <a:lstStyle/>
          <a:p>
            <a:endParaRPr lang="en-US"/>
          </a:p>
        </p:txBody>
      </p:sp>
      <p:grpSp>
        <p:nvGrpSpPr>
          <p:cNvPr id="1546357" name="Group 117"/>
          <p:cNvGrpSpPr>
            <a:grpSpLocks/>
          </p:cNvGrpSpPr>
          <p:nvPr/>
        </p:nvGrpSpPr>
        <p:grpSpPr bwMode="auto">
          <a:xfrm>
            <a:off x="685800" y="4038600"/>
            <a:ext cx="2438400" cy="762000"/>
            <a:chOff x="432" y="2544"/>
            <a:chExt cx="1536" cy="480"/>
          </a:xfrm>
        </p:grpSpPr>
        <p:sp>
          <p:nvSpPr>
            <p:cNvPr id="1546358" name="Text Box 118"/>
            <p:cNvSpPr txBox="1">
              <a:spLocks noChangeArrowheads="1"/>
            </p:cNvSpPr>
            <p:nvPr/>
          </p:nvSpPr>
          <p:spPr bwMode="auto">
            <a:xfrm>
              <a:off x="432" y="2544"/>
              <a:ext cx="1456" cy="442"/>
            </a:xfrm>
            <a:prstGeom prst="rect">
              <a:avLst/>
            </a:prstGeom>
            <a:noFill/>
            <a:ln w="12700">
              <a:noFill/>
              <a:miter lim="800000"/>
              <a:headEnd/>
              <a:tailEnd/>
            </a:ln>
            <a:effectLst/>
          </p:spPr>
          <p:txBody>
            <a:bodyPr wrap="none">
              <a:spAutoFit/>
            </a:bodyPr>
            <a:lstStyle/>
            <a:p>
              <a:pPr algn="ctr"/>
              <a:r>
                <a:rPr lang="en-US" sz="2000">
                  <a:solidFill>
                    <a:schemeClr val="tx1"/>
                  </a:solidFill>
                </a:rPr>
                <a:t>master </a:t>
              </a:r>
              <a:r>
                <a:rPr lang="en-US" sz="2000">
                  <a:solidFill>
                    <a:srgbClr val="008000"/>
                  </a:solidFill>
                </a:rPr>
                <a:t>transparent</a:t>
              </a:r>
            </a:p>
            <a:p>
              <a:pPr algn="ctr"/>
              <a:r>
                <a:rPr lang="en-US" sz="2000">
                  <a:solidFill>
                    <a:schemeClr val="tx1"/>
                  </a:solidFill>
                </a:rPr>
                <a:t>slave </a:t>
              </a:r>
              <a:r>
                <a:rPr lang="en-US" sz="2000">
                  <a:solidFill>
                    <a:schemeClr val="accent2"/>
                  </a:solidFill>
                </a:rPr>
                <a:t>hold</a:t>
              </a:r>
              <a:endParaRPr lang="en-US" sz="2000" baseline="-25000">
                <a:solidFill>
                  <a:schemeClr val="accent2"/>
                </a:solidFill>
              </a:endParaRPr>
            </a:p>
          </p:txBody>
        </p:sp>
        <p:sp>
          <p:nvSpPr>
            <p:cNvPr id="1546359" name="Line 119"/>
            <p:cNvSpPr>
              <a:spLocks noChangeShapeType="1"/>
            </p:cNvSpPr>
            <p:nvPr/>
          </p:nvSpPr>
          <p:spPr bwMode="auto">
            <a:xfrm>
              <a:off x="1776" y="2784"/>
              <a:ext cx="192" cy="240"/>
            </a:xfrm>
            <a:prstGeom prst="line">
              <a:avLst/>
            </a:prstGeom>
            <a:noFill/>
            <a:ln w="12700">
              <a:solidFill>
                <a:schemeClr val="accent1"/>
              </a:solidFill>
              <a:round/>
              <a:headEnd/>
              <a:tailEnd type="triangle" w="med" len="med"/>
            </a:ln>
            <a:effectLst/>
          </p:spPr>
          <p:txBody>
            <a:bodyPr/>
            <a:lstStyle/>
            <a:p>
              <a:endParaRPr lang="en-US"/>
            </a:p>
          </p:txBody>
        </p:sp>
      </p:grpSp>
      <p:grpSp>
        <p:nvGrpSpPr>
          <p:cNvPr id="1546360" name="Group 120"/>
          <p:cNvGrpSpPr>
            <a:grpSpLocks/>
          </p:cNvGrpSpPr>
          <p:nvPr/>
        </p:nvGrpSpPr>
        <p:grpSpPr bwMode="auto">
          <a:xfrm>
            <a:off x="5867400" y="5029200"/>
            <a:ext cx="2816225" cy="701675"/>
            <a:chOff x="3696" y="3168"/>
            <a:chExt cx="1774" cy="442"/>
          </a:xfrm>
        </p:grpSpPr>
        <p:sp>
          <p:nvSpPr>
            <p:cNvPr id="1546361" name="Text Box 121"/>
            <p:cNvSpPr txBox="1">
              <a:spLocks noChangeArrowheads="1"/>
            </p:cNvSpPr>
            <p:nvPr/>
          </p:nvSpPr>
          <p:spPr bwMode="auto">
            <a:xfrm>
              <a:off x="4128" y="3168"/>
              <a:ext cx="1342" cy="442"/>
            </a:xfrm>
            <a:prstGeom prst="rect">
              <a:avLst/>
            </a:prstGeom>
            <a:noFill/>
            <a:ln w="12700">
              <a:noFill/>
              <a:miter lim="800000"/>
              <a:headEnd/>
              <a:tailEnd/>
            </a:ln>
            <a:effectLst/>
          </p:spPr>
          <p:txBody>
            <a:bodyPr wrap="none">
              <a:spAutoFit/>
            </a:bodyPr>
            <a:lstStyle/>
            <a:p>
              <a:pPr algn="ctr"/>
              <a:r>
                <a:rPr lang="en-US" sz="2000">
                  <a:solidFill>
                    <a:schemeClr val="tx1"/>
                  </a:solidFill>
                </a:rPr>
                <a:t>master </a:t>
              </a:r>
              <a:r>
                <a:rPr lang="en-US" sz="2000">
                  <a:solidFill>
                    <a:schemeClr val="accent2"/>
                  </a:solidFill>
                </a:rPr>
                <a:t>hold</a:t>
              </a:r>
            </a:p>
            <a:p>
              <a:pPr algn="ctr"/>
              <a:r>
                <a:rPr lang="en-US" sz="2000">
                  <a:solidFill>
                    <a:schemeClr val="tx1"/>
                  </a:solidFill>
                </a:rPr>
                <a:t>slave </a:t>
              </a:r>
              <a:r>
                <a:rPr lang="en-US" sz="2000">
                  <a:solidFill>
                    <a:srgbClr val="008000"/>
                  </a:solidFill>
                </a:rPr>
                <a:t>transparent</a:t>
              </a:r>
              <a:endParaRPr lang="en-US" sz="2000" baseline="-25000">
                <a:solidFill>
                  <a:srgbClr val="008000"/>
                </a:solidFill>
              </a:endParaRPr>
            </a:p>
          </p:txBody>
        </p:sp>
        <p:sp>
          <p:nvSpPr>
            <p:cNvPr id="1546362" name="Line 122"/>
            <p:cNvSpPr>
              <a:spLocks noChangeShapeType="1"/>
            </p:cNvSpPr>
            <p:nvPr/>
          </p:nvSpPr>
          <p:spPr bwMode="auto">
            <a:xfrm flipH="1">
              <a:off x="3696" y="3360"/>
              <a:ext cx="672" cy="144"/>
            </a:xfrm>
            <a:prstGeom prst="line">
              <a:avLst/>
            </a:prstGeom>
            <a:noFill/>
            <a:ln w="12700">
              <a:solidFill>
                <a:schemeClr val="accent1"/>
              </a:solidFill>
              <a:round/>
              <a:headEnd/>
              <a:tailEnd type="triangle" w="med" len="med"/>
            </a:ln>
            <a:effectLst/>
          </p:spPr>
          <p:txBody>
            <a:bodyPr/>
            <a:lstStyle/>
            <a:p>
              <a:endParaRPr lang="en-US"/>
            </a:p>
          </p:txBody>
        </p:sp>
      </p:grpSp>
      <p:grpSp>
        <p:nvGrpSpPr>
          <p:cNvPr id="1546363" name="Group 123"/>
          <p:cNvGrpSpPr>
            <a:grpSpLocks/>
          </p:cNvGrpSpPr>
          <p:nvPr/>
        </p:nvGrpSpPr>
        <p:grpSpPr bwMode="auto">
          <a:xfrm>
            <a:off x="3429000" y="3810000"/>
            <a:ext cx="2089150" cy="1295400"/>
            <a:chOff x="2160" y="2400"/>
            <a:chExt cx="1316" cy="816"/>
          </a:xfrm>
        </p:grpSpPr>
        <p:sp>
          <p:nvSpPr>
            <p:cNvPr id="1546364" name="Text Box 124"/>
            <p:cNvSpPr txBox="1">
              <a:spLocks noChangeArrowheads="1"/>
            </p:cNvSpPr>
            <p:nvPr/>
          </p:nvSpPr>
          <p:spPr bwMode="auto">
            <a:xfrm>
              <a:off x="2764" y="2400"/>
              <a:ext cx="712" cy="442"/>
            </a:xfrm>
            <a:prstGeom prst="rect">
              <a:avLst/>
            </a:prstGeom>
            <a:noFill/>
            <a:ln w="12700">
              <a:noFill/>
              <a:miter lim="800000"/>
              <a:headEnd/>
              <a:tailEnd/>
            </a:ln>
            <a:effectLst/>
          </p:spPr>
          <p:txBody>
            <a:bodyPr wrap="none">
              <a:spAutoFit/>
            </a:bodyPr>
            <a:lstStyle/>
            <a:p>
              <a:pPr algn="ctr"/>
              <a:r>
                <a:rPr lang="en-US" sz="2000">
                  <a:solidFill>
                    <a:schemeClr val="tx1"/>
                  </a:solidFill>
                </a:rPr>
                <a:t>dynamic</a:t>
              </a:r>
            </a:p>
            <a:p>
              <a:pPr algn="ctr"/>
              <a:r>
                <a:rPr lang="en-US" sz="2000">
                  <a:solidFill>
                    <a:schemeClr val="tx1"/>
                  </a:solidFill>
                </a:rPr>
                <a:t>storage</a:t>
              </a:r>
              <a:endParaRPr lang="en-US" sz="2000" baseline="-25000">
                <a:solidFill>
                  <a:schemeClr val="tx1"/>
                </a:solidFill>
              </a:endParaRPr>
            </a:p>
          </p:txBody>
        </p:sp>
        <p:sp>
          <p:nvSpPr>
            <p:cNvPr id="1546365" name="Line 125"/>
            <p:cNvSpPr>
              <a:spLocks noChangeShapeType="1"/>
            </p:cNvSpPr>
            <p:nvPr/>
          </p:nvSpPr>
          <p:spPr bwMode="auto">
            <a:xfrm flipH="1">
              <a:off x="2160" y="2544"/>
              <a:ext cx="624" cy="672"/>
            </a:xfrm>
            <a:prstGeom prst="line">
              <a:avLst/>
            </a:prstGeom>
            <a:noFill/>
            <a:ln w="12700">
              <a:solidFill>
                <a:schemeClr val="accent1"/>
              </a:solidFill>
              <a:round/>
              <a:headEnd/>
              <a:tailEnd type="triangle" w="med" len="med"/>
            </a:ln>
            <a:effectLst/>
          </p:spPr>
          <p:txBody>
            <a:bodyPr/>
            <a:lstStyle/>
            <a:p>
              <a:endParaRPr lang="en-US"/>
            </a:p>
          </p:txBody>
        </p:sp>
      </p:grpSp>
      <p:grpSp>
        <p:nvGrpSpPr>
          <p:cNvPr id="1546366" name="Group 126"/>
          <p:cNvGrpSpPr>
            <a:grpSpLocks/>
          </p:cNvGrpSpPr>
          <p:nvPr/>
        </p:nvGrpSpPr>
        <p:grpSpPr bwMode="auto">
          <a:xfrm>
            <a:off x="3352800" y="5105400"/>
            <a:ext cx="1482725" cy="1295400"/>
            <a:chOff x="2112" y="3216"/>
            <a:chExt cx="934" cy="816"/>
          </a:xfrm>
        </p:grpSpPr>
        <p:sp>
          <p:nvSpPr>
            <p:cNvPr id="1546367" name="Line 127"/>
            <p:cNvSpPr>
              <a:spLocks noChangeShapeType="1"/>
            </p:cNvSpPr>
            <p:nvPr/>
          </p:nvSpPr>
          <p:spPr bwMode="auto">
            <a:xfrm>
              <a:off x="2112" y="3216"/>
              <a:ext cx="0" cy="816"/>
            </a:xfrm>
            <a:prstGeom prst="line">
              <a:avLst/>
            </a:prstGeom>
            <a:noFill/>
            <a:ln w="12700" cap="rnd">
              <a:solidFill>
                <a:schemeClr val="accent1"/>
              </a:solidFill>
              <a:prstDash val="sysDot"/>
              <a:round/>
              <a:headEnd/>
              <a:tailEnd/>
            </a:ln>
            <a:effectLst/>
          </p:spPr>
          <p:txBody>
            <a:bodyPr/>
            <a:lstStyle/>
            <a:p>
              <a:endParaRPr lang="en-US"/>
            </a:p>
          </p:txBody>
        </p:sp>
        <p:sp>
          <p:nvSpPr>
            <p:cNvPr id="1546368" name="Line 128"/>
            <p:cNvSpPr>
              <a:spLocks noChangeShapeType="1"/>
            </p:cNvSpPr>
            <p:nvPr/>
          </p:nvSpPr>
          <p:spPr bwMode="auto">
            <a:xfrm>
              <a:off x="2208" y="3216"/>
              <a:ext cx="0" cy="816"/>
            </a:xfrm>
            <a:prstGeom prst="line">
              <a:avLst/>
            </a:prstGeom>
            <a:noFill/>
            <a:ln w="12700" cap="rnd">
              <a:solidFill>
                <a:schemeClr val="accent1"/>
              </a:solidFill>
              <a:prstDash val="sysDot"/>
              <a:round/>
              <a:headEnd/>
              <a:tailEnd/>
            </a:ln>
            <a:effectLst/>
          </p:spPr>
          <p:txBody>
            <a:bodyPr/>
            <a:lstStyle/>
            <a:p>
              <a:endParaRPr lang="en-US"/>
            </a:p>
          </p:txBody>
        </p:sp>
        <p:sp>
          <p:nvSpPr>
            <p:cNvPr id="1546369" name="Text Box 129"/>
            <p:cNvSpPr txBox="1">
              <a:spLocks noChangeArrowheads="1"/>
            </p:cNvSpPr>
            <p:nvPr/>
          </p:nvSpPr>
          <p:spPr bwMode="auto">
            <a:xfrm>
              <a:off x="2256" y="3312"/>
              <a:ext cx="790" cy="250"/>
            </a:xfrm>
            <a:prstGeom prst="rect">
              <a:avLst/>
            </a:prstGeom>
            <a:noFill/>
            <a:ln w="12700">
              <a:noFill/>
              <a:miter lim="800000"/>
              <a:headEnd/>
              <a:tailEnd/>
            </a:ln>
            <a:effectLst/>
          </p:spPr>
          <p:txBody>
            <a:bodyPr wrap="none">
              <a:spAutoFit/>
            </a:bodyPr>
            <a:lstStyle/>
            <a:p>
              <a:r>
                <a:rPr lang="en-US" sz="2000" b="1"/>
                <a:t>t</a:t>
              </a:r>
              <a:r>
                <a:rPr lang="en-US" sz="2000" b="1" baseline="-25000"/>
                <a:t>non_overlap</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46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46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p:txBody>
          <a:bodyPr/>
          <a:lstStyle/>
          <a:p>
            <a:r>
              <a:rPr lang="en-US"/>
              <a:t>Two Phase Clock Generator</a:t>
            </a:r>
          </a:p>
        </p:txBody>
      </p:sp>
      <p:grpSp>
        <p:nvGrpSpPr>
          <p:cNvPr id="1548291" name="Group 3"/>
          <p:cNvGrpSpPr>
            <a:grpSpLocks/>
          </p:cNvGrpSpPr>
          <p:nvPr/>
        </p:nvGrpSpPr>
        <p:grpSpPr bwMode="auto">
          <a:xfrm>
            <a:off x="2057400" y="838200"/>
            <a:ext cx="4551363" cy="1752600"/>
            <a:chOff x="912" y="1344"/>
            <a:chExt cx="3404" cy="1440"/>
          </a:xfrm>
        </p:grpSpPr>
        <p:grpSp>
          <p:nvGrpSpPr>
            <p:cNvPr id="1548292" name="Group 4"/>
            <p:cNvGrpSpPr>
              <a:grpSpLocks/>
            </p:cNvGrpSpPr>
            <p:nvPr/>
          </p:nvGrpSpPr>
          <p:grpSpPr bwMode="auto">
            <a:xfrm>
              <a:off x="2688" y="1392"/>
              <a:ext cx="624" cy="384"/>
              <a:chOff x="864" y="1584"/>
              <a:chExt cx="624" cy="384"/>
            </a:xfrm>
          </p:grpSpPr>
          <p:sp>
            <p:nvSpPr>
              <p:cNvPr id="1548293" name="AutoShape 5"/>
              <p:cNvSpPr>
                <a:spLocks noChangeArrowheads="1"/>
              </p:cNvSpPr>
              <p:nvPr/>
            </p:nvSpPr>
            <p:spPr bwMode="auto">
              <a:xfrm flipH="1">
                <a:off x="864" y="1584"/>
                <a:ext cx="528" cy="384"/>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1548294" name="Oval 6"/>
              <p:cNvSpPr>
                <a:spLocks noChangeArrowheads="1"/>
              </p:cNvSpPr>
              <p:nvPr/>
            </p:nvSpPr>
            <p:spPr bwMode="auto">
              <a:xfrm>
                <a:off x="1392" y="1728"/>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48295" name="Group 7"/>
            <p:cNvGrpSpPr>
              <a:grpSpLocks/>
            </p:cNvGrpSpPr>
            <p:nvPr/>
          </p:nvGrpSpPr>
          <p:grpSpPr bwMode="auto">
            <a:xfrm>
              <a:off x="1680" y="1344"/>
              <a:ext cx="432" cy="336"/>
              <a:chOff x="816" y="1920"/>
              <a:chExt cx="432" cy="336"/>
            </a:xfrm>
          </p:grpSpPr>
          <p:sp>
            <p:nvSpPr>
              <p:cNvPr id="1548296" name="AutoShape 8"/>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8297" name="Oval 9"/>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48298" name="Group 10"/>
            <p:cNvGrpSpPr>
              <a:grpSpLocks/>
            </p:cNvGrpSpPr>
            <p:nvPr/>
          </p:nvGrpSpPr>
          <p:grpSpPr bwMode="auto">
            <a:xfrm>
              <a:off x="2688" y="2352"/>
              <a:ext cx="624" cy="384"/>
              <a:chOff x="864" y="1584"/>
              <a:chExt cx="624" cy="384"/>
            </a:xfrm>
          </p:grpSpPr>
          <p:sp>
            <p:nvSpPr>
              <p:cNvPr id="1548299" name="AutoShape 11"/>
              <p:cNvSpPr>
                <a:spLocks noChangeArrowheads="1"/>
              </p:cNvSpPr>
              <p:nvPr/>
            </p:nvSpPr>
            <p:spPr bwMode="auto">
              <a:xfrm flipH="1">
                <a:off x="864" y="1584"/>
                <a:ext cx="528" cy="384"/>
              </a:xfrm>
              <a:prstGeom prst="moon">
                <a:avLst>
                  <a:gd name="adj" fmla="val 87500"/>
                </a:avLst>
              </a:prstGeom>
              <a:noFill/>
              <a:ln w="12700">
                <a:solidFill>
                  <a:schemeClr val="tx1"/>
                </a:solidFill>
                <a:miter lim="800000"/>
                <a:headEnd/>
                <a:tailEnd/>
              </a:ln>
              <a:effectLst/>
            </p:spPr>
            <p:txBody>
              <a:bodyPr wrap="none" anchor="ctr"/>
              <a:lstStyle/>
              <a:p>
                <a:endParaRPr lang="en-US"/>
              </a:p>
            </p:txBody>
          </p:sp>
          <p:sp>
            <p:nvSpPr>
              <p:cNvPr id="1548300" name="Oval 12"/>
              <p:cNvSpPr>
                <a:spLocks noChangeArrowheads="1"/>
              </p:cNvSpPr>
              <p:nvPr/>
            </p:nvSpPr>
            <p:spPr bwMode="auto">
              <a:xfrm>
                <a:off x="1392" y="1728"/>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48301" name="AutoShape 13"/>
            <p:cNvSpPr>
              <a:spLocks noChangeArrowheads="1"/>
            </p:cNvSpPr>
            <p:nvPr/>
          </p:nvSpPr>
          <p:spPr bwMode="auto">
            <a:xfrm rot="5400000">
              <a:off x="1680" y="2448"/>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48302" name="Line 14"/>
            <p:cNvSpPr>
              <a:spLocks noChangeShapeType="1"/>
            </p:cNvSpPr>
            <p:nvPr/>
          </p:nvSpPr>
          <p:spPr bwMode="auto">
            <a:xfrm>
              <a:off x="1440" y="1536"/>
              <a:ext cx="240" cy="0"/>
            </a:xfrm>
            <a:prstGeom prst="line">
              <a:avLst/>
            </a:prstGeom>
            <a:noFill/>
            <a:ln w="12700">
              <a:solidFill>
                <a:schemeClr val="tx1"/>
              </a:solidFill>
              <a:round/>
              <a:headEnd/>
              <a:tailEnd/>
            </a:ln>
            <a:effectLst/>
          </p:spPr>
          <p:txBody>
            <a:bodyPr/>
            <a:lstStyle/>
            <a:p>
              <a:endParaRPr lang="en-US"/>
            </a:p>
          </p:txBody>
        </p:sp>
        <p:sp>
          <p:nvSpPr>
            <p:cNvPr id="1548303" name="Line 15"/>
            <p:cNvSpPr>
              <a:spLocks noChangeShapeType="1"/>
            </p:cNvSpPr>
            <p:nvPr/>
          </p:nvSpPr>
          <p:spPr bwMode="auto">
            <a:xfrm>
              <a:off x="1440" y="2592"/>
              <a:ext cx="240" cy="0"/>
            </a:xfrm>
            <a:prstGeom prst="line">
              <a:avLst/>
            </a:prstGeom>
            <a:noFill/>
            <a:ln w="12700">
              <a:solidFill>
                <a:schemeClr val="tx1"/>
              </a:solidFill>
              <a:round/>
              <a:headEnd/>
              <a:tailEnd/>
            </a:ln>
            <a:effectLst/>
          </p:spPr>
          <p:txBody>
            <a:bodyPr/>
            <a:lstStyle/>
            <a:p>
              <a:endParaRPr lang="en-US"/>
            </a:p>
          </p:txBody>
        </p:sp>
        <p:sp>
          <p:nvSpPr>
            <p:cNvPr id="1548304" name="Line 16"/>
            <p:cNvSpPr>
              <a:spLocks noChangeShapeType="1"/>
            </p:cNvSpPr>
            <p:nvPr/>
          </p:nvSpPr>
          <p:spPr bwMode="auto">
            <a:xfrm>
              <a:off x="1440" y="1536"/>
              <a:ext cx="0" cy="1056"/>
            </a:xfrm>
            <a:prstGeom prst="line">
              <a:avLst/>
            </a:prstGeom>
            <a:noFill/>
            <a:ln w="12700">
              <a:solidFill>
                <a:schemeClr val="tx1"/>
              </a:solidFill>
              <a:round/>
              <a:headEnd/>
              <a:tailEnd/>
            </a:ln>
            <a:effectLst/>
          </p:spPr>
          <p:txBody>
            <a:bodyPr/>
            <a:lstStyle/>
            <a:p>
              <a:endParaRPr lang="en-US"/>
            </a:p>
          </p:txBody>
        </p:sp>
        <p:sp>
          <p:nvSpPr>
            <p:cNvPr id="1548305" name="Line 17"/>
            <p:cNvSpPr>
              <a:spLocks noChangeShapeType="1"/>
            </p:cNvSpPr>
            <p:nvPr/>
          </p:nvSpPr>
          <p:spPr bwMode="auto">
            <a:xfrm>
              <a:off x="1152" y="2064"/>
              <a:ext cx="288" cy="0"/>
            </a:xfrm>
            <a:prstGeom prst="line">
              <a:avLst/>
            </a:prstGeom>
            <a:noFill/>
            <a:ln w="12700">
              <a:solidFill>
                <a:schemeClr val="tx1"/>
              </a:solidFill>
              <a:round/>
              <a:headEnd/>
              <a:tailEnd/>
            </a:ln>
            <a:effectLst/>
          </p:spPr>
          <p:txBody>
            <a:bodyPr/>
            <a:lstStyle/>
            <a:p>
              <a:endParaRPr lang="en-US"/>
            </a:p>
          </p:txBody>
        </p:sp>
        <p:sp>
          <p:nvSpPr>
            <p:cNvPr id="1548306" name="Line 18"/>
            <p:cNvSpPr>
              <a:spLocks noChangeShapeType="1"/>
            </p:cNvSpPr>
            <p:nvPr/>
          </p:nvSpPr>
          <p:spPr bwMode="auto">
            <a:xfrm>
              <a:off x="2112" y="1488"/>
              <a:ext cx="624" cy="0"/>
            </a:xfrm>
            <a:prstGeom prst="line">
              <a:avLst/>
            </a:prstGeom>
            <a:noFill/>
            <a:ln w="12700">
              <a:solidFill>
                <a:schemeClr val="tx1"/>
              </a:solidFill>
              <a:round/>
              <a:headEnd/>
              <a:tailEnd/>
            </a:ln>
            <a:effectLst/>
          </p:spPr>
          <p:txBody>
            <a:bodyPr/>
            <a:lstStyle/>
            <a:p>
              <a:endParaRPr lang="en-US"/>
            </a:p>
          </p:txBody>
        </p:sp>
        <p:sp>
          <p:nvSpPr>
            <p:cNvPr id="1548307" name="Line 19"/>
            <p:cNvSpPr>
              <a:spLocks noChangeShapeType="1"/>
            </p:cNvSpPr>
            <p:nvPr/>
          </p:nvSpPr>
          <p:spPr bwMode="auto">
            <a:xfrm>
              <a:off x="1968" y="2592"/>
              <a:ext cx="768" cy="0"/>
            </a:xfrm>
            <a:prstGeom prst="line">
              <a:avLst/>
            </a:prstGeom>
            <a:noFill/>
            <a:ln w="12700">
              <a:solidFill>
                <a:schemeClr val="tx1"/>
              </a:solidFill>
              <a:round/>
              <a:headEnd/>
              <a:tailEnd/>
            </a:ln>
            <a:effectLst/>
          </p:spPr>
          <p:txBody>
            <a:bodyPr/>
            <a:lstStyle/>
            <a:p>
              <a:endParaRPr lang="en-US"/>
            </a:p>
          </p:txBody>
        </p:sp>
        <p:sp>
          <p:nvSpPr>
            <p:cNvPr id="1548308" name="Line 20"/>
            <p:cNvSpPr>
              <a:spLocks noChangeShapeType="1"/>
            </p:cNvSpPr>
            <p:nvPr/>
          </p:nvSpPr>
          <p:spPr bwMode="auto">
            <a:xfrm>
              <a:off x="3360" y="1584"/>
              <a:ext cx="432" cy="0"/>
            </a:xfrm>
            <a:prstGeom prst="line">
              <a:avLst/>
            </a:prstGeom>
            <a:noFill/>
            <a:ln w="12700">
              <a:solidFill>
                <a:schemeClr val="tx1"/>
              </a:solidFill>
              <a:round/>
              <a:headEnd/>
              <a:tailEnd/>
            </a:ln>
            <a:effectLst/>
          </p:spPr>
          <p:txBody>
            <a:bodyPr/>
            <a:lstStyle/>
            <a:p>
              <a:endParaRPr lang="en-US"/>
            </a:p>
          </p:txBody>
        </p:sp>
        <p:sp>
          <p:nvSpPr>
            <p:cNvPr id="1548309" name="Line 21"/>
            <p:cNvSpPr>
              <a:spLocks noChangeShapeType="1"/>
            </p:cNvSpPr>
            <p:nvPr/>
          </p:nvSpPr>
          <p:spPr bwMode="auto">
            <a:xfrm>
              <a:off x="3312" y="2544"/>
              <a:ext cx="432" cy="0"/>
            </a:xfrm>
            <a:prstGeom prst="line">
              <a:avLst/>
            </a:prstGeom>
            <a:noFill/>
            <a:ln w="12700">
              <a:solidFill>
                <a:schemeClr val="tx1"/>
              </a:solidFill>
              <a:round/>
              <a:headEnd/>
              <a:tailEnd/>
            </a:ln>
            <a:effectLst/>
          </p:spPr>
          <p:txBody>
            <a:bodyPr/>
            <a:lstStyle/>
            <a:p>
              <a:endParaRPr lang="en-US"/>
            </a:p>
          </p:txBody>
        </p:sp>
        <p:sp>
          <p:nvSpPr>
            <p:cNvPr id="1548310" name="Line 22"/>
            <p:cNvSpPr>
              <a:spLocks noChangeShapeType="1"/>
            </p:cNvSpPr>
            <p:nvPr/>
          </p:nvSpPr>
          <p:spPr bwMode="auto">
            <a:xfrm>
              <a:off x="2496" y="1680"/>
              <a:ext cx="240" cy="0"/>
            </a:xfrm>
            <a:prstGeom prst="line">
              <a:avLst/>
            </a:prstGeom>
            <a:noFill/>
            <a:ln w="12700">
              <a:solidFill>
                <a:schemeClr val="tx1"/>
              </a:solidFill>
              <a:round/>
              <a:headEnd/>
              <a:tailEnd/>
            </a:ln>
            <a:effectLst/>
          </p:spPr>
          <p:txBody>
            <a:bodyPr/>
            <a:lstStyle/>
            <a:p>
              <a:endParaRPr lang="en-US"/>
            </a:p>
          </p:txBody>
        </p:sp>
        <p:sp>
          <p:nvSpPr>
            <p:cNvPr id="1548311" name="Line 23"/>
            <p:cNvSpPr>
              <a:spLocks noChangeShapeType="1"/>
            </p:cNvSpPr>
            <p:nvPr/>
          </p:nvSpPr>
          <p:spPr bwMode="auto">
            <a:xfrm>
              <a:off x="2496" y="2448"/>
              <a:ext cx="240" cy="0"/>
            </a:xfrm>
            <a:prstGeom prst="line">
              <a:avLst/>
            </a:prstGeom>
            <a:noFill/>
            <a:ln w="12700">
              <a:solidFill>
                <a:schemeClr val="tx1"/>
              </a:solidFill>
              <a:round/>
              <a:headEnd/>
              <a:tailEnd/>
            </a:ln>
            <a:effectLst/>
          </p:spPr>
          <p:txBody>
            <a:bodyPr/>
            <a:lstStyle/>
            <a:p>
              <a:endParaRPr lang="en-US"/>
            </a:p>
          </p:txBody>
        </p:sp>
        <p:sp>
          <p:nvSpPr>
            <p:cNvPr id="1548312" name="Line 24"/>
            <p:cNvSpPr>
              <a:spLocks noChangeShapeType="1"/>
            </p:cNvSpPr>
            <p:nvPr/>
          </p:nvSpPr>
          <p:spPr bwMode="auto">
            <a:xfrm>
              <a:off x="2496" y="1680"/>
              <a:ext cx="0" cy="240"/>
            </a:xfrm>
            <a:prstGeom prst="line">
              <a:avLst/>
            </a:prstGeom>
            <a:noFill/>
            <a:ln w="12700">
              <a:solidFill>
                <a:schemeClr val="tx1"/>
              </a:solidFill>
              <a:round/>
              <a:headEnd/>
              <a:tailEnd/>
            </a:ln>
            <a:effectLst/>
          </p:spPr>
          <p:txBody>
            <a:bodyPr/>
            <a:lstStyle/>
            <a:p>
              <a:endParaRPr lang="en-US"/>
            </a:p>
          </p:txBody>
        </p:sp>
        <p:sp>
          <p:nvSpPr>
            <p:cNvPr id="1548313" name="Line 25"/>
            <p:cNvSpPr>
              <a:spLocks noChangeShapeType="1"/>
            </p:cNvSpPr>
            <p:nvPr/>
          </p:nvSpPr>
          <p:spPr bwMode="auto">
            <a:xfrm>
              <a:off x="2496" y="2208"/>
              <a:ext cx="0" cy="240"/>
            </a:xfrm>
            <a:prstGeom prst="line">
              <a:avLst/>
            </a:prstGeom>
            <a:noFill/>
            <a:ln w="12700">
              <a:solidFill>
                <a:schemeClr val="tx1"/>
              </a:solidFill>
              <a:round/>
              <a:headEnd/>
              <a:tailEnd/>
            </a:ln>
            <a:effectLst/>
          </p:spPr>
          <p:txBody>
            <a:bodyPr/>
            <a:lstStyle/>
            <a:p>
              <a:endParaRPr lang="en-US"/>
            </a:p>
          </p:txBody>
        </p:sp>
        <p:sp>
          <p:nvSpPr>
            <p:cNvPr id="1548314" name="Line 26"/>
            <p:cNvSpPr>
              <a:spLocks noChangeShapeType="1"/>
            </p:cNvSpPr>
            <p:nvPr/>
          </p:nvSpPr>
          <p:spPr bwMode="auto">
            <a:xfrm>
              <a:off x="3600" y="1584"/>
              <a:ext cx="0" cy="240"/>
            </a:xfrm>
            <a:prstGeom prst="line">
              <a:avLst/>
            </a:prstGeom>
            <a:noFill/>
            <a:ln w="12700">
              <a:solidFill>
                <a:schemeClr val="tx1"/>
              </a:solidFill>
              <a:round/>
              <a:headEnd/>
              <a:tailEnd/>
            </a:ln>
            <a:effectLst/>
          </p:spPr>
          <p:txBody>
            <a:bodyPr/>
            <a:lstStyle/>
            <a:p>
              <a:endParaRPr lang="en-US"/>
            </a:p>
          </p:txBody>
        </p:sp>
        <p:sp>
          <p:nvSpPr>
            <p:cNvPr id="1548315" name="Line 27"/>
            <p:cNvSpPr>
              <a:spLocks noChangeShapeType="1"/>
            </p:cNvSpPr>
            <p:nvPr/>
          </p:nvSpPr>
          <p:spPr bwMode="auto">
            <a:xfrm>
              <a:off x="3552" y="2304"/>
              <a:ext cx="0" cy="240"/>
            </a:xfrm>
            <a:prstGeom prst="line">
              <a:avLst/>
            </a:prstGeom>
            <a:noFill/>
            <a:ln w="12700">
              <a:solidFill>
                <a:schemeClr val="tx1"/>
              </a:solidFill>
              <a:round/>
              <a:headEnd/>
              <a:tailEnd/>
            </a:ln>
            <a:effectLst/>
          </p:spPr>
          <p:txBody>
            <a:bodyPr/>
            <a:lstStyle/>
            <a:p>
              <a:endParaRPr lang="en-US"/>
            </a:p>
          </p:txBody>
        </p:sp>
        <p:sp>
          <p:nvSpPr>
            <p:cNvPr id="1548316" name="Line 28"/>
            <p:cNvSpPr>
              <a:spLocks noChangeShapeType="1"/>
            </p:cNvSpPr>
            <p:nvPr/>
          </p:nvSpPr>
          <p:spPr bwMode="auto">
            <a:xfrm>
              <a:off x="2496" y="1920"/>
              <a:ext cx="1056" cy="384"/>
            </a:xfrm>
            <a:prstGeom prst="line">
              <a:avLst/>
            </a:prstGeom>
            <a:noFill/>
            <a:ln w="12700">
              <a:solidFill>
                <a:schemeClr val="tx1"/>
              </a:solidFill>
              <a:round/>
              <a:headEnd/>
              <a:tailEnd/>
            </a:ln>
            <a:effectLst/>
          </p:spPr>
          <p:txBody>
            <a:bodyPr/>
            <a:lstStyle/>
            <a:p>
              <a:endParaRPr lang="en-US"/>
            </a:p>
          </p:txBody>
        </p:sp>
        <p:sp>
          <p:nvSpPr>
            <p:cNvPr id="1548317" name="Line 29"/>
            <p:cNvSpPr>
              <a:spLocks noChangeShapeType="1"/>
            </p:cNvSpPr>
            <p:nvPr/>
          </p:nvSpPr>
          <p:spPr bwMode="auto">
            <a:xfrm flipH="1">
              <a:off x="2496" y="1824"/>
              <a:ext cx="1104" cy="384"/>
            </a:xfrm>
            <a:prstGeom prst="line">
              <a:avLst/>
            </a:prstGeom>
            <a:noFill/>
            <a:ln w="12700">
              <a:solidFill>
                <a:schemeClr val="tx1"/>
              </a:solidFill>
              <a:round/>
              <a:headEnd/>
              <a:tailEnd/>
            </a:ln>
            <a:effectLst/>
          </p:spPr>
          <p:txBody>
            <a:bodyPr/>
            <a:lstStyle/>
            <a:p>
              <a:endParaRPr lang="en-US"/>
            </a:p>
          </p:txBody>
        </p:sp>
        <p:sp>
          <p:nvSpPr>
            <p:cNvPr id="1548318" name="Text Box 30"/>
            <p:cNvSpPr txBox="1">
              <a:spLocks noChangeArrowheads="1"/>
            </p:cNvSpPr>
            <p:nvPr/>
          </p:nvSpPr>
          <p:spPr bwMode="auto">
            <a:xfrm>
              <a:off x="912" y="1921"/>
              <a:ext cx="370" cy="326"/>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48319" name="Text Box 31"/>
            <p:cNvSpPr txBox="1">
              <a:spLocks noChangeArrowheads="1"/>
            </p:cNvSpPr>
            <p:nvPr/>
          </p:nvSpPr>
          <p:spPr bwMode="auto">
            <a:xfrm>
              <a:off x="3840" y="1441"/>
              <a:ext cx="476" cy="326"/>
            </a:xfrm>
            <a:prstGeom prst="rect">
              <a:avLst/>
            </a:prstGeom>
            <a:noFill/>
            <a:ln w="12700">
              <a:noFill/>
              <a:miter lim="800000"/>
              <a:headEnd/>
              <a:tailEnd/>
            </a:ln>
            <a:effectLst/>
          </p:spPr>
          <p:txBody>
            <a:bodyPr wrap="none">
              <a:spAutoFit/>
            </a:bodyPr>
            <a:lstStyle/>
            <a:p>
              <a:r>
                <a:rPr lang="en-US" sz="2000">
                  <a:solidFill>
                    <a:schemeClr val="tx1"/>
                  </a:solidFill>
                </a:rPr>
                <a:t>clk1</a:t>
              </a:r>
              <a:endParaRPr lang="en-US" sz="2000" baseline="-25000">
                <a:solidFill>
                  <a:schemeClr val="tx1"/>
                </a:solidFill>
              </a:endParaRPr>
            </a:p>
          </p:txBody>
        </p:sp>
        <p:sp>
          <p:nvSpPr>
            <p:cNvPr id="1548320" name="Text Box 32"/>
            <p:cNvSpPr txBox="1">
              <a:spLocks noChangeArrowheads="1"/>
            </p:cNvSpPr>
            <p:nvPr/>
          </p:nvSpPr>
          <p:spPr bwMode="auto">
            <a:xfrm>
              <a:off x="3792" y="2401"/>
              <a:ext cx="476" cy="326"/>
            </a:xfrm>
            <a:prstGeom prst="rect">
              <a:avLst/>
            </a:prstGeom>
            <a:noFill/>
            <a:ln w="12700">
              <a:noFill/>
              <a:miter lim="800000"/>
              <a:headEnd/>
              <a:tailEnd/>
            </a:ln>
            <a:effectLst/>
          </p:spPr>
          <p:txBody>
            <a:bodyPr wrap="none">
              <a:spAutoFit/>
            </a:bodyPr>
            <a:lstStyle/>
            <a:p>
              <a:r>
                <a:rPr lang="en-US" sz="2000">
                  <a:solidFill>
                    <a:schemeClr val="tx1"/>
                  </a:solidFill>
                </a:rPr>
                <a:t>clk2</a:t>
              </a:r>
              <a:endParaRPr lang="en-US" sz="2000" baseline="-25000">
                <a:solidFill>
                  <a:schemeClr val="tx1"/>
                </a:solidFill>
              </a:endParaRPr>
            </a:p>
          </p:txBody>
        </p:sp>
      </p:grpSp>
      <p:sp>
        <p:nvSpPr>
          <p:cNvPr id="1548321" name="Text Box 33"/>
          <p:cNvSpPr txBox="1">
            <a:spLocks noChangeArrowheads="1"/>
          </p:cNvSpPr>
          <p:nvPr/>
        </p:nvSpPr>
        <p:spPr bwMode="auto">
          <a:xfrm>
            <a:off x="685800" y="3810000"/>
            <a:ext cx="354013" cy="396875"/>
          </a:xfrm>
          <a:prstGeom prst="rect">
            <a:avLst/>
          </a:prstGeom>
          <a:noFill/>
          <a:ln w="12700">
            <a:noFill/>
            <a:miter lim="800000"/>
            <a:headEnd/>
            <a:tailEnd/>
          </a:ln>
          <a:effectLst/>
        </p:spPr>
        <p:txBody>
          <a:bodyPr wrap="none">
            <a:spAutoFit/>
          </a:bodyPr>
          <a:lstStyle/>
          <a:p>
            <a:r>
              <a:rPr lang="en-US" sz="2000">
                <a:solidFill>
                  <a:schemeClr val="tx1"/>
                </a:solidFill>
              </a:rPr>
              <a:t>A</a:t>
            </a:r>
            <a:endParaRPr lang="en-US" sz="2000" baseline="-25000">
              <a:solidFill>
                <a:schemeClr val="tx1"/>
              </a:solidFill>
            </a:endParaRPr>
          </a:p>
        </p:txBody>
      </p:sp>
      <p:sp>
        <p:nvSpPr>
          <p:cNvPr id="1548322" name="Line 34"/>
          <p:cNvSpPr>
            <a:spLocks noChangeShapeType="1"/>
          </p:cNvSpPr>
          <p:nvPr/>
        </p:nvSpPr>
        <p:spPr bwMode="auto">
          <a:xfrm flipV="1">
            <a:off x="1752600" y="3048000"/>
            <a:ext cx="0" cy="457200"/>
          </a:xfrm>
          <a:prstGeom prst="line">
            <a:avLst/>
          </a:prstGeom>
          <a:noFill/>
          <a:ln w="12700">
            <a:solidFill>
              <a:schemeClr val="tx1"/>
            </a:solidFill>
            <a:round/>
            <a:headEnd/>
            <a:tailEnd/>
          </a:ln>
          <a:effectLst/>
        </p:spPr>
        <p:txBody>
          <a:bodyPr/>
          <a:lstStyle/>
          <a:p>
            <a:endParaRPr lang="en-US"/>
          </a:p>
        </p:txBody>
      </p:sp>
      <p:sp>
        <p:nvSpPr>
          <p:cNvPr id="1548323" name="Line 35"/>
          <p:cNvSpPr>
            <a:spLocks noChangeShapeType="1"/>
          </p:cNvSpPr>
          <p:nvPr/>
        </p:nvSpPr>
        <p:spPr bwMode="auto">
          <a:xfrm flipV="1">
            <a:off x="2209800" y="3048000"/>
            <a:ext cx="0" cy="457200"/>
          </a:xfrm>
          <a:prstGeom prst="line">
            <a:avLst/>
          </a:prstGeom>
          <a:noFill/>
          <a:ln w="12700">
            <a:solidFill>
              <a:schemeClr val="tx1"/>
            </a:solidFill>
            <a:round/>
            <a:headEnd/>
            <a:tailEnd/>
          </a:ln>
          <a:effectLst/>
        </p:spPr>
        <p:txBody>
          <a:bodyPr/>
          <a:lstStyle/>
          <a:p>
            <a:endParaRPr lang="en-US"/>
          </a:p>
        </p:txBody>
      </p:sp>
      <p:sp>
        <p:nvSpPr>
          <p:cNvPr id="1548324" name="Line 36"/>
          <p:cNvSpPr>
            <a:spLocks noChangeShapeType="1"/>
          </p:cNvSpPr>
          <p:nvPr/>
        </p:nvSpPr>
        <p:spPr bwMode="auto">
          <a:xfrm flipV="1">
            <a:off x="2667000" y="3048000"/>
            <a:ext cx="0" cy="457200"/>
          </a:xfrm>
          <a:prstGeom prst="line">
            <a:avLst/>
          </a:prstGeom>
          <a:noFill/>
          <a:ln w="12700">
            <a:solidFill>
              <a:schemeClr val="tx1"/>
            </a:solidFill>
            <a:round/>
            <a:headEnd/>
            <a:tailEnd/>
          </a:ln>
          <a:effectLst/>
        </p:spPr>
        <p:txBody>
          <a:bodyPr/>
          <a:lstStyle/>
          <a:p>
            <a:endParaRPr lang="en-US"/>
          </a:p>
        </p:txBody>
      </p:sp>
      <p:sp>
        <p:nvSpPr>
          <p:cNvPr id="1548325" name="Line 37"/>
          <p:cNvSpPr>
            <a:spLocks noChangeShapeType="1"/>
          </p:cNvSpPr>
          <p:nvPr/>
        </p:nvSpPr>
        <p:spPr bwMode="auto">
          <a:xfrm flipV="1">
            <a:off x="3124200" y="3048000"/>
            <a:ext cx="0" cy="457200"/>
          </a:xfrm>
          <a:prstGeom prst="line">
            <a:avLst/>
          </a:prstGeom>
          <a:noFill/>
          <a:ln w="12700">
            <a:solidFill>
              <a:schemeClr val="tx1"/>
            </a:solidFill>
            <a:round/>
            <a:headEnd/>
            <a:tailEnd/>
          </a:ln>
          <a:effectLst/>
        </p:spPr>
        <p:txBody>
          <a:bodyPr/>
          <a:lstStyle/>
          <a:p>
            <a:endParaRPr lang="en-US"/>
          </a:p>
        </p:txBody>
      </p:sp>
      <p:sp>
        <p:nvSpPr>
          <p:cNvPr id="1548326" name="Line 38"/>
          <p:cNvSpPr>
            <a:spLocks noChangeShapeType="1"/>
          </p:cNvSpPr>
          <p:nvPr/>
        </p:nvSpPr>
        <p:spPr bwMode="auto">
          <a:xfrm>
            <a:off x="1752600" y="3048000"/>
            <a:ext cx="457200" cy="0"/>
          </a:xfrm>
          <a:prstGeom prst="line">
            <a:avLst/>
          </a:prstGeom>
          <a:noFill/>
          <a:ln w="12700">
            <a:solidFill>
              <a:schemeClr val="tx1"/>
            </a:solidFill>
            <a:round/>
            <a:headEnd/>
            <a:tailEnd/>
          </a:ln>
          <a:effectLst/>
        </p:spPr>
        <p:txBody>
          <a:bodyPr/>
          <a:lstStyle/>
          <a:p>
            <a:endParaRPr lang="en-US"/>
          </a:p>
        </p:txBody>
      </p:sp>
      <p:sp>
        <p:nvSpPr>
          <p:cNvPr id="1548327" name="Line 39"/>
          <p:cNvSpPr>
            <a:spLocks noChangeShapeType="1"/>
          </p:cNvSpPr>
          <p:nvPr/>
        </p:nvSpPr>
        <p:spPr bwMode="auto">
          <a:xfrm>
            <a:off x="2667000" y="3048000"/>
            <a:ext cx="457200" cy="0"/>
          </a:xfrm>
          <a:prstGeom prst="line">
            <a:avLst/>
          </a:prstGeom>
          <a:noFill/>
          <a:ln w="12700">
            <a:solidFill>
              <a:schemeClr val="tx1"/>
            </a:solidFill>
            <a:round/>
            <a:headEnd/>
            <a:tailEnd/>
          </a:ln>
          <a:effectLst/>
        </p:spPr>
        <p:txBody>
          <a:bodyPr/>
          <a:lstStyle/>
          <a:p>
            <a:endParaRPr lang="en-US"/>
          </a:p>
        </p:txBody>
      </p:sp>
      <p:sp>
        <p:nvSpPr>
          <p:cNvPr id="1548328" name="Text Box 40"/>
          <p:cNvSpPr txBox="1">
            <a:spLocks noChangeArrowheads="1"/>
          </p:cNvSpPr>
          <p:nvPr/>
        </p:nvSpPr>
        <p:spPr bwMode="auto">
          <a:xfrm>
            <a:off x="609600" y="32004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48329" name="Line 41"/>
          <p:cNvSpPr>
            <a:spLocks noChangeShapeType="1"/>
          </p:cNvSpPr>
          <p:nvPr/>
        </p:nvSpPr>
        <p:spPr bwMode="auto">
          <a:xfrm>
            <a:off x="2209800" y="3505200"/>
            <a:ext cx="457200" cy="0"/>
          </a:xfrm>
          <a:prstGeom prst="line">
            <a:avLst/>
          </a:prstGeom>
          <a:noFill/>
          <a:ln w="12700">
            <a:solidFill>
              <a:schemeClr val="tx1"/>
            </a:solidFill>
            <a:round/>
            <a:headEnd/>
            <a:tailEnd/>
          </a:ln>
          <a:effectLst/>
        </p:spPr>
        <p:txBody>
          <a:bodyPr/>
          <a:lstStyle/>
          <a:p>
            <a:endParaRPr lang="en-US"/>
          </a:p>
        </p:txBody>
      </p:sp>
      <p:sp>
        <p:nvSpPr>
          <p:cNvPr id="1548330" name="Line 42"/>
          <p:cNvSpPr>
            <a:spLocks noChangeShapeType="1"/>
          </p:cNvSpPr>
          <p:nvPr/>
        </p:nvSpPr>
        <p:spPr bwMode="auto">
          <a:xfrm>
            <a:off x="1295400" y="3505200"/>
            <a:ext cx="457200" cy="0"/>
          </a:xfrm>
          <a:prstGeom prst="line">
            <a:avLst/>
          </a:prstGeom>
          <a:noFill/>
          <a:ln w="12700">
            <a:solidFill>
              <a:schemeClr val="tx1"/>
            </a:solidFill>
            <a:round/>
            <a:headEnd/>
            <a:tailEnd/>
          </a:ln>
          <a:effectLst/>
        </p:spPr>
        <p:txBody>
          <a:bodyPr/>
          <a:lstStyle/>
          <a:p>
            <a:endParaRPr lang="en-US"/>
          </a:p>
        </p:txBody>
      </p:sp>
      <p:sp>
        <p:nvSpPr>
          <p:cNvPr id="1548331" name="Line 43"/>
          <p:cNvSpPr>
            <a:spLocks noChangeShapeType="1"/>
          </p:cNvSpPr>
          <p:nvPr/>
        </p:nvSpPr>
        <p:spPr bwMode="auto">
          <a:xfrm>
            <a:off x="3124200" y="3505200"/>
            <a:ext cx="457200" cy="0"/>
          </a:xfrm>
          <a:prstGeom prst="line">
            <a:avLst/>
          </a:prstGeom>
          <a:noFill/>
          <a:ln w="12700">
            <a:solidFill>
              <a:schemeClr val="tx1"/>
            </a:solidFill>
            <a:round/>
            <a:headEnd/>
            <a:tailEnd/>
          </a:ln>
          <a:effectLst/>
        </p:spPr>
        <p:txBody>
          <a:bodyPr/>
          <a:lstStyle/>
          <a:p>
            <a:endParaRPr lang="en-US"/>
          </a:p>
        </p:txBody>
      </p:sp>
      <p:sp>
        <p:nvSpPr>
          <p:cNvPr id="1548332" name="Line 44"/>
          <p:cNvSpPr>
            <a:spLocks noChangeShapeType="1"/>
          </p:cNvSpPr>
          <p:nvPr/>
        </p:nvSpPr>
        <p:spPr bwMode="auto">
          <a:xfrm flipV="1">
            <a:off x="3581400" y="3048000"/>
            <a:ext cx="0" cy="457200"/>
          </a:xfrm>
          <a:prstGeom prst="line">
            <a:avLst/>
          </a:prstGeom>
          <a:noFill/>
          <a:ln w="12700">
            <a:solidFill>
              <a:schemeClr val="tx1"/>
            </a:solidFill>
            <a:round/>
            <a:headEnd/>
            <a:tailEnd/>
          </a:ln>
          <a:effectLst/>
        </p:spPr>
        <p:txBody>
          <a:bodyPr/>
          <a:lstStyle/>
          <a:p>
            <a:endParaRPr lang="en-US"/>
          </a:p>
        </p:txBody>
      </p:sp>
      <p:sp>
        <p:nvSpPr>
          <p:cNvPr id="1548333" name="Line 45"/>
          <p:cNvSpPr>
            <a:spLocks noChangeShapeType="1"/>
          </p:cNvSpPr>
          <p:nvPr/>
        </p:nvSpPr>
        <p:spPr bwMode="auto">
          <a:xfrm>
            <a:off x="3581400" y="3048000"/>
            <a:ext cx="457200" cy="0"/>
          </a:xfrm>
          <a:prstGeom prst="line">
            <a:avLst/>
          </a:prstGeom>
          <a:noFill/>
          <a:ln w="12700">
            <a:solidFill>
              <a:schemeClr val="tx1"/>
            </a:solidFill>
            <a:round/>
            <a:headEnd/>
            <a:tailEnd/>
          </a:ln>
          <a:effectLst/>
        </p:spPr>
        <p:txBody>
          <a:bodyPr/>
          <a:lstStyle/>
          <a:p>
            <a:endParaRPr lang="en-US"/>
          </a:p>
        </p:txBody>
      </p:sp>
      <p:sp>
        <p:nvSpPr>
          <p:cNvPr id="1548334" name="Line 46"/>
          <p:cNvSpPr>
            <a:spLocks noChangeShapeType="1"/>
          </p:cNvSpPr>
          <p:nvPr/>
        </p:nvSpPr>
        <p:spPr bwMode="auto">
          <a:xfrm>
            <a:off x="4038600" y="3505200"/>
            <a:ext cx="457200" cy="0"/>
          </a:xfrm>
          <a:prstGeom prst="line">
            <a:avLst/>
          </a:prstGeom>
          <a:noFill/>
          <a:ln w="12700">
            <a:solidFill>
              <a:schemeClr val="tx1"/>
            </a:solidFill>
            <a:round/>
            <a:headEnd/>
            <a:tailEnd/>
          </a:ln>
          <a:effectLst/>
        </p:spPr>
        <p:txBody>
          <a:bodyPr/>
          <a:lstStyle/>
          <a:p>
            <a:endParaRPr lang="en-US"/>
          </a:p>
        </p:txBody>
      </p:sp>
      <p:sp>
        <p:nvSpPr>
          <p:cNvPr id="1548335" name="Line 47"/>
          <p:cNvSpPr>
            <a:spLocks noChangeShapeType="1"/>
          </p:cNvSpPr>
          <p:nvPr/>
        </p:nvSpPr>
        <p:spPr bwMode="auto">
          <a:xfrm>
            <a:off x="4495800" y="3048000"/>
            <a:ext cx="457200" cy="0"/>
          </a:xfrm>
          <a:prstGeom prst="line">
            <a:avLst/>
          </a:prstGeom>
          <a:noFill/>
          <a:ln w="12700">
            <a:solidFill>
              <a:schemeClr val="tx1"/>
            </a:solidFill>
            <a:round/>
            <a:headEnd/>
            <a:tailEnd/>
          </a:ln>
          <a:effectLst/>
        </p:spPr>
        <p:txBody>
          <a:bodyPr/>
          <a:lstStyle/>
          <a:p>
            <a:endParaRPr lang="en-US"/>
          </a:p>
        </p:txBody>
      </p:sp>
      <p:sp>
        <p:nvSpPr>
          <p:cNvPr id="1548336" name="Line 48"/>
          <p:cNvSpPr>
            <a:spLocks noChangeShapeType="1"/>
          </p:cNvSpPr>
          <p:nvPr/>
        </p:nvSpPr>
        <p:spPr bwMode="auto">
          <a:xfrm>
            <a:off x="4953000" y="3505200"/>
            <a:ext cx="457200" cy="0"/>
          </a:xfrm>
          <a:prstGeom prst="line">
            <a:avLst/>
          </a:prstGeom>
          <a:noFill/>
          <a:ln w="12700">
            <a:solidFill>
              <a:schemeClr val="tx1"/>
            </a:solidFill>
            <a:round/>
            <a:headEnd/>
            <a:tailEnd/>
          </a:ln>
          <a:effectLst/>
        </p:spPr>
        <p:txBody>
          <a:bodyPr/>
          <a:lstStyle/>
          <a:p>
            <a:endParaRPr lang="en-US"/>
          </a:p>
        </p:txBody>
      </p:sp>
      <p:sp>
        <p:nvSpPr>
          <p:cNvPr id="1548337" name="Line 49"/>
          <p:cNvSpPr>
            <a:spLocks noChangeShapeType="1"/>
          </p:cNvSpPr>
          <p:nvPr/>
        </p:nvSpPr>
        <p:spPr bwMode="auto">
          <a:xfrm>
            <a:off x="5410200" y="3048000"/>
            <a:ext cx="457200" cy="0"/>
          </a:xfrm>
          <a:prstGeom prst="line">
            <a:avLst/>
          </a:prstGeom>
          <a:noFill/>
          <a:ln w="12700">
            <a:solidFill>
              <a:schemeClr val="tx1"/>
            </a:solidFill>
            <a:round/>
            <a:headEnd/>
            <a:tailEnd/>
          </a:ln>
          <a:effectLst/>
        </p:spPr>
        <p:txBody>
          <a:bodyPr/>
          <a:lstStyle/>
          <a:p>
            <a:endParaRPr lang="en-US"/>
          </a:p>
        </p:txBody>
      </p:sp>
      <p:sp>
        <p:nvSpPr>
          <p:cNvPr id="1548338" name="Line 50"/>
          <p:cNvSpPr>
            <a:spLocks noChangeShapeType="1"/>
          </p:cNvSpPr>
          <p:nvPr/>
        </p:nvSpPr>
        <p:spPr bwMode="auto">
          <a:xfrm>
            <a:off x="5867400" y="3505200"/>
            <a:ext cx="457200" cy="0"/>
          </a:xfrm>
          <a:prstGeom prst="line">
            <a:avLst/>
          </a:prstGeom>
          <a:noFill/>
          <a:ln w="12700">
            <a:solidFill>
              <a:schemeClr val="tx1"/>
            </a:solidFill>
            <a:round/>
            <a:headEnd/>
            <a:tailEnd/>
          </a:ln>
          <a:effectLst/>
        </p:spPr>
        <p:txBody>
          <a:bodyPr/>
          <a:lstStyle/>
          <a:p>
            <a:endParaRPr lang="en-US"/>
          </a:p>
        </p:txBody>
      </p:sp>
      <p:sp>
        <p:nvSpPr>
          <p:cNvPr id="1548339" name="Line 51"/>
          <p:cNvSpPr>
            <a:spLocks noChangeShapeType="1"/>
          </p:cNvSpPr>
          <p:nvPr/>
        </p:nvSpPr>
        <p:spPr bwMode="auto">
          <a:xfrm>
            <a:off x="6324600" y="3048000"/>
            <a:ext cx="457200" cy="0"/>
          </a:xfrm>
          <a:prstGeom prst="line">
            <a:avLst/>
          </a:prstGeom>
          <a:noFill/>
          <a:ln w="12700">
            <a:solidFill>
              <a:schemeClr val="tx1"/>
            </a:solidFill>
            <a:round/>
            <a:headEnd/>
            <a:tailEnd/>
          </a:ln>
          <a:effectLst/>
        </p:spPr>
        <p:txBody>
          <a:bodyPr/>
          <a:lstStyle/>
          <a:p>
            <a:endParaRPr lang="en-US"/>
          </a:p>
        </p:txBody>
      </p:sp>
      <p:sp>
        <p:nvSpPr>
          <p:cNvPr id="1548340" name="Line 52"/>
          <p:cNvSpPr>
            <a:spLocks noChangeShapeType="1"/>
          </p:cNvSpPr>
          <p:nvPr/>
        </p:nvSpPr>
        <p:spPr bwMode="auto">
          <a:xfrm>
            <a:off x="6781800" y="3505200"/>
            <a:ext cx="457200" cy="0"/>
          </a:xfrm>
          <a:prstGeom prst="line">
            <a:avLst/>
          </a:prstGeom>
          <a:noFill/>
          <a:ln w="12700">
            <a:solidFill>
              <a:schemeClr val="tx1"/>
            </a:solidFill>
            <a:round/>
            <a:headEnd/>
            <a:tailEnd/>
          </a:ln>
          <a:effectLst/>
        </p:spPr>
        <p:txBody>
          <a:bodyPr/>
          <a:lstStyle/>
          <a:p>
            <a:endParaRPr lang="en-US"/>
          </a:p>
        </p:txBody>
      </p:sp>
      <p:sp>
        <p:nvSpPr>
          <p:cNvPr id="1548341" name="Line 53"/>
          <p:cNvSpPr>
            <a:spLocks noChangeShapeType="1"/>
          </p:cNvSpPr>
          <p:nvPr/>
        </p:nvSpPr>
        <p:spPr bwMode="auto">
          <a:xfrm flipV="1">
            <a:off x="4038600" y="3048000"/>
            <a:ext cx="0" cy="457200"/>
          </a:xfrm>
          <a:prstGeom prst="line">
            <a:avLst/>
          </a:prstGeom>
          <a:noFill/>
          <a:ln w="12700">
            <a:solidFill>
              <a:schemeClr val="tx1"/>
            </a:solidFill>
            <a:round/>
            <a:headEnd/>
            <a:tailEnd/>
          </a:ln>
          <a:effectLst/>
        </p:spPr>
        <p:txBody>
          <a:bodyPr/>
          <a:lstStyle/>
          <a:p>
            <a:endParaRPr lang="en-US"/>
          </a:p>
        </p:txBody>
      </p:sp>
      <p:sp>
        <p:nvSpPr>
          <p:cNvPr id="1548342" name="Line 54"/>
          <p:cNvSpPr>
            <a:spLocks noChangeShapeType="1"/>
          </p:cNvSpPr>
          <p:nvPr/>
        </p:nvSpPr>
        <p:spPr bwMode="auto">
          <a:xfrm flipV="1">
            <a:off x="4495800" y="3048000"/>
            <a:ext cx="0" cy="457200"/>
          </a:xfrm>
          <a:prstGeom prst="line">
            <a:avLst/>
          </a:prstGeom>
          <a:noFill/>
          <a:ln w="12700">
            <a:solidFill>
              <a:schemeClr val="tx1"/>
            </a:solidFill>
            <a:round/>
            <a:headEnd/>
            <a:tailEnd/>
          </a:ln>
          <a:effectLst/>
        </p:spPr>
        <p:txBody>
          <a:bodyPr/>
          <a:lstStyle/>
          <a:p>
            <a:endParaRPr lang="en-US"/>
          </a:p>
        </p:txBody>
      </p:sp>
      <p:sp>
        <p:nvSpPr>
          <p:cNvPr id="1548343" name="Line 55"/>
          <p:cNvSpPr>
            <a:spLocks noChangeShapeType="1"/>
          </p:cNvSpPr>
          <p:nvPr/>
        </p:nvSpPr>
        <p:spPr bwMode="auto">
          <a:xfrm flipV="1">
            <a:off x="4953000" y="3048000"/>
            <a:ext cx="0" cy="457200"/>
          </a:xfrm>
          <a:prstGeom prst="line">
            <a:avLst/>
          </a:prstGeom>
          <a:noFill/>
          <a:ln w="12700">
            <a:solidFill>
              <a:schemeClr val="tx1"/>
            </a:solidFill>
            <a:round/>
            <a:headEnd/>
            <a:tailEnd/>
          </a:ln>
          <a:effectLst/>
        </p:spPr>
        <p:txBody>
          <a:bodyPr/>
          <a:lstStyle/>
          <a:p>
            <a:endParaRPr lang="en-US"/>
          </a:p>
        </p:txBody>
      </p:sp>
      <p:sp>
        <p:nvSpPr>
          <p:cNvPr id="1548344" name="Line 56"/>
          <p:cNvSpPr>
            <a:spLocks noChangeShapeType="1"/>
          </p:cNvSpPr>
          <p:nvPr/>
        </p:nvSpPr>
        <p:spPr bwMode="auto">
          <a:xfrm flipV="1">
            <a:off x="5410200" y="3048000"/>
            <a:ext cx="0" cy="457200"/>
          </a:xfrm>
          <a:prstGeom prst="line">
            <a:avLst/>
          </a:prstGeom>
          <a:noFill/>
          <a:ln w="12700">
            <a:solidFill>
              <a:schemeClr val="tx1"/>
            </a:solidFill>
            <a:round/>
            <a:headEnd/>
            <a:tailEnd/>
          </a:ln>
          <a:effectLst/>
        </p:spPr>
        <p:txBody>
          <a:bodyPr/>
          <a:lstStyle/>
          <a:p>
            <a:endParaRPr lang="en-US"/>
          </a:p>
        </p:txBody>
      </p:sp>
      <p:sp>
        <p:nvSpPr>
          <p:cNvPr id="1548345" name="Line 57"/>
          <p:cNvSpPr>
            <a:spLocks noChangeShapeType="1"/>
          </p:cNvSpPr>
          <p:nvPr/>
        </p:nvSpPr>
        <p:spPr bwMode="auto">
          <a:xfrm flipV="1">
            <a:off x="5867400" y="3048000"/>
            <a:ext cx="0" cy="457200"/>
          </a:xfrm>
          <a:prstGeom prst="line">
            <a:avLst/>
          </a:prstGeom>
          <a:noFill/>
          <a:ln w="12700">
            <a:solidFill>
              <a:schemeClr val="tx1"/>
            </a:solidFill>
            <a:round/>
            <a:headEnd/>
            <a:tailEnd/>
          </a:ln>
          <a:effectLst/>
        </p:spPr>
        <p:txBody>
          <a:bodyPr/>
          <a:lstStyle/>
          <a:p>
            <a:endParaRPr lang="en-US"/>
          </a:p>
        </p:txBody>
      </p:sp>
      <p:sp>
        <p:nvSpPr>
          <p:cNvPr id="1548346" name="Line 58"/>
          <p:cNvSpPr>
            <a:spLocks noChangeShapeType="1"/>
          </p:cNvSpPr>
          <p:nvPr/>
        </p:nvSpPr>
        <p:spPr bwMode="auto">
          <a:xfrm flipV="1">
            <a:off x="6324600" y="3048000"/>
            <a:ext cx="0" cy="457200"/>
          </a:xfrm>
          <a:prstGeom prst="line">
            <a:avLst/>
          </a:prstGeom>
          <a:noFill/>
          <a:ln w="12700">
            <a:solidFill>
              <a:schemeClr val="tx1"/>
            </a:solidFill>
            <a:round/>
            <a:headEnd/>
            <a:tailEnd/>
          </a:ln>
          <a:effectLst/>
        </p:spPr>
        <p:txBody>
          <a:bodyPr/>
          <a:lstStyle/>
          <a:p>
            <a:endParaRPr lang="en-US"/>
          </a:p>
        </p:txBody>
      </p:sp>
      <p:sp>
        <p:nvSpPr>
          <p:cNvPr id="1548347" name="Line 59"/>
          <p:cNvSpPr>
            <a:spLocks noChangeShapeType="1"/>
          </p:cNvSpPr>
          <p:nvPr/>
        </p:nvSpPr>
        <p:spPr bwMode="auto">
          <a:xfrm flipV="1">
            <a:off x="6781800" y="3048000"/>
            <a:ext cx="0" cy="457200"/>
          </a:xfrm>
          <a:prstGeom prst="line">
            <a:avLst/>
          </a:prstGeom>
          <a:noFill/>
          <a:ln w="12700">
            <a:solidFill>
              <a:schemeClr val="tx1"/>
            </a:solidFill>
            <a:round/>
            <a:headEnd/>
            <a:tailEnd/>
          </a:ln>
          <a:effectLst/>
        </p:spPr>
        <p:txBody>
          <a:bodyPr/>
          <a:lstStyle/>
          <a:p>
            <a:endParaRPr lang="en-US"/>
          </a:p>
        </p:txBody>
      </p:sp>
      <p:sp>
        <p:nvSpPr>
          <p:cNvPr id="1548348" name="Line 60"/>
          <p:cNvSpPr>
            <a:spLocks noChangeShapeType="1"/>
          </p:cNvSpPr>
          <p:nvPr/>
        </p:nvSpPr>
        <p:spPr bwMode="auto">
          <a:xfrm flipV="1">
            <a:off x="7239000" y="3048000"/>
            <a:ext cx="0" cy="457200"/>
          </a:xfrm>
          <a:prstGeom prst="line">
            <a:avLst/>
          </a:prstGeom>
          <a:noFill/>
          <a:ln w="12700">
            <a:solidFill>
              <a:schemeClr val="tx1"/>
            </a:solidFill>
            <a:round/>
            <a:headEnd/>
            <a:tailEnd/>
          </a:ln>
          <a:effectLst/>
        </p:spPr>
        <p:txBody>
          <a:bodyPr/>
          <a:lstStyle/>
          <a:p>
            <a:endParaRPr lang="en-US"/>
          </a:p>
        </p:txBody>
      </p:sp>
      <p:sp>
        <p:nvSpPr>
          <p:cNvPr id="1548349" name="Line 61"/>
          <p:cNvSpPr>
            <a:spLocks noChangeShapeType="1"/>
          </p:cNvSpPr>
          <p:nvPr/>
        </p:nvSpPr>
        <p:spPr bwMode="auto">
          <a:xfrm>
            <a:off x="7239000" y="3048000"/>
            <a:ext cx="457200" cy="0"/>
          </a:xfrm>
          <a:prstGeom prst="line">
            <a:avLst/>
          </a:prstGeom>
          <a:noFill/>
          <a:ln w="12700">
            <a:solidFill>
              <a:schemeClr val="tx1"/>
            </a:solidFill>
            <a:round/>
            <a:headEnd/>
            <a:tailEnd/>
          </a:ln>
          <a:effectLst/>
        </p:spPr>
        <p:txBody>
          <a:bodyPr/>
          <a:lstStyle/>
          <a:p>
            <a:endParaRPr lang="en-US"/>
          </a:p>
        </p:txBody>
      </p:sp>
      <p:sp>
        <p:nvSpPr>
          <p:cNvPr id="1548350" name="Line 62"/>
          <p:cNvSpPr>
            <a:spLocks noChangeShapeType="1"/>
          </p:cNvSpPr>
          <p:nvPr/>
        </p:nvSpPr>
        <p:spPr bwMode="auto">
          <a:xfrm flipV="1">
            <a:off x="7696200" y="3048000"/>
            <a:ext cx="0" cy="457200"/>
          </a:xfrm>
          <a:prstGeom prst="line">
            <a:avLst/>
          </a:prstGeom>
          <a:noFill/>
          <a:ln w="12700">
            <a:solidFill>
              <a:schemeClr val="tx1"/>
            </a:solidFill>
            <a:round/>
            <a:headEnd/>
            <a:tailEnd/>
          </a:ln>
          <a:effectLst/>
        </p:spPr>
        <p:txBody>
          <a:bodyPr/>
          <a:lstStyle/>
          <a:p>
            <a:endParaRPr lang="en-US"/>
          </a:p>
        </p:txBody>
      </p:sp>
      <p:sp>
        <p:nvSpPr>
          <p:cNvPr id="1548351" name="Text Box 63"/>
          <p:cNvSpPr txBox="1">
            <a:spLocks noChangeArrowheads="1"/>
          </p:cNvSpPr>
          <p:nvPr/>
        </p:nvSpPr>
        <p:spPr bwMode="auto">
          <a:xfrm>
            <a:off x="3581400" y="990600"/>
            <a:ext cx="354013" cy="396875"/>
          </a:xfrm>
          <a:prstGeom prst="rect">
            <a:avLst/>
          </a:prstGeom>
          <a:noFill/>
          <a:ln w="12700">
            <a:noFill/>
            <a:miter lim="800000"/>
            <a:headEnd/>
            <a:tailEnd/>
          </a:ln>
          <a:effectLst/>
        </p:spPr>
        <p:txBody>
          <a:bodyPr wrap="none">
            <a:spAutoFit/>
          </a:bodyPr>
          <a:lstStyle/>
          <a:p>
            <a:r>
              <a:rPr lang="en-US" sz="2000">
                <a:solidFill>
                  <a:schemeClr val="tx1"/>
                </a:solidFill>
              </a:rPr>
              <a:t>A</a:t>
            </a:r>
            <a:endParaRPr lang="en-US" sz="2000" baseline="-25000">
              <a:solidFill>
                <a:schemeClr val="tx1"/>
              </a:solidFill>
            </a:endParaRPr>
          </a:p>
        </p:txBody>
      </p:sp>
      <p:sp>
        <p:nvSpPr>
          <p:cNvPr id="1548352" name="Text Box 64"/>
          <p:cNvSpPr txBox="1">
            <a:spLocks noChangeArrowheads="1"/>
          </p:cNvSpPr>
          <p:nvPr/>
        </p:nvSpPr>
        <p:spPr bwMode="auto">
          <a:xfrm>
            <a:off x="3581400" y="2057400"/>
            <a:ext cx="354013" cy="396875"/>
          </a:xfrm>
          <a:prstGeom prst="rect">
            <a:avLst/>
          </a:prstGeom>
          <a:noFill/>
          <a:ln w="12700">
            <a:noFill/>
            <a:miter lim="800000"/>
            <a:headEnd/>
            <a:tailEnd/>
          </a:ln>
          <a:effectLst/>
        </p:spPr>
        <p:txBody>
          <a:bodyPr wrap="none">
            <a:spAutoFit/>
          </a:bodyPr>
          <a:lstStyle/>
          <a:p>
            <a:r>
              <a:rPr lang="en-US" sz="2000">
                <a:solidFill>
                  <a:schemeClr val="tx1"/>
                </a:solidFill>
              </a:rPr>
              <a:t>B</a:t>
            </a:r>
            <a:endParaRPr lang="en-US" sz="2000" baseline="-25000">
              <a:solidFill>
                <a:schemeClr val="tx1"/>
              </a:solidFill>
            </a:endParaRPr>
          </a:p>
        </p:txBody>
      </p:sp>
      <p:sp>
        <p:nvSpPr>
          <p:cNvPr id="1548353" name="Line 65"/>
          <p:cNvSpPr>
            <a:spLocks noChangeShapeType="1"/>
          </p:cNvSpPr>
          <p:nvPr/>
        </p:nvSpPr>
        <p:spPr bwMode="auto">
          <a:xfrm>
            <a:off x="7696200" y="3505200"/>
            <a:ext cx="457200" cy="0"/>
          </a:xfrm>
          <a:prstGeom prst="line">
            <a:avLst/>
          </a:prstGeom>
          <a:noFill/>
          <a:ln w="12700">
            <a:solidFill>
              <a:schemeClr val="tx1"/>
            </a:solidFill>
            <a:round/>
            <a:headEnd/>
            <a:tailEnd/>
          </a:ln>
          <a:effectLst/>
        </p:spPr>
        <p:txBody>
          <a:bodyPr/>
          <a:lstStyle/>
          <a:p>
            <a:endParaRPr lang="en-US"/>
          </a:p>
        </p:txBody>
      </p:sp>
      <p:sp>
        <p:nvSpPr>
          <p:cNvPr id="1548354" name="Line 66"/>
          <p:cNvSpPr>
            <a:spLocks noChangeShapeType="1"/>
          </p:cNvSpPr>
          <p:nvPr/>
        </p:nvSpPr>
        <p:spPr bwMode="auto">
          <a:xfrm flipV="1">
            <a:off x="1752600" y="3733800"/>
            <a:ext cx="0" cy="457200"/>
          </a:xfrm>
          <a:prstGeom prst="line">
            <a:avLst/>
          </a:prstGeom>
          <a:noFill/>
          <a:ln w="12700" cap="rnd">
            <a:solidFill>
              <a:schemeClr val="tx1"/>
            </a:solidFill>
            <a:prstDash val="sysDot"/>
            <a:round/>
            <a:headEnd/>
            <a:tailEnd/>
          </a:ln>
          <a:effectLst/>
        </p:spPr>
        <p:txBody>
          <a:bodyPr/>
          <a:lstStyle/>
          <a:p>
            <a:endParaRPr lang="en-US"/>
          </a:p>
        </p:txBody>
      </p:sp>
      <p:sp>
        <p:nvSpPr>
          <p:cNvPr id="1548355" name="Line 67"/>
          <p:cNvSpPr>
            <a:spLocks noChangeShapeType="1"/>
          </p:cNvSpPr>
          <p:nvPr/>
        </p:nvSpPr>
        <p:spPr bwMode="auto">
          <a:xfrm flipV="1">
            <a:off x="2209800" y="3733800"/>
            <a:ext cx="0" cy="457200"/>
          </a:xfrm>
          <a:prstGeom prst="line">
            <a:avLst/>
          </a:prstGeom>
          <a:noFill/>
          <a:ln w="12700">
            <a:solidFill>
              <a:schemeClr val="tx1"/>
            </a:solidFill>
            <a:round/>
            <a:headEnd/>
            <a:tailEnd/>
          </a:ln>
          <a:effectLst/>
        </p:spPr>
        <p:txBody>
          <a:bodyPr/>
          <a:lstStyle/>
          <a:p>
            <a:endParaRPr lang="en-US"/>
          </a:p>
        </p:txBody>
      </p:sp>
      <p:sp>
        <p:nvSpPr>
          <p:cNvPr id="1548356" name="Line 68"/>
          <p:cNvSpPr>
            <a:spLocks noChangeShapeType="1"/>
          </p:cNvSpPr>
          <p:nvPr/>
        </p:nvSpPr>
        <p:spPr bwMode="auto">
          <a:xfrm flipV="1">
            <a:off x="2667000" y="3733800"/>
            <a:ext cx="0" cy="457200"/>
          </a:xfrm>
          <a:prstGeom prst="line">
            <a:avLst/>
          </a:prstGeom>
          <a:noFill/>
          <a:ln w="12700">
            <a:solidFill>
              <a:schemeClr val="tx1"/>
            </a:solidFill>
            <a:round/>
            <a:headEnd/>
            <a:tailEnd/>
          </a:ln>
          <a:effectLst/>
        </p:spPr>
        <p:txBody>
          <a:bodyPr/>
          <a:lstStyle/>
          <a:p>
            <a:endParaRPr lang="en-US"/>
          </a:p>
        </p:txBody>
      </p:sp>
      <p:sp>
        <p:nvSpPr>
          <p:cNvPr id="1548357" name="Line 69"/>
          <p:cNvSpPr>
            <a:spLocks noChangeShapeType="1"/>
          </p:cNvSpPr>
          <p:nvPr/>
        </p:nvSpPr>
        <p:spPr bwMode="auto">
          <a:xfrm flipV="1">
            <a:off x="3124200" y="3733800"/>
            <a:ext cx="0" cy="457200"/>
          </a:xfrm>
          <a:prstGeom prst="line">
            <a:avLst/>
          </a:prstGeom>
          <a:noFill/>
          <a:ln w="12700">
            <a:solidFill>
              <a:schemeClr val="tx1"/>
            </a:solidFill>
            <a:round/>
            <a:headEnd/>
            <a:tailEnd/>
          </a:ln>
          <a:effectLst/>
        </p:spPr>
        <p:txBody>
          <a:bodyPr/>
          <a:lstStyle/>
          <a:p>
            <a:endParaRPr lang="en-US"/>
          </a:p>
        </p:txBody>
      </p:sp>
      <p:sp>
        <p:nvSpPr>
          <p:cNvPr id="1548358" name="Line 70"/>
          <p:cNvSpPr>
            <a:spLocks noChangeShapeType="1"/>
          </p:cNvSpPr>
          <p:nvPr/>
        </p:nvSpPr>
        <p:spPr bwMode="auto">
          <a:xfrm>
            <a:off x="1752600" y="3733800"/>
            <a:ext cx="457200" cy="0"/>
          </a:xfrm>
          <a:prstGeom prst="line">
            <a:avLst/>
          </a:prstGeom>
          <a:noFill/>
          <a:ln w="12700">
            <a:solidFill>
              <a:schemeClr val="tx1"/>
            </a:solidFill>
            <a:round/>
            <a:headEnd/>
            <a:tailEnd/>
          </a:ln>
          <a:effectLst/>
        </p:spPr>
        <p:txBody>
          <a:bodyPr/>
          <a:lstStyle/>
          <a:p>
            <a:endParaRPr lang="en-US"/>
          </a:p>
        </p:txBody>
      </p:sp>
      <p:sp>
        <p:nvSpPr>
          <p:cNvPr id="1548359" name="Line 71"/>
          <p:cNvSpPr>
            <a:spLocks noChangeShapeType="1"/>
          </p:cNvSpPr>
          <p:nvPr/>
        </p:nvSpPr>
        <p:spPr bwMode="auto">
          <a:xfrm>
            <a:off x="2667000" y="3733800"/>
            <a:ext cx="457200" cy="0"/>
          </a:xfrm>
          <a:prstGeom prst="line">
            <a:avLst/>
          </a:prstGeom>
          <a:noFill/>
          <a:ln w="12700">
            <a:solidFill>
              <a:schemeClr val="tx1"/>
            </a:solidFill>
            <a:round/>
            <a:headEnd/>
            <a:tailEnd/>
          </a:ln>
          <a:effectLst/>
        </p:spPr>
        <p:txBody>
          <a:bodyPr/>
          <a:lstStyle/>
          <a:p>
            <a:endParaRPr lang="en-US"/>
          </a:p>
        </p:txBody>
      </p:sp>
      <p:sp>
        <p:nvSpPr>
          <p:cNvPr id="1548360" name="Line 72"/>
          <p:cNvSpPr>
            <a:spLocks noChangeShapeType="1"/>
          </p:cNvSpPr>
          <p:nvPr/>
        </p:nvSpPr>
        <p:spPr bwMode="auto">
          <a:xfrm>
            <a:off x="2209800" y="4191000"/>
            <a:ext cx="457200" cy="0"/>
          </a:xfrm>
          <a:prstGeom prst="line">
            <a:avLst/>
          </a:prstGeom>
          <a:noFill/>
          <a:ln w="12700">
            <a:solidFill>
              <a:schemeClr val="tx1"/>
            </a:solidFill>
            <a:round/>
            <a:headEnd/>
            <a:tailEnd/>
          </a:ln>
          <a:effectLst/>
        </p:spPr>
        <p:txBody>
          <a:bodyPr/>
          <a:lstStyle/>
          <a:p>
            <a:endParaRPr lang="en-US"/>
          </a:p>
        </p:txBody>
      </p:sp>
      <p:sp>
        <p:nvSpPr>
          <p:cNvPr id="1548361" name="Line 73"/>
          <p:cNvSpPr>
            <a:spLocks noChangeShapeType="1"/>
          </p:cNvSpPr>
          <p:nvPr/>
        </p:nvSpPr>
        <p:spPr bwMode="auto">
          <a:xfrm>
            <a:off x="1295400" y="4191000"/>
            <a:ext cx="457200" cy="0"/>
          </a:xfrm>
          <a:prstGeom prst="line">
            <a:avLst/>
          </a:prstGeom>
          <a:noFill/>
          <a:ln w="12700" cap="rnd">
            <a:solidFill>
              <a:schemeClr val="tx1"/>
            </a:solidFill>
            <a:prstDash val="sysDot"/>
            <a:round/>
            <a:headEnd/>
            <a:tailEnd/>
          </a:ln>
          <a:effectLst/>
        </p:spPr>
        <p:txBody>
          <a:bodyPr/>
          <a:lstStyle/>
          <a:p>
            <a:endParaRPr lang="en-US"/>
          </a:p>
        </p:txBody>
      </p:sp>
      <p:sp>
        <p:nvSpPr>
          <p:cNvPr id="1548362" name="Line 74"/>
          <p:cNvSpPr>
            <a:spLocks noChangeShapeType="1"/>
          </p:cNvSpPr>
          <p:nvPr/>
        </p:nvSpPr>
        <p:spPr bwMode="auto">
          <a:xfrm>
            <a:off x="3124200" y="4191000"/>
            <a:ext cx="457200" cy="0"/>
          </a:xfrm>
          <a:prstGeom prst="line">
            <a:avLst/>
          </a:prstGeom>
          <a:noFill/>
          <a:ln w="12700">
            <a:solidFill>
              <a:schemeClr val="tx1"/>
            </a:solidFill>
            <a:round/>
            <a:headEnd/>
            <a:tailEnd/>
          </a:ln>
          <a:effectLst/>
        </p:spPr>
        <p:txBody>
          <a:bodyPr/>
          <a:lstStyle/>
          <a:p>
            <a:endParaRPr lang="en-US"/>
          </a:p>
        </p:txBody>
      </p:sp>
      <p:sp>
        <p:nvSpPr>
          <p:cNvPr id="1548363" name="Line 75"/>
          <p:cNvSpPr>
            <a:spLocks noChangeShapeType="1"/>
          </p:cNvSpPr>
          <p:nvPr/>
        </p:nvSpPr>
        <p:spPr bwMode="auto">
          <a:xfrm flipV="1">
            <a:off x="3581400" y="3733800"/>
            <a:ext cx="0" cy="457200"/>
          </a:xfrm>
          <a:prstGeom prst="line">
            <a:avLst/>
          </a:prstGeom>
          <a:noFill/>
          <a:ln w="12700">
            <a:solidFill>
              <a:schemeClr val="tx1"/>
            </a:solidFill>
            <a:round/>
            <a:headEnd/>
            <a:tailEnd/>
          </a:ln>
          <a:effectLst/>
        </p:spPr>
        <p:txBody>
          <a:bodyPr/>
          <a:lstStyle/>
          <a:p>
            <a:endParaRPr lang="en-US"/>
          </a:p>
        </p:txBody>
      </p:sp>
      <p:sp>
        <p:nvSpPr>
          <p:cNvPr id="1548364" name="Line 76"/>
          <p:cNvSpPr>
            <a:spLocks noChangeShapeType="1"/>
          </p:cNvSpPr>
          <p:nvPr/>
        </p:nvSpPr>
        <p:spPr bwMode="auto">
          <a:xfrm>
            <a:off x="3581400" y="3733800"/>
            <a:ext cx="457200" cy="0"/>
          </a:xfrm>
          <a:prstGeom prst="line">
            <a:avLst/>
          </a:prstGeom>
          <a:noFill/>
          <a:ln w="12700">
            <a:solidFill>
              <a:schemeClr val="tx1"/>
            </a:solidFill>
            <a:round/>
            <a:headEnd/>
            <a:tailEnd/>
          </a:ln>
          <a:effectLst/>
        </p:spPr>
        <p:txBody>
          <a:bodyPr/>
          <a:lstStyle/>
          <a:p>
            <a:endParaRPr lang="en-US"/>
          </a:p>
        </p:txBody>
      </p:sp>
      <p:sp>
        <p:nvSpPr>
          <p:cNvPr id="1548365" name="Line 77"/>
          <p:cNvSpPr>
            <a:spLocks noChangeShapeType="1"/>
          </p:cNvSpPr>
          <p:nvPr/>
        </p:nvSpPr>
        <p:spPr bwMode="auto">
          <a:xfrm>
            <a:off x="4038600" y="4191000"/>
            <a:ext cx="457200" cy="0"/>
          </a:xfrm>
          <a:prstGeom prst="line">
            <a:avLst/>
          </a:prstGeom>
          <a:noFill/>
          <a:ln w="12700">
            <a:solidFill>
              <a:schemeClr val="tx1"/>
            </a:solidFill>
            <a:round/>
            <a:headEnd/>
            <a:tailEnd/>
          </a:ln>
          <a:effectLst/>
        </p:spPr>
        <p:txBody>
          <a:bodyPr/>
          <a:lstStyle/>
          <a:p>
            <a:endParaRPr lang="en-US"/>
          </a:p>
        </p:txBody>
      </p:sp>
      <p:sp>
        <p:nvSpPr>
          <p:cNvPr id="1548366" name="Line 78"/>
          <p:cNvSpPr>
            <a:spLocks noChangeShapeType="1"/>
          </p:cNvSpPr>
          <p:nvPr/>
        </p:nvSpPr>
        <p:spPr bwMode="auto">
          <a:xfrm>
            <a:off x="4495800" y="3733800"/>
            <a:ext cx="457200" cy="0"/>
          </a:xfrm>
          <a:prstGeom prst="line">
            <a:avLst/>
          </a:prstGeom>
          <a:noFill/>
          <a:ln w="12700">
            <a:solidFill>
              <a:schemeClr val="tx1"/>
            </a:solidFill>
            <a:round/>
            <a:headEnd/>
            <a:tailEnd/>
          </a:ln>
          <a:effectLst/>
        </p:spPr>
        <p:txBody>
          <a:bodyPr/>
          <a:lstStyle/>
          <a:p>
            <a:endParaRPr lang="en-US"/>
          </a:p>
        </p:txBody>
      </p:sp>
      <p:sp>
        <p:nvSpPr>
          <p:cNvPr id="1548367" name="Line 79"/>
          <p:cNvSpPr>
            <a:spLocks noChangeShapeType="1"/>
          </p:cNvSpPr>
          <p:nvPr/>
        </p:nvSpPr>
        <p:spPr bwMode="auto">
          <a:xfrm>
            <a:off x="4953000" y="4191000"/>
            <a:ext cx="457200" cy="0"/>
          </a:xfrm>
          <a:prstGeom prst="line">
            <a:avLst/>
          </a:prstGeom>
          <a:noFill/>
          <a:ln w="12700">
            <a:solidFill>
              <a:schemeClr val="tx1"/>
            </a:solidFill>
            <a:round/>
            <a:headEnd/>
            <a:tailEnd/>
          </a:ln>
          <a:effectLst/>
        </p:spPr>
        <p:txBody>
          <a:bodyPr/>
          <a:lstStyle/>
          <a:p>
            <a:endParaRPr lang="en-US"/>
          </a:p>
        </p:txBody>
      </p:sp>
      <p:sp>
        <p:nvSpPr>
          <p:cNvPr id="1548368" name="Line 80"/>
          <p:cNvSpPr>
            <a:spLocks noChangeShapeType="1"/>
          </p:cNvSpPr>
          <p:nvPr/>
        </p:nvSpPr>
        <p:spPr bwMode="auto">
          <a:xfrm>
            <a:off x="5410200" y="3733800"/>
            <a:ext cx="457200" cy="0"/>
          </a:xfrm>
          <a:prstGeom prst="line">
            <a:avLst/>
          </a:prstGeom>
          <a:noFill/>
          <a:ln w="12700">
            <a:solidFill>
              <a:schemeClr val="tx1"/>
            </a:solidFill>
            <a:round/>
            <a:headEnd/>
            <a:tailEnd/>
          </a:ln>
          <a:effectLst/>
        </p:spPr>
        <p:txBody>
          <a:bodyPr/>
          <a:lstStyle/>
          <a:p>
            <a:endParaRPr lang="en-US"/>
          </a:p>
        </p:txBody>
      </p:sp>
      <p:sp>
        <p:nvSpPr>
          <p:cNvPr id="1548369" name="Line 81"/>
          <p:cNvSpPr>
            <a:spLocks noChangeShapeType="1"/>
          </p:cNvSpPr>
          <p:nvPr/>
        </p:nvSpPr>
        <p:spPr bwMode="auto">
          <a:xfrm>
            <a:off x="5867400" y="4191000"/>
            <a:ext cx="457200" cy="0"/>
          </a:xfrm>
          <a:prstGeom prst="line">
            <a:avLst/>
          </a:prstGeom>
          <a:noFill/>
          <a:ln w="12700">
            <a:solidFill>
              <a:schemeClr val="tx1"/>
            </a:solidFill>
            <a:round/>
            <a:headEnd/>
            <a:tailEnd/>
          </a:ln>
          <a:effectLst/>
        </p:spPr>
        <p:txBody>
          <a:bodyPr/>
          <a:lstStyle/>
          <a:p>
            <a:endParaRPr lang="en-US"/>
          </a:p>
        </p:txBody>
      </p:sp>
      <p:sp>
        <p:nvSpPr>
          <p:cNvPr id="1548370" name="Line 82"/>
          <p:cNvSpPr>
            <a:spLocks noChangeShapeType="1"/>
          </p:cNvSpPr>
          <p:nvPr/>
        </p:nvSpPr>
        <p:spPr bwMode="auto">
          <a:xfrm>
            <a:off x="6324600" y="3733800"/>
            <a:ext cx="457200" cy="0"/>
          </a:xfrm>
          <a:prstGeom prst="line">
            <a:avLst/>
          </a:prstGeom>
          <a:noFill/>
          <a:ln w="12700">
            <a:solidFill>
              <a:schemeClr val="tx1"/>
            </a:solidFill>
            <a:round/>
            <a:headEnd/>
            <a:tailEnd/>
          </a:ln>
          <a:effectLst/>
        </p:spPr>
        <p:txBody>
          <a:bodyPr/>
          <a:lstStyle/>
          <a:p>
            <a:endParaRPr lang="en-US"/>
          </a:p>
        </p:txBody>
      </p:sp>
      <p:sp>
        <p:nvSpPr>
          <p:cNvPr id="1548371" name="Line 83"/>
          <p:cNvSpPr>
            <a:spLocks noChangeShapeType="1"/>
          </p:cNvSpPr>
          <p:nvPr/>
        </p:nvSpPr>
        <p:spPr bwMode="auto">
          <a:xfrm>
            <a:off x="6781800" y="4191000"/>
            <a:ext cx="457200" cy="0"/>
          </a:xfrm>
          <a:prstGeom prst="line">
            <a:avLst/>
          </a:prstGeom>
          <a:noFill/>
          <a:ln w="12700">
            <a:solidFill>
              <a:schemeClr val="tx1"/>
            </a:solidFill>
            <a:round/>
            <a:headEnd/>
            <a:tailEnd/>
          </a:ln>
          <a:effectLst/>
        </p:spPr>
        <p:txBody>
          <a:bodyPr/>
          <a:lstStyle/>
          <a:p>
            <a:endParaRPr lang="en-US"/>
          </a:p>
        </p:txBody>
      </p:sp>
      <p:sp>
        <p:nvSpPr>
          <p:cNvPr id="1548372" name="Line 84"/>
          <p:cNvSpPr>
            <a:spLocks noChangeShapeType="1"/>
          </p:cNvSpPr>
          <p:nvPr/>
        </p:nvSpPr>
        <p:spPr bwMode="auto">
          <a:xfrm flipV="1">
            <a:off x="4038600" y="3733800"/>
            <a:ext cx="0" cy="457200"/>
          </a:xfrm>
          <a:prstGeom prst="line">
            <a:avLst/>
          </a:prstGeom>
          <a:noFill/>
          <a:ln w="12700">
            <a:solidFill>
              <a:schemeClr val="tx1"/>
            </a:solidFill>
            <a:round/>
            <a:headEnd/>
            <a:tailEnd/>
          </a:ln>
          <a:effectLst/>
        </p:spPr>
        <p:txBody>
          <a:bodyPr/>
          <a:lstStyle/>
          <a:p>
            <a:endParaRPr lang="en-US"/>
          </a:p>
        </p:txBody>
      </p:sp>
      <p:sp>
        <p:nvSpPr>
          <p:cNvPr id="1548373" name="Line 85"/>
          <p:cNvSpPr>
            <a:spLocks noChangeShapeType="1"/>
          </p:cNvSpPr>
          <p:nvPr/>
        </p:nvSpPr>
        <p:spPr bwMode="auto">
          <a:xfrm flipV="1">
            <a:off x="4495800" y="3733800"/>
            <a:ext cx="0" cy="457200"/>
          </a:xfrm>
          <a:prstGeom prst="line">
            <a:avLst/>
          </a:prstGeom>
          <a:noFill/>
          <a:ln w="12700">
            <a:solidFill>
              <a:schemeClr val="tx1"/>
            </a:solidFill>
            <a:round/>
            <a:headEnd/>
            <a:tailEnd/>
          </a:ln>
          <a:effectLst/>
        </p:spPr>
        <p:txBody>
          <a:bodyPr/>
          <a:lstStyle/>
          <a:p>
            <a:endParaRPr lang="en-US"/>
          </a:p>
        </p:txBody>
      </p:sp>
      <p:sp>
        <p:nvSpPr>
          <p:cNvPr id="1548374" name="Line 86"/>
          <p:cNvSpPr>
            <a:spLocks noChangeShapeType="1"/>
          </p:cNvSpPr>
          <p:nvPr/>
        </p:nvSpPr>
        <p:spPr bwMode="auto">
          <a:xfrm flipV="1">
            <a:off x="4953000" y="3733800"/>
            <a:ext cx="0" cy="457200"/>
          </a:xfrm>
          <a:prstGeom prst="line">
            <a:avLst/>
          </a:prstGeom>
          <a:noFill/>
          <a:ln w="12700">
            <a:solidFill>
              <a:schemeClr val="tx1"/>
            </a:solidFill>
            <a:round/>
            <a:headEnd/>
            <a:tailEnd/>
          </a:ln>
          <a:effectLst/>
        </p:spPr>
        <p:txBody>
          <a:bodyPr/>
          <a:lstStyle/>
          <a:p>
            <a:endParaRPr lang="en-US"/>
          </a:p>
        </p:txBody>
      </p:sp>
      <p:sp>
        <p:nvSpPr>
          <p:cNvPr id="1548375" name="Line 87"/>
          <p:cNvSpPr>
            <a:spLocks noChangeShapeType="1"/>
          </p:cNvSpPr>
          <p:nvPr/>
        </p:nvSpPr>
        <p:spPr bwMode="auto">
          <a:xfrm flipV="1">
            <a:off x="5410200" y="3733800"/>
            <a:ext cx="0" cy="457200"/>
          </a:xfrm>
          <a:prstGeom prst="line">
            <a:avLst/>
          </a:prstGeom>
          <a:noFill/>
          <a:ln w="12700">
            <a:solidFill>
              <a:schemeClr val="tx1"/>
            </a:solidFill>
            <a:round/>
            <a:headEnd/>
            <a:tailEnd/>
          </a:ln>
          <a:effectLst/>
        </p:spPr>
        <p:txBody>
          <a:bodyPr/>
          <a:lstStyle/>
          <a:p>
            <a:endParaRPr lang="en-US"/>
          </a:p>
        </p:txBody>
      </p:sp>
      <p:sp>
        <p:nvSpPr>
          <p:cNvPr id="1548376" name="Line 88"/>
          <p:cNvSpPr>
            <a:spLocks noChangeShapeType="1"/>
          </p:cNvSpPr>
          <p:nvPr/>
        </p:nvSpPr>
        <p:spPr bwMode="auto">
          <a:xfrm flipV="1">
            <a:off x="5867400" y="3733800"/>
            <a:ext cx="0" cy="457200"/>
          </a:xfrm>
          <a:prstGeom prst="line">
            <a:avLst/>
          </a:prstGeom>
          <a:noFill/>
          <a:ln w="12700">
            <a:solidFill>
              <a:schemeClr val="tx1"/>
            </a:solidFill>
            <a:round/>
            <a:headEnd/>
            <a:tailEnd/>
          </a:ln>
          <a:effectLst/>
        </p:spPr>
        <p:txBody>
          <a:bodyPr/>
          <a:lstStyle/>
          <a:p>
            <a:endParaRPr lang="en-US"/>
          </a:p>
        </p:txBody>
      </p:sp>
      <p:sp>
        <p:nvSpPr>
          <p:cNvPr id="1548377" name="Line 89"/>
          <p:cNvSpPr>
            <a:spLocks noChangeShapeType="1"/>
          </p:cNvSpPr>
          <p:nvPr/>
        </p:nvSpPr>
        <p:spPr bwMode="auto">
          <a:xfrm flipV="1">
            <a:off x="6324600" y="3733800"/>
            <a:ext cx="0" cy="457200"/>
          </a:xfrm>
          <a:prstGeom prst="line">
            <a:avLst/>
          </a:prstGeom>
          <a:noFill/>
          <a:ln w="12700">
            <a:solidFill>
              <a:schemeClr val="tx1"/>
            </a:solidFill>
            <a:round/>
            <a:headEnd/>
            <a:tailEnd/>
          </a:ln>
          <a:effectLst/>
        </p:spPr>
        <p:txBody>
          <a:bodyPr/>
          <a:lstStyle/>
          <a:p>
            <a:endParaRPr lang="en-US"/>
          </a:p>
        </p:txBody>
      </p:sp>
      <p:sp>
        <p:nvSpPr>
          <p:cNvPr id="1548378" name="Line 90"/>
          <p:cNvSpPr>
            <a:spLocks noChangeShapeType="1"/>
          </p:cNvSpPr>
          <p:nvPr/>
        </p:nvSpPr>
        <p:spPr bwMode="auto">
          <a:xfrm flipV="1">
            <a:off x="6781800" y="3733800"/>
            <a:ext cx="0" cy="457200"/>
          </a:xfrm>
          <a:prstGeom prst="line">
            <a:avLst/>
          </a:prstGeom>
          <a:noFill/>
          <a:ln w="12700">
            <a:solidFill>
              <a:schemeClr val="tx1"/>
            </a:solidFill>
            <a:round/>
            <a:headEnd/>
            <a:tailEnd/>
          </a:ln>
          <a:effectLst/>
        </p:spPr>
        <p:txBody>
          <a:bodyPr/>
          <a:lstStyle/>
          <a:p>
            <a:endParaRPr lang="en-US"/>
          </a:p>
        </p:txBody>
      </p:sp>
      <p:sp>
        <p:nvSpPr>
          <p:cNvPr id="1548379" name="Line 91"/>
          <p:cNvSpPr>
            <a:spLocks noChangeShapeType="1"/>
          </p:cNvSpPr>
          <p:nvPr/>
        </p:nvSpPr>
        <p:spPr bwMode="auto">
          <a:xfrm flipV="1">
            <a:off x="7239000" y="3733800"/>
            <a:ext cx="0" cy="457200"/>
          </a:xfrm>
          <a:prstGeom prst="line">
            <a:avLst/>
          </a:prstGeom>
          <a:noFill/>
          <a:ln w="12700">
            <a:solidFill>
              <a:schemeClr val="tx1"/>
            </a:solidFill>
            <a:round/>
            <a:headEnd/>
            <a:tailEnd/>
          </a:ln>
          <a:effectLst/>
        </p:spPr>
        <p:txBody>
          <a:bodyPr/>
          <a:lstStyle/>
          <a:p>
            <a:endParaRPr lang="en-US"/>
          </a:p>
        </p:txBody>
      </p:sp>
      <p:sp>
        <p:nvSpPr>
          <p:cNvPr id="1548380" name="Line 92"/>
          <p:cNvSpPr>
            <a:spLocks noChangeShapeType="1"/>
          </p:cNvSpPr>
          <p:nvPr/>
        </p:nvSpPr>
        <p:spPr bwMode="auto">
          <a:xfrm>
            <a:off x="7239000" y="3733800"/>
            <a:ext cx="457200" cy="0"/>
          </a:xfrm>
          <a:prstGeom prst="line">
            <a:avLst/>
          </a:prstGeom>
          <a:noFill/>
          <a:ln w="12700">
            <a:solidFill>
              <a:schemeClr val="tx1"/>
            </a:solidFill>
            <a:round/>
            <a:headEnd/>
            <a:tailEnd/>
          </a:ln>
          <a:effectLst/>
        </p:spPr>
        <p:txBody>
          <a:bodyPr/>
          <a:lstStyle/>
          <a:p>
            <a:endParaRPr lang="en-US"/>
          </a:p>
        </p:txBody>
      </p:sp>
      <p:sp>
        <p:nvSpPr>
          <p:cNvPr id="1548381" name="Line 93"/>
          <p:cNvSpPr>
            <a:spLocks noChangeShapeType="1"/>
          </p:cNvSpPr>
          <p:nvPr/>
        </p:nvSpPr>
        <p:spPr bwMode="auto">
          <a:xfrm flipV="1">
            <a:off x="7696200" y="3733800"/>
            <a:ext cx="0" cy="457200"/>
          </a:xfrm>
          <a:prstGeom prst="line">
            <a:avLst/>
          </a:prstGeom>
          <a:noFill/>
          <a:ln w="12700">
            <a:solidFill>
              <a:schemeClr val="tx1"/>
            </a:solidFill>
            <a:round/>
            <a:headEnd/>
            <a:tailEnd/>
          </a:ln>
          <a:effectLst/>
        </p:spPr>
        <p:txBody>
          <a:bodyPr/>
          <a:lstStyle/>
          <a:p>
            <a:endParaRPr lang="en-US"/>
          </a:p>
        </p:txBody>
      </p:sp>
      <p:sp>
        <p:nvSpPr>
          <p:cNvPr id="1548382" name="Line 94"/>
          <p:cNvSpPr>
            <a:spLocks noChangeShapeType="1"/>
          </p:cNvSpPr>
          <p:nvPr/>
        </p:nvSpPr>
        <p:spPr bwMode="auto">
          <a:xfrm>
            <a:off x="7696200" y="4191000"/>
            <a:ext cx="457200" cy="0"/>
          </a:xfrm>
          <a:prstGeom prst="line">
            <a:avLst/>
          </a:prstGeom>
          <a:noFill/>
          <a:ln w="12700">
            <a:solidFill>
              <a:schemeClr val="tx1"/>
            </a:solidFill>
            <a:round/>
            <a:headEnd/>
            <a:tailEnd/>
          </a:ln>
          <a:effectLst/>
        </p:spPr>
        <p:txBody>
          <a:bodyPr/>
          <a:lstStyle/>
          <a:p>
            <a:endParaRPr lang="en-US"/>
          </a:p>
        </p:txBody>
      </p:sp>
      <p:sp>
        <p:nvSpPr>
          <p:cNvPr id="1548383" name="Text Box 95"/>
          <p:cNvSpPr txBox="1">
            <a:spLocks noChangeArrowheads="1"/>
          </p:cNvSpPr>
          <p:nvPr/>
        </p:nvSpPr>
        <p:spPr bwMode="auto">
          <a:xfrm>
            <a:off x="685800" y="4495800"/>
            <a:ext cx="354013" cy="396875"/>
          </a:xfrm>
          <a:prstGeom prst="rect">
            <a:avLst/>
          </a:prstGeom>
          <a:noFill/>
          <a:ln w="12700">
            <a:noFill/>
            <a:miter lim="800000"/>
            <a:headEnd/>
            <a:tailEnd/>
          </a:ln>
          <a:effectLst/>
        </p:spPr>
        <p:txBody>
          <a:bodyPr wrap="none">
            <a:spAutoFit/>
          </a:bodyPr>
          <a:lstStyle/>
          <a:p>
            <a:r>
              <a:rPr lang="en-US" sz="2000">
                <a:solidFill>
                  <a:schemeClr val="tx1"/>
                </a:solidFill>
              </a:rPr>
              <a:t>B</a:t>
            </a:r>
            <a:endParaRPr lang="en-US" sz="2000" baseline="-25000">
              <a:solidFill>
                <a:schemeClr val="tx1"/>
              </a:solidFill>
            </a:endParaRPr>
          </a:p>
        </p:txBody>
      </p:sp>
      <p:sp>
        <p:nvSpPr>
          <p:cNvPr id="1548384" name="Line 96"/>
          <p:cNvSpPr>
            <a:spLocks noChangeShapeType="1"/>
          </p:cNvSpPr>
          <p:nvPr/>
        </p:nvSpPr>
        <p:spPr bwMode="auto">
          <a:xfrm flipV="1">
            <a:off x="2209800" y="4419600"/>
            <a:ext cx="0" cy="457200"/>
          </a:xfrm>
          <a:prstGeom prst="line">
            <a:avLst/>
          </a:prstGeom>
          <a:noFill/>
          <a:ln w="12700">
            <a:solidFill>
              <a:schemeClr val="tx1"/>
            </a:solidFill>
            <a:round/>
            <a:headEnd/>
            <a:tailEnd/>
          </a:ln>
          <a:effectLst/>
        </p:spPr>
        <p:txBody>
          <a:bodyPr/>
          <a:lstStyle/>
          <a:p>
            <a:endParaRPr lang="en-US"/>
          </a:p>
        </p:txBody>
      </p:sp>
      <p:sp>
        <p:nvSpPr>
          <p:cNvPr id="1548385" name="Line 97"/>
          <p:cNvSpPr>
            <a:spLocks noChangeShapeType="1"/>
          </p:cNvSpPr>
          <p:nvPr/>
        </p:nvSpPr>
        <p:spPr bwMode="auto">
          <a:xfrm flipV="1">
            <a:off x="2667000" y="4419600"/>
            <a:ext cx="0" cy="457200"/>
          </a:xfrm>
          <a:prstGeom prst="line">
            <a:avLst/>
          </a:prstGeom>
          <a:noFill/>
          <a:ln w="12700">
            <a:solidFill>
              <a:schemeClr val="tx1"/>
            </a:solidFill>
            <a:round/>
            <a:headEnd/>
            <a:tailEnd/>
          </a:ln>
          <a:effectLst/>
        </p:spPr>
        <p:txBody>
          <a:bodyPr/>
          <a:lstStyle/>
          <a:p>
            <a:endParaRPr lang="en-US"/>
          </a:p>
        </p:txBody>
      </p:sp>
      <p:sp>
        <p:nvSpPr>
          <p:cNvPr id="1548386" name="Line 98"/>
          <p:cNvSpPr>
            <a:spLocks noChangeShapeType="1"/>
          </p:cNvSpPr>
          <p:nvPr/>
        </p:nvSpPr>
        <p:spPr bwMode="auto">
          <a:xfrm flipV="1">
            <a:off x="3124200" y="4419600"/>
            <a:ext cx="0" cy="457200"/>
          </a:xfrm>
          <a:prstGeom prst="line">
            <a:avLst/>
          </a:prstGeom>
          <a:noFill/>
          <a:ln w="12700">
            <a:solidFill>
              <a:schemeClr val="tx1"/>
            </a:solidFill>
            <a:round/>
            <a:headEnd/>
            <a:tailEnd/>
          </a:ln>
          <a:effectLst/>
        </p:spPr>
        <p:txBody>
          <a:bodyPr/>
          <a:lstStyle/>
          <a:p>
            <a:endParaRPr lang="en-US"/>
          </a:p>
        </p:txBody>
      </p:sp>
      <p:sp>
        <p:nvSpPr>
          <p:cNvPr id="1548387" name="Line 99"/>
          <p:cNvSpPr>
            <a:spLocks noChangeShapeType="1"/>
          </p:cNvSpPr>
          <p:nvPr/>
        </p:nvSpPr>
        <p:spPr bwMode="auto">
          <a:xfrm flipV="1">
            <a:off x="3581400" y="4419600"/>
            <a:ext cx="0" cy="457200"/>
          </a:xfrm>
          <a:prstGeom prst="line">
            <a:avLst/>
          </a:prstGeom>
          <a:noFill/>
          <a:ln w="12700">
            <a:solidFill>
              <a:schemeClr val="tx1"/>
            </a:solidFill>
            <a:round/>
            <a:headEnd/>
            <a:tailEnd/>
          </a:ln>
          <a:effectLst/>
        </p:spPr>
        <p:txBody>
          <a:bodyPr/>
          <a:lstStyle/>
          <a:p>
            <a:endParaRPr lang="en-US"/>
          </a:p>
        </p:txBody>
      </p:sp>
      <p:sp>
        <p:nvSpPr>
          <p:cNvPr id="1548388" name="Line 100"/>
          <p:cNvSpPr>
            <a:spLocks noChangeShapeType="1"/>
          </p:cNvSpPr>
          <p:nvPr/>
        </p:nvSpPr>
        <p:spPr bwMode="auto">
          <a:xfrm>
            <a:off x="2209800" y="4419600"/>
            <a:ext cx="457200" cy="0"/>
          </a:xfrm>
          <a:prstGeom prst="line">
            <a:avLst/>
          </a:prstGeom>
          <a:noFill/>
          <a:ln w="12700">
            <a:solidFill>
              <a:schemeClr val="tx1"/>
            </a:solidFill>
            <a:round/>
            <a:headEnd/>
            <a:tailEnd/>
          </a:ln>
          <a:effectLst/>
        </p:spPr>
        <p:txBody>
          <a:bodyPr/>
          <a:lstStyle/>
          <a:p>
            <a:endParaRPr lang="en-US"/>
          </a:p>
        </p:txBody>
      </p:sp>
      <p:sp>
        <p:nvSpPr>
          <p:cNvPr id="1548389" name="Line 101"/>
          <p:cNvSpPr>
            <a:spLocks noChangeShapeType="1"/>
          </p:cNvSpPr>
          <p:nvPr/>
        </p:nvSpPr>
        <p:spPr bwMode="auto">
          <a:xfrm>
            <a:off x="3124200" y="4419600"/>
            <a:ext cx="457200" cy="0"/>
          </a:xfrm>
          <a:prstGeom prst="line">
            <a:avLst/>
          </a:prstGeom>
          <a:noFill/>
          <a:ln w="12700">
            <a:solidFill>
              <a:schemeClr val="tx1"/>
            </a:solidFill>
            <a:round/>
            <a:headEnd/>
            <a:tailEnd/>
          </a:ln>
          <a:effectLst/>
        </p:spPr>
        <p:txBody>
          <a:bodyPr/>
          <a:lstStyle/>
          <a:p>
            <a:endParaRPr lang="en-US"/>
          </a:p>
        </p:txBody>
      </p:sp>
      <p:sp>
        <p:nvSpPr>
          <p:cNvPr id="1548390" name="Line 102"/>
          <p:cNvSpPr>
            <a:spLocks noChangeShapeType="1"/>
          </p:cNvSpPr>
          <p:nvPr/>
        </p:nvSpPr>
        <p:spPr bwMode="auto">
          <a:xfrm>
            <a:off x="2667000" y="4876800"/>
            <a:ext cx="457200" cy="0"/>
          </a:xfrm>
          <a:prstGeom prst="line">
            <a:avLst/>
          </a:prstGeom>
          <a:noFill/>
          <a:ln w="12700">
            <a:solidFill>
              <a:schemeClr val="tx1"/>
            </a:solidFill>
            <a:round/>
            <a:headEnd/>
            <a:tailEnd/>
          </a:ln>
          <a:effectLst/>
        </p:spPr>
        <p:txBody>
          <a:bodyPr/>
          <a:lstStyle/>
          <a:p>
            <a:endParaRPr lang="en-US"/>
          </a:p>
        </p:txBody>
      </p:sp>
      <p:sp>
        <p:nvSpPr>
          <p:cNvPr id="1548391" name="Line 103"/>
          <p:cNvSpPr>
            <a:spLocks noChangeShapeType="1"/>
          </p:cNvSpPr>
          <p:nvPr/>
        </p:nvSpPr>
        <p:spPr bwMode="auto">
          <a:xfrm>
            <a:off x="1752600" y="4876800"/>
            <a:ext cx="457200" cy="0"/>
          </a:xfrm>
          <a:prstGeom prst="line">
            <a:avLst/>
          </a:prstGeom>
          <a:noFill/>
          <a:ln w="12700">
            <a:solidFill>
              <a:schemeClr val="tx1"/>
            </a:solidFill>
            <a:round/>
            <a:headEnd/>
            <a:tailEnd/>
          </a:ln>
          <a:effectLst/>
        </p:spPr>
        <p:txBody>
          <a:bodyPr/>
          <a:lstStyle/>
          <a:p>
            <a:endParaRPr lang="en-US"/>
          </a:p>
        </p:txBody>
      </p:sp>
      <p:sp>
        <p:nvSpPr>
          <p:cNvPr id="1548392" name="Line 104"/>
          <p:cNvSpPr>
            <a:spLocks noChangeShapeType="1"/>
          </p:cNvSpPr>
          <p:nvPr/>
        </p:nvSpPr>
        <p:spPr bwMode="auto">
          <a:xfrm>
            <a:off x="3581400" y="4876800"/>
            <a:ext cx="457200" cy="0"/>
          </a:xfrm>
          <a:prstGeom prst="line">
            <a:avLst/>
          </a:prstGeom>
          <a:noFill/>
          <a:ln w="12700">
            <a:solidFill>
              <a:schemeClr val="tx1"/>
            </a:solidFill>
            <a:round/>
            <a:headEnd/>
            <a:tailEnd/>
          </a:ln>
          <a:effectLst/>
        </p:spPr>
        <p:txBody>
          <a:bodyPr/>
          <a:lstStyle/>
          <a:p>
            <a:endParaRPr lang="en-US"/>
          </a:p>
        </p:txBody>
      </p:sp>
      <p:sp>
        <p:nvSpPr>
          <p:cNvPr id="1548393" name="Line 105"/>
          <p:cNvSpPr>
            <a:spLocks noChangeShapeType="1"/>
          </p:cNvSpPr>
          <p:nvPr/>
        </p:nvSpPr>
        <p:spPr bwMode="auto">
          <a:xfrm flipV="1">
            <a:off x="4038600" y="4419600"/>
            <a:ext cx="0" cy="457200"/>
          </a:xfrm>
          <a:prstGeom prst="line">
            <a:avLst/>
          </a:prstGeom>
          <a:noFill/>
          <a:ln w="12700">
            <a:solidFill>
              <a:schemeClr val="tx1"/>
            </a:solidFill>
            <a:round/>
            <a:headEnd/>
            <a:tailEnd/>
          </a:ln>
          <a:effectLst/>
        </p:spPr>
        <p:txBody>
          <a:bodyPr/>
          <a:lstStyle/>
          <a:p>
            <a:endParaRPr lang="en-US"/>
          </a:p>
        </p:txBody>
      </p:sp>
      <p:sp>
        <p:nvSpPr>
          <p:cNvPr id="1548394" name="Line 106"/>
          <p:cNvSpPr>
            <a:spLocks noChangeShapeType="1"/>
          </p:cNvSpPr>
          <p:nvPr/>
        </p:nvSpPr>
        <p:spPr bwMode="auto">
          <a:xfrm>
            <a:off x="4038600" y="4419600"/>
            <a:ext cx="457200" cy="0"/>
          </a:xfrm>
          <a:prstGeom prst="line">
            <a:avLst/>
          </a:prstGeom>
          <a:noFill/>
          <a:ln w="12700">
            <a:solidFill>
              <a:schemeClr val="tx1"/>
            </a:solidFill>
            <a:round/>
            <a:headEnd/>
            <a:tailEnd/>
          </a:ln>
          <a:effectLst/>
        </p:spPr>
        <p:txBody>
          <a:bodyPr/>
          <a:lstStyle/>
          <a:p>
            <a:endParaRPr lang="en-US"/>
          </a:p>
        </p:txBody>
      </p:sp>
      <p:sp>
        <p:nvSpPr>
          <p:cNvPr id="1548395" name="Line 107"/>
          <p:cNvSpPr>
            <a:spLocks noChangeShapeType="1"/>
          </p:cNvSpPr>
          <p:nvPr/>
        </p:nvSpPr>
        <p:spPr bwMode="auto">
          <a:xfrm>
            <a:off x="4495800" y="4876800"/>
            <a:ext cx="457200" cy="0"/>
          </a:xfrm>
          <a:prstGeom prst="line">
            <a:avLst/>
          </a:prstGeom>
          <a:noFill/>
          <a:ln w="12700">
            <a:solidFill>
              <a:schemeClr val="tx1"/>
            </a:solidFill>
            <a:round/>
            <a:headEnd/>
            <a:tailEnd/>
          </a:ln>
          <a:effectLst/>
        </p:spPr>
        <p:txBody>
          <a:bodyPr/>
          <a:lstStyle/>
          <a:p>
            <a:endParaRPr lang="en-US"/>
          </a:p>
        </p:txBody>
      </p:sp>
      <p:sp>
        <p:nvSpPr>
          <p:cNvPr id="1548396" name="Line 108"/>
          <p:cNvSpPr>
            <a:spLocks noChangeShapeType="1"/>
          </p:cNvSpPr>
          <p:nvPr/>
        </p:nvSpPr>
        <p:spPr bwMode="auto">
          <a:xfrm>
            <a:off x="4953000" y="4419600"/>
            <a:ext cx="457200" cy="0"/>
          </a:xfrm>
          <a:prstGeom prst="line">
            <a:avLst/>
          </a:prstGeom>
          <a:noFill/>
          <a:ln w="12700">
            <a:solidFill>
              <a:schemeClr val="tx1"/>
            </a:solidFill>
            <a:round/>
            <a:headEnd/>
            <a:tailEnd/>
          </a:ln>
          <a:effectLst/>
        </p:spPr>
        <p:txBody>
          <a:bodyPr/>
          <a:lstStyle/>
          <a:p>
            <a:endParaRPr lang="en-US"/>
          </a:p>
        </p:txBody>
      </p:sp>
      <p:sp>
        <p:nvSpPr>
          <p:cNvPr id="1548397" name="Line 109"/>
          <p:cNvSpPr>
            <a:spLocks noChangeShapeType="1"/>
          </p:cNvSpPr>
          <p:nvPr/>
        </p:nvSpPr>
        <p:spPr bwMode="auto">
          <a:xfrm>
            <a:off x="5410200" y="4876800"/>
            <a:ext cx="457200" cy="0"/>
          </a:xfrm>
          <a:prstGeom prst="line">
            <a:avLst/>
          </a:prstGeom>
          <a:noFill/>
          <a:ln w="12700">
            <a:solidFill>
              <a:schemeClr val="tx1"/>
            </a:solidFill>
            <a:round/>
            <a:headEnd/>
            <a:tailEnd/>
          </a:ln>
          <a:effectLst/>
        </p:spPr>
        <p:txBody>
          <a:bodyPr/>
          <a:lstStyle/>
          <a:p>
            <a:endParaRPr lang="en-US"/>
          </a:p>
        </p:txBody>
      </p:sp>
      <p:sp>
        <p:nvSpPr>
          <p:cNvPr id="1548398" name="Line 110"/>
          <p:cNvSpPr>
            <a:spLocks noChangeShapeType="1"/>
          </p:cNvSpPr>
          <p:nvPr/>
        </p:nvSpPr>
        <p:spPr bwMode="auto">
          <a:xfrm>
            <a:off x="5867400" y="4419600"/>
            <a:ext cx="457200" cy="0"/>
          </a:xfrm>
          <a:prstGeom prst="line">
            <a:avLst/>
          </a:prstGeom>
          <a:noFill/>
          <a:ln w="12700">
            <a:solidFill>
              <a:schemeClr val="tx1"/>
            </a:solidFill>
            <a:round/>
            <a:headEnd/>
            <a:tailEnd/>
          </a:ln>
          <a:effectLst/>
        </p:spPr>
        <p:txBody>
          <a:bodyPr/>
          <a:lstStyle/>
          <a:p>
            <a:endParaRPr lang="en-US"/>
          </a:p>
        </p:txBody>
      </p:sp>
      <p:sp>
        <p:nvSpPr>
          <p:cNvPr id="1548399" name="Line 111"/>
          <p:cNvSpPr>
            <a:spLocks noChangeShapeType="1"/>
          </p:cNvSpPr>
          <p:nvPr/>
        </p:nvSpPr>
        <p:spPr bwMode="auto">
          <a:xfrm>
            <a:off x="6324600" y="4876800"/>
            <a:ext cx="457200" cy="0"/>
          </a:xfrm>
          <a:prstGeom prst="line">
            <a:avLst/>
          </a:prstGeom>
          <a:noFill/>
          <a:ln w="12700">
            <a:solidFill>
              <a:schemeClr val="tx1"/>
            </a:solidFill>
            <a:round/>
            <a:headEnd/>
            <a:tailEnd/>
          </a:ln>
          <a:effectLst/>
        </p:spPr>
        <p:txBody>
          <a:bodyPr/>
          <a:lstStyle/>
          <a:p>
            <a:endParaRPr lang="en-US"/>
          </a:p>
        </p:txBody>
      </p:sp>
      <p:sp>
        <p:nvSpPr>
          <p:cNvPr id="1548400" name="Line 112"/>
          <p:cNvSpPr>
            <a:spLocks noChangeShapeType="1"/>
          </p:cNvSpPr>
          <p:nvPr/>
        </p:nvSpPr>
        <p:spPr bwMode="auto">
          <a:xfrm>
            <a:off x="6781800" y="4419600"/>
            <a:ext cx="457200" cy="0"/>
          </a:xfrm>
          <a:prstGeom prst="line">
            <a:avLst/>
          </a:prstGeom>
          <a:noFill/>
          <a:ln w="12700">
            <a:solidFill>
              <a:schemeClr val="tx1"/>
            </a:solidFill>
            <a:round/>
            <a:headEnd/>
            <a:tailEnd/>
          </a:ln>
          <a:effectLst/>
        </p:spPr>
        <p:txBody>
          <a:bodyPr/>
          <a:lstStyle/>
          <a:p>
            <a:endParaRPr lang="en-US"/>
          </a:p>
        </p:txBody>
      </p:sp>
      <p:sp>
        <p:nvSpPr>
          <p:cNvPr id="1548401" name="Line 113"/>
          <p:cNvSpPr>
            <a:spLocks noChangeShapeType="1"/>
          </p:cNvSpPr>
          <p:nvPr/>
        </p:nvSpPr>
        <p:spPr bwMode="auto">
          <a:xfrm>
            <a:off x="7239000" y="4876800"/>
            <a:ext cx="457200" cy="0"/>
          </a:xfrm>
          <a:prstGeom prst="line">
            <a:avLst/>
          </a:prstGeom>
          <a:noFill/>
          <a:ln w="12700">
            <a:solidFill>
              <a:schemeClr val="tx1"/>
            </a:solidFill>
            <a:round/>
            <a:headEnd/>
            <a:tailEnd/>
          </a:ln>
          <a:effectLst/>
        </p:spPr>
        <p:txBody>
          <a:bodyPr/>
          <a:lstStyle/>
          <a:p>
            <a:endParaRPr lang="en-US"/>
          </a:p>
        </p:txBody>
      </p:sp>
      <p:sp>
        <p:nvSpPr>
          <p:cNvPr id="1548402" name="Line 114"/>
          <p:cNvSpPr>
            <a:spLocks noChangeShapeType="1"/>
          </p:cNvSpPr>
          <p:nvPr/>
        </p:nvSpPr>
        <p:spPr bwMode="auto">
          <a:xfrm flipV="1">
            <a:off x="4495800" y="4419600"/>
            <a:ext cx="0" cy="457200"/>
          </a:xfrm>
          <a:prstGeom prst="line">
            <a:avLst/>
          </a:prstGeom>
          <a:noFill/>
          <a:ln w="12700">
            <a:solidFill>
              <a:schemeClr val="tx1"/>
            </a:solidFill>
            <a:round/>
            <a:headEnd/>
            <a:tailEnd/>
          </a:ln>
          <a:effectLst/>
        </p:spPr>
        <p:txBody>
          <a:bodyPr/>
          <a:lstStyle/>
          <a:p>
            <a:endParaRPr lang="en-US"/>
          </a:p>
        </p:txBody>
      </p:sp>
      <p:sp>
        <p:nvSpPr>
          <p:cNvPr id="1548403" name="Line 115"/>
          <p:cNvSpPr>
            <a:spLocks noChangeShapeType="1"/>
          </p:cNvSpPr>
          <p:nvPr/>
        </p:nvSpPr>
        <p:spPr bwMode="auto">
          <a:xfrm flipV="1">
            <a:off x="4953000" y="4419600"/>
            <a:ext cx="0" cy="457200"/>
          </a:xfrm>
          <a:prstGeom prst="line">
            <a:avLst/>
          </a:prstGeom>
          <a:noFill/>
          <a:ln w="12700">
            <a:solidFill>
              <a:schemeClr val="tx1"/>
            </a:solidFill>
            <a:round/>
            <a:headEnd/>
            <a:tailEnd/>
          </a:ln>
          <a:effectLst/>
        </p:spPr>
        <p:txBody>
          <a:bodyPr/>
          <a:lstStyle/>
          <a:p>
            <a:endParaRPr lang="en-US"/>
          </a:p>
        </p:txBody>
      </p:sp>
      <p:sp>
        <p:nvSpPr>
          <p:cNvPr id="1548404" name="Line 116"/>
          <p:cNvSpPr>
            <a:spLocks noChangeShapeType="1"/>
          </p:cNvSpPr>
          <p:nvPr/>
        </p:nvSpPr>
        <p:spPr bwMode="auto">
          <a:xfrm flipV="1">
            <a:off x="5410200" y="4419600"/>
            <a:ext cx="0" cy="457200"/>
          </a:xfrm>
          <a:prstGeom prst="line">
            <a:avLst/>
          </a:prstGeom>
          <a:noFill/>
          <a:ln w="12700">
            <a:solidFill>
              <a:schemeClr val="tx1"/>
            </a:solidFill>
            <a:round/>
            <a:headEnd/>
            <a:tailEnd/>
          </a:ln>
          <a:effectLst/>
        </p:spPr>
        <p:txBody>
          <a:bodyPr/>
          <a:lstStyle/>
          <a:p>
            <a:endParaRPr lang="en-US"/>
          </a:p>
        </p:txBody>
      </p:sp>
      <p:sp>
        <p:nvSpPr>
          <p:cNvPr id="1548405" name="Line 117"/>
          <p:cNvSpPr>
            <a:spLocks noChangeShapeType="1"/>
          </p:cNvSpPr>
          <p:nvPr/>
        </p:nvSpPr>
        <p:spPr bwMode="auto">
          <a:xfrm flipV="1">
            <a:off x="5867400" y="4419600"/>
            <a:ext cx="0" cy="457200"/>
          </a:xfrm>
          <a:prstGeom prst="line">
            <a:avLst/>
          </a:prstGeom>
          <a:noFill/>
          <a:ln w="12700">
            <a:solidFill>
              <a:schemeClr val="tx1"/>
            </a:solidFill>
            <a:round/>
            <a:headEnd/>
            <a:tailEnd/>
          </a:ln>
          <a:effectLst/>
        </p:spPr>
        <p:txBody>
          <a:bodyPr/>
          <a:lstStyle/>
          <a:p>
            <a:endParaRPr lang="en-US"/>
          </a:p>
        </p:txBody>
      </p:sp>
      <p:sp>
        <p:nvSpPr>
          <p:cNvPr id="1548406" name="Line 118"/>
          <p:cNvSpPr>
            <a:spLocks noChangeShapeType="1"/>
          </p:cNvSpPr>
          <p:nvPr/>
        </p:nvSpPr>
        <p:spPr bwMode="auto">
          <a:xfrm flipV="1">
            <a:off x="6324600" y="4419600"/>
            <a:ext cx="0" cy="457200"/>
          </a:xfrm>
          <a:prstGeom prst="line">
            <a:avLst/>
          </a:prstGeom>
          <a:noFill/>
          <a:ln w="12700">
            <a:solidFill>
              <a:schemeClr val="tx1"/>
            </a:solidFill>
            <a:round/>
            <a:headEnd/>
            <a:tailEnd/>
          </a:ln>
          <a:effectLst/>
        </p:spPr>
        <p:txBody>
          <a:bodyPr/>
          <a:lstStyle/>
          <a:p>
            <a:endParaRPr lang="en-US"/>
          </a:p>
        </p:txBody>
      </p:sp>
      <p:sp>
        <p:nvSpPr>
          <p:cNvPr id="1548407" name="Line 119"/>
          <p:cNvSpPr>
            <a:spLocks noChangeShapeType="1"/>
          </p:cNvSpPr>
          <p:nvPr/>
        </p:nvSpPr>
        <p:spPr bwMode="auto">
          <a:xfrm flipV="1">
            <a:off x="6781800" y="4419600"/>
            <a:ext cx="0" cy="457200"/>
          </a:xfrm>
          <a:prstGeom prst="line">
            <a:avLst/>
          </a:prstGeom>
          <a:noFill/>
          <a:ln w="12700">
            <a:solidFill>
              <a:schemeClr val="tx1"/>
            </a:solidFill>
            <a:round/>
            <a:headEnd/>
            <a:tailEnd/>
          </a:ln>
          <a:effectLst/>
        </p:spPr>
        <p:txBody>
          <a:bodyPr/>
          <a:lstStyle/>
          <a:p>
            <a:endParaRPr lang="en-US"/>
          </a:p>
        </p:txBody>
      </p:sp>
      <p:sp>
        <p:nvSpPr>
          <p:cNvPr id="1548408" name="Line 120"/>
          <p:cNvSpPr>
            <a:spLocks noChangeShapeType="1"/>
          </p:cNvSpPr>
          <p:nvPr/>
        </p:nvSpPr>
        <p:spPr bwMode="auto">
          <a:xfrm flipV="1">
            <a:off x="7239000" y="4419600"/>
            <a:ext cx="0" cy="457200"/>
          </a:xfrm>
          <a:prstGeom prst="line">
            <a:avLst/>
          </a:prstGeom>
          <a:noFill/>
          <a:ln w="12700">
            <a:solidFill>
              <a:schemeClr val="tx1"/>
            </a:solidFill>
            <a:round/>
            <a:headEnd/>
            <a:tailEnd/>
          </a:ln>
          <a:effectLst/>
        </p:spPr>
        <p:txBody>
          <a:bodyPr/>
          <a:lstStyle/>
          <a:p>
            <a:endParaRPr lang="en-US"/>
          </a:p>
        </p:txBody>
      </p:sp>
      <p:sp>
        <p:nvSpPr>
          <p:cNvPr id="1548409" name="Line 121"/>
          <p:cNvSpPr>
            <a:spLocks noChangeShapeType="1"/>
          </p:cNvSpPr>
          <p:nvPr/>
        </p:nvSpPr>
        <p:spPr bwMode="auto">
          <a:xfrm flipV="1">
            <a:off x="7696200" y="4419600"/>
            <a:ext cx="0" cy="457200"/>
          </a:xfrm>
          <a:prstGeom prst="line">
            <a:avLst/>
          </a:prstGeom>
          <a:noFill/>
          <a:ln w="12700">
            <a:solidFill>
              <a:schemeClr val="tx1"/>
            </a:solidFill>
            <a:round/>
            <a:headEnd/>
            <a:tailEnd/>
          </a:ln>
          <a:effectLst/>
        </p:spPr>
        <p:txBody>
          <a:bodyPr/>
          <a:lstStyle/>
          <a:p>
            <a:endParaRPr lang="en-US"/>
          </a:p>
        </p:txBody>
      </p:sp>
      <p:sp>
        <p:nvSpPr>
          <p:cNvPr id="1548410" name="Line 122"/>
          <p:cNvSpPr>
            <a:spLocks noChangeShapeType="1"/>
          </p:cNvSpPr>
          <p:nvPr/>
        </p:nvSpPr>
        <p:spPr bwMode="auto">
          <a:xfrm>
            <a:off x="7696200" y="4419600"/>
            <a:ext cx="457200" cy="0"/>
          </a:xfrm>
          <a:prstGeom prst="line">
            <a:avLst/>
          </a:prstGeom>
          <a:noFill/>
          <a:ln w="12700">
            <a:solidFill>
              <a:schemeClr val="tx1"/>
            </a:solidFill>
            <a:round/>
            <a:headEnd/>
            <a:tailEnd/>
          </a:ln>
          <a:effectLst/>
        </p:spPr>
        <p:txBody>
          <a:bodyPr/>
          <a:lstStyle/>
          <a:p>
            <a:endParaRPr lang="en-US"/>
          </a:p>
        </p:txBody>
      </p:sp>
      <p:sp>
        <p:nvSpPr>
          <p:cNvPr id="1548411" name="Line 123"/>
          <p:cNvSpPr>
            <a:spLocks noChangeShapeType="1"/>
          </p:cNvSpPr>
          <p:nvPr/>
        </p:nvSpPr>
        <p:spPr bwMode="auto">
          <a:xfrm flipV="1">
            <a:off x="8153400" y="4419600"/>
            <a:ext cx="0" cy="457200"/>
          </a:xfrm>
          <a:prstGeom prst="line">
            <a:avLst/>
          </a:prstGeom>
          <a:noFill/>
          <a:ln w="12700">
            <a:solidFill>
              <a:schemeClr val="tx1"/>
            </a:solidFill>
            <a:round/>
            <a:headEnd/>
            <a:tailEnd/>
          </a:ln>
          <a:effectLst/>
        </p:spPr>
        <p:txBody>
          <a:bodyPr/>
          <a:lstStyle/>
          <a:p>
            <a:endParaRPr lang="en-US"/>
          </a:p>
        </p:txBody>
      </p:sp>
      <p:sp>
        <p:nvSpPr>
          <p:cNvPr id="1548412" name="Line 124"/>
          <p:cNvSpPr>
            <a:spLocks noChangeShapeType="1"/>
          </p:cNvSpPr>
          <p:nvPr/>
        </p:nvSpPr>
        <p:spPr bwMode="auto">
          <a:xfrm flipV="1">
            <a:off x="1752600" y="4419600"/>
            <a:ext cx="0" cy="457200"/>
          </a:xfrm>
          <a:prstGeom prst="line">
            <a:avLst/>
          </a:prstGeom>
          <a:noFill/>
          <a:ln w="12700" cap="rnd">
            <a:solidFill>
              <a:schemeClr val="tx1"/>
            </a:solidFill>
            <a:prstDash val="sysDot"/>
            <a:round/>
            <a:headEnd/>
            <a:tailEnd/>
          </a:ln>
          <a:effectLst/>
        </p:spPr>
        <p:txBody>
          <a:bodyPr/>
          <a:lstStyle/>
          <a:p>
            <a:endParaRPr lang="en-US"/>
          </a:p>
        </p:txBody>
      </p:sp>
      <p:sp>
        <p:nvSpPr>
          <p:cNvPr id="1548413" name="Line 125"/>
          <p:cNvSpPr>
            <a:spLocks noChangeShapeType="1"/>
          </p:cNvSpPr>
          <p:nvPr/>
        </p:nvSpPr>
        <p:spPr bwMode="auto">
          <a:xfrm>
            <a:off x="1295400" y="4419600"/>
            <a:ext cx="457200" cy="0"/>
          </a:xfrm>
          <a:prstGeom prst="line">
            <a:avLst/>
          </a:prstGeom>
          <a:noFill/>
          <a:ln w="12700" cap="rnd">
            <a:solidFill>
              <a:schemeClr val="tx1"/>
            </a:solidFill>
            <a:prstDash val="sysDot"/>
            <a:round/>
            <a:headEnd/>
            <a:tailEnd/>
          </a:ln>
          <a:effectLst/>
        </p:spPr>
        <p:txBody>
          <a:bodyPr/>
          <a:lstStyle/>
          <a:p>
            <a:endParaRPr lang="en-US"/>
          </a:p>
        </p:txBody>
      </p:sp>
      <p:sp>
        <p:nvSpPr>
          <p:cNvPr id="1548414" name="Text Box 126"/>
          <p:cNvSpPr txBox="1">
            <a:spLocks noChangeArrowheads="1"/>
          </p:cNvSpPr>
          <p:nvPr/>
        </p:nvSpPr>
        <p:spPr bwMode="auto">
          <a:xfrm>
            <a:off x="685800" y="5257800"/>
            <a:ext cx="636588" cy="396875"/>
          </a:xfrm>
          <a:prstGeom prst="rect">
            <a:avLst/>
          </a:prstGeom>
          <a:noFill/>
          <a:ln w="12700">
            <a:noFill/>
            <a:miter lim="800000"/>
            <a:headEnd/>
            <a:tailEnd/>
          </a:ln>
          <a:effectLst/>
        </p:spPr>
        <p:txBody>
          <a:bodyPr wrap="none">
            <a:spAutoFit/>
          </a:bodyPr>
          <a:lstStyle/>
          <a:p>
            <a:r>
              <a:rPr lang="en-US" sz="2000">
                <a:solidFill>
                  <a:schemeClr val="tx1"/>
                </a:solidFill>
              </a:rPr>
              <a:t>clk1</a:t>
            </a:r>
            <a:endParaRPr lang="en-US" sz="2000" baseline="-25000">
              <a:solidFill>
                <a:schemeClr val="tx1"/>
              </a:solidFill>
            </a:endParaRPr>
          </a:p>
        </p:txBody>
      </p:sp>
      <p:sp>
        <p:nvSpPr>
          <p:cNvPr id="1548415" name="Text Box 127"/>
          <p:cNvSpPr txBox="1">
            <a:spLocks noChangeArrowheads="1"/>
          </p:cNvSpPr>
          <p:nvPr/>
        </p:nvSpPr>
        <p:spPr bwMode="auto">
          <a:xfrm>
            <a:off x="685800" y="5867400"/>
            <a:ext cx="636588" cy="396875"/>
          </a:xfrm>
          <a:prstGeom prst="rect">
            <a:avLst/>
          </a:prstGeom>
          <a:noFill/>
          <a:ln w="12700">
            <a:noFill/>
            <a:miter lim="800000"/>
            <a:headEnd/>
            <a:tailEnd/>
          </a:ln>
          <a:effectLst/>
        </p:spPr>
        <p:txBody>
          <a:bodyPr wrap="none">
            <a:spAutoFit/>
          </a:bodyPr>
          <a:lstStyle/>
          <a:p>
            <a:r>
              <a:rPr lang="en-US" sz="2000">
                <a:solidFill>
                  <a:schemeClr val="tx1"/>
                </a:solidFill>
              </a:rPr>
              <a:t>clk2</a:t>
            </a:r>
            <a:endParaRPr lang="en-US" sz="2000" baseline="-25000">
              <a:solidFill>
                <a:schemeClr val="tx1"/>
              </a:solidFill>
            </a:endParaRPr>
          </a:p>
        </p:txBody>
      </p:sp>
      <p:sp>
        <p:nvSpPr>
          <p:cNvPr id="1548416" name="Line 128"/>
          <p:cNvSpPr>
            <a:spLocks noChangeShapeType="1"/>
          </p:cNvSpPr>
          <p:nvPr/>
        </p:nvSpPr>
        <p:spPr bwMode="auto">
          <a:xfrm>
            <a:off x="2209800" y="5562600"/>
            <a:ext cx="457200" cy="0"/>
          </a:xfrm>
          <a:prstGeom prst="line">
            <a:avLst/>
          </a:prstGeom>
          <a:noFill/>
          <a:ln w="12700" cap="rnd">
            <a:solidFill>
              <a:schemeClr val="tx1"/>
            </a:solidFill>
            <a:prstDash val="sysDot"/>
            <a:round/>
            <a:headEnd/>
            <a:tailEnd/>
          </a:ln>
          <a:effectLst/>
        </p:spPr>
        <p:txBody>
          <a:bodyPr/>
          <a:lstStyle/>
          <a:p>
            <a:endParaRPr lang="en-US"/>
          </a:p>
        </p:txBody>
      </p:sp>
      <p:sp>
        <p:nvSpPr>
          <p:cNvPr id="1548417" name="Line 129"/>
          <p:cNvSpPr>
            <a:spLocks noChangeShapeType="1"/>
          </p:cNvSpPr>
          <p:nvPr/>
        </p:nvSpPr>
        <p:spPr bwMode="auto">
          <a:xfrm>
            <a:off x="2667000" y="6248400"/>
            <a:ext cx="457200" cy="0"/>
          </a:xfrm>
          <a:prstGeom prst="line">
            <a:avLst/>
          </a:prstGeom>
          <a:noFill/>
          <a:ln w="12700">
            <a:solidFill>
              <a:schemeClr val="tx1"/>
            </a:solidFill>
            <a:round/>
            <a:headEnd/>
            <a:tailEnd/>
          </a:ln>
          <a:effectLst/>
        </p:spPr>
        <p:txBody>
          <a:bodyPr/>
          <a:lstStyle/>
          <a:p>
            <a:endParaRPr lang="en-US"/>
          </a:p>
        </p:txBody>
      </p:sp>
      <p:sp>
        <p:nvSpPr>
          <p:cNvPr id="1548418" name="Line 130"/>
          <p:cNvSpPr>
            <a:spLocks noChangeShapeType="1"/>
          </p:cNvSpPr>
          <p:nvPr/>
        </p:nvSpPr>
        <p:spPr bwMode="auto">
          <a:xfrm>
            <a:off x="3124200" y="5562600"/>
            <a:ext cx="457200" cy="0"/>
          </a:xfrm>
          <a:prstGeom prst="line">
            <a:avLst/>
          </a:prstGeom>
          <a:noFill/>
          <a:ln w="12700">
            <a:solidFill>
              <a:schemeClr val="tx1"/>
            </a:solidFill>
            <a:round/>
            <a:headEnd/>
            <a:tailEnd/>
          </a:ln>
          <a:effectLst/>
        </p:spPr>
        <p:txBody>
          <a:bodyPr/>
          <a:lstStyle/>
          <a:p>
            <a:endParaRPr lang="en-US"/>
          </a:p>
        </p:txBody>
      </p:sp>
      <p:sp>
        <p:nvSpPr>
          <p:cNvPr id="1548419" name="Line 131"/>
          <p:cNvSpPr>
            <a:spLocks noChangeShapeType="1"/>
          </p:cNvSpPr>
          <p:nvPr/>
        </p:nvSpPr>
        <p:spPr bwMode="auto">
          <a:xfrm>
            <a:off x="4038600" y="5562600"/>
            <a:ext cx="457200" cy="0"/>
          </a:xfrm>
          <a:prstGeom prst="line">
            <a:avLst/>
          </a:prstGeom>
          <a:noFill/>
          <a:ln w="12700">
            <a:solidFill>
              <a:schemeClr val="tx1"/>
            </a:solidFill>
            <a:round/>
            <a:headEnd/>
            <a:tailEnd/>
          </a:ln>
          <a:effectLst/>
        </p:spPr>
        <p:txBody>
          <a:bodyPr/>
          <a:lstStyle/>
          <a:p>
            <a:endParaRPr lang="en-US"/>
          </a:p>
        </p:txBody>
      </p:sp>
      <p:sp>
        <p:nvSpPr>
          <p:cNvPr id="1548420" name="Line 132"/>
          <p:cNvSpPr>
            <a:spLocks noChangeShapeType="1"/>
          </p:cNvSpPr>
          <p:nvPr/>
        </p:nvSpPr>
        <p:spPr bwMode="auto">
          <a:xfrm>
            <a:off x="4953000" y="5562600"/>
            <a:ext cx="457200" cy="0"/>
          </a:xfrm>
          <a:prstGeom prst="line">
            <a:avLst/>
          </a:prstGeom>
          <a:noFill/>
          <a:ln w="12700">
            <a:solidFill>
              <a:schemeClr val="tx1"/>
            </a:solidFill>
            <a:round/>
            <a:headEnd/>
            <a:tailEnd/>
          </a:ln>
          <a:effectLst/>
        </p:spPr>
        <p:txBody>
          <a:bodyPr/>
          <a:lstStyle/>
          <a:p>
            <a:endParaRPr lang="en-US"/>
          </a:p>
        </p:txBody>
      </p:sp>
      <p:sp>
        <p:nvSpPr>
          <p:cNvPr id="1548421" name="Line 133"/>
          <p:cNvSpPr>
            <a:spLocks noChangeShapeType="1"/>
          </p:cNvSpPr>
          <p:nvPr/>
        </p:nvSpPr>
        <p:spPr bwMode="auto">
          <a:xfrm>
            <a:off x="5867400" y="5562600"/>
            <a:ext cx="457200" cy="0"/>
          </a:xfrm>
          <a:prstGeom prst="line">
            <a:avLst/>
          </a:prstGeom>
          <a:noFill/>
          <a:ln w="12700">
            <a:solidFill>
              <a:schemeClr val="tx1"/>
            </a:solidFill>
            <a:round/>
            <a:headEnd/>
            <a:tailEnd/>
          </a:ln>
          <a:effectLst/>
        </p:spPr>
        <p:txBody>
          <a:bodyPr/>
          <a:lstStyle/>
          <a:p>
            <a:endParaRPr lang="en-US"/>
          </a:p>
        </p:txBody>
      </p:sp>
      <p:sp>
        <p:nvSpPr>
          <p:cNvPr id="1548422" name="Line 134"/>
          <p:cNvSpPr>
            <a:spLocks noChangeShapeType="1"/>
          </p:cNvSpPr>
          <p:nvPr/>
        </p:nvSpPr>
        <p:spPr bwMode="auto">
          <a:xfrm>
            <a:off x="6781800" y="5562600"/>
            <a:ext cx="457200" cy="0"/>
          </a:xfrm>
          <a:prstGeom prst="line">
            <a:avLst/>
          </a:prstGeom>
          <a:noFill/>
          <a:ln w="12700">
            <a:solidFill>
              <a:schemeClr val="tx1"/>
            </a:solidFill>
            <a:round/>
            <a:headEnd/>
            <a:tailEnd/>
          </a:ln>
          <a:effectLst/>
        </p:spPr>
        <p:txBody>
          <a:bodyPr/>
          <a:lstStyle/>
          <a:p>
            <a:endParaRPr lang="en-US"/>
          </a:p>
        </p:txBody>
      </p:sp>
      <p:sp>
        <p:nvSpPr>
          <p:cNvPr id="1548423" name="Line 135"/>
          <p:cNvSpPr>
            <a:spLocks noChangeShapeType="1"/>
          </p:cNvSpPr>
          <p:nvPr/>
        </p:nvSpPr>
        <p:spPr bwMode="auto">
          <a:xfrm>
            <a:off x="7239000" y="5562600"/>
            <a:ext cx="457200" cy="0"/>
          </a:xfrm>
          <a:prstGeom prst="line">
            <a:avLst/>
          </a:prstGeom>
          <a:noFill/>
          <a:ln w="12700">
            <a:solidFill>
              <a:schemeClr val="tx1"/>
            </a:solidFill>
            <a:round/>
            <a:headEnd/>
            <a:tailEnd/>
          </a:ln>
          <a:effectLst/>
        </p:spPr>
        <p:txBody>
          <a:bodyPr/>
          <a:lstStyle/>
          <a:p>
            <a:endParaRPr lang="en-US"/>
          </a:p>
        </p:txBody>
      </p:sp>
      <p:sp>
        <p:nvSpPr>
          <p:cNvPr id="1548424" name="Line 136"/>
          <p:cNvSpPr>
            <a:spLocks noChangeShapeType="1"/>
          </p:cNvSpPr>
          <p:nvPr/>
        </p:nvSpPr>
        <p:spPr bwMode="auto">
          <a:xfrm>
            <a:off x="3581400" y="6248400"/>
            <a:ext cx="457200" cy="0"/>
          </a:xfrm>
          <a:prstGeom prst="line">
            <a:avLst/>
          </a:prstGeom>
          <a:noFill/>
          <a:ln w="12700">
            <a:solidFill>
              <a:schemeClr val="tx1"/>
            </a:solidFill>
            <a:round/>
            <a:headEnd/>
            <a:tailEnd/>
          </a:ln>
          <a:effectLst/>
        </p:spPr>
        <p:txBody>
          <a:bodyPr/>
          <a:lstStyle/>
          <a:p>
            <a:endParaRPr lang="en-US"/>
          </a:p>
        </p:txBody>
      </p:sp>
      <p:sp>
        <p:nvSpPr>
          <p:cNvPr id="1548425" name="Line 137"/>
          <p:cNvSpPr>
            <a:spLocks noChangeShapeType="1"/>
          </p:cNvSpPr>
          <p:nvPr/>
        </p:nvSpPr>
        <p:spPr bwMode="auto">
          <a:xfrm>
            <a:off x="4495800" y="6248400"/>
            <a:ext cx="457200" cy="0"/>
          </a:xfrm>
          <a:prstGeom prst="line">
            <a:avLst/>
          </a:prstGeom>
          <a:noFill/>
          <a:ln w="12700">
            <a:solidFill>
              <a:schemeClr val="tx1"/>
            </a:solidFill>
            <a:round/>
            <a:headEnd/>
            <a:tailEnd/>
          </a:ln>
          <a:effectLst/>
        </p:spPr>
        <p:txBody>
          <a:bodyPr/>
          <a:lstStyle/>
          <a:p>
            <a:endParaRPr lang="en-US"/>
          </a:p>
        </p:txBody>
      </p:sp>
      <p:sp>
        <p:nvSpPr>
          <p:cNvPr id="1548426" name="Line 138"/>
          <p:cNvSpPr>
            <a:spLocks noChangeShapeType="1"/>
          </p:cNvSpPr>
          <p:nvPr/>
        </p:nvSpPr>
        <p:spPr bwMode="auto">
          <a:xfrm>
            <a:off x="5410200" y="6248400"/>
            <a:ext cx="457200" cy="0"/>
          </a:xfrm>
          <a:prstGeom prst="line">
            <a:avLst/>
          </a:prstGeom>
          <a:noFill/>
          <a:ln w="12700">
            <a:solidFill>
              <a:schemeClr val="tx1"/>
            </a:solidFill>
            <a:round/>
            <a:headEnd/>
            <a:tailEnd/>
          </a:ln>
          <a:effectLst/>
        </p:spPr>
        <p:txBody>
          <a:bodyPr/>
          <a:lstStyle/>
          <a:p>
            <a:endParaRPr lang="en-US"/>
          </a:p>
        </p:txBody>
      </p:sp>
      <p:sp>
        <p:nvSpPr>
          <p:cNvPr id="1548427" name="Line 139"/>
          <p:cNvSpPr>
            <a:spLocks noChangeShapeType="1"/>
          </p:cNvSpPr>
          <p:nvPr/>
        </p:nvSpPr>
        <p:spPr bwMode="auto">
          <a:xfrm>
            <a:off x="6324600" y="6248400"/>
            <a:ext cx="457200" cy="0"/>
          </a:xfrm>
          <a:prstGeom prst="line">
            <a:avLst/>
          </a:prstGeom>
          <a:noFill/>
          <a:ln w="12700">
            <a:solidFill>
              <a:schemeClr val="tx1"/>
            </a:solidFill>
            <a:round/>
            <a:headEnd/>
            <a:tailEnd/>
          </a:ln>
          <a:effectLst/>
        </p:spPr>
        <p:txBody>
          <a:bodyPr/>
          <a:lstStyle/>
          <a:p>
            <a:endParaRPr lang="en-US"/>
          </a:p>
        </p:txBody>
      </p:sp>
      <p:sp>
        <p:nvSpPr>
          <p:cNvPr id="1548428" name="Line 140"/>
          <p:cNvSpPr>
            <a:spLocks noChangeShapeType="1"/>
          </p:cNvSpPr>
          <p:nvPr/>
        </p:nvSpPr>
        <p:spPr bwMode="auto">
          <a:xfrm>
            <a:off x="7239000" y="6248400"/>
            <a:ext cx="457200" cy="0"/>
          </a:xfrm>
          <a:prstGeom prst="line">
            <a:avLst/>
          </a:prstGeom>
          <a:noFill/>
          <a:ln w="12700">
            <a:solidFill>
              <a:schemeClr val="tx1"/>
            </a:solidFill>
            <a:round/>
            <a:headEnd/>
            <a:tailEnd/>
          </a:ln>
          <a:effectLst/>
        </p:spPr>
        <p:txBody>
          <a:bodyPr/>
          <a:lstStyle/>
          <a:p>
            <a:endParaRPr lang="en-US"/>
          </a:p>
        </p:txBody>
      </p:sp>
      <p:sp>
        <p:nvSpPr>
          <p:cNvPr id="1548429" name="Line 141"/>
          <p:cNvSpPr>
            <a:spLocks noChangeShapeType="1"/>
          </p:cNvSpPr>
          <p:nvPr/>
        </p:nvSpPr>
        <p:spPr bwMode="auto">
          <a:xfrm flipV="1">
            <a:off x="3124200" y="5105400"/>
            <a:ext cx="0" cy="457200"/>
          </a:xfrm>
          <a:prstGeom prst="line">
            <a:avLst/>
          </a:prstGeom>
          <a:noFill/>
          <a:ln w="12700">
            <a:solidFill>
              <a:schemeClr val="tx1"/>
            </a:solidFill>
            <a:round/>
            <a:headEnd/>
            <a:tailEnd/>
          </a:ln>
          <a:effectLst/>
        </p:spPr>
        <p:txBody>
          <a:bodyPr/>
          <a:lstStyle/>
          <a:p>
            <a:endParaRPr lang="en-US"/>
          </a:p>
        </p:txBody>
      </p:sp>
      <p:sp>
        <p:nvSpPr>
          <p:cNvPr id="1548430" name="Line 142"/>
          <p:cNvSpPr>
            <a:spLocks noChangeShapeType="1"/>
          </p:cNvSpPr>
          <p:nvPr/>
        </p:nvSpPr>
        <p:spPr bwMode="auto">
          <a:xfrm flipV="1">
            <a:off x="2667000" y="5105400"/>
            <a:ext cx="0" cy="457200"/>
          </a:xfrm>
          <a:prstGeom prst="line">
            <a:avLst/>
          </a:prstGeom>
          <a:noFill/>
          <a:ln w="12700">
            <a:solidFill>
              <a:schemeClr val="tx1"/>
            </a:solidFill>
            <a:round/>
            <a:headEnd/>
            <a:tailEnd/>
          </a:ln>
          <a:effectLst/>
        </p:spPr>
        <p:txBody>
          <a:bodyPr/>
          <a:lstStyle/>
          <a:p>
            <a:endParaRPr lang="en-US"/>
          </a:p>
        </p:txBody>
      </p:sp>
      <p:sp>
        <p:nvSpPr>
          <p:cNvPr id="1548431" name="Line 143"/>
          <p:cNvSpPr>
            <a:spLocks noChangeShapeType="1"/>
          </p:cNvSpPr>
          <p:nvPr/>
        </p:nvSpPr>
        <p:spPr bwMode="auto">
          <a:xfrm>
            <a:off x="2667000" y="5105400"/>
            <a:ext cx="457200" cy="0"/>
          </a:xfrm>
          <a:prstGeom prst="line">
            <a:avLst/>
          </a:prstGeom>
          <a:noFill/>
          <a:ln w="12700">
            <a:solidFill>
              <a:schemeClr val="tx1"/>
            </a:solidFill>
            <a:round/>
            <a:headEnd/>
            <a:tailEnd/>
          </a:ln>
          <a:effectLst/>
        </p:spPr>
        <p:txBody>
          <a:bodyPr/>
          <a:lstStyle/>
          <a:p>
            <a:endParaRPr lang="en-US"/>
          </a:p>
        </p:txBody>
      </p:sp>
      <p:sp>
        <p:nvSpPr>
          <p:cNvPr id="1548432" name="Line 144"/>
          <p:cNvSpPr>
            <a:spLocks noChangeShapeType="1"/>
          </p:cNvSpPr>
          <p:nvPr/>
        </p:nvSpPr>
        <p:spPr bwMode="auto">
          <a:xfrm>
            <a:off x="3124200" y="6248400"/>
            <a:ext cx="457200" cy="0"/>
          </a:xfrm>
          <a:prstGeom prst="line">
            <a:avLst/>
          </a:prstGeom>
          <a:noFill/>
          <a:ln w="12700">
            <a:solidFill>
              <a:schemeClr val="tx1"/>
            </a:solidFill>
            <a:round/>
            <a:headEnd/>
            <a:tailEnd/>
          </a:ln>
          <a:effectLst/>
        </p:spPr>
        <p:txBody>
          <a:bodyPr/>
          <a:lstStyle/>
          <a:p>
            <a:endParaRPr lang="en-US"/>
          </a:p>
        </p:txBody>
      </p:sp>
      <p:sp>
        <p:nvSpPr>
          <p:cNvPr id="1548433" name="Line 145"/>
          <p:cNvSpPr>
            <a:spLocks noChangeShapeType="1"/>
          </p:cNvSpPr>
          <p:nvPr/>
        </p:nvSpPr>
        <p:spPr bwMode="auto">
          <a:xfrm>
            <a:off x="3581400" y="5562600"/>
            <a:ext cx="457200" cy="0"/>
          </a:xfrm>
          <a:prstGeom prst="line">
            <a:avLst/>
          </a:prstGeom>
          <a:noFill/>
          <a:ln w="12700">
            <a:solidFill>
              <a:schemeClr val="tx1"/>
            </a:solidFill>
            <a:round/>
            <a:headEnd/>
            <a:tailEnd/>
          </a:ln>
          <a:effectLst/>
        </p:spPr>
        <p:txBody>
          <a:bodyPr/>
          <a:lstStyle/>
          <a:p>
            <a:endParaRPr lang="en-US"/>
          </a:p>
        </p:txBody>
      </p:sp>
      <p:sp>
        <p:nvSpPr>
          <p:cNvPr id="1548434" name="Line 146"/>
          <p:cNvSpPr>
            <a:spLocks noChangeShapeType="1"/>
          </p:cNvSpPr>
          <p:nvPr/>
        </p:nvSpPr>
        <p:spPr bwMode="auto">
          <a:xfrm flipV="1">
            <a:off x="4038600" y="5791200"/>
            <a:ext cx="0" cy="457200"/>
          </a:xfrm>
          <a:prstGeom prst="line">
            <a:avLst/>
          </a:prstGeom>
          <a:noFill/>
          <a:ln w="12700">
            <a:solidFill>
              <a:schemeClr val="tx1"/>
            </a:solidFill>
            <a:round/>
            <a:headEnd/>
            <a:tailEnd/>
          </a:ln>
          <a:effectLst/>
        </p:spPr>
        <p:txBody>
          <a:bodyPr/>
          <a:lstStyle/>
          <a:p>
            <a:endParaRPr lang="en-US"/>
          </a:p>
        </p:txBody>
      </p:sp>
      <p:sp>
        <p:nvSpPr>
          <p:cNvPr id="1548435" name="Line 147"/>
          <p:cNvSpPr>
            <a:spLocks noChangeShapeType="1"/>
          </p:cNvSpPr>
          <p:nvPr/>
        </p:nvSpPr>
        <p:spPr bwMode="auto">
          <a:xfrm>
            <a:off x="4038600" y="5791200"/>
            <a:ext cx="457200" cy="0"/>
          </a:xfrm>
          <a:prstGeom prst="line">
            <a:avLst/>
          </a:prstGeom>
          <a:noFill/>
          <a:ln w="12700">
            <a:solidFill>
              <a:schemeClr val="tx1"/>
            </a:solidFill>
            <a:round/>
            <a:headEnd/>
            <a:tailEnd/>
          </a:ln>
          <a:effectLst/>
        </p:spPr>
        <p:txBody>
          <a:bodyPr/>
          <a:lstStyle/>
          <a:p>
            <a:endParaRPr lang="en-US"/>
          </a:p>
        </p:txBody>
      </p:sp>
      <p:sp>
        <p:nvSpPr>
          <p:cNvPr id="1548436" name="Line 148"/>
          <p:cNvSpPr>
            <a:spLocks noChangeShapeType="1"/>
          </p:cNvSpPr>
          <p:nvPr/>
        </p:nvSpPr>
        <p:spPr bwMode="auto">
          <a:xfrm flipV="1">
            <a:off x="4495800" y="5791200"/>
            <a:ext cx="0" cy="457200"/>
          </a:xfrm>
          <a:prstGeom prst="line">
            <a:avLst/>
          </a:prstGeom>
          <a:noFill/>
          <a:ln w="12700">
            <a:solidFill>
              <a:schemeClr val="tx1"/>
            </a:solidFill>
            <a:round/>
            <a:headEnd/>
            <a:tailEnd/>
          </a:ln>
          <a:effectLst/>
        </p:spPr>
        <p:txBody>
          <a:bodyPr/>
          <a:lstStyle/>
          <a:p>
            <a:endParaRPr lang="en-US"/>
          </a:p>
        </p:txBody>
      </p:sp>
      <p:sp>
        <p:nvSpPr>
          <p:cNvPr id="1548437" name="Line 149"/>
          <p:cNvSpPr>
            <a:spLocks noChangeShapeType="1"/>
          </p:cNvSpPr>
          <p:nvPr/>
        </p:nvSpPr>
        <p:spPr bwMode="auto">
          <a:xfrm>
            <a:off x="4495800" y="5562600"/>
            <a:ext cx="457200" cy="0"/>
          </a:xfrm>
          <a:prstGeom prst="line">
            <a:avLst/>
          </a:prstGeom>
          <a:noFill/>
          <a:ln w="12700">
            <a:solidFill>
              <a:schemeClr val="tx1"/>
            </a:solidFill>
            <a:round/>
            <a:headEnd/>
            <a:tailEnd/>
          </a:ln>
          <a:effectLst/>
        </p:spPr>
        <p:txBody>
          <a:bodyPr/>
          <a:lstStyle/>
          <a:p>
            <a:endParaRPr lang="en-US"/>
          </a:p>
        </p:txBody>
      </p:sp>
      <p:sp>
        <p:nvSpPr>
          <p:cNvPr id="1548438" name="Line 150"/>
          <p:cNvSpPr>
            <a:spLocks noChangeShapeType="1"/>
          </p:cNvSpPr>
          <p:nvPr/>
        </p:nvSpPr>
        <p:spPr bwMode="auto">
          <a:xfrm>
            <a:off x="2209800" y="6248400"/>
            <a:ext cx="457200" cy="0"/>
          </a:xfrm>
          <a:prstGeom prst="line">
            <a:avLst/>
          </a:prstGeom>
          <a:noFill/>
          <a:ln w="12700" cap="rnd">
            <a:solidFill>
              <a:schemeClr val="tx1"/>
            </a:solidFill>
            <a:prstDash val="sysDot"/>
            <a:round/>
            <a:headEnd/>
            <a:tailEnd/>
          </a:ln>
          <a:effectLst/>
        </p:spPr>
        <p:txBody>
          <a:bodyPr/>
          <a:lstStyle/>
          <a:p>
            <a:endParaRPr lang="en-US"/>
          </a:p>
        </p:txBody>
      </p:sp>
      <p:sp>
        <p:nvSpPr>
          <p:cNvPr id="1548439" name="Line 151"/>
          <p:cNvSpPr>
            <a:spLocks noChangeShapeType="1"/>
          </p:cNvSpPr>
          <p:nvPr/>
        </p:nvSpPr>
        <p:spPr bwMode="auto">
          <a:xfrm>
            <a:off x="4953000" y="6248400"/>
            <a:ext cx="457200" cy="0"/>
          </a:xfrm>
          <a:prstGeom prst="line">
            <a:avLst/>
          </a:prstGeom>
          <a:noFill/>
          <a:ln w="12700">
            <a:solidFill>
              <a:schemeClr val="tx1"/>
            </a:solidFill>
            <a:round/>
            <a:headEnd/>
            <a:tailEnd/>
          </a:ln>
          <a:effectLst/>
        </p:spPr>
        <p:txBody>
          <a:bodyPr/>
          <a:lstStyle/>
          <a:p>
            <a:endParaRPr lang="en-US"/>
          </a:p>
        </p:txBody>
      </p:sp>
      <p:sp>
        <p:nvSpPr>
          <p:cNvPr id="1548440" name="Line 152"/>
          <p:cNvSpPr>
            <a:spLocks noChangeShapeType="1"/>
          </p:cNvSpPr>
          <p:nvPr/>
        </p:nvSpPr>
        <p:spPr bwMode="auto">
          <a:xfrm flipV="1">
            <a:off x="5410200" y="5105400"/>
            <a:ext cx="0" cy="457200"/>
          </a:xfrm>
          <a:prstGeom prst="line">
            <a:avLst/>
          </a:prstGeom>
          <a:noFill/>
          <a:ln w="12700">
            <a:solidFill>
              <a:schemeClr val="tx1"/>
            </a:solidFill>
            <a:round/>
            <a:headEnd/>
            <a:tailEnd/>
          </a:ln>
          <a:effectLst/>
        </p:spPr>
        <p:txBody>
          <a:bodyPr/>
          <a:lstStyle/>
          <a:p>
            <a:endParaRPr lang="en-US"/>
          </a:p>
        </p:txBody>
      </p:sp>
      <p:sp>
        <p:nvSpPr>
          <p:cNvPr id="1548441" name="Line 153"/>
          <p:cNvSpPr>
            <a:spLocks noChangeShapeType="1"/>
          </p:cNvSpPr>
          <p:nvPr/>
        </p:nvSpPr>
        <p:spPr bwMode="auto">
          <a:xfrm>
            <a:off x="5410200" y="5105400"/>
            <a:ext cx="457200" cy="0"/>
          </a:xfrm>
          <a:prstGeom prst="line">
            <a:avLst/>
          </a:prstGeom>
          <a:noFill/>
          <a:ln w="12700">
            <a:solidFill>
              <a:schemeClr val="tx1"/>
            </a:solidFill>
            <a:round/>
            <a:headEnd/>
            <a:tailEnd/>
          </a:ln>
          <a:effectLst/>
        </p:spPr>
        <p:txBody>
          <a:bodyPr/>
          <a:lstStyle/>
          <a:p>
            <a:endParaRPr lang="en-US"/>
          </a:p>
        </p:txBody>
      </p:sp>
      <p:sp>
        <p:nvSpPr>
          <p:cNvPr id="1548442" name="Line 154"/>
          <p:cNvSpPr>
            <a:spLocks noChangeShapeType="1"/>
          </p:cNvSpPr>
          <p:nvPr/>
        </p:nvSpPr>
        <p:spPr bwMode="auto">
          <a:xfrm flipV="1">
            <a:off x="5867400" y="5105400"/>
            <a:ext cx="0" cy="457200"/>
          </a:xfrm>
          <a:prstGeom prst="line">
            <a:avLst/>
          </a:prstGeom>
          <a:noFill/>
          <a:ln w="12700">
            <a:solidFill>
              <a:schemeClr val="tx1"/>
            </a:solidFill>
            <a:round/>
            <a:headEnd/>
            <a:tailEnd/>
          </a:ln>
          <a:effectLst/>
        </p:spPr>
        <p:txBody>
          <a:bodyPr/>
          <a:lstStyle/>
          <a:p>
            <a:endParaRPr lang="en-US"/>
          </a:p>
        </p:txBody>
      </p:sp>
      <p:sp>
        <p:nvSpPr>
          <p:cNvPr id="1548443" name="Line 155"/>
          <p:cNvSpPr>
            <a:spLocks noChangeShapeType="1"/>
          </p:cNvSpPr>
          <p:nvPr/>
        </p:nvSpPr>
        <p:spPr bwMode="auto">
          <a:xfrm>
            <a:off x="5867400" y="6248400"/>
            <a:ext cx="457200" cy="0"/>
          </a:xfrm>
          <a:prstGeom prst="line">
            <a:avLst/>
          </a:prstGeom>
          <a:noFill/>
          <a:ln w="12700">
            <a:solidFill>
              <a:schemeClr val="tx1"/>
            </a:solidFill>
            <a:round/>
            <a:headEnd/>
            <a:tailEnd/>
          </a:ln>
          <a:effectLst/>
        </p:spPr>
        <p:txBody>
          <a:bodyPr/>
          <a:lstStyle/>
          <a:p>
            <a:endParaRPr lang="en-US"/>
          </a:p>
        </p:txBody>
      </p:sp>
      <p:sp>
        <p:nvSpPr>
          <p:cNvPr id="1548444" name="Line 156"/>
          <p:cNvSpPr>
            <a:spLocks noChangeShapeType="1"/>
          </p:cNvSpPr>
          <p:nvPr/>
        </p:nvSpPr>
        <p:spPr bwMode="auto">
          <a:xfrm>
            <a:off x="6324600" y="5562600"/>
            <a:ext cx="457200" cy="0"/>
          </a:xfrm>
          <a:prstGeom prst="line">
            <a:avLst/>
          </a:prstGeom>
          <a:noFill/>
          <a:ln w="12700">
            <a:solidFill>
              <a:schemeClr val="tx1"/>
            </a:solidFill>
            <a:round/>
            <a:headEnd/>
            <a:tailEnd/>
          </a:ln>
          <a:effectLst/>
        </p:spPr>
        <p:txBody>
          <a:bodyPr/>
          <a:lstStyle/>
          <a:p>
            <a:endParaRPr lang="en-US"/>
          </a:p>
        </p:txBody>
      </p:sp>
      <p:sp>
        <p:nvSpPr>
          <p:cNvPr id="1548445" name="Line 157"/>
          <p:cNvSpPr>
            <a:spLocks noChangeShapeType="1"/>
          </p:cNvSpPr>
          <p:nvPr/>
        </p:nvSpPr>
        <p:spPr bwMode="auto">
          <a:xfrm flipV="1">
            <a:off x="6781800" y="5791200"/>
            <a:ext cx="0" cy="457200"/>
          </a:xfrm>
          <a:prstGeom prst="line">
            <a:avLst/>
          </a:prstGeom>
          <a:noFill/>
          <a:ln w="12700">
            <a:solidFill>
              <a:schemeClr val="tx1"/>
            </a:solidFill>
            <a:round/>
            <a:headEnd/>
            <a:tailEnd/>
          </a:ln>
          <a:effectLst/>
        </p:spPr>
        <p:txBody>
          <a:bodyPr/>
          <a:lstStyle/>
          <a:p>
            <a:endParaRPr lang="en-US"/>
          </a:p>
        </p:txBody>
      </p:sp>
      <p:sp>
        <p:nvSpPr>
          <p:cNvPr id="1548446" name="Line 158"/>
          <p:cNvSpPr>
            <a:spLocks noChangeShapeType="1"/>
          </p:cNvSpPr>
          <p:nvPr/>
        </p:nvSpPr>
        <p:spPr bwMode="auto">
          <a:xfrm>
            <a:off x="6781800" y="5791200"/>
            <a:ext cx="457200" cy="0"/>
          </a:xfrm>
          <a:prstGeom prst="line">
            <a:avLst/>
          </a:prstGeom>
          <a:noFill/>
          <a:ln w="12700">
            <a:solidFill>
              <a:schemeClr val="tx1"/>
            </a:solidFill>
            <a:round/>
            <a:headEnd/>
            <a:tailEnd/>
          </a:ln>
          <a:effectLst/>
        </p:spPr>
        <p:txBody>
          <a:bodyPr/>
          <a:lstStyle/>
          <a:p>
            <a:endParaRPr lang="en-US"/>
          </a:p>
        </p:txBody>
      </p:sp>
      <p:sp>
        <p:nvSpPr>
          <p:cNvPr id="1548447" name="Line 159"/>
          <p:cNvSpPr>
            <a:spLocks noChangeShapeType="1"/>
          </p:cNvSpPr>
          <p:nvPr/>
        </p:nvSpPr>
        <p:spPr bwMode="auto">
          <a:xfrm flipV="1">
            <a:off x="7239000" y="5791200"/>
            <a:ext cx="0" cy="457200"/>
          </a:xfrm>
          <a:prstGeom prst="line">
            <a:avLst/>
          </a:prstGeom>
          <a:noFill/>
          <a:ln w="12700">
            <a:solidFill>
              <a:schemeClr val="tx1"/>
            </a:solidFill>
            <a:round/>
            <a:headEnd/>
            <a:tailEnd/>
          </a:ln>
          <a:effectLst/>
        </p:spPr>
        <p:txBody>
          <a:bodyPr/>
          <a:lstStyle/>
          <a:p>
            <a:endParaRPr lang="en-US"/>
          </a:p>
        </p:txBody>
      </p:sp>
      <p:sp>
        <p:nvSpPr>
          <p:cNvPr id="1548448" name="Line 160"/>
          <p:cNvSpPr>
            <a:spLocks noChangeShapeType="1"/>
          </p:cNvSpPr>
          <p:nvPr/>
        </p:nvSpPr>
        <p:spPr bwMode="auto">
          <a:xfrm>
            <a:off x="7620000" y="6248400"/>
            <a:ext cx="457200" cy="0"/>
          </a:xfrm>
          <a:prstGeom prst="line">
            <a:avLst/>
          </a:prstGeom>
          <a:noFill/>
          <a:ln w="12700">
            <a:solidFill>
              <a:schemeClr val="tx1"/>
            </a:solidFill>
            <a:round/>
            <a:headEnd/>
            <a:tailEnd/>
          </a:ln>
          <a:effectLst/>
        </p:spPr>
        <p:txBody>
          <a:bodyPr/>
          <a:lstStyle/>
          <a:p>
            <a:endParaRPr lang="en-US"/>
          </a:p>
        </p:txBody>
      </p:sp>
      <p:sp>
        <p:nvSpPr>
          <p:cNvPr id="1548449" name="Line 161"/>
          <p:cNvSpPr>
            <a:spLocks noChangeShapeType="1"/>
          </p:cNvSpPr>
          <p:nvPr/>
        </p:nvSpPr>
        <p:spPr bwMode="auto">
          <a:xfrm>
            <a:off x="7620000" y="5562600"/>
            <a:ext cx="457200" cy="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1186" name="Rectangle 2"/>
          <p:cNvSpPr>
            <a:spLocks noGrp="1" noChangeArrowheads="1"/>
          </p:cNvSpPr>
          <p:nvPr>
            <p:ph type="title"/>
          </p:nvPr>
        </p:nvSpPr>
        <p:spPr>
          <a:xfrm>
            <a:off x="609600" y="304800"/>
            <a:ext cx="6781800" cy="422275"/>
          </a:xfrm>
        </p:spPr>
        <p:txBody>
          <a:bodyPr/>
          <a:lstStyle/>
          <a:p>
            <a:r>
              <a:rPr lang="en-US"/>
              <a:t>Ratioed CMOS Clocked SR Latch</a:t>
            </a:r>
          </a:p>
        </p:txBody>
      </p:sp>
      <p:sp>
        <p:nvSpPr>
          <p:cNvPr id="1501187" name="Text Box 3"/>
          <p:cNvSpPr txBox="1">
            <a:spLocks noChangeArrowheads="1"/>
          </p:cNvSpPr>
          <p:nvPr/>
        </p:nvSpPr>
        <p:spPr bwMode="auto">
          <a:xfrm>
            <a:off x="6248400" y="2441575"/>
            <a:ext cx="311150" cy="366713"/>
          </a:xfrm>
          <a:prstGeom prst="rect">
            <a:avLst/>
          </a:prstGeom>
          <a:noFill/>
          <a:ln w="12700">
            <a:noFill/>
            <a:miter lim="800000"/>
            <a:headEnd/>
            <a:tailEnd/>
          </a:ln>
          <a:effectLst/>
        </p:spPr>
        <p:txBody>
          <a:bodyPr wrap="none">
            <a:spAutoFit/>
          </a:bodyPr>
          <a:lstStyle/>
          <a:p>
            <a:r>
              <a:rPr lang="en-US" sz="1800"/>
              <a:t>1</a:t>
            </a:r>
            <a:endParaRPr lang="en-US" sz="1800">
              <a:solidFill>
                <a:srgbClr val="0000B6"/>
              </a:solidFill>
              <a:latin typeface="Book Antiqua" pitchFamily="18" charset="0"/>
            </a:endParaRPr>
          </a:p>
        </p:txBody>
      </p:sp>
      <p:sp>
        <p:nvSpPr>
          <p:cNvPr id="1501188" name="Text Box 4"/>
          <p:cNvSpPr txBox="1">
            <a:spLocks noChangeArrowheads="1"/>
          </p:cNvSpPr>
          <p:nvPr/>
        </p:nvSpPr>
        <p:spPr bwMode="auto">
          <a:xfrm>
            <a:off x="6416675" y="4154488"/>
            <a:ext cx="311150" cy="366712"/>
          </a:xfrm>
          <a:prstGeom prst="rect">
            <a:avLst/>
          </a:prstGeom>
          <a:noFill/>
          <a:ln w="12700">
            <a:noFill/>
            <a:miter lim="800000"/>
            <a:headEnd/>
            <a:tailEnd/>
          </a:ln>
          <a:effectLst/>
        </p:spPr>
        <p:txBody>
          <a:bodyPr wrap="none">
            <a:spAutoFit/>
          </a:bodyPr>
          <a:lstStyle/>
          <a:p>
            <a:r>
              <a:rPr lang="en-US" sz="1800"/>
              <a:t>1</a:t>
            </a:r>
          </a:p>
        </p:txBody>
      </p:sp>
      <p:sp>
        <p:nvSpPr>
          <p:cNvPr id="1501189" name="Text Box 5"/>
          <p:cNvSpPr txBox="1">
            <a:spLocks noChangeArrowheads="1"/>
          </p:cNvSpPr>
          <p:nvPr/>
        </p:nvSpPr>
        <p:spPr bwMode="auto">
          <a:xfrm>
            <a:off x="1828800" y="4191000"/>
            <a:ext cx="311150" cy="366713"/>
          </a:xfrm>
          <a:prstGeom prst="rect">
            <a:avLst/>
          </a:prstGeom>
          <a:noFill/>
          <a:ln w="12700">
            <a:noFill/>
            <a:miter lim="800000"/>
            <a:headEnd/>
            <a:tailEnd/>
          </a:ln>
          <a:effectLst/>
        </p:spPr>
        <p:txBody>
          <a:bodyPr wrap="none">
            <a:spAutoFit/>
          </a:bodyPr>
          <a:lstStyle/>
          <a:p>
            <a:r>
              <a:rPr lang="en-US" sz="1800"/>
              <a:t>0</a:t>
            </a:r>
          </a:p>
        </p:txBody>
      </p:sp>
      <p:sp>
        <p:nvSpPr>
          <p:cNvPr id="1501190" name="Text Box 6"/>
          <p:cNvSpPr txBox="1">
            <a:spLocks noChangeArrowheads="1"/>
          </p:cNvSpPr>
          <p:nvPr/>
        </p:nvSpPr>
        <p:spPr bwMode="auto">
          <a:xfrm>
            <a:off x="1905000" y="2819400"/>
            <a:ext cx="374650" cy="366713"/>
          </a:xfrm>
          <a:prstGeom prst="rect">
            <a:avLst/>
          </a:prstGeom>
          <a:noFill/>
          <a:ln w="12700">
            <a:noFill/>
            <a:miter lim="800000"/>
            <a:headEnd/>
            <a:tailEnd/>
          </a:ln>
          <a:effectLst/>
        </p:spPr>
        <p:txBody>
          <a:bodyPr>
            <a:spAutoFit/>
          </a:bodyPr>
          <a:lstStyle/>
          <a:p>
            <a:r>
              <a:rPr lang="en-US" sz="1800"/>
              <a:t> 0</a:t>
            </a:r>
          </a:p>
        </p:txBody>
      </p:sp>
      <p:sp>
        <p:nvSpPr>
          <p:cNvPr id="1501191" name="Text Box 7"/>
          <p:cNvSpPr txBox="1">
            <a:spLocks noChangeArrowheads="1"/>
          </p:cNvSpPr>
          <p:nvPr/>
        </p:nvSpPr>
        <p:spPr bwMode="auto">
          <a:xfrm>
            <a:off x="5410200" y="4202113"/>
            <a:ext cx="184150" cy="366712"/>
          </a:xfrm>
          <a:prstGeom prst="rect">
            <a:avLst/>
          </a:prstGeom>
          <a:noFill/>
          <a:ln w="12700">
            <a:noFill/>
            <a:miter lim="800000"/>
            <a:headEnd/>
            <a:tailEnd/>
          </a:ln>
          <a:effectLst/>
        </p:spPr>
        <p:txBody>
          <a:bodyPr wrap="none">
            <a:spAutoFit/>
          </a:bodyPr>
          <a:lstStyle/>
          <a:p>
            <a:endParaRPr lang="en-US" sz="1800">
              <a:solidFill>
                <a:srgbClr val="0000B6"/>
              </a:solidFill>
              <a:latin typeface="Book Antiqua" pitchFamily="18" charset="0"/>
            </a:endParaRPr>
          </a:p>
        </p:txBody>
      </p:sp>
      <p:sp>
        <p:nvSpPr>
          <p:cNvPr id="1501192" name="Text Box 8"/>
          <p:cNvSpPr txBox="1">
            <a:spLocks noChangeArrowheads="1"/>
          </p:cNvSpPr>
          <p:nvPr/>
        </p:nvSpPr>
        <p:spPr bwMode="auto">
          <a:xfrm>
            <a:off x="5334000" y="4267200"/>
            <a:ext cx="438150" cy="366713"/>
          </a:xfrm>
          <a:prstGeom prst="rect">
            <a:avLst/>
          </a:prstGeom>
          <a:noFill/>
          <a:ln w="12700">
            <a:noFill/>
            <a:miter lim="800000"/>
            <a:headEnd/>
            <a:tailEnd/>
          </a:ln>
          <a:effectLst/>
        </p:spPr>
        <p:txBody>
          <a:bodyPr wrap="none">
            <a:spAutoFit/>
          </a:bodyPr>
          <a:lstStyle/>
          <a:p>
            <a:r>
              <a:rPr lang="en-US" sz="1800"/>
              <a:t>on</a:t>
            </a:r>
          </a:p>
        </p:txBody>
      </p:sp>
      <p:sp>
        <p:nvSpPr>
          <p:cNvPr id="1501193" name="Text Box 9"/>
          <p:cNvSpPr txBox="1">
            <a:spLocks noChangeArrowheads="1"/>
          </p:cNvSpPr>
          <p:nvPr/>
        </p:nvSpPr>
        <p:spPr bwMode="auto">
          <a:xfrm>
            <a:off x="2743200" y="4267200"/>
            <a:ext cx="438150" cy="366713"/>
          </a:xfrm>
          <a:prstGeom prst="rect">
            <a:avLst/>
          </a:prstGeom>
          <a:noFill/>
          <a:ln w="12700">
            <a:noFill/>
            <a:miter lim="800000"/>
            <a:headEnd/>
            <a:tailEnd/>
          </a:ln>
          <a:effectLst/>
        </p:spPr>
        <p:txBody>
          <a:bodyPr wrap="none">
            <a:spAutoFit/>
          </a:bodyPr>
          <a:lstStyle/>
          <a:p>
            <a:r>
              <a:rPr lang="en-US" sz="1800"/>
              <a:t>off</a:t>
            </a:r>
          </a:p>
        </p:txBody>
      </p:sp>
      <p:sp>
        <p:nvSpPr>
          <p:cNvPr id="1501194" name="Text Box 10"/>
          <p:cNvSpPr txBox="1">
            <a:spLocks noChangeArrowheads="1"/>
          </p:cNvSpPr>
          <p:nvPr/>
        </p:nvSpPr>
        <p:spPr bwMode="auto">
          <a:xfrm>
            <a:off x="5029200" y="1981200"/>
            <a:ext cx="438150" cy="366713"/>
          </a:xfrm>
          <a:prstGeom prst="rect">
            <a:avLst/>
          </a:prstGeom>
          <a:noFill/>
          <a:ln w="12700">
            <a:noFill/>
            <a:miter lim="800000"/>
            <a:headEnd/>
            <a:tailEnd/>
          </a:ln>
          <a:effectLst/>
        </p:spPr>
        <p:txBody>
          <a:bodyPr wrap="none">
            <a:spAutoFit/>
          </a:bodyPr>
          <a:lstStyle/>
          <a:p>
            <a:r>
              <a:rPr lang="en-US" sz="1800"/>
              <a:t>on</a:t>
            </a:r>
          </a:p>
        </p:txBody>
      </p:sp>
      <p:sp>
        <p:nvSpPr>
          <p:cNvPr id="1501195" name="Text Box 11"/>
          <p:cNvSpPr txBox="1">
            <a:spLocks noChangeArrowheads="1"/>
          </p:cNvSpPr>
          <p:nvPr/>
        </p:nvSpPr>
        <p:spPr bwMode="auto">
          <a:xfrm>
            <a:off x="4572000" y="3886200"/>
            <a:ext cx="438150" cy="366713"/>
          </a:xfrm>
          <a:prstGeom prst="rect">
            <a:avLst/>
          </a:prstGeom>
          <a:noFill/>
          <a:ln w="12700">
            <a:noFill/>
            <a:miter lim="800000"/>
            <a:headEnd/>
            <a:tailEnd/>
          </a:ln>
          <a:effectLst/>
        </p:spPr>
        <p:txBody>
          <a:bodyPr wrap="none">
            <a:spAutoFit/>
          </a:bodyPr>
          <a:lstStyle/>
          <a:p>
            <a:r>
              <a:rPr lang="en-US" sz="1800"/>
              <a:t>off</a:t>
            </a:r>
          </a:p>
        </p:txBody>
      </p:sp>
      <p:sp>
        <p:nvSpPr>
          <p:cNvPr id="1501196" name="Text Box 12"/>
          <p:cNvSpPr txBox="1">
            <a:spLocks noChangeArrowheads="1"/>
          </p:cNvSpPr>
          <p:nvPr/>
        </p:nvSpPr>
        <p:spPr bwMode="auto">
          <a:xfrm>
            <a:off x="3048000" y="1981200"/>
            <a:ext cx="438150" cy="366713"/>
          </a:xfrm>
          <a:prstGeom prst="rect">
            <a:avLst/>
          </a:prstGeom>
          <a:noFill/>
          <a:ln w="12700">
            <a:noFill/>
            <a:miter lim="800000"/>
            <a:headEnd/>
            <a:tailEnd/>
          </a:ln>
          <a:effectLst/>
        </p:spPr>
        <p:txBody>
          <a:bodyPr wrap="none">
            <a:spAutoFit/>
          </a:bodyPr>
          <a:lstStyle/>
          <a:p>
            <a:r>
              <a:rPr lang="en-US" sz="1800"/>
              <a:t>off</a:t>
            </a:r>
          </a:p>
        </p:txBody>
      </p:sp>
      <p:sp>
        <p:nvSpPr>
          <p:cNvPr id="1501197" name="Text Box 13"/>
          <p:cNvSpPr txBox="1">
            <a:spLocks noChangeArrowheads="1"/>
          </p:cNvSpPr>
          <p:nvPr/>
        </p:nvSpPr>
        <p:spPr bwMode="auto">
          <a:xfrm>
            <a:off x="3276600" y="3886200"/>
            <a:ext cx="438150" cy="366713"/>
          </a:xfrm>
          <a:prstGeom prst="rect">
            <a:avLst/>
          </a:prstGeom>
          <a:noFill/>
          <a:ln w="12700">
            <a:noFill/>
            <a:miter lim="800000"/>
            <a:headEnd/>
            <a:tailEnd/>
          </a:ln>
          <a:effectLst/>
        </p:spPr>
        <p:txBody>
          <a:bodyPr wrap="none">
            <a:spAutoFit/>
          </a:bodyPr>
          <a:lstStyle/>
          <a:p>
            <a:r>
              <a:rPr lang="en-US" sz="1800"/>
              <a:t>on</a:t>
            </a:r>
          </a:p>
        </p:txBody>
      </p:sp>
      <p:sp>
        <p:nvSpPr>
          <p:cNvPr id="1501198" name="Freeform 14"/>
          <p:cNvSpPr>
            <a:spLocks/>
          </p:cNvSpPr>
          <p:nvPr/>
        </p:nvSpPr>
        <p:spPr bwMode="auto">
          <a:xfrm rot="-5400000">
            <a:off x="3238500" y="22479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1199" name="Line 15"/>
          <p:cNvSpPr>
            <a:spLocks noChangeShapeType="1"/>
          </p:cNvSpPr>
          <p:nvPr/>
        </p:nvSpPr>
        <p:spPr bwMode="auto">
          <a:xfrm>
            <a:off x="3810000" y="2209800"/>
            <a:ext cx="0" cy="304800"/>
          </a:xfrm>
          <a:prstGeom prst="line">
            <a:avLst/>
          </a:prstGeom>
          <a:noFill/>
          <a:ln w="12700">
            <a:solidFill>
              <a:schemeClr val="tx1"/>
            </a:solidFill>
            <a:round/>
            <a:headEnd/>
            <a:tailEnd/>
          </a:ln>
          <a:effectLst/>
        </p:spPr>
        <p:txBody>
          <a:bodyPr wrap="none" anchor="ctr"/>
          <a:lstStyle/>
          <a:p>
            <a:endParaRPr lang="en-US"/>
          </a:p>
        </p:txBody>
      </p:sp>
      <p:sp>
        <p:nvSpPr>
          <p:cNvPr id="1501200" name="Oval 16"/>
          <p:cNvSpPr>
            <a:spLocks noChangeArrowheads="1"/>
          </p:cNvSpPr>
          <p:nvPr/>
        </p:nvSpPr>
        <p:spPr bwMode="auto">
          <a:xfrm>
            <a:off x="3810000" y="2286000"/>
            <a:ext cx="76200" cy="76200"/>
          </a:xfrm>
          <a:prstGeom prst="ellipse">
            <a:avLst/>
          </a:prstGeom>
          <a:noFill/>
          <a:ln w="12700">
            <a:solidFill>
              <a:schemeClr val="tx1"/>
            </a:solidFill>
            <a:round/>
            <a:headEnd/>
            <a:tailEnd/>
          </a:ln>
          <a:effectLst/>
        </p:spPr>
        <p:txBody>
          <a:bodyPr wrap="none" anchor="ctr"/>
          <a:lstStyle/>
          <a:p>
            <a:endParaRPr lang="en-US"/>
          </a:p>
        </p:txBody>
      </p:sp>
      <p:sp>
        <p:nvSpPr>
          <p:cNvPr id="1501201" name="Freeform 17"/>
          <p:cNvSpPr>
            <a:spLocks/>
          </p:cNvSpPr>
          <p:nvPr/>
        </p:nvSpPr>
        <p:spPr bwMode="auto">
          <a:xfrm rot="-5400000">
            <a:off x="3238500" y="37719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1202" name="Freeform 18"/>
          <p:cNvSpPr>
            <a:spLocks/>
          </p:cNvSpPr>
          <p:nvPr/>
        </p:nvSpPr>
        <p:spPr bwMode="auto">
          <a:xfrm rot="-16200000">
            <a:off x="2400300" y="35433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1203" name="Freeform 19"/>
          <p:cNvSpPr>
            <a:spLocks/>
          </p:cNvSpPr>
          <p:nvPr/>
        </p:nvSpPr>
        <p:spPr bwMode="auto">
          <a:xfrm rot="-16200000">
            <a:off x="2400300" y="42291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1204" name="Line 20"/>
          <p:cNvSpPr>
            <a:spLocks noChangeShapeType="1"/>
          </p:cNvSpPr>
          <p:nvPr/>
        </p:nvSpPr>
        <p:spPr bwMode="auto">
          <a:xfrm>
            <a:off x="2590800" y="4191000"/>
            <a:ext cx="0" cy="304800"/>
          </a:xfrm>
          <a:prstGeom prst="line">
            <a:avLst/>
          </a:prstGeom>
          <a:noFill/>
          <a:ln w="12700">
            <a:solidFill>
              <a:schemeClr val="tx1"/>
            </a:solidFill>
            <a:round/>
            <a:headEnd/>
            <a:tailEnd/>
          </a:ln>
          <a:effectLst/>
        </p:spPr>
        <p:txBody>
          <a:bodyPr wrap="none" anchor="ctr"/>
          <a:lstStyle/>
          <a:p>
            <a:endParaRPr lang="en-US"/>
          </a:p>
        </p:txBody>
      </p:sp>
      <p:sp>
        <p:nvSpPr>
          <p:cNvPr id="1501205" name="Line 21"/>
          <p:cNvSpPr>
            <a:spLocks noChangeShapeType="1"/>
          </p:cNvSpPr>
          <p:nvPr/>
        </p:nvSpPr>
        <p:spPr bwMode="auto">
          <a:xfrm>
            <a:off x="3810000" y="3733800"/>
            <a:ext cx="0" cy="304800"/>
          </a:xfrm>
          <a:prstGeom prst="line">
            <a:avLst/>
          </a:prstGeom>
          <a:noFill/>
          <a:ln w="12700">
            <a:solidFill>
              <a:schemeClr val="tx1"/>
            </a:solidFill>
            <a:round/>
            <a:headEnd/>
            <a:tailEnd/>
          </a:ln>
          <a:effectLst/>
        </p:spPr>
        <p:txBody>
          <a:bodyPr wrap="none" anchor="ctr"/>
          <a:lstStyle/>
          <a:p>
            <a:endParaRPr lang="en-US"/>
          </a:p>
        </p:txBody>
      </p:sp>
      <p:sp>
        <p:nvSpPr>
          <p:cNvPr id="1501206" name="Line 22"/>
          <p:cNvSpPr>
            <a:spLocks noChangeShapeType="1"/>
          </p:cNvSpPr>
          <p:nvPr/>
        </p:nvSpPr>
        <p:spPr bwMode="auto">
          <a:xfrm>
            <a:off x="2590800" y="3505200"/>
            <a:ext cx="0" cy="304800"/>
          </a:xfrm>
          <a:prstGeom prst="line">
            <a:avLst/>
          </a:prstGeom>
          <a:noFill/>
          <a:ln w="12700">
            <a:solidFill>
              <a:schemeClr val="tx1"/>
            </a:solidFill>
            <a:round/>
            <a:headEnd/>
            <a:tailEnd/>
          </a:ln>
          <a:effectLst/>
        </p:spPr>
        <p:txBody>
          <a:bodyPr wrap="none" anchor="ctr"/>
          <a:lstStyle/>
          <a:p>
            <a:endParaRPr lang="en-US"/>
          </a:p>
        </p:txBody>
      </p:sp>
      <p:sp>
        <p:nvSpPr>
          <p:cNvPr id="1501207" name="Freeform 23"/>
          <p:cNvSpPr>
            <a:spLocks/>
          </p:cNvSpPr>
          <p:nvPr/>
        </p:nvSpPr>
        <p:spPr bwMode="auto">
          <a:xfrm rot="-16200000">
            <a:off x="4533900" y="37719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1208" name="Freeform 24"/>
          <p:cNvSpPr>
            <a:spLocks/>
          </p:cNvSpPr>
          <p:nvPr/>
        </p:nvSpPr>
        <p:spPr bwMode="auto">
          <a:xfrm rot="-5400000">
            <a:off x="5387975" y="3506788"/>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1209" name="Freeform 25"/>
          <p:cNvSpPr>
            <a:spLocks/>
          </p:cNvSpPr>
          <p:nvPr/>
        </p:nvSpPr>
        <p:spPr bwMode="auto">
          <a:xfrm rot="-5400000">
            <a:off x="5387975" y="4192588"/>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1210" name="Line 26"/>
          <p:cNvSpPr>
            <a:spLocks noChangeShapeType="1"/>
          </p:cNvSpPr>
          <p:nvPr/>
        </p:nvSpPr>
        <p:spPr bwMode="auto">
          <a:xfrm>
            <a:off x="4724400" y="3733800"/>
            <a:ext cx="0" cy="304800"/>
          </a:xfrm>
          <a:prstGeom prst="line">
            <a:avLst/>
          </a:prstGeom>
          <a:noFill/>
          <a:ln w="12700">
            <a:solidFill>
              <a:schemeClr val="tx1"/>
            </a:solidFill>
            <a:round/>
            <a:headEnd/>
            <a:tailEnd/>
          </a:ln>
          <a:effectLst/>
        </p:spPr>
        <p:txBody>
          <a:bodyPr wrap="none" anchor="ctr"/>
          <a:lstStyle/>
          <a:p>
            <a:endParaRPr lang="en-US"/>
          </a:p>
        </p:txBody>
      </p:sp>
      <p:sp>
        <p:nvSpPr>
          <p:cNvPr id="1501211" name="Line 27"/>
          <p:cNvSpPr>
            <a:spLocks noChangeShapeType="1"/>
          </p:cNvSpPr>
          <p:nvPr/>
        </p:nvSpPr>
        <p:spPr bwMode="auto">
          <a:xfrm>
            <a:off x="5959475" y="3468688"/>
            <a:ext cx="0" cy="304800"/>
          </a:xfrm>
          <a:prstGeom prst="line">
            <a:avLst/>
          </a:prstGeom>
          <a:noFill/>
          <a:ln w="12700">
            <a:solidFill>
              <a:schemeClr val="tx1"/>
            </a:solidFill>
            <a:round/>
            <a:headEnd/>
            <a:tailEnd/>
          </a:ln>
          <a:effectLst/>
        </p:spPr>
        <p:txBody>
          <a:bodyPr wrap="none" anchor="ctr"/>
          <a:lstStyle/>
          <a:p>
            <a:endParaRPr lang="en-US"/>
          </a:p>
        </p:txBody>
      </p:sp>
      <p:sp>
        <p:nvSpPr>
          <p:cNvPr id="1501212" name="Line 28"/>
          <p:cNvSpPr>
            <a:spLocks noChangeShapeType="1"/>
          </p:cNvSpPr>
          <p:nvPr/>
        </p:nvSpPr>
        <p:spPr bwMode="auto">
          <a:xfrm>
            <a:off x="5959475" y="4154488"/>
            <a:ext cx="0" cy="304800"/>
          </a:xfrm>
          <a:prstGeom prst="line">
            <a:avLst/>
          </a:prstGeom>
          <a:noFill/>
          <a:ln w="12700">
            <a:solidFill>
              <a:schemeClr val="tx1"/>
            </a:solidFill>
            <a:round/>
            <a:headEnd/>
            <a:tailEnd/>
          </a:ln>
          <a:effectLst/>
        </p:spPr>
        <p:txBody>
          <a:bodyPr wrap="none" anchor="ctr"/>
          <a:lstStyle/>
          <a:p>
            <a:endParaRPr lang="en-US"/>
          </a:p>
        </p:txBody>
      </p:sp>
      <p:sp>
        <p:nvSpPr>
          <p:cNvPr id="1501213" name="Line 29"/>
          <p:cNvSpPr>
            <a:spLocks noChangeShapeType="1"/>
          </p:cNvSpPr>
          <p:nvPr/>
        </p:nvSpPr>
        <p:spPr bwMode="auto">
          <a:xfrm>
            <a:off x="4740275" y="2173288"/>
            <a:ext cx="1588" cy="349250"/>
          </a:xfrm>
          <a:prstGeom prst="line">
            <a:avLst/>
          </a:prstGeom>
          <a:noFill/>
          <a:ln w="12700">
            <a:solidFill>
              <a:schemeClr val="tx1"/>
            </a:solidFill>
            <a:round/>
            <a:headEnd/>
            <a:tailEnd/>
          </a:ln>
          <a:effectLst/>
        </p:spPr>
        <p:txBody>
          <a:bodyPr wrap="none" anchor="ctr"/>
          <a:lstStyle/>
          <a:p>
            <a:endParaRPr lang="en-US"/>
          </a:p>
        </p:txBody>
      </p:sp>
      <p:sp>
        <p:nvSpPr>
          <p:cNvPr id="1501214" name="Oval 30"/>
          <p:cNvSpPr>
            <a:spLocks noChangeArrowheads="1"/>
          </p:cNvSpPr>
          <p:nvPr/>
        </p:nvSpPr>
        <p:spPr bwMode="auto">
          <a:xfrm>
            <a:off x="4664075" y="2249488"/>
            <a:ext cx="76200" cy="87312"/>
          </a:xfrm>
          <a:prstGeom prst="ellipse">
            <a:avLst/>
          </a:prstGeom>
          <a:noFill/>
          <a:ln w="12700">
            <a:solidFill>
              <a:schemeClr val="tx1"/>
            </a:solidFill>
            <a:round/>
            <a:headEnd/>
            <a:tailEnd/>
          </a:ln>
          <a:effectLst/>
        </p:spPr>
        <p:txBody>
          <a:bodyPr wrap="none" anchor="ctr"/>
          <a:lstStyle/>
          <a:p>
            <a:endParaRPr lang="en-US"/>
          </a:p>
        </p:txBody>
      </p:sp>
      <p:sp>
        <p:nvSpPr>
          <p:cNvPr id="1501215" name="Line 31"/>
          <p:cNvSpPr>
            <a:spLocks noChangeShapeType="1"/>
          </p:cNvSpPr>
          <p:nvPr/>
        </p:nvSpPr>
        <p:spPr bwMode="auto">
          <a:xfrm>
            <a:off x="2895600" y="4724400"/>
            <a:ext cx="2743200" cy="0"/>
          </a:xfrm>
          <a:prstGeom prst="line">
            <a:avLst/>
          </a:prstGeom>
          <a:noFill/>
          <a:ln w="12700">
            <a:solidFill>
              <a:schemeClr val="tx1"/>
            </a:solidFill>
            <a:round/>
            <a:headEnd/>
            <a:tailEnd/>
          </a:ln>
          <a:effectLst/>
        </p:spPr>
        <p:txBody>
          <a:bodyPr/>
          <a:lstStyle/>
          <a:p>
            <a:endParaRPr lang="en-US"/>
          </a:p>
        </p:txBody>
      </p:sp>
      <p:sp>
        <p:nvSpPr>
          <p:cNvPr id="1501216" name="Line 32"/>
          <p:cNvSpPr>
            <a:spLocks noChangeShapeType="1"/>
          </p:cNvSpPr>
          <p:nvPr/>
        </p:nvSpPr>
        <p:spPr bwMode="auto">
          <a:xfrm>
            <a:off x="3505200" y="4191000"/>
            <a:ext cx="0" cy="533400"/>
          </a:xfrm>
          <a:prstGeom prst="line">
            <a:avLst/>
          </a:prstGeom>
          <a:noFill/>
          <a:ln w="12700">
            <a:solidFill>
              <a:schemeClr val="tx1"/>
            </a:solidFill>
            <a:round/>
            <a:headEnd/>
            <a:tailEnd/>
          </a:ln>
          <a:effectLst/>
        </p:spPr>
        <p:txBody>
          <a:bodyPr/>
          <a:lstStyle/>
          <a:p>
            <a:endParaRPr lang="en-US"/>
          </a:p>
        </p:txBody>
      </p:sp>
      <p:sp>
        <p:nvSpPr>
          <p:cNvPr id="1501217" name="Line 33"/>
          <p:cNvSpPr>
            <a:spLocks noChangeShapeType="1"/>
          </p:cNvSpPr>
          <p:nvPr/>
        </p:nvSpPr>
        <p:spPr bwMode="auto">
          <a:xfrm>
            <a:off x="5029200" y="4191000"/>
            <a:ext cx="0" cy="533400"/>
          </a:xfrm>
          <a:prstGeom prst="line">
            <a:avLst/>
          </a:prstGeom>
          <a:noFill/>
          <a:ln w="12700">
            <a:solidFill>
              <a:schemeClr val="tx1"/>
            </a:solidFill>
            <a:round/>
            <a:headEnd/>
            <a:tailEnd/>
          </a:ln>
          <a:effectLst/>
        </p:spPr>
        <p:txBody>
          <a:bodyPr/>
          <a:lstStyle/>
          <a:p>
            <a:endParaRPr lang="en-US"/>
          </a:p>
        </p:txBody>
      </p:sp>
      <p:sp>
        <p:nvSpPr>
          <p:cNvPr id="1501218" name="Line 34"/>
          <p:cNvSpPr>
            <a:spLocks noChangeShapeType="1"/>
          </p:cNvSpPr>
          <p:nvPr/>
        </p:nvSpPr>
        <p:spPr bwMode="auto">
          <a:xfrm flipH="1">
            <a:off x="4267200" y="4724400"/>
            <a:ext cx="0" cy="304800"/>
          </a:xfrm>
          <a:prstGeom prst="line">
            <a:avLst/>
          </a:prstGeom>
          <a:noFill/>
          <a:ln w="12700">
            <a:solidFill>
              <a:schemeClr val="tx1"/>
            </a:solidFill>
            <a:round/>
            <a:headEnd/>
            <a:tailEnd/>
          </a:ln>
          <a:effectLst/>
        </p:spPr>
        <p:txBody>
          <a:bodyPr/>
          <a:lstStyle/>
          <a:p>
            <a:endParaRPr lang="en-US"/>
          </a:p>
        </p:txBody>
      </p:sp>
      <p:sp>
        <p:nvSpPr>
          <p:cNvPr id="1501219" name="Line 35"/>
          <p:cNvSpPr>
            <a:spLocks noChangeShapeType="1"/>
          </p:cNvSpPr>
          <p:nvPr/>
        </p:nvSpPr>
        <p:spPr bwMode="auto">
          <a:xfrm>
            <a:off x="3505200" y="2667000"/>
            <a:ext cx="0" cy="1066800"/>
          </a:xfrm>
          <a:prstGeom prst="line">
            <a:avLst/>
          </a:prstGeom>
          <a:noFill/>
          <a:ln w="12700">
            <a:solidFill>
              <a:schemeClr val="tx1"/>
            </a:solidFill>
            <a:round/>
            <a:headEnd/>
            <a:tailEnd/>
          </a:ln>
          <a:effectLst/>
        </p:spPr>
        <p:txBody>
          <a:bodyPr/>
          <a:lstStyle/>
          <a:p>
            <a:endParaRPr lang="en-US"/>
          </a:p>
        </p:txBody>
      </p:sp>
      <p:sp>
        <p:nvSpPr>
          <p:cNvPr id="1501220" name="Line 36"/>
          <p:cNvSpPr>
            <a:spLocks noChangeShapeType="1"/>
          </p:cNvSpPr>
          <p:nvPr/>
        </p:nvSpPr>
        <p:spPr bwMode="auto">
          <a:xfrm>
            <a:off x="5029200" y="2667000"/>
            <a:ext cx="0" cy="990600"/>
          </a:xfrm>
          <a:prstGeom prst="line">
            <a:avLst/>
          </a:prstGeom>
          <a:noFill/>
          <a:ln w="12700">
            <a:solidFill>
              <a:schemeClr val="tx1"/>
            </a:solidFill>
            <a:round/>
            <a:headEnd/>
            <a:tailEnd/>
          </a:ln>
          <a:effectLst/>
        </p:spPr>
        <p:txBody>
          <a:bodyPr/>
          <a:lstStyle/>
          <a:p>
            <a:endParaRPr lang="en-US"/>
          </a:p>
        </p:txBody>
      </p:sp>
      <p:sp>
        <p:nvSpPr>
          <p:cNvPr id="1501221" name="Line 37"/>
          <p:cNvSpPr>
            <a:spLocks noChangeShapeType="1"/>
          </p:cNvSpPr>
          <p:nvPr/>
        </p:nvSpPr>
        <p:spPr bwMode="auto">
          <a:xfrm>
            <a:off x="2895600" y="3276600"/>
            <a:ext cx="609600" cy="0"/>
          </a:xfrm>
          <a:prstGeom prst="line">
            <a:avLst/>
          </a:prstGeom>
          <a:noFill/>
          <a:ln w="12700">
            <a:solidFill>
              <a:schemeClr val="tx1"/>
            </a:solidFill>
            <a:round/>
            <a:headEnd/>
            <a:tailEnd/>
          </a:ln>
          <a:effectLst/>
        </p:spPr>
        <p:txBody>
          <a:bodyPr/>
          <a:lstStyle/>
          <a:p>
            <a:endParaRPr lang="en-US"/>
          </a:p>
        </p:txBody>
      </p:sp>
      <p:sp>
        <p:nvSpPr>
          <p:cNvPr id="1501222" name="Line 38"/>
          <p:cNvSpPr>
            <a:spLocks noChangeShapeType="1"/>
          </p:cNvSpPr>
          <p:nvPr/>
        </p:nvSpPr>
        <p:spPr bwMode="auto">
          <a:xfrm>
            <a:off x="3505200" y="1981200"/>
            <a:ext cx="1524000" cy="0"/>
          </a:xfrm>
          <a:prstGeom prst="line">
            <a:avLst/>
          </a:prstGeom>
          <a:noFill/>
          <a:ln w="12700">
            <a:solidFill>
              <a:schemeClr val="tx1"/>
            </a:solidFill>
            <a:round/>
            <a:headEnd/>
            <a:tailEnd/>
          </a:ln>
          <a:effectLst/>
        </p:spPr>
        <p:txBody>
          <a:bodyPr/>
          <a:lstStyle/>
          <a:p>
            <a:endParaRPr lang="en-US"/>
          </a:p>
        </p:txBody>
      </p:sp>
      <p:sp>
        <p:nvSpPr>
          <p:cNvPr id="1501223" name="Freeform 39"/>
          <p:cNvSpPr>
            <a:spLocks/>
          </p:cNvSpPr>
          <p:nvPr/>
        </p:nvSpPr>
        <p:spPr bwMode="auto">
          <a:xfrm rot="-16200000">
            <a:off x="4533900" y="22479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1224" name="Line 40"/>
          <p:cNvSpPr>
            <a:spLocks noChangeShapeType="1"/>
          </p:cNvSpPr>
          <p:nvPr/>
        </p:nvSpPr>
        <p:spPr bwMode="auto">
          <a:xfrm>
            <a:off x="5045075" y="3240088"/>
            <a:ext cx="609600" cy="0"/>
          </a:xfrm>
          <a:prstGeom prst="line">
            <a:avLst/>
          </a:prstGeom>
          <a:noFill/>
          <a:ln w="12700">
            <a:solidFill>
              <a:schemeClr val="tx1"/>
            </a:solidFill>
            <a:round/>
            <a:headEnd/>
            <a:tailEnd/>
          </a:ln>
          <a:effectLst/>
        </p:spPr>
        <p:txBody>
          <a:bodyPr/>
          <a:lstStyle/>
          <a:p>
            <a:endParaRPr lang="en-US"/>
          </a:p>
        </p:txBody>
      </p:sp>
      <p:sp>
        <p:nvSpPr>
          <p:cNvPr id="1501225" name="Line 41"/>
          <p:cNvSpPr>
            <a:spLocks noChangeShapeType="1"/>
          </p:cNvSpPr>
          <p:nvPr/>
        </p:nvSpPr>
        <p:spPr bwMode="auto">
          <a:xfrm>
            <a:off x="4495800" y="2286000"/>
            <a:ext cx="0" cy="1600200"/>
          </a:xfrm>
          <a:prstGeom prst="line">
            <a:avLst/>
          </a:prstGeom>
          <a:noFill/>
          <a:ln w="12700">
            <a:solidFill>
              <a:schemeClr val="tx1"/>
            </a:solidFill>
            <a:round/>
            <a:headEnd/>
            <a:tailEnd/>
          </a:ln>
          <a:effectLst/>
        </p:spPr>
        <p:txBody>
          <a:bodyPr/>
          <a:lstStyle/>
          <a:p>
            <a:endParaRPr lang="en-US"/>
          </a:p>
        </p:txBody>
      </p:sp>
      <p:sp>
        <p:nvSpPr>
          <p:cNvPr id="1501226" name="Line 42"/>
          <p:cNvSpPr>
            <a:spLocks noChangeShapeType="1"/>
          </p:cNvSpPr>
          <p:nvPr/>
        </p:nvSpPr>
        <p:spPr bwMode="auto">
          <a:xfrm>
            <a:off x="4495800" y="3886200"/>
            <a:ext cx="228600" cy="0"/>
          </a:xfrm>
          <a:prstGeom prst="line">
            <a:avLst/>
          </a:prstGeom>
          <a:noFill/>
          <a:ln w="12700">
            <a:solidFill>
              <a:schemeClr val="tx1"/>
            </a:solidFill>
            <a:round/>
            <a:headEnd/>
            <a:tailEnd/>
          </a:ln>
          <a:effectLst/>
        </p:spPr>
        <p:txBody>
          <a:bodyPr/>
          <a:lstStyle/>
          <a:p>
            <a:endParaRPr lang="en-US"/>
          </a:p>
        </p:txBody>
      </p:sp>
      <p:sp>
        <p:nvSpPr>
          <p:cNvPr id="1501227" name="Line 43"/>
          <p:cNvSpPr>
            <a:spLocks noChangeShapeType="1"/>
          </p:cNvSpPr>
          <p:nvPr/>
        </p:nvSpPr>
        <p:spPr bwMode="auto">
          <a:xfrm>
            <a:off x="4495800" y="2286000"/>
            <a:ext cx="152400" cy="0"/>
          </a:xfrm>
          <a:prstGeom prst="line">
            <a:avLst/>
          </a:prstGeom>
          <a:noFill/>
          <a:ln w="12700">
            <a:solidFill>
              <a:schemeClr val="tx1"/>
            </a:solidFill>
            <a:round/>
            <a:headEnd/>
            <a:tailEnd/>
          </a:ln>
          <a:effectLst/>
        </p:spPr>
        <p:txBody>
          <a:bodyPr/>
          <a:lstStyle/>
          <a:p>
            <a:endParaRPr lang="en-US"/>
          </a:p>
        </p:txBody>
      </p:sp>
      <p:sp>
        <p:nvSpPr>
          <p:cNvPr id="1501228" name="Line 44"/>
          <p:cNvSpPr>
            <a:spLocks noChangeShapeType="1"/>
          </p:cNvSpPr>
          <p:nvPr/>
        </p:nvSpPr>
        <p:spPr bwMode="auto">
          <a:xfrm>
            <a:off x="3886200" y="2286000"/>
            <a:ext cx="152400" cy="0"/>
          </a:xfrm>
          <a:prstGeom prst="line">
            <a:avLst/>
          </a:prstGeom>
          <a:noFill/>
          <a:ln w="12700">
            <a:solidFill>
              <a:schemeClr val="tx1"/>
            </a:solidFill>
            <a:round/>
            <a:headEnd/>
            <a:tailEnd/>
          </a:ln>
          <a:effectLst/>
        </p:spPr>
        <p:txBody>
          <a:bodyPr/>
          <a:lstStyle/>
          <a:p>
            <a:endParaRPr lang="en-US"/>
          </a:p>
        </p:txBody>
      </p:sp>
      <p:sp>
        <p:nvSpPr>
          <p:cNvPr id="1501229" name="Line 45"/>
          <p:cNvSpPr>
            <a:spLocks noChangeShapeType="1"/>
          </p:cNvSpPr>
          <p:nvPr/>
        </p:nvSpPr>
        <p:spPr bwMode="auto">
          <a:xfrm>
            <a:off x="4038600" y="2286000"/>
            <a:ext cx="0" cy="1600200"/>
          </a:xfrm>
          <a:prstGeom prst="line">
            <a:avLst/>
          </a:prstGeom>
          <a:noFill/>
          <a:ln w="12700">
            <a:solidFill>
              <a:schemeClr val="tx1"/>
            </a:solidFill>
            <a:round/>
            <a:headEnd/>
            <a:tailEnd/>
          </a:ln>
          <a:effectLst/>
        </p:spPr>
        <p:txBody>
          <a:bodyPr/>
          <a:lstStyle/>
          <a:p>
            <a:endParaRPr lang="en-US"/>
          </a:p>
        </p:txBody>
      </p:sp>
      <p:sp>
        <p:nvSpPr>
          <p:cNvPr id="1501230" name="Line 46"/>
          <p:cNvSpPr>
            <a:spLocks noChangeShapeType="1"/>
          </p:cNvSpPr>
          <p:nvPr/>
        </p:nvSpPr>
        <p:spPr bwMode="auto">
          <a:xfrm>
            <a:off x="3810000" y="3886200"/>
            <a:ext cx="228600" cy="0"/>
          </a:xfrm>
          <a:prstGeom prst="line">
            <a:avLst/>
          </a:prstGeom>
          <a:noFill/>
          <a:ln w="12700">
            <a:solidFill>
              <a:schemeClr val="tx1"/>
            </a:solidFill>
            <a:round/>
            <a:headEnd/>
            <a:tailEnd/>
          </a:ln>
          <a:effectLst/>
        </p:spPr>
        <p:txBody>
          <a:bodyPr/>
          <a:lstStyle/>
          <a:p>
            <a:endParaRPr lang="en-US"/>
          </a:p>
        </p:txBody>
      </p:sp>
      <p:sp>
        <p:nvSpPr>
          <p:cNvPr id="1501231" name="Line 47"/>
          <p:cNvSpPr>
            <a:spLocks noChangeShapeType="1"/>
          </p:cNvSpPr>
          <p:nvPr/>
        </p:nvSpPr>
        <p:spPr bwMode="auto">
          <a:xfrm>
            <a:off x="4267200" y="1676400"/>
            <a:ext cx="0" cy="304800"/>
          </a:xfrm>
          <a:prstGeom prst="line">
            <a:avLst/>
          </a:prstGeom>
          <a:noFill/>
          <a:ln w="12700">
            <a:solidFill>
              <a:schemeClr val="tx1"/>
            </a:solidFill>
            <a:round/>
            <a:headEnd type="triangle" w="med" len="med"/>
            <a:tailEnd/>
          </a:ln>
          <a:effectLst/>
        </p:spPr>
        <p:txBody>
          <a:bodyPr/>
          <a:lstStyle/>
          <a:p>
            <a:endParaRPr lang="en-US"/>
          </a:p>
        </p:txBody>
      </p:sp>
      <p:sp>
        <p:nvSpPr>
          <p:cNvPr id="1501232" name="Line 48"/>
          <p:cNvSpPr>
            <a:spLocks noChangeShapeType="1"/>
          </p:cNvSpPr>
          <p:nvPr/>
        </p:nvSpPr>
        <p:spPr bwMode="auto">
          <a:xfrm>
            <a:off x="4114800" y="5029200"/>
            <a:ext cx="304800" cy="0"/>
          </a:xfrm>
          <a:prstGeom prst="line">
            <a:avLst/>
          </a:prstGeom>
          <a:noFill/>
          <a:ln w="28575">
            <a:solidFill>
              <a:schemeClr val="tx1"/>
            </a:solidFill>
            <a:round/>
            <a:headEnd/>
            <a:tailEnd/>
          </a:ln>
          <a:effectLst/>
        </p:spPr>
        <p:txBody>
          <a:bodyPr/>
          <a:lstStyle/>
          <a:p>
            <a:endParaRPr lang="en-US"/>
          </a:p>
        </p:txBody>
      </p:sp>
      <p:sp>
        <p:nvSpPr>
          <p:cNvPr id="1501233" name="Line 49"/>
          <p:cNvSpPr>
            <a:spLocks noChangeShapeType="1"/>
          </p:cNvSpPr>
          <p:nvPr/>
        </p:nvSpPr>
        <p:spPr bwMode="auto">
          <a:xfrm>
            <a:off x="2743200" y="3048000"/>
            <a:ext cx="1752600" cy="0"/>
          </a:xfrm>
          <a:prstGeom prst="line">
            <a:avLst/>
          </a:prstGeom>
          <a:noFill/>
          <a:ln w="12700">
            <a:solidFill>
              <a:schemeClr val="tx1"/>
            </a:solidFill>
            <a:round/>
            <a:headEnd/>
            <a:tailEnd/>
          </a:ln>
          <a:effectLst/>
        </p:spPr>
        <p:txBody>
          <a:bodyPr/>
          <a:lstStyle/>
          <a:p>
            <a:endParaRPr lang="en-US"/>
          </a:p>
        </p:txBody>
      </p:sp>
      <p:sp>
        <p:nvSpPr>
          <p:cNvPr id="1501234" name="Oval 50"/>
          <p:cNvSpPr>
            <a:spLocks noChangeArrowheads="1"/>
          </p:cNvSpPr>
          <p:nvPr/>
        </p:nvSpPr>
        <p:spPr bwMode="auto">
          <a:xfrm>
            <a:off x="3505200" y="2971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1235" name="Oval 51"/>
          <p:cNvSpPr>
            <a:spLocks noChangeArrowheads="1"/>
          </p:cNvSpPr>
          <p:nvPr/>
        </p:nvSpPr>
        <p:spPr bwMode="auto">
          <a:xfrm>
            <a:off x="4419600" y="2971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1236" name="Text Box 52"/>
          <p:cNvSpPr txBox="1">
            <a:spLocks noChangeArrowheads="1"/>
          </p:cNvSpPr>
          <p:nvPr/>
        </p:nvSpPr>
        <p:spPr bwMode="auto">
          <a:xfrm>
            <a:off x="3352800" y="37338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M1</a:t>
            </a:r>
            <a:endParaRPr lang="en-US" sz="1600" baseline="-25000">
              <a:solidFill>
                <a:schemeClr val="tx1"/>
              </a:solidFill>
            </a:endParaRPr>
          </a:p>
        </p:txBody>
      </p:sp>
      <p:sp>
        <p:nvSpPr>
          <p:cNvPr id="1501237" name="Text Box 53"/>
          <p:cNvSpPr txBox="1">
            <a:spLocks noChangeArrowheads="1"/>
          </p:cNvSpPr>
          <p:nvPr/>
        </p:nvSpPr>
        <p:spPr bwMode="auto">
          <a:xfrm>
            <a:off x="2057400" y="4114800"/>
            <a:ext cx="354013" cy="396875"/>
          </a:xfrm>
          <a:prstGeom prst="rect">
            <a:avLst/>
          </a:prstGeom>
          <a:noFill/>
          <a:ln w="12700">
            <a:noFill/>
            <a:miter lim="800000"/>
            <a:headEnd/>
            <a:tailEnd/>
          </a:ln>
          <a:effectLst/>
        </p:spPr>
        <p:txBody>
          <a:bodyPr wrap="none">
            <a:spAutoFit/>
          </a:bodyPr>
          <a:lstStyle/>
          <a:p>
            <a:r>
              <a:rPr lang="en-US" sz="2000">
                <a:solidFill>
                  <a:schemeClr val="tx1"/>
                </a:solidFill>
              </a:rPr>
              <a:t>S</a:t>
            </a:r>
            <a:endParaRPr lang="en-US" sz="2000" baseline="-25000">
              <a:solidFill>
                <a:schemeClr val="tx1"/>
              </a:solidFill>
            </a:endParaRPr>
          </a:p>
        </p:txBody>
      </p:sp>
      <p:sp>
        <p:nvSpPr>
          <p:cNvPr id="1501238" name="Line 54"/>
          <p:cNvSpPr>
            <a:spLocks noChangeShapeType="1"/>
          </p:cNvSpPr>
          <p:nvPr/>
        </p:nvSpPr>
        <p:spPr bwMode="auto">
          <a:xfrm flipV="1">
            <a:off x="2362200" y="4343400"/>
            <a:ext cx="228600" cy="0"/>
          </a:xfrm>
          <a:prstGeom prst="line">
            <a:avLst/>
          </a:prstGeom>
          <a:noFill/>
          <a:ln w="12700">
            <a:solidFill>
              <a:schemeClr val="tx1"/>
            </a:solidFill>
            <a:round/>
            <a:headEnd/>
            <a:tailEnd/>
          </a:ln>
          <a:effectLst/>
        </p:spPr>
        <p:txBody>
          <a:bodyPr/>
          <a:lstStyle/>
          <a:p>
            <a:endParaRPr lang="en-US"/>
          </a:p>
        </p:txBody>
      </p:sp>
      <p:sp>
        <p:nvSpPr>
          <p:cNvPr id="1501239" name="Line 55"/>
          <p:cNvSpPr>
            <a:spLocks noChangeShapeType="1"/>
          </p:cNvSpPr>
          <p:nvPr/>
        </p:nvSpPr>
        <p:spPr bwMode="auto">
          <a:xfrm flipV="1">
            <a:off x="2362200" y="3657600"/>
            <a:ext cx="228600" cy="0"/>
          </a:xfrm>
          <a:prstGeom prst="line">
            <a:avLst/>
          </a:prstGeom>
          <a:noFill/>
          <a:ln w="12700">
            <a:solidFill>
              <a:schemeClr val="tx1"/>
            </a:solidFill>
            <a:round/>
            <a:headEnd/>
            <a:tailEnd/>
          </a:ln>
          <a:effectLst/>
        </p:spPr>
        <p:txBody>
          <a:bodyPr/>
          <a:lstStyle/>
          <a:p>
            <a:endParaRPr lang="en-US"/>
          </a:p>
        </p:txBody>
      </p:sp>
      <p:sp>
        <p:nvSpPr>
          <p:cNvPr id="1501240" name="Line 56"/>
          <p:cNvSpPr>
            <a:spLocks noChangeShapeType="1"/>
          </p:cNvSpPr>
          <p:nvPr/>
        </p:nvSpPr>
        <p:spPr bwMode="auto">
          <a:xfrm flipV="1">
            <a:off x="5943600" y="3581400"/>
            <a:ext cx="228600" cy="0"/>
          </a:xfrm>
          <a:prstGeom prst="line">
            <a:avLst/>
          </a:prstGeom>
          <a:noFill/>
          <a:ln w="12700">
            <a:solidFill>
              <a:schemeClr val="tx1"/>
            </a:solidFill>
            <a:round/>
            <a:headEnd/>
            <a:tailEnd/>
          </a:ln>
          <a:effectLst/>
        </p:spPr>
        <p:txBody>
          <a:bodyPr/>
          <a:lstStyle/>
          <a:p>
            <a:endParaRPr lang="en-US"/>
          </a:p>
        </p:txBody>
      </p:sp>
      <p:sp>
        <p:nvSpPr>
          <p:cNvPr id="1501241" name="Line 57"/>
          <p:cNvSpPr>
            <a:spLocks noChangeShapeType="1"/>
          </p:cNvSpPr>
          <p:nvPr/>
        </p:nvSpPr>
        <p:spPr bwMode="auto">
          <a:xfrm flipV="1">
            <a:off x="5943600" y="4267200"/>
            <a:ext cx="228600" cy="0"/>
          </a:xfrm>
          <a:prstGeom prst="line">
            <a:avLst/>
          </a:prstGeom>
          <a:noFill/>
          <a:ln w="12700">
            <a:solidFill>
              <a:schemeClr val="tx1"/>
            </a:solidFill>
            <a:round/>
            <a:headEnd/>
            <a:tailEnd/>
          </a:ln>
          <a:effectLst/>
        </p:spPr>
        <p:txBody>
          <a:bodyPr/>
          <a:lstStyle/>
          <a:p>
            <a:endParaRPr lang="en-US"/>
          </a:p>
        </p:txBody>
      </p:sp>
      <p:sp>
        <p:nvSpPr>
          <p:cNvPr id="1501242" name="Text Box 58"/>
          <p:cNvSpPr txBox="1">
            <a:spLocks noChangeArrowheads="1"/>
          </p:cNvSpPr>
          <p:nvPr/>
        </p:nvSpPr>
        <p:spPr bwMode="auto">
          <a:xfrm>
            <a:off x="6172200" y="4038600"/>
            <a:ext cx="368300" cy="396875"/>
          </a:xfrm>
          <a:prstGeom prst="rect">
            <a:avLst/>
          </a:prstGeom>
          <a:noFill/>
          <a:ln w="12700">
            <a:noFill/>
            <a:miter lim="800000"/>
            <a:headEnd/>
            <a:tailEnd/>
          </a:ln>
          <a:effectLst/>
        </p:spPr>
        <p:txBody>
          <a:bodyPr wrap="none">
            <a:spAutoFit/>
          </a:bodyPr>
          <a:lstStyle/>
          <a:p>
            <a:r>
              <a:rPr lang="en-US" sz="2000">
                <a:solidFill>
                  <a:schemeClr val="tx1"/>
                </a:solidFill>
              </a:rPr>
              <a:t>R</a:t>
            </a:r>
            <a:endParaRPr lang="en-US" sz="2000" baseline="-25000">
              <a:solidFill>
                <a:schemeClr val="tx1"/>
              </a:solidFill>
            </a:endParaRPr>
          </a:p>
        </p:txBody>
      </p:sp>
      <p:sp>
        <p:nvSpPr>
          <p:cNvPr id="1501243" name="Text Box 59"/>
          <p:cNvSpPr txBox="1">
            <a:spLocks noChangeArrowheads="1"/>
          </p:cNvSpPr>
          <p:nvPr/>
        </p:nvSpPr>
        <p:spPr bwMode="auto">
          <a:xfrm>
            <a:off x="6096000" y="34290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01244" name="Text Box 60"/>
          <p:cNvSpPr txBox="1">
            <a:spLocks noChangeArrowheads="1"/>
          </p:cNvSpPr>
          <p:nvPr/>
        </p:nvSpPr>
        <p:spPr bwMode="auto">
          <a:xfrm>
            <a:off x="1828800" y="34290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01245" name="Text Box 61"/>
          <p:cNvSpPr txBox="1">
            <a:spLocks noChangeArrowheads="1"/>
          </p:cNvSpPr>
          <p:nvPr/>
        </p:nvSpPr>
        <p:spPr bwMode="auto">
          <a:xfrm>
            <a:off x="2286000" y="2819400"/>
            <a:ext cx="45085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01246" name="Text Box 62"/>
          <p:cNvSpPr txBox="1">
            <a:spLocks noChangeArrowheads="1"/>
          </p:cNvSpPr>
          <p:nvPr/>
        </p:nvSpPr>
        <p:spPr bwMode="auto">
          <a:xfrm>
            <a:off x="5715000" y="2514600"/>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01247" name="Line 63"/>
          <p:cNvSpPr>
            <a:spLocks noChangeShapeType="1"/>
          </p:cNvSpPr>
          <p:nvPr/>
        </p:nvSpPr>
        <p:spPr bwMode="auto">
          <a:xfrm>
            <a:off x="4038600" y="2743200"/>
            <a:ext cx="1752600" cy="0"/>
          </a:xfrm>
          <a:prstGeom prst="line">
            <a:avLst/>
          </a:prstGeom>
          <a:noFill/>
          <a:ln w="12700">
            <a:solidFill>
              <a:schemeClr val="tx1"/>
            </a:solidFill>
            <a:round/>
            <a:headEnd/>
            <a:tailEnd/>
          </a:ln>
          <a:effectLst/>
        </p:spPr>
        <p:txBody>
          <a:bodyPr/>
          <a:lstStyle/>
          <a:p>
            <a:endParaRPr lang="en-US"/>
          </a:p>
        </p:txBody>
      </p:sp>
      <p:sp>
        <p:nvSpPr>
          <p:cNvPr id="1501248" name="Oval 64"/>
          <p:cNvSpPr>
            <a:spLocks noChangeArrowheads="1"/>
          </p:cNvSpPr>
          <p:nvPr/>
        </p:nvSpPr>
        <p:spPr bwMode="auto">
          <a:xfrm>
            <a:off x="4953000" y="2667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1249" name="Oval 65"/>
          <p:cNvSpPr>
            <a:spLocks noChangeArrowheads="1"/>
          </p:cNvSpPr>
          <p:nvPr/>
        </p:nvSpPr>
        <p:spPr bwMode="auto">
          <a:xfrm>
            <a:off x="4038600" y="2667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1250" name="Text Box 66"/>
          <p:cNvSpPr txBox="1">
            <a:spLocks noChangeArrowheads="1"/>
          </p:cNvSpPr>
          <p:nvPr/>
        </p:nvSpPr>
        <p:spPr bwMode="auto">
          <a:xfrm>
            <a:off x="3352800" y="22098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M2</a:t>
            </a:r>
            <a:endParaRPr lang="en-US" sz="1600" baseline="-25000">
              <a:solidFill>
                <a:schemeClr val="tx1"/>
              </a:solidFill>
            </a:endParaRPr>
          </a:p>
        </p:txBody>
      </p:sp>
      <p:sp>
        <p:nvSpPr>
          <p:cNvPr id="1501251" name="Text Box 67"/>
          <p:cNvSpPr txBox="1">
            <a:spLocks noChangeArrowheads="1"/>
          </p:cNvSpPr>
          <p:nvPr/>
        </p:nvSpPr>
        <p:spPr bwMode="auto">
          <a:xfrm>
            <a:off x="4724400" y="37338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M3</a:t>
            </a:r>
            <a:endParaRPr lang="en-US" sz="1600" baseline="-25000">
              <a:solidFill>
                <a:schemeClr val="tx1"/>
              </a:solidFill>
            </a:endParaRPr>
          </a:p>
        </p:txBody>
      </p:sp>
      <p:sp>
        <p:nvSpPr>
          <p:cNvPr id="1501252" name="Text Box 68"/>
          <p:cNvSpPr txBox="1">
            <a:spLocks noChangeArrowheads="1"/>
          </p:cNvSpPr>
          <p:nvPr/>
        </p:nvSpPr>
        <p:spPr bwMode="auto">
          <a:xfrm>
            <a:off x="4724400" y="22098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M4</a:t>
            </a:r>
            <a:endParaRPr lang="en-US" sz="1600" baseline="-25000">
              <a:solidFill>
                <a:schemeClr val="tx1"/>
              </a:solidFill>
            </a:endParaRPr>
          </a:p>
        </p:txBody>
      </p:sp>
      <p:sp>
        <p:nvSpPr>
          <p:cNvPr id="1501253" name="Text Box 69"/>
          <p:cNvSpPr txBox="1">
            <a:spLocks noChangeArrowheads="1"/>
          </p:cNvSpPr>
          <p:nvPr/>
        </p:nvSpPr>
        <p:spPr bwMode="auto">
          <a:xfrm>
            <a:off x="2590800" y="41910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M5</a:t>
            </a:r>
            <a:endParaRPr lang="en-US" sz="1600" baseline="-25000">
              <a:solidFill>
                <a:schemeClr val="tx1"/>
              </a:solidFill>
            </a:endParaRPr>
          </a:p>
        </p:txBody>
      </p:sp>
      <p:sp>
        <p:nvSpPr>
          <p:cNvPr id="1501254" name="Text Box 70"/>
          <p:cNvSpPr txBox="1">
            <a:spLocks noChangeArrowheads="1"/>
          </p:cNvSpPr>
          <p:nvPr/>
        </p:nvSpPr>
        <p:spPr bwMode="auto">
          <a:xfrm>
            <a:off x="2590800" y="35052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M6</a:t>
            </a:r>
            <a:endParaRPr lang="en-US" sz="1600" baseline="-25000">
              <a:solidFill>
                <a:schemeClr val="tx1"/>
              </a:solidFill>
            </a:endParaRPr>
          </a:p>
        </p:txBody>
      </p:sp>
      <p:sp>
        <p:nvSpPr>
          <p:cNvPr id="1501255" name="Text Box 71"/>
          <p:cNvSpPr txBox="1">
            <a:spLocks noChangeArrowheads="1"/>
          </p:cNvSpPr>
          <p:nvPr/>
        </p:nvSpPr>
        <p:spPr bwMode="auto">
          <a:xfrm>
            <a:off x="5486400" y="41148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M7</a:t>
            </a:r>
            <a:endParaRPr lang="en-US" sz="1600" baseline="-25000">
              <a:solidFill>
                <a:schemeClr val="tx1"/>
              </a:solidFill>
            </a:endParaRPr>
          </a:p>
        </p:txBody>
      </p:sp>
      <p:sp>
        <p:nvSpPr>
          <p:cNvPr id="1501256" name="Text Box 72"/>
          <p:cNvSpPr txBox="1">
            <a:spLocks noChangeArrowheads="1"/>
          </p:cNvSpPr>
          <p:nvPr/>
        </p:nvSpPr>
        <p:spPr bwMode="auto">
          <a:xfrm>
            <a:off x="5486400" y="34290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M8</a:t>
            </a:r>
            <a:endParaRPr lang="en-US" sz="1600" baseline="-250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1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11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11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1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88" grpId="0" autoUpdateAnimBg="0"/>
      <p:bldP spid="1501189" grpId="0" autoUpdateAnimBg="0"/>
      <p:bldP spid="1501192" grpId="0" autoUpdateAnimBg="0"/>
      <p:bldP spid="150119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a:xfrm>
            <a:off x="609600" y="304800"/>
            <a:ext cx="6781800" cy="422275"/>
          </a:xfrm>
        </p:spPr>
        <p:txBody>
          <a:bodyPr/>
          <a:lstStyle/>
          <a:p>
            <a:r>
              <a:rPr lang="en-US"/>
              <a:t>Ratioed CMOS Clocked SR Latch</a:t>
            </a:r>
          </a:p>
        </p:txBody>
      </p:sp>
      <p:sp>
        <p:nvSpPr>
          <p:cNvPr id="1503235" name="Text Box 3"/>
          <p:cNvSpPr txBox="1">
            <a:spLocks noChangeArrowheads="1"/>
          </p:cNvSpPr>
          <p:nvPr/>
        </p:nvSpPr>
        <p:spPr bwMode="auto">
          <a:xfrm>
            <a:off x="6172200" y="2441575"/>
            <a:ext cx="311150" cy="366713"/>
          </a:xfrm>
          <a:prstGeom prst="rect">
            <a:avLst/>
          </a:prstGeom>
          <a:noFill/>
          <a:ln w="12700">
            <a:noFill/>
            <a:miter lim="800000"/>
            <a:headEnd/>
            <a:tailEnd/>
          </a:ln>
          <a:effectLst/>
        </p:spPr>
        <p:txBody>
          <a:bodyPr wrap="none">
            <a:spAutoFit/>
          </a:bodyPr>
          <a:lstStyle/>
          <a:p>
            <a:r>
              <a:rPr lang="en-US" sz="1800"/>
              <a:t>1</a:t>
            </a:r>
            <a:endParaRPr lang="en-US" sz="1800">
              <a:solidFill>
                <a:srgbClr val="0000B6"/>
              </a:solidFill>
              <a:latin typeface="Book Antiqua" pitchFamily="18" charset="0"/>
            </a:endParaRPr>
          </a:p>
        </p:txBody>
      </p:sp>
      <p:sp>
        <p:nvSpPr>
          <p:cNvPr id="1503236" name="Text Box 4"/>
          <p:cNvSpPr txBox="1">
            <a:spLocks noChangeArrowheads="1"/>
          </p:cNvSpPr>
          <p:nvPr/>
        </p:nvSpPr>
        <p:spPr bwMode="auto">
          <a:xfrm>
            <a:off x="6416675" y="4154488"/>
            <a:ext cx="311150" cy="366712"/>
          </a:xfrm>
          <a:prstGeom prst="rect">
            <a:avLst/>
          </a:prstGeom>
          <a:noFill/>
          <a:ln w="12700">
            <a:noFill/>
            <a:miter lim="800000"/>
            <a:headEnd/>
            <a:tailEnd/>
          </a:ln>
          <a:effectLst/>
        </p:spPr>
        <p:txBody>
          <a:bodyPr wrap="none">
            <a:spAutoFit/>
          </a:bodyPr>
          <a:lstStyle/>
          <a:p>
            <a:r>
              <a:rPr lang="en-US" sz="1800"/>
              <a:t>1</a:t>
            </a:r>
          </a:p>
        </p:txBody>
      </p:sp>
      <p:sp>
        <p:nvSpPr>
          <p:cNvPr id="1503237" name="Text Box 5"/>
          <p:cNvSpPr txBox="1">
            <a:spLocks noChangeArrowheads="1"/>
          </p:cNvSpPr>
          <p:nvPr/>
        </p:nvSpPr>
        <p:spPr bwMode="auto">
          <a:xfrm>
            <a:off x="1828800" y="4191000"/>
            <a:ext cx="311150" cy="366713"/>
          </a:xfrm>
          <a:prstGeom prst="rect">
            <a:avLst/>
          </a:prstGeom>
          <a:noFill/>
          <a:ln w="12700">
            <a:noFill/>
            <a:miter lim="800000"/>
            <a:headEnd/>
            <a:tailEnd/>
          </a:ln>
          <a:effectLst/>
        </p:spPr>
        <p:txBody>
          <a:bodyPr wrap="none">
            <a:spAutoFit/>
          </a:bodyPr>
          <a:lstStyle/>
          <a:p>
            <a:r>
              <a:rPr lang="en-US" sz="1800"/>
              <a:t>0</a:t>
            </a:r>
          </a:p>
        </p:txBody>
      </p:sp>
      <p:sp>
        <p:nvSpPr>
          <p:cNvPr id="1503238" name="Text Box 6"/>
          <p:cNvSpPr txBox="1">
            <a:spLocks noChangeArrowheads="1"/>
          </p:cNvSpPr>
          <p:nvPr/>
        </p:nvSpPr>
        <p:spPr bwMode="auto">
          <a:xfrm>
            <a:off x="1828800" y="2819400"/>
            <a:ext cx="374650" cy="366713"/>
          </a:xfrm>
          <a:prstGeom prst="rect">
            <a:avLst/>
          </a:prstGeom>
          <a:noFill/>
          <a:ln w="12700">
            <a:noFill/>
            <a:miter lim="800000"/>
            <a:headEnd/>
            <a:tailEnd/>
          </a:ln>
          <a:effectLst/>
        </p:spPr>
        <p:txBody>
          <a:bodyPr>
            <a:spAutoFit/>
          </a:bodyPr>
          <a:lstStyle/>
          <a:p>
            <a:r>
              <a:rPr lang="en-US" sz="1800"/>
              <a:t> 0</a:t>
            </a:r>
          </a:p>
        </p:txBody>
      </p:sp>
      <p:sp>
        <p:nvSpPr>
          <p:cNvPr id="1503239" name="Text Box 7"/>
          <p:cNvSpPr txBox="1">
            <a:spLocks noChangeArrowheads="1"/>
          </p:cNvSpPr>
          <p:nvPr/>
        </p:nvSpPr>
        <p:spPr bwMode="auto">
          <a:xfrm>
            <a:off x="5410200" y="4202113"/>
            <a:ext cx="184150" cy="366712"/>
          </a:xfrm>
          <a:prstGeom prst="rect">
            <a:avLst/>
          </a:prstGeom>
          <a:noFill/>
          <a:ln w="12700">
            <a:noFill/>
            <a:miter lim="800000"/>
            <a:headEnd/>
            <a:tailEnd/>
          </a:ln>
          <a:effectLst/>
        </p:spPr>
        <p:txBody>
          <a:bodyPr wrap="none">
            <a:spAutoFit/>
          </a:bodyPr>
          <a:lstStyle/>
          <a:p>
            <a:endParaRPr lang="en-US" sz="1800">
              <a:solidFill>
                <a:srgbClr val="0000B6"/>
              </a:solidFill>
              <a:latin typeface="Book Antiqua" pitchFamily="18" charset="0"/>
            </a:endParaRPr>
          </a:p>
        </p:txBody>
      </p:sp>
      <p:sp>
        <p:nvSpPr>
          <p:cNvPr id="1503240" name="Text Box 8"/>
          <p:cNvSpPr txBox="1">
            <a:spLocks noChangeArrowheads="1"/>
          </p:cNvSpPr>
          <p:nvPr/>
        </p:nvSpPr>
        <p:spPr bwMode="auto">
          <a:xfrm>
            <a:off x="5334000" y="4267200"/>
            <a:ext cx="438150" cy="366713"/>
          </a:xfrm>
          <a:prstGeom prst="rect">
            <a:avLst/>
          </a:prstGeom>
          <a:noFill/>
          <a:ln w="12700">
            <a:noFill/>
            <a:miter lim="800000"/>
            <a:headEnd/>
            <a:tailEnd/>
          </a:ln>
          <a:effectLst/>
        </p:spPr>
        <p:txBody>
          <a:bodyPr wrap="none">
            <a:spAutoFit/>
          </a:bodyPr>
          <a:lstStyle/>
          <a:p>
            <a:r>
              <a:rPr lang="en-US" sz="1800"/>
              <a:t>on</a:t>
            </a:r>
          </a:p>
        </p:txBody>
      </p:sp>
      <p:sp>
        <p:nvSpPr>
          <p:cNvPr id="1503241" name="Text Box 9"/>
          <p:cNvSpPr txBox="1">
            <a:spLocks noChangeArrowheads="1"/>
          </p:cNvSpPr>
          <p:nvPr/>
        </p:nvSpPr>
        <p:spPr bwMode="auto">
          <a:xfrm>
            <a:off x="2743200" y="4267200"/>
            <a:ext cx="438150" cy="366713"/>
          </a:xfrm>
          <a:prstGeom prst="rect">
            <a:avLst/>
          </a:prstGeom>
          <a:noFill/>
          <a:ln w="12700">
            <a:noFill/>
            <a:miter lim="800000"/>
            <a:headEnd/>
            <a:tailEnd/>
          </a:ln>
          <a:effectLst/>
        </p:spPr>
        <p:txBody>
          <a:bodyPr wrap="none">
            <a:spAutoFit/>
          </a:bodyPr>
          <a:lstStyle/>
          <a:p>
            <a:r>
              <a:rPr lang="en-US" sz="1800"/>
              <a:t>off</a:t>
            </a:r>
          </a:p>
        </p:txBody>
      </p:sp>
      <p:sp>
        <p:nvSpPr>
          <p:cNvPr id="1503242" name="Text Box 10"/>
          <p:cNvSpPr txBox="1">
            <a:spLocks noChangeArrowheads="1"/>
          </p:cNvSpPr>
          <p:nvPr/>
        </p:nvSpPr>
        <p:spPr bwMode="auto">
          <a:xfrm>
            <a:off x="5257800" y="3276600"/>
            <a:ext cx="901700" cy="366713"/>
          </a:xfrm>
          <a:prstGeom prst="rect">
            <a:avLst/>
          </a:prstGeom>
          <a:noFill/>
          <a:ln w="12700">
            <a:noFill/>
            <a:miter lim="800000"/>
            <a:headEnd/>
            <a:tailEnd/>
          </a:ln>
          <a:effectLst/>
        </p:spPr>
        <p:txBody>
          <a:bodyPr wrap="none">
            <a:spAutoFit/>
          </a:bodyPr>
          <a:lstStyle/>
          <a:p>
            <a:r>
              <a:rPr lang="en-US" sz="1800"/>
              <a:t>off-&gt;on</a:t>
            </a:r>
          </a:p>
        </p:txBody>
      </p:sp>
      <p:sp>
        <p:nvSpPr>
          <p:cNvPr id="1503243" name="Rectangle 11"/>
          <p:cNvSpPr>
            <a:spLocks noChangeArrowheads="1"/>
          </p:cNvSpPr>
          <p:nvPr/>
        </p:nvSpPr>
        <p:spPr bwMode="auto">
          <a:xfrm>
            <a:off x="2362200" y="3276600"/>
            <a:ext cx="901700" cy="366713"/>
          </a:xfrm>
          <a:prstGeom prst="rect">
            <a:avLst/>
          </a:prstGeom>
          <a:noFill/>
          <a:ln w="12700">
            <a:noFill/>
            <a:miter lim="800000"/>
            <a:headEnd/>
            <a:tailEnd/>
          </a:ln>
          <a:effectLst/>
        </p:spPr>
        <p:txBody>
          <a:bodyPr wrap="none">
            <a:spAutoFit/>
          </a:bodyPr>
          <a:lstStyle/>
          <a:p>
            <a:r>
              <a:rPr lang="en-US" sz="1800"/>
              <a:t>off-&gt;on</a:t>
            </a:r>
          </a:p>
        </p:txBody>
      </p:sp>
      <p:sp>
        <p:nvSpPr>
          <p:cNvPr id="1503244" name="Text Box 12"/>
          <p:cNvSpPr txBox="1">
            <a:spLocks noChangeArrowheads="1"/>
          </p:cNvSpPr>
          <p:nvPr/>
        </p:nvSpPr>
        <p:spPr bwMode="auto">
          <a:xfrm>
            <a:off x="6400800" y="2435225"/>
            <a:ext cx="600075" cy="366713"/>
          </a:xfrm>
          <a:prstGeom prst="rect">
            <a:avLst/>
          </a:prstGeom>
          <a:noFill/>
          <a:ln w="12700">
            <a:noFill/>
            <a:miter lim="800000"/>
            <a:headEnd/>
            <a:tailEnd/>
          </a:ln>
          <a:effectLst/>
        </p:spPr>
        <p:txBody>
          <a:bodyPr wrap="none">
            <a:spAutoFit/>
          </a:bodyPr>
          <a:lstStyle/>
          <a:p>
            <a:r>
              <a:rPr lang="en-US" sz="1800">
                <a:sym typeface="Symbol" pitchFamily="18" charset="2"/>
              </a:rPr>
              <a:t></a:t>
            </a:r>
            <a:r>
              <a:rPr lang="en-US" sz="1800"/>
              <a:t> 0</a:t>
            </a:r>
          </a:p>
        </p:txBody>
      </p:sp>
      <p:sp>
        <p:nvSpPr>
          <p:cNvPr id="1503245" name="Text Box 13"/>
          <p:cNvSpPr txBox="1">
            <a:spLocks noChangeArrowheads="1"/>
          </p:cNvSpPr>
          <p:nvPr/>
        </p:nvSpPr>
        <p:spPr bwMode="auto">
          <a:xfrm>
            <a:off x="1371600" y="2819400"/>
            <a:ext cx="660400" cy="366713"/>
          </a:xfrm>
          <a:prstGeom prst="rect">
            <a:avLst/>
          </a:prstGeom>
          <a:noFill/>
          <a:ln w="12700">
            <a:noFill/>
            <a:miter lim="800000"/>
            <a:headEnd/>
            <a:tailEnd/>
          </a:ln>
          <a:effectLst/>
        </p:spPr>
        <p:txBody>
          <a:bodyPr>
            <a:spAutoFit/>
          </a:bodyPr>
          <a:lstStyle/>
          <a:p>
            <a:r>
              <a:rPr lang="en-US" sz="1800"/>
              <a:t>1 </a:t>
            </a:r>
            <a:r>
              <a:rPr lang="en-US" sz="1800">
                <a:sym typeface="Symbol" pitchFamily="18" charset="2"/>
              </a:rPr>
              <a:t></a:t>
            </a:r>
            <a:endParaRPr lang="en-US" sz="1800"/>
          </a:p>
        </p:txBody>
      </p:sp>
      <p:sp>
        <p:nvSpPr>
          <p:cNvPr id="1503246" name="Text Box 14"/>
          <p:cNvSpPr txBox="1">
            <a:spLocks noChangeArrowheads="1"/>
          </p:cNvSpPr>
          <p:nvPr/>
        </p:nvSpPr>
        <p:spPr bwMode="auto">
          <a:xfrm>
            <a:off x="5029200" y="1981200"/>
            <a:ext cx="438150" cy="366713"/>
          </a:xfrm>
          <a:prstGeom prst="rect">
            <a:avLst/>
          </a:prstGeom>
          <a:noFill/>
          <a:ln w="12700">
            <a:noFill/>
            <a:miter lim="800000"/>
            <a:headEnd/>
            <a:tailEnd/>
          </a:ln>
          <a:effectLst/>
        </p:spPr>
        <p:txBody>
          <a:bodyPr wrap="none">
            <a:spAutoFit/>
          </a:bodyPr>
          <a:lstStyle/>
          <a:p>
            <a:r>
              <a:rPr lang="en-US" sz="1800"/>
              <a:t>on</a:t>
            </a:r>
          </a:p>
        </p:txBody>
      </p:sp>
      <p:sp>
        <p:nvSpPr>
          <p:cNvPr id="1503247" name="Text Box 15"/>
          <p:cNvSpPr txBox="1">
            <a:spLocks noChangeArrowheads="1"/>
          </p:cNvSpPr>
          <p:nvPr/>
        </p:nvSpPr>
        <p:spPr bwMode="auto">
          <a:xfrm>
            <a:off x="4572000" y="3886200"/>
            <a:ext cx="438150" cy="366713"/>
          </a:xfrm>
          <a:prstGeom prst="rect">
            <a:avLst/>
          </a:prstGeom>
          <a:noFill/>
          <a:ln w="12700">
            <a:noFill/>
            <a:miter lim="800000"/>
            <a:headEnd/>
            <a:tailEnd/>
          </a:ln>
          <a:effectLst/>
        </p:spPr>
        <p:txBody>
          <a:bodyPr wrap="none">
            <a:spAutoFit/>
          </a:bodyPr>
          <a:lstStyle/>
          <a:p>
            <a:r>
              <a:rPr lang="en-US" sz="1800"/>
              <a:t>off</a:t>
            </a:r>
          </a:p>
        </p:txBody>
      </p:sp>
      <p:sp>
        <p:nvSpPr>
          <p:cNvPr id="1503248" name="Text Box 16"/>
          <p:cNvSpPr txBox="1">
            <a:spLocks noChangeArrowheads="1"/>
          </p:cNvSpPr>
          <p:nvPr/>
        </p:nvSpPr>
        <p:spPr bwMode="auto">
          <a:xfrm>
            <a:off x="3048000" y="1981200"/>
            <a:ext cx="438150" cy="366713"/>
          </a:xfrm>
          <a:prstGeom prst="rect">
            <a:avLst/>
          </a:prstGeom>
          <a:noFill/>
          <a:ln w="12700">
            <a:noFill/>
            <a:miter lim="800000"/>
            <a:headEnd/>
            <a:tailEnd/>
          </a:ln>
          <a:effectLst/>
        </p:spPr>
        <p:txBody>
          <a:bodyPr wrap="none">
            <a:spAutoFit/>
          </a:bodyPr>
          <a:lstStyle/>
          <a:p>
            <a:r>
              <a:rPr lang="en-US" sz="1800"/>
              <a:t>off</a:t>
            </a:r>
          </a:p>
        </p:txBody>
      </p:sp>
      <p:sp>
        <p:nvSpPr>
          <p:cNvPr id="1503249" name="Text Box 17"/>
          <p:cNvSpPr txBox="1">
            <a:spLocks noChangeArrowheads="1"/>
          </p:cNvSpPr>
          <p:nvPr/>
        </p:nvSpPr>
        <p:spPr bwMode="auto">
          <a:xfrm>
            <a:off x="3276600" y="3886200"/>
            <a:ext cx="438150" cy="366713"/>
          </a:xfrm>
          <a:prstGeom prst="rect">
            <a:avLst/>
          </a:prstGeom>
          <a:noFill/>
          <a:ln w="12700">
            <a:noFill/>
            <a:miter lim="800000"/>
            <a:headEnd/>
            <a:tailEnd/>
          </a:ln>
          <a:effectLst/>
        </p:spPr>
        <p:txBody>
          <a:bodyPr wrap="none">
            <a:spAutoFit/>
          </a:bodyPr>
          <a:lstStyle/>
          <a:p>
            <a:r>
              <a:rPr lang="en-US" sz="1800"/>
              <a:t>on</a:t>
            </a:r>
          </a:p>
        </p:txBody>
      </p:sp>
      <p:sp>
        <p:nvSpPr>
          <p:cNvPr id="1503250" name="Text Box 18"/>
          <p:cNvSpPr txBox="1">
            <a:spLocks noChangeArrowheads="1"/>
          </p:cNvSpPr>
          <p:nvPr/>
        </p:nvSpPr>
        <p:spPr bwMode="auto">
          <a:xfrm>
            <a:off x="3352800" y="1978025"/>
            <a:ext cx="727075" cy="366713"/>
          </a:xfrm>
          <a:prstGeom prst="rect">
            <a:avLst/>
          </a:prstGeom>
          <a:noFill/>
          <a:ln w="12700">
            <a:noFill/>
            <a:miter lim="800000"/>
            <a:headEnd/>
            <a:tailEnd/>
          </a:ln>
          <a:effectLst/>
        </p:spPr>
        <p:txBody>
          <a:bodyPr wrap="none">
            <a:spAutoFit/>
          </a:bodyPr>
          <a:lstStyle/>
          <a:p>
            <a:r>
              <a:rPr lang="en-US" sz="1800">
                <a:sym typeface="Symbol" pitchFamily="18" charset="2"/>
              </a:rPr>
              <a:t></a:t>
            </a:r>
            <a:r>
              <a:rPr lang="en-US" sz="1800"/>
              <a:t> on</a:t>
            </a:r>
          </a:p>
        </p:txBody>
      </p:sp>
      <p:sp>
        <p:nvSpPr>
          <p:cNvPr id="1503251" name="Text Box 19"/>
          <p:cNvSpPr txBox="1">
            <a:spLocks noChangeArrowheads="1"/>
          </p:cNvSpPr>
          <p:nvPr/>
        </p:nvSpPr>
        <p:spPr bwMode="auto">
          <a:xfrm>
            <a:off x="4953000" y="3883025"/>
            <a:ext cx="727075" cy="366713"/>
          </a:xfrm>
          <a:prstGeom prst="rect">
            <a:avLst/>
          </a:prstGeom>
          <a:noFill/>
          <a:ln w="12700">
            <a:noFill/>
            <a:miter lim="800000"/>
            <a:headEnd/>
            <a:tailEnd/>
          </a:ln>
          <a:effectLst/>
        </p:spPr>
        <p:txBody>
          <a:bodyPr wrap="none">
            <a:spAutoFit/>
          </a:bodyPr>
          <a:lstStyle/>
          <a:p>
            <a:r>
              <a:rPr lang="en-US" sz="1800">
                <a:sym typeface="Symbol" pitchFamily="18" charset="2"/>
              </a:rPr>
              <a:t></a:t>
            </a:r>
            <a:r>
              <a:rPr lang="en-US" sz="1800"/>
              <a:t> on</a:t>
            </a:r>
          </a:p>
        </p:txBody>
      </p:sp>
      <p:sp>
        <p:nvSpPr>
          <p:cNvPr id="1503252" name="Text Box 20"/>
          <p:cNvSpPr txBox="1">
            <a:spLocks noChangeArrowheads="1"/>
          </p:cNvSpPr>
          <p:nvPr/>
        </p:nvSpPr>
        <p:spPr bwMode="auto">
          <a:xfrm>
            <a:off x="5334000" y="1978025"/>
            <a:ext cx="727075" cy="366713"/>
          </a:xfrm>
          <a:prstGeom prst="rect">
            <a:avLst/>
          </a:prstGeom>
          <a:noFill/>
          <a:ln w="12700">
            <a:noFill/>
            <a:miter lim="800000"/>
            <a:headEnd/>
            <a:tailEnd/>
          </a:ln>
          <a:effectLst/>
        </p:spPr>
        <p:txBody>
          <a:bodyPr wrap="none">
            <a:spAutoFit/>
          </a:bodyPr>
          <a:lstStyle/>
          <a:p>
            <a:r>
              <a:rPr lang="en-US" sz="1800">
                <a:sym typeface="Symbol" pitchFamily="18" charset="2"/>
              </a:rPr>
              <a:t></a:t>
            </a:r>
            <a:r>
              <a:rPr lang="en-US" sz="1800"/>
              <a:t> off</a:t>
            </a:r>
          </a:p>
        </p:txBody>
      </p:sp>
      <p:sp>
        <p:nvSpPr>
          <p:cNvPr id="1503253" name="Text Box 21"/>
          <p:cNvSpPr txBox="1">
            <a:spLocks noChangeArrowheads="1"/>
          </p:cNvSpPr>
          <p:nvPr/>
        </p:nvSpPr>
        <p:spPr bwMode="auto">
          <a:xfrm>
            <a:off x="3581400" y="3883025"/>
            <a:ext cx="727075" cy="366713"/>
          </a:xfrm>
          <a:prstGeom prst="rect">
            <a:avLst/>
          </a:prstGeom>
          <a:noFill/>
          <a:ln w="12700">
            <a:noFill/>
            <a:miter lim="800000"/>
            <a:headEnd/>
            <a:tailEnd/>
          </a:ln>
          <a:effectLst/>
        </p:spPr>
        <p:txBody>
          <a:bodyPr wrap="none">
            <a:spAutoFit/>
          </a:bodyPr>
          <a:lstStyle/>
          <a:p>
            <a:r>
              <a:rPr lang="en-US" sz="1800">
                <a:sym typeface="Symbol" pitchFamily="18" charset="2"/>
              </a:rPr>
              <a:t></a:t>
            </a:r>
            <a:r>
              <a:rPr lang="en-US" sz="1800"/>
              <a:t> off</a:t>
            </a:r>
          </a:p>
        </p:txBody>
      </p:sp>
      <p:sp>
        <p:nvSpPr>
          <p:cNvPr id="1503254" name="Freeform 22"/>
          <p:cNvSpPr>
            <a:spLocks/>
          </p:cNvSpPr>
          <p:nvPr/>
        </p:nvSpPr>
        <p:spPr bwMode="auto">
          <a:xfrm rot="-5400000">
            <a:off x="3238500" y="22479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3255" name="Line 23"/>
          <p:cNvSpPr>
            <a:spLocks noChangeShapeType="1"/>
          </p:cNvSpPr>
          <p:nvPr/>
        </p:nvSpPr>
        <p:spPr bwMode="auto">
          <a:xfrm>
            <a:off x="3810000" y="2209800"/>
            <a:ext cx="0" cy="304800"/>
          </a:xfrm>
          <a:prstGeom prst="line">
            <a:avLst/>
          </a:prstGeom>
          <a:noFill/>
          <a:ln w="12700">
            <a:solidFill>
              <a:schemeClr val="tx1"/>
            </a:solidFill>
            <a:round/>
            <a:headEnd/>
            <a:tailEnd/>
          </a:ln>
          <a:effectLst/>
        </p:spPr>
        <p:txBody>
          <a:bodyPr wrap="none" anchor="ctr"/>
          <a:lstStyle/>
          <a:p>
            <a:endParaRPr lang="en-US"/>
          </a:p>
        </p:txBody>
      </p:sp>
      <p:sp>
        <p:nvSpPr>
          <p:cNvPr id="1503256" name="Oval 24"/>
          <p:cNvSpPr>
            <a:spLocks noChangeArrowheads="1"/>
          </p:cNvSpPr>
          <p:nvPr/>
        </p:nvSpPr>
        <p:spPr bwMode="auto">
          <a:xfrm>
            <a:off x="3810000" y="2286000"/>
            <a:ext cx="76200" cy="76200"/>
          </a:xfrm>
          <a:prstGeom prst="ellipse">
            <a:avLst/>
          </a:prstGeom>
          <a:noFill/>
          <a:ln w="12700">
            <a:solidFill>
              <a:schemeClr val="tx1"/>
            </a:solidFill>
            <a:round/>
            <a:headEnd/>
            <a:tailEnd/>
          </a:ln>
          <a:effectLst/>
        </p:spPr>
        <p:txBody>
          <a:bodyPr wrap="none" anchor="ctr"/>
          <a:lstStyle/>
          <a:p>
            <a:endParaRPr lang="en-US"/>
          </a:p>
        </p:txBody>
      </p:sp>
      <p:sp>
        <p:nvSpPr>
          <p:cNvPr id="1503257" name="Freeform 25"/>
          <p:cNvSpPr>
            <a:spLocks/>
          </p:cNvSpPr>
          <p:nvPr/>
        </p:nvSpPr>
        <p:spPr bwMode="auto">
          <a:xfrm rot="-5400000">
            <a:off x="3238500" y="37719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3258" name="Freeform 26"/>
          <p:cNvSpPr>
            <a:spLocks/>
          </p:cNvSpPr>
          <p:nvPr/>
        </p:nvSpPr>
        <p:spPr bwMode="auto">
          <a:xfrm rot="-16200000">
            <a:off x="2400300" y="35433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3259" name="Freeform 27"/>
          <p:cNvSpPr>
            <a:spLocks/>
          </p:cNvSpPr>
          <p:nvPr/>
        </p:nvSpPr>
        <p:spPr bwMode="auto">
          <a:xfrm rot="-16200000">
            <a:off x="2400300" y="42291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3260" name="Line 28"/>
          <p:cNvSpPr>
            <a:spLocks noChangeShapeType="1"/>
          </p:cNvSpPr>
          <p:nvPr/>
        </p:nvSpPr>
        <p:spPr bwMode="auto">
          <a:xfrm>
            <a:off x="2590800" y="4191000"/>
            <a:ext cx="0" cy="304800"/>
          </a:xfrm>
          <a:prstGeom prst="line">
            <a:avLst/>
          </a:prstGeom>
          <a:noFill/>
          <a:ln w="12700">
            <a:solidFill>
              <a:schemeClr val="tx1"/>
            </a:solidFill>
            <a:round/>
            <a:headEnd/>
            <a:tailEnd/>
          </a:ln>
          <a:effectLst/>
        </p:spPr>
        <p:txBody>
          <a:bodyPr wrap="none" anchor="ctr"/>
          <a:lstStyle/>
          <a:p>
            <a:endParaRPr lang="en-US"/>
          </a:p>
        </p:txBody>
      </p:sp>
      <p:sp>
        <p:nvSpPr>
          <p:cNvPr id="1503261" name="Line 29"/>
          <p:cNvSpPr>
            <a:spLocks noChangeShapeType="1"/>
          </p:cNvSpPr>
          <p:nvPr/>
        </p:nvSpPr>
        <p:spPr bwMode="auto">
          <a:xfrm>
            <a:off x="3810000" y="3733800"/>
            <a:ext cx="0" cy="304800"/>
          </a:xfrm>
          <a:prstGeom prst="line">
            <a:avLst/>
          </a:prstGeom>
          <a:noFill/>
          <a:ln w="12700">
            <a:solidFill>
              <a:schemeClr val="tx1"/>
            </a:solidFill>
            <a:round/>
            <a:headEnd/>
            <a:tailEnd/>
          </a:ln>
          <a:effectLst/>
        </p:spPr>
        <p:txBody>
          <a:bodyPr wrap="none" anchor="ctr"/>
          <a:lstStyle/>
          <a:p>
            <a:endParaRPr lang="en-US"/>
          </a:p>
        </p:txBody>
      </p:sp>
      <p:sp>
        <p:nvSpPr>
          <p:cNvPr id="1503262" name="Line 30"/>
          <p:cNvSpPr>
            <a:spLocks noChangeShapeType="1"/>
          </p:cNvSpPr>
          <p:nvPr/>
        </p:nvSpPr>
        <p:spPr bwMode="auto">
          <a:xfrm>
            <a:off x="2590800" y="3505200"/>
            <a:ext cx="0" cy="304800"/>
          </a:xfrm>
          <a:prstGeom prst="line">
            <a:avLst/>
          </a:prstGeom>
          <a:noFill/>
          <a:ln w="12700">
            <a:solidFill>
              <a:schemeClr val="tx1"/>
            </a:solidFill>
            <a:round/>
            <a:headEnd/>
            <a:tailEnd/>
          </a:ln>
          <a:effectLst/>
        </p:spPr>
        <p:txBody>
          <a:bodyPr wrap="none" anchor="ctr"/>
          <a:lstStyle/>
          <a:p>
            <a:endParaRPr lang="en-US"/>
          </a:p>
        </p:txBody>
      </p:sp>
      <p:sp>
        <p:nvSpPr>
          <p:cNvPr id="1503263" name="Freeform 31"/>
          <p:cNvSpPr>
            <a:spLocks/>
          </p:cNvSpPr>
          <p:nvPr/>
        </p:nvSpPr>
        <p:spPr bwMode="auto">
          <a:xfrm rot="-16200000">
            <a:off x="4533900" y="37719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3264" name="Freeform 32"/>
          <p:cNvSpPr>
            <a:spLocks/>
          </p:cNvSpPr>
          <p:nvPr/>
        </p:nvSpPr>
        <p:spPr bwMode="auto">
          <a:xfrm rot="-5400000">
            <a:off x="5387975" y="3506788"/>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3265" name="Freeform 33"/>
          <p:cNvSpPr>
            <a:spLocks/>
          </p:cNvSpPr>
          <p:nvPr/>
        </p:nvSpPr>
        <p:spPr bwMode="auto">
          <a:xfrm rot="-5400000">
            <a:off x="5387975" y="4192588"/>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3266" name="Line 34"/>
          <p:cNvSpPr>
            <a:spLocks noChangeShapeType="1"/>
          </p:cNvSpPr>
          <p:nvPr/>
        </p:nvSpPr>
        <p:spPr bwMode="auto">
          <a:xfrm>
            <a:off x="4724400" y="3733800"/>
            <a:ext cx="0" cy="304800"/>
          </a:xfrm>
          <a:prstGeom prst="line">
            <a:avLst/>
          </a:prstGeom>
          <a:noFill/>
          <a:ln w="12700">
            <a:solidFill>
              <a:schemeClr val="tx1"/>
            </a:solidFill>
            <a:round/>
            <a:headEnd/>
            <a:tailEnd/>
          </a:ln>
          <a:effectLst/>
        </p:spPr>
        <p:txBody>
          <a:bodyPr wrap="none" anchor="ctr"/>
          <a:lstStyle/>
          <a:p>
            <a:endParaRPr lang="en-US"/>
          </a:p>
        </p:txBody>
      </p:sp>
      <p:sp>
        <p:nvSpPr>
          <p:cNvPr id="1503267" name="Line 35"/>
          <p:cNvSpPr>
            <a:spLocks noChangeShapeType="1"/>
          </p:cNvSpPr>
          <p:nvPr/>
        </p:nvSpPr>
        <p:spPr bwMode="auto">
          <a:xfrm>
            <a:off x="5959475" y="3468688"/>
            <a:ext cx="0" cy="304800"/>
          </a:xfrm>
          <a:prstGeom prst="line">
            <a:avLst/>
          </a:prstGeom>
          <a:noFill/>
          <a:ln w="12700">
            <a:solidFill>
              <a:schemeClr val="tx1"/>
            </a:solidFill>
            <a:round/>
            <a:headEnd/>
            <a:tailEnd/>
          </a:ln>
          <a:effectLst/>
        </p:spPr>
        <p:txBody>
          <a:bodyPr wrap="none" anchor="ctr"/>
          <a:lstStyle/>
          <a:p>
            <a:endParaRPr lang="en-US"/>
          </a:p>
        </p:txBody>
      </p:sp>
      <p:sp>
        <p:nvSpPr>
          <p:cNvPr id="1503268" name="Line 36"/>
          <p:cNvSpPr>
            <a:spLocks noChangeShapeType="1"/>
          </p:cNvSpPr>
          <p:nvPr/>
        </p:nvSpPr>
        <p:spPr bwMode="auto">
          <a:xfrm>
            <a:off x="5959475" y="4154488"/>
            <a:ext cx="0" cy="304800"/>
          </a:xfrm>
          <a:prstGeom prst="line">
            <a:avLst/>
          </a:prstGeom>
          <a:noFill/>
          <a:ln w="12700">
            <a:solidFill>
              <a:schemeClr val="tx1"/>
            </a:solidFill>
            <a:round/>
            <a:headEnd/>
            <a:tailEnd/>
          </a:ln>
          <a:effectLst/>
        </p:spPr>
        <p:txBody>
          <a:bodyPr wrap="none" anchor="ctr"/>
          <a:lstStyle/>
          <a:p>
            <a:endParaRPr lang="en-US"/>
          </a:p>
        </p:txBody>
      </p:sp>
      <p:sp>
        <p:nvSpPr>
          <p:cNvPr id="1503269" name="Line 37"/>
          <p:cNvSpPr>
            <a:spLocks noChangeShapeType="1"/>
          </p:cNvSpPr>
          <p:nvPr/>
        </p:nvSpPr>
        <p:spPr bwMode="auto">
          <a:xfrm>
            <a:off x="4740275" y="2173288"/>
            <a:ext cx="1588" cy="349250"/>
          </a:xfrm>
          <a:prstGeom prst="line">
            <a:avLst/>
          </a:prstGeom>
          <a:noFill/>
          <a:ln w="12700">
            <a:solidFill>
              <a:schemeClr val="tx1"/>
            </a:solidFill>
            <a:round/>
            <a:headEnd/>
            <a:tailEnd/>
          </a:ln>
          <a:effectLst/>
        </p:spPr>
        <p:txBody>
          <a:bodyPr wrap="none" anchor="ctr"/>
          <a:lstStyle/>
          <a:p>
            <a:endParaRPr lang="en-US"/>
          </a:p>
        </p:txBody>
      </p:sp>
      <p:sp>
        <p:nvSpPr>
          <p:cNvPr id="1503270" name="Oval 38"/>
          <p:cNvSpPr>
            <a:spLocks noChangeArrowheads="1"/>
          </p:cNvSpPr>
          <p:nvPr/>
        </p:nvSpPr>
        <p:spPr bwMode="auto">
          <a:xfrm>
            <a:off x="4664075" y="2249488"/>
            <a:ext cx="76200" cy="87312"/>
          </a:xfrm>
          <a:prstGeom prst="ellipse">
            <a:avLst/>
          </a:prstGeom>
          <a:noFill/>
          <a:ln w="12700">
            <a:solidFill>
              <a:schemeClr val="tx1"/>
            </a:solidFill>
            <a:round/>
            <a:headEnd/>
            <a:tailEnd/>
          </a:ln>
          <a:effectLst/>
        </p:spPr>
        <p:txBody>
          <a:bodyPr wrap="none" anchor="ctr"/>
          <a:lstStyle/>
          <a:p>
            <a:endParaRPr lang="en-US"/>
          </a:p>
        </p:txBody>
      </p:sp>
      <p:sp>
        <p:nvSpPr>
          <p:cNvPr id="1503271" name="Line 39"/>
          <p:cNvSpPr>
            <a:spLocks noChangeShapeType="1"/>
          </p:cNvSpPr>
          <p:nvPr/>
        </p:nvSpPr>
        <p:spPr bwMode="auto">
          <a:xfrm>
            <a:off x="2895600" y="4724400"/>
            <a:ext cx="2743200" cy="0"/>
          </a:xfrm>
          <a:prstGeom prst="line">
            <a:avLst/>
          </a:prstGeom>
          <a:noFill/>
          <a:ln w="12700">
            <a:solidFill>
              <a:schemeClr val="tx1"/>
            </a:solidFill>
            <a:round/>
            <a:headEnd/>
            <a:tailEnd/>
          </a:ln>
          <a:effectLst/>
        </p:spPr>
        <p:txBody>
          <a:bodyPr/>
          <a:lstStyle/>
          <a:p>
            <a:endParaRPr lang="en-US"/>
          </a:p>
        </p:txBody>
      </p:sp>
      <p:sp>
        <p:nvSpPr>
          <p:cNvPr id="1503272" name="Line 40"/>
          <p:cNvSpPr>
            <a:spLocks noChangeShapeType="1"/>
          </p:cNvSpPr>
          <p:nvPr/>
        </p:nvSpPr>
        <p:spPr bwMode="auto">
          <a:xfrm>
            <a:off x="3505200" y="4191000"/>
            <a:ext cx="0" cy="533400"/>
          </a:xfrm>
          <a:prstGeom prst="line">
            <a:avLst/>
          </a:prstGeom>
          <a:noFill/>
          <a:ln w="12700">
            <a:solidFill>
              <a:schemeClr val="tx1"/>
            </a:solidFill>
            <a:round/>
            <a:headEnd/>
            <a:tailEnd/>
          </a:ln>
          <a:effectLst/>
        </p:spPr>
        <p:txBody>
          <a:bodyPr/>
          <a:lstStyle/>
          <a:p>
            <a:endParaRPr lang="en-US"/>
          </a:p>
        </p:txBody>
      </p:sp>
      <p:sp>
        <p:nvSpPr>
          <p:cNvPr id="1503273" name="Line 41"/>
          <p:cNvSpPr>
            <a:spLocks noChangeShapeType="1"/>
          </p:cNvSpPr>
          <p:nvPr/>
        </p:nvSpPr>
        <p:spPr bwMode="auto">
          <a:xfrm>
            <a:off x="5029200" y="4191000"/>
            <a:ext cx="0" cy="533400"/>
          </a:xfrm>
          <a:prstGeom prst="line">
            <a:avLst/>
          </a:prstGeom>
          <a:noFill/>
          <a:ln w="12700">
            <a:solidFill>
              <a:schemeClr val="tx1"/>
            </a:solidFill>
            <a:round/>
            <a:headEnd/>
            <a:tailEnd/>
          </a:ln>
          <a:effectLst/>
        </p:spPr>
        <p:txBody>
          <a:bodyPr/>
          <a:lstStyle/>
          <a:p>
            <a:endParaRPr lang="en-US"/>
          </a:p>
        </p:txBody>
      </p:sp>
      <p:sp>
        <p:nvSpPr>
          <p:cNvPr id="1503274" name="Line 42"/>
          <p:cNvSpPr>
            <a:spLocks noChangeShapeType="1"/>
          </p:cNvSpPr>
          <p:nvPr/>
        </p:nvSpPr>
        <p:spPr bwMode="auto">
          <a:xfrm flipH="1">
            <a:off x="4267200" y="4724400"/>
            <a:ext cx="0" cy="304800"/>
          </a:xfrm>
          <a:prstGeom prst="line">
            <a:avLst/>
          </a:prstGeom>
          <a:noFill/>
          <a:ln w="12700">
            <a:solidFill>
              <a:schemeClr val="tx1"/>
            </a:solidFill>
            <a:round/>
            <a:headEnd/>
            <a:tailEnd/>
          </a:ln>
          <a:effectLst/>
        </p:spPr>
        <p:txBody>
          <a:bodyPr/>
          <a:lstStyle/>
          <a:p>
            <a:endParaRPr lang="en-US"/>
          </a:p>
        </p:txBody>
      </p:sp>
      <p:sp>
        <p:nvSpPr>
          <p:cNvPr id="1503275" name="Line 43"/>
          <p:cNvSpPr>
            <a:spLocks noChangeShapeType="1"/>
          </p:cNvSpPr>
          <p:nvPr/>
        </p:nvSpPr>
        <p:spPr bwMode="auto">
          <a:xfrm>
            <a:off x="3505200" y="2667000"/>
            <a:ext cx="0" cy="1066800"/>
          </a:xfrm>
          <a:prstGeom prst="line">
            <a:avLst/>
          </a:prstGeom>
          <a:noFill/>
          <a:ln w="12700">
            <a:solidFill>
              <a:schemeClr val="tx1"/>
            </a:solidFill>
            <a:round/>
            <a:headEnd/>
            <a:tailEnd/>
          </a:ln>
          <a:effectLst/>
        </p:spPr>
        <p:txBody>
          <a:bodyPr/>
          <a:lstStyle/>
          <a:p>
            <a:endParaRPr lang="en-US"/>
          </a:p>
        </p:txBody>
      </p:sp>
      <p:sp>
        <p:nvSpPr>
          <p:cNvPr id="1503276" name="Line 44"/>
          <p:cNvSpPr>
            <a:spLocks noChangeShapeType="1"/>
          </p:cNvSpPr>
          <p:nvPr/>
        </p:nvSpPr>
        <p:spPr bwMode="auto">
          <a:xfrm>
            <a:off x="5029200" y="2667000"/>
            <a:ext cx="0" cy="990600"/>
          </a:xfrm>
          <a:prstGeom prst="line">
            <a:avLst/>
          </a:prstGeom>
          <a:noFill/>
          <a:ln w="12700">
            <a:solidFill>
              <a:schemeClr val="tx1"/>
            </a:solidFill>
            <a:round/>
            <a:headEnd/>
            <a:tailEnd/>
          </a:ln>
          <a:effectLst/>
        </p:spPr>
        <p:txBody>
          <a:bodyPr/>
          <a:lstStyle/>
          <a:p>
            <a:endParaRPr lang="en-US"/>
          </a:p>
        </p:txBody>
      </p:sp>
      <p:sp>
        <p:nvSpPr>
          <p:cNvPr id="1503277" name="Line 45"/>
          <p:cNvSpPr>
            <a:spLocks noChangeShapeType="1"/>
          </p:cNvSpPr>
          <p:nvPr/>
        </p:nvSpPr>
        <p:spPr bwMode="auto">
          <a:xfrm>
            <a:off x="2895600" y="3276600"/>
            <a:ext cx="609600" cy="0"/>
          </a:xfrm>
          <a:prstGeom prst="line">
            <a:avLst/>
          </a:prstGeom>
          <a:noFill/>
          <a:ln w="12700">
            <a:solidFill>
              <a:schemeClr val="tx1"/>
            </a:solidFill>
            <a:round/>
            <a:headEnd/>
            <a:tailEnd/>
          </a:ln>
          <a:effectLst/>
        </p:spPr>
        <p:txBody>
          <a:bodyPr/>
          <a:lstStyle/>
          <a:p>
            <a:endParaRPr lang="en-US"/>
          </a:p>
        </p:txBody>
      </p:sp>
      <p:sp>
        <p:nvSpPr>
          <p:cNvPr id="1503278" name="Line 46"/>
          <p:cNvSpPr>
            <a:spLocks noChangeShapeType="1"/>
          </p:cNvSpPr>
          <p:nvPr/>
        </p:nvSpPr>
        <p:spPr bwMode="auto">
          <a:xfrm>
            <a:off x="3505200" y="1981200"/>
            <a:ext cx="1524000" cy="0"/>
          </a:xfrm>
          <a:prstGeom prst="line">
            <a:avLst/>
          </a:prstGeom>
          <a:noFill/>
          <a:ln w="12700">
            <a:solidFill>
              <a:schemeClr val="tx1"/>
            </a:solidFill>
            <a:round/>
            <a:headEnd/>
            <a:tailEnd/>
          </a:ln>
          <a:effectLst/>
        </p:spPr>
        <p:txBody>
          <a:bodyPr/>
          <a:lstStyle/>
          <a:p>
            <a:endParaRPr lang="en-US"/>
          </a:p>
        </p:txBody>
      </p:sp>
      <p:sp>
        <p:nvSpPr>
          <p:cNvPr id="1503279" name="Freeform 47"/>
          <p:cNvSpPr>
            <a:spLocks/>
          </p:cNvSpPr>
          <p:nvPr/>
        </p:nvSpPr>
        <p:spPr bwMode="auto">
          <a:xfrm rot="-16200000">
            <a:off x="4533900" y="22479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3280" name="Line 48"/>
          <p:cNvSpPr>
            <a:spLocks noChangeShapeType="1"/>
          </p:cNvSpPr>
          <p:nvPr/>
        </p:nvSpPr>
        <p:spPr bwMode="auto">
          <a:xfrm>
            <a:off x="5045075" y="3240088"/>
            <a:ext cx="609600" cy="0"/>
          </a:xfrm>
          <a:prstGeom prst="line">
            <a:avLst/>
          </a:prstGeom>
          <a:noFill/>
          <a:ln w="12700">
            <a:solidFill>
              <a:schemeClr val="tx1"/>
            </a:solidFill>
            <a:round/>
            <a:headEnd/>
            <a:tailEnd/>
          </a:ln>
          <a:effectLst/>
        </p:spPr>
        <p:txBody>
          <a:bodyPr/>
          <a:lstStyle/>
          <a:p>
            <a:endParaRPr lang="en-US"/>
          </a:p>
        </p:txBody>
      </p:sp>
      <p:sp>
        <p:nvSpPr>
          <p:cNvPr id="1503281" name="Line 49"/>
          <p:cNvSpPr>
            <a:spLocks noChangeShapeType="1"/>
          </p:cNvSpPr>
          <p:nvPr/>
        </p:nvSpPr>
        <p:spPr bwMode="auto">
          <a:xfrm>
            <a:off x="4495800" y="2286000"/>
            <a:ext cx="0" cy="1600200"/>
          </a:xfrm>
          <a:prstGeom prst="line">
            <a:avLst/>
          </a:prstGeom>
          <a:noFill/>
          <a:ln w="12700">
            <a:solidFill>
              <a:schemeClr val="tx1"/>
            </a:solidFill>
            <a:round/>
            <a:headEnd/>
            <a:tailEnd/>
          </a:ln>
          <a:effectLst/>
        </p:spPr>
        <p:txBody>
          <a:bodyPr/>
          <a:lstStyle/>
          <a:p>
            <a:endParaRPr lang="en-US"/>
          </a:p>
        </p:txBody>
      </p:sp>
      <p:sp>
        <p:nvSpPr>
          <p:cNvPr id="1503282" name="Line 50"/>
          <p:cNvSpPr>
            <a:spLocks noChangeShapeType="1"/>
          </p:cNvSpPr>
          <p:nvPr/>
        </p:nvSpPr>
        <p:spPr bwMode="auto">
          <a:xfrm>
            <a:off x="4495800" y="3886200"/>
            <a:ext cx="228600" cy="0"/>
          </a:xfrm>
          <a:prstGeom prst="line">
            <a:avLst/>
          </a:prstGeom>
          <a:noFill/>
          <a:ln w="12700">
            <a:solidFill>
              <a:schemeClr val="tx1"/>
            </a:solidFill>
            <a:round/>
            <a:headEnd/>
            <a:tailEnd/>
          </a:ln>
          <a:effectLst/>
        </p:spPr>
        <p:txBody>
          <a:bodyPr/>
          <a:lstStyle/>
          <a:p>
            <a:endParaRPr lang="en-US"/>
          </a:p>
        </p:txBody>
      </p:sp>
      <p:sp>
        <p:nvSpPr>
          <p:cNvPr id="1503283" name="Line 51"/>
          <p:cNvSpPr>
            <a:spLocks noChangeShapeType="1"/>
          </p:cNvSpPr>
          <p:nvPr/>
        </p:nvSpPr>
        <p:spPr bwMode="auto">
          <a:xfrm>
            <a:off x="4495800" y="2286000"/>
            <a:ext cx="152400" cy="0"/>
          </a:xfrm>
          <a:prstGeom prst="line">
            <a:avLst/>
          </a:prstGeom>
          <a:noFill/>
          <a:ln w="12700">
            <a:solidFill>
              <a:schemeClr val="tx1"/>
            </a:solidFill>
            <a:round/>
            <a:headEnd/>
            <a:tailEnd/>
          </a:ln>
          <a:effectLst/>
        </p:spPr>
        <p:txBody>
          <a:bodyPr/>
          <a:lstStyle/>
          <a:p>
            <a:endParaRPr lang="en-US"/>
          </a:p>
        </p:txBody>
      </p:sp>
      <p:sp>
        <p:nvSpPr>
          <p:cNvPr id="1503284" name="Line 52"/>
          <p:cNvSpPr>
            <a:spLocks noChangeShapeType="1"/>
          </p:cNvSpPr>
          <p:nvPr/>
        </p:nvSpPr>
        <p:spPr bwMode="auto">
          <a:xfrm>
            <a:off x="3886200" y="2286000"/>
            <a:ext cx="152400" cy="0"/>
          </a:xfrm>
          <a:prstGeom prst="line">
            <a:avLst/>
          </a:prstGeom>
          <a:noFill/>
          <a:ln w="12700">
            <a:solidFill>
              <a:schemeClr val="tx1"/>
            </a:solidFill>
            <a:round/>
            <a:headEnd/>
            <a:tailEnd/>
          </a:ln>
          <a:effectLst/>
        </p:spPr>
        <p:txBody>
          <a:bodyPr/>
          <a:lstStyle/>
          <a:p>
            <a:endParaRPr lang="en-US"/>
          </a:p>
        </p:txBody>
      </p:sp>
      <p:sp>
        <p:nvSpPr>
          <p:cNvPr id="1503285" name="Line 53"/>
          <p:cNvSpPr>
            <a:spLocks noChangeShapeType="1"/>
          </p:cNvSpPr>
          <p:nvPr/>
        </p:nvSpPr>
        <p:spPr bwMode="auto">
          <a:xfrm>
            <a:off x="4038600" y="2286000"/>
            <a:ext cx="0" cy="1600200"/>
          </a:xfrm>
          <a:prstGeom prst="line">
            <a:avLst/>
          </a:prstGeom>
          <a:noFill/>
          <a:ln w="12700">
            <a:solidFill>
              <a:schemeClr val="tx1"/>
            </a:solidFill>
            <a:round/>
            <a:headEnd/>
            <a:tailEnd/>
          </a:ln>
          <a:effectLst/>
        </p:spPr>
        <p:txBody>
          <a:bodyPr/>
          <a:lstStyle/>
          <a:p>
            <a:endParaRPr lang="en-US"/>
          </a:p>
        </p:txBody>
      </p:sp>
      <p:sp>
        <p:nvSpPr>
          <p:cNvPr id="1503286" name="Line 54"/>
          <p:cNvSpPr>
            <a:spLocks noChangeShapeType="1"/>
          </p:cNvSpPr>
          <p:nvPr/>
        </p:nvSpPr>
        <p:spPr bwMode="auto">
          <a:xfrm>
            <a:off x="3810000" y="3886200"/>
            <a:ext cx="228600" cy="0"/>
          </a:xfrm>
          <a:prstGeom prst="line">
            <a:avLst/>
          </a:prstGeom>
          <a:noFill/>
          <a:ln w="12700">
            <a:solidFill>
              <a:schemeClr val="tx1"/>
            </a:solidFill>
            <a:round/>
            <a:headEnd/>
            <a:tailEnd/>
          </a:ln>
          <a:effectLst/>
        </p:spPr>
        <p:txBody>
          <a:bodyPr/>
          <a:lstStyle/>
          <a:p>
            <a:endParaRPr lang="en-US"/>
          </a:p>
        </p:txBody>
      </p:sp>
      <p:sp>
        <p:nvSpPr>
          <p:cNvPr id="1503287" name="Line 55"/>
          <p:cNvSpPr>
            <a:spLocks noChangeShapeType="1"/>
          </p:cNvSpPr>
          <p:nvPr/>
        </p:nvSpPr>
        <p:spPr bwMode="auto">
          <a:xfrm>
            <a:off x="4267200" y="1676400"/>
            <a:ext cx="0" cy="304800"/>
          </a:xfrm>
          <a:prstGeom prst="line">
            <a:avLst/>
          </a:prstGeom>
          <a:noFill/>
          <a:ln w="12700">
            <a:solidFill>
              <a:schemeClr val="tx1"/>
            </a:solidFill>
            <a:round/>
            <a:headEnd type="triangle" w="med" len="med"/>
            <a:tailEnd/>
          </a:ln>
          <a:effectLst/>
        </p:spPr>
        <p:txBody>
          <a:bodyPr/>
          <a:lstStyle/>
          <a:p>
            <a:endParaRPr lang="en-US"/>
          </a:p>
        </p:txBody>
      </p:sp>
      <p:sp>
        <p:nvSpPr>
          <p:cNvPr id="1503288" name="Line 56"/>
          <p:cNvSpPr>
            <a:spLocks noChangeShapeType="1"/>
          </p:cNvSpPr>
          <p:nvPr/>
        </p:nvSpPr>
        <p:spPr bwMode="auto">
          <a:xfrm>
            <a:off x="4114800" y="5029200"/>
            <a:ext cx="304800" cy="0"/>
          </a:xfrm>
          <a:prstGeom prst="line">
            <a:avLst/>
          </a:prstGeom>
          <a:noFill/>
          <a:ln w="28575">
            <a:solidFill>
              <a:schemeClr val="tx1"/>
            </a:solidFill>
            <a:round/>
            <a:headEnd/>
            <a:tailEnd/>
          </a:ln>
          <a:effectLst/>
        </p:spPr>
        <p:txBody>
          <a:bodyPr/>
          <a:lstStyle/>
          <a:p>
            <a:endParaRPr lang="en-US"/>
          </a:p>
        </p:txBody>
      </p:sp>
      <p:sp>
        <p:nvSpPr>
          <p:cNvPr id="1503289" name="Line 57"/>
          <p:cNvSpPr>
            <a:spLocks noChangeShapeType="1"/>
          </p:cNvSpPr>
          <p:nvPr/>
        </p:nvSpPr>
        <p:spPr bwMode="auto">
          <a:xfrm>
            <a:off x="2743200" y="3048000"/>
            <a:ext cx="1752600" cy="0"/>
          </a:xfrm>
          <a:prstGeom prst="line">
            <a:avLst/>
          </a:prstGeom>
          <a:noFill/>
          <a:ln w="12700">
            <a:solidFill>
              <a:schemeClr val="tx1"/>
            </a:solidFill>
            <a:round/>
            <a:headEnd/>
            <a:tailEnd/>
          </a:ln>
          <a:effectLst/>
        </p:spPr>
        <p:txBody>
          <a:bodyPr/>
          <a:lstStyle/>
          <a:p>
            <a:endParaRPr lang="en-US"/>
          </a:p>
        </p:txBody>
      </p:sp>
      <p:sp>
        <p:nvSpPr>
          <p:cNvPr id="1503290" name="Oval 58"/>
          <p:cNvSpPr>
            <a:spLocks noChangeArrowheads="1"/>
          </p:cNvSpPr>
          <p:nvPr/>
        </p:nvSpPr>
        <p:spPr bwMode="auto">
          <a:xfrm>
            <a:off x="3505200" y="2971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3291" name="Oval 59"/>
          <p:cNvSpPr>
            <a:spLocks noChangeArrowheads="1"/>
          </p:cNvSpPr>
          <p:nvPr/>
        </p:nvSpPr>
        <p:spPr bwMode="auto">
          <a:xfrm>
            <a:off x="4419600" y="29718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3292" name="Text Box 60"/>
          <p:cNvSpPr txBox="1">
            <a:spLocks noChangeArrowheads="1"/>
          </p:cNvSpPr>
          <p:nvPr/>
        </p:nvSpPr>
        <p:spPr bwMode="auto">
          <a:xfrm>
            <a:off x="3352800" y="37338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M1</a:t>
            </a:r>
            <a:endParaRPr lang="en-US" sz="1600" baseline="-25000">
              <a:solidFill>
                <a:schemeClr val="tx1"/>
              </a:solidFill>
            </a:endParaRPr>
          </a:p>
        </p:txBody>
      </p:sp>
      <p:sp>
        <p:nvSpPr>
          <p:cNvPr id="1503293" name="Text Box 61"/>
          <p:cNvSpPr txBox="1">
            <a:spLocks noChangeArrowheads="1"/>
          </p:cNvSpPr>
          <p:nvPr/>
        </p:nvSpPr>
        <p:spPr bwMode="auto">
          <a:xfrm>
            <a:off x="2057400" y="4114800"/>
            <a:ext cx="354013" cy="396875"/>
          </a:xfrm>
          <a:prstGeom prst="rect">
            <a:avLst/>
          </a:prstGeom>
          <a:noFill/>
          <a:ln w="12700">
            <a:noFill/>
            <a:miter lim="800000"/>
            <a:headEnd/>
            <a:tailEnd/>
          </a:ln>
          <a:effectLst/>
        </p:spPr>
        <p:txBody>
          <a:bodyPr wrap="none">
            <a:spAutoFit/>
          </a:bodyPr>
          <a:lstStyle/>
          <a:p>
            <a:r>
              <a:rPr lang="en-US" sz="2000">
                <a:solidFill>
                  <a:schemeClr val="tx1"/>
                </a:solidFill>
              </a:rPr>
              <a:t>S</a:t>
            </a:r>
            <a:endParaRPr lang="en-US" sz="2000" baseline="-25000">
              <a:solidFill>
                <a:schemeClr val="tx1"/>
              </a:solidFill>
            </a:endParaRPr>
          </a:p>
        </p:txBody>
      </p:sp>
      <p:sp>
        <p:nvSpPr>
          <p:cNvPr id="1503294" name="Line 62"/>
          <p:cNvSpPr>
            <a:spLocks noChangeShapeType="1"/>
          </p:cNvSpPr>
          <p:nvPr/>
        </p:nvSpPr>
        <p:spPr bwMode="auto">
          <a:xfrm flipV="1">
            <a:off x="2362200" y="4343400"/>
            <a:ext cx="228600" cy="0"/>
          </a:xfrm>
          <a:prstGeom prst="line">
            <a:avLst/>
          </a:prstGeom>
          <a:noFill/>
          <a:ln w="12700">
            <a:solidFill>
              <a:schemeClr val="tx1"/>
            </a:solidFill>
            <a:round/>
            <a:headEnd/>
            <a:tailEnd/>
          </a:ln>
          <a:effectLst/>
        </p:spPr>
        <p:txBody>
          <a:bodyPr/>
          <a:lstStyle/>
          <a:p>
            <a:endParaRPr lang="en-US"/>
          </a:p>
        </p:txBody>
      </p:sp>
      <p:sp>
        <p:nvSpPr>
          <p:cNvPr id="1503295" name="Line 63"/>
          <p:cNvSpPr>
            <a:spLocks noChangeShapeType="1"/>
          </p:cNvSpPr>
          <p:nvPr/>
        </p:nvSpPr>
        <p:spPr bwMode="auto">
          <a:xfrm flipV="1">
            <a:off x="2362200" y="3657600"/>
            <a:ext cx="228600" cy="0"/>
          </a:xfrm>
          <a:prstGeom prst="line">
            <a:avLst/>
          </a:prstGeom>
          <a:noFill/>
          <a:ln w="12700">
            <a:solidFill>
              <a:schemeClr val="tx1"/>
            </a:solidFill>
            <a:round/>
            <a:headEnd/>
            <a:tailEnd/>
          </a:ln>
          <a:effectLst/>
        </p:spPr>
        <p:txBody>
          <a:bodyPr/>
          <a:lstStyle/>
          <a:p>
            <a:endParaRPr lang="en-US"/>
          </a:p>
        </p:txBody>
      </p:sp>
      <p:sp>
        <p:nvSpPr>
          <p:cNvPr id="1503296" name="Line 64"/>
          <p:cNvSpPr>
            <a:spLocks noChangeShapeType="1"/>
          </p:cNvSpPr>
          <p:nvPr/>
        </p:nvSpPr>
        <p:spPr bwMode="auto">
          <a:xfrm flipV="1">
            <a:off x="5943600" y="3581400"/>
            <a:ext cx="228600" cy="0"/>
          </a:xfrm>
          <a:prstGeom prst="line">
            <a:avLst/>
          </a:prstGeom>
          <a:noFill/>
          <a:ln w="12700">
            <a:solidFill>
              <a:schemeClr val="tx1"/>
            </a:solidFill>
            <a:round/>
            <a:headEnd/>
            <a:tailEnd/>
          </a:ln>
          <a:effectLst/>
        </p:spPr>
        <p:txBody>
          <a:bodyPr/>
          <a:lstStyle/>
          <a:p>
            <a:endParaRPr lang="en-US"/>
          </a:p>
        </p:txBody>
      </p:sp>
      <p:sp>
        <p:nvSpPr>
          <p:cNvPr id="1503297" name="Line 65"/>
          <p:cNvSpPr>
            <a:spLocks noChangeShapeType="1"/>
          </p:cNvSpPr>
          <p:nvPr/>
        </p:nvSpPr>
        <p:spPr bwMode="auto">
          <a:xfrm flipV="1">
            <a:off x="5943600" y="4267200"/>
            <a:ext cx="228600" cy="0"/>
          </a:xfrm>
          <a:prstGeom prst="line">
            <a:avLst/>
          </a:prstGeom>
          <a:noFill/>
          <a:ln w="12700">
            <a:solidFill>
              <a:schemeClr val="tx1"/>
            </a:solidFill>
            <a:round/>
            <a:headEnd/>
            <a:tailEnd/>
          </a:ln>
          <a:effectLst/>
        </p:spPr>
        <p:txBody>
          <a:bodyPr/>
          <a:lstStyle/>
          <a:p>
            <a:endParaRPr lang="en-US"/>
          </a:p>
        </p:txBody>
      </p:sp>
      <p:sp>
        <p:nvSpPr>
          <p:cNvPr id="1503298" name="Text Box 66"/>
          <p:cNvSpPr txBox="1">
            <a:spLocks noChangeArrowheads="1"/>
          </p:cNvSpPr>
          <p:nvPr/>
        </p:nvSpPr>
        <p:spPr bwMode="auto">
          <a:xfrm>
            <a:off x="6172200" y="4038600"/>
            <a:ext cx="368300" cy="396875"/>
          </a:xfrm>
          <a:prstGeom prst="rect">
            <a:avLst/>
          </a:prstGeom>
          <a:noFill/>
          <a:ln w="12700">
            <a:noFill/>
            <a:miter lim="800000"/>
            <a:headEnd/>
            <a:tailEnd/>
          </a:ln>
          <a:effectLst/>
        </p:spPr>
        <p:txBody>
          <a:bodyPr wrap="none">
            <a:spAutoFit/>
          </a:bodyPr>
          <a:lstStyle/>
          <a:p>
            <a:r>
              <a:rPr lang="en-US" sz="2000">
                <a:solidFill>
                  <a:schemeClr val="tx1"/>
                </a:solidFill>
              </a:rPr>
              <a:t>R</a:t>
            </a:r>
            <a:endParaRPr lang="en-US" sz="2000" baseline="-25000">
              <a:solidFill>
                <a:schemeClr val="tx1"/>
              </a:solidFill>
            </a:endParaRPr>
          </a:p>
        </p:txBody>
      </p:sp>
      <p:sp>
        <p:nvSpPr>
          <p:cNvPr id="1503299" name="Text Box 67"/>
          <p:cNvSpPr txBox="1">
            <a:spLocks noChangeArrowheads="1"/>
          </p:cNvSpPr>
          <p:nvPr/>
        </p:nvSpPr>
        <p:spPr bwMode="auto">
          <a:xfrm>
            <a:off x="6096000" y="34290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03300" name="Text Box 68"/>
          <p:cNvSpPr txBox="1">
            <a:spLocks noChangeArrowheads="1"/>
          </p:cNvSpPr>
          <p:nvPr/>
        </p:nvSpPr>
        <p:spPr bwMode="auto">
          <a:xfrm>
            <a:off x="1828800" y="34290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03301" name="Text Box 69"/>
          <p:cNvSpPr txBox="1">
            <a:spLocks noChangeArrowheads="1"/>
          </p:cNvSpPr>
          <p:nvPr/>
        </p:nvSpPr>
        <p:spPr bwMode="auto">
          <a:xfrm>
            <a:off x="2286000" y="2819400"/>
            <a:ext cx="45085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03302" name="Text Box 70"/>
          <p:cNvSpPr txBox="1">
            <a:spLocks noChangeArrowheads="1"/>
          </p:cNvSpPr>
          <p:nvPr/>
        </p:nvSpPr>
        <p:spPr bwMode="auto">
          <a:xfrm>
            <a:off x="5715000" y="2514600"/>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03303" name="Line 71"/>
          <p:cNvSpPr>
            <a:spLocks noChangeShapeType="1"/>
          </p:cNvSpPr>
          <p:nvPr/>
        </p:nvSpPr>
        <p:spPr bwMode="auto">
          <a:xfrm>
            <a:off x="4038600" y="2743200"/>
            <a:ext cx="1752600" cy="0"/>
          </a:xfrm>
          <a:prstGeom prst="line">
            <a:avLst/>
          </a:prstGeom>
          <a:noFill/>
          <a:ln w="12700">
            <a:solidFill>
              <a:schemeClr val="tx1"/>
            </a:solidFill>
            <a:round/>
            <a:headEnd/>
            <a:tailEnd/>
          </a:ln>
          <a:effectLst/>
        </p:spPr>
        <p:txBody>
          <a:bodyPr/>
          <a:lstStyle/>
          <a:p>
            <a:endParaRPr lang="en-US"/>
          </a:p>
        </p:txBody>
      </p:sp>
      <p:sp>
        <p:nvSpPr>
          <p:cNvPr id="1503304" name="Oval 72"/>
          <p:cNvSpPr>
            <a:spLocks noChangeArrowheads="1"/>
          </p:cNvSpPr>
          <p:nvPr/>
        </p:nvSpPr>
        <p:spPr bwMode="auto">
          <a:xfrm>
            <a:off x="4953000" y="2667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3305" name="Oval 73"/>
          <p:cNvSpPr>
            <a:spLocks noChangeArrowheads="1"/>
          </p:cNvSpPr>
          <p:nvPr/>
        </p:nvSpPr>
        <p:spPr bwMode="auto">
          <a:xfrm>
            <a:off x="4038600" y="26670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3306" name="Text Box 74"/>
          <p:cNvSpPr txBox="1">
            <a:spLocks noChangeArrowheads="1"/>
          </p:cNvSpPr>
          <p:nvPr/>
        </p:nvSpPr>
        <p:spPr bwMode="auto">
          <a:xfrm>
            <a:off x="3352800" y="22098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M2</a:t>
            </a:r>
            <a:endParaRPr lang="en-US" sz="1600" baseline="-25000">
              <a:solidFill>
                <a:schemeClr val="tx1"/>
              </a:solidFill>
            </a:endParaRPr>
          </a:p>
        </p:txBody>
      </p:sp>
      <p:sp>
        <p:nvSpPr>
          <p:cNvPr id="1503307" name="Text Box 75"/>
          <p:cNvSpPr txBox="1">
            <a:spLocks noChangeArrowheads="1"/>
          </p:cNvSpPr>
          <p:nvPr/>
        </p:nvSpPr>
        <p:spPr bwMode="auto">
          <a:xfrm>
            <a:off x="4724400" y="37338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M3</a:t>
            </a:r>
            <a:endParaRPr lang="en-US" sz="1600" baseline="-25000">
              <a:solidFill>
                <a:schemeClr val="tx1"/>
              </a:solidFill>
            </a:endParaRPr>
          </a:p>
        </p:txBody>
      </p:sp>
      <p:sp>
        <p:nvSpPr>
          <p:cNvPr id="1503308" name="Text Box 76"/>
          <p:cNvSpPr txBox="1">
            <a:spLocks noChangeArrowheads="1"/>
          </p:cNvSpPr>
          <p:nvPr/>
        </p:nvSpPr>
        <p:spPr bwMode="auto">
          <a:xfrm>
            <a:off x="4724400" y="22098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M4</a:t>
            </a:r>
            <a:endParaRPr lang="en-US" sz="1600" baseline="-25000">
              <a:solidFill>
                <a:schemeClr val="tx1"/>
              </a:solidFill>
            </a:endParaRPr>
          </a:p>
        </p:txBody>
      </p:sp>
      <p:sp>
        <p:nvSpPr>
          <p:cNvPr id="1503309" name="Text Box 77"/>
          <p:cNvSpPr txBox="1">
            <a:spLocks noChangeArrowheads="1"/>
          </p:cNvSpPr>
          <p:nvPr/>
        </p:nvSpPr>
        <p:spPr bwMode="auto">
          <a:xfrm>
            <a:off x="2590800" y="41910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M5</a:t>
            </a:r>
            <a:endParaRPr lang="en-US" sz="1600" baseline="-25000">
              <a:solidFill>
                <a:schemeClr val="tx1"/>
              </a:solidFill>
            </a:endParaRPr>
          </a:p>
        </p:txBody>
      </p:sp>
      <p:sp>
        <p:nvSpPr>
          <p:cNvPr id="1503310" name="Text Box 78"/>
          <p:cNvSpPr txBox="1">
            <a:spLocks noChangeArrowheads="1"/>
          </p:cNvSpPr>
          <p:nvPr/>
        </p:nvSpPr>
        <p:spPr bwMode="auto">
          <a:xfrm>
            <a:off x="2590800" y="35052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M6</a:t>
            </a:r>
            <a:endParaRPr lang="en-US" sz="1600" baseline="-25000">
              <a:solidFill>
                <a:schemeClr val="tx1"/>
              </a:solidFill>
            </a:endParaRPr>
          </a:p>
        </p:txBody>
      </p:sp>
      <p:sp>
        <p:nvSpPr>
          <p:cNvPr id="1503311" name="Text Box 79"/>
          <p:cNvSpPr txBox="1">
            <a:spLocks noChangeArrowheads="1"/>
          </p:cNvSpPr>
          <p:nvPr/>
        </p:nvSpPr>
        <p:spPr bwMode="auto">
          <a:xfrm>
            <a:off x="5486400" y="41148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M7</a:t>
            </a:r>
            <a:endParaRPr lang="en-US" sz="1600" baseline="-25000">
              <a:solidFill>
                <a:schemeClr val="tx1"/>
              </a:solidFill>
            </a:endParaRPr>
          </a:p>
        </p:txBody>
      </p:sp>
      <p:sp>
        <p:nvSpPr>
          <p:cNvPr id="1503312" name="Text Box 80"/>
          <p:cNvSpPr txBox="1">
            <a:spLocks noChangeArrowheads="1"/>
          </p:cNvSpPr>
          <p:nvPr/>
        </p:nvSpPr>
        <p:spPr bwMode="auto">
          <a:xfrm>
            <a:off x="5486400" y="34290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M8</a:t>
            </a:r>
            <a:endParaRPr lang="en-US" sz="1600" baseline="-25000">
              <a:solidFill>
                <a:schemeClr val="tx1"/>
              </a:solidFill>
            </a:endParaRPr>
          </a:p>
        </p:txBody>
      </p:sp>
      <p:sp>
        <p:nvSpPr>
          <p:cNvPr id="1503313" name="Text Box 81"/>
          <p:cNvSpPr txBox="1">
            <a:spLocks noChangeArrowheads="1"/>
          </p:cNvSpPr>
          <p:nvPr/>
        </p:nvSpPr>
        <p:spPr bwMode="auto">
          <a:xfrm>
            <a:off x="6553200" y="3425825"/>
            <a:ext cx="790575" cy="366713"/>
          </a:xfrm>
          <a:prstGeom prst="rect">
            <a:avLst/>
          </a:prstGeom>
          <a:noFill/>
          <a:ln w="12700">
            <a:noFill/>
            <a:miter lim="800000"/>
            <a:headEnd/>
            <a:tailEnd/>
          </a:ln>
          <a:effectLst/>
        </p:spPr>
        <p:txBody>
          <a:bodyPr wrap="none">
            <a:spAutoFit/>
          </a:bodyPr>
          <a:lstStyle/>
          <a:p>
            <a:r>
              <a:rPr lang="en-US" sz="1800"/>
              <a:t>0 </a:t>
            </a:r>
            <a:r>
              <a:rPr lang="en-US" sz="1800">
                <a:sym typeface="Symbol" pitchFamily="18" charset="2"/>
              </a:rPr>
              <a:t></a:t>
            </a:r>
            <a:r>
              <a:rPr lang="en-US" sz="1800"/>
              <a:t> 1</a:t>
            </a:r>
          </a:p>
        </p:txBody>
      </p:sp>
      <p:sp>
        <p:nvSpPr>
          <p:cNvPr id="1503314" name="Text Box 82"/>
          <p:cNvSpPr txBox="1">
            <a:spLocks noChangeArrowheads="1"/>
          </p:cNvSpPr>
          <p:nvPr/>
        </p:nvSpPr>
        <p:spPr bwMode="auto">
          <a:xfrm>
            <a:off x="1066800" y="3502025"/>
            <a:ext cx="790575" cy="366713"/>
          </a:xfrm>
          <a:prstGeom prst="rect">
            <a:avLst/>
          </a:prstGeom>
          <a:noFill/>
          <a:ln w="12700">
            <a:noFill/>
            <a:miter lim="800000"/>
            <a:headEnd/>
            <a:tailEnd/>
          </a:ln>
          <a:effectLst/>
        </p:spPr>
        <p:txBody>
          <a:bodyPr wrap="none">
            <a:spAutoFit/>
          </a:bodyPr>
          <a:lstStyle/>
          <a:p>
            <a:r>
              <a:rPr lang="en-US" sz="1800"/>
              <a:t>0 </a:t>
            </a:r>
            <a:r>
              <a:rPr lang="en-US" sz="1800">
                <a:sym typeface="Symbol" pitchFamily="18" charset="2"/>
              </a:rPr>
              <a:t></a:t>
            </a:r>
            <a:r>
              <a:rPr lang="en-US" sz="1800"/>
              <a:t>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32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32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32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32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03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033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032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032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032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032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032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5032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5032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503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3236" grpId="0" autoUpdateAnimBg="0"/>
      <p:bldP spid="1503237" grpId="0" autoUpdateAnimBg="0"/>
      <p:bldP spid="1503240" grpId="0" autoUpdateAnimBg="0"/>
      <p:bldP spid="1503241" grpId="0" autoUpdateAnimBg="0"/>
      <p:bldP spid="1503242" grpId="0" autoUpdateAnimBg="0"/>
      <p:bldP spid="1503243" grpId="0" autoUpdateAnimBg="0"/>
      <p:bldP spid="1503244" grpId="0" autoUpdateAnimBg="0"/>
      <p:bldP spid="1503245" grpId="0" autoUpdateAnimBg="0"/>
      <p:bldP spid="1503250" grpId="0" autoUpdateAnimBg="0"/>
      <p:bldP spid="1503251" grpId="0" autoUpdateAnimBg="0"/>
      <p:bldP spid="1503252" grpId="0" autoUpdateAnimBg="0"/>
      <p:bldP spid="1503253" grpId="0" autoUpdateAnimBg="0"/>
      <p:bldP spid="1503313" grpId="0" autoUpdateAnimBg="0"/>
      <p:bldP spid="150331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a:t>Sequential Logic</a:t>
            </a:r>
          </a:p>
        </p:txBody>
      </p:sp>
      <p:sp>
        <p:nvSpPr>
          <p:cNvPr id="1486851" name="Rectangle 3"/>
          <p:cNvSpPr>
            <a:spLocks noChangeArrowheads="1"/>
          </p:cNvSpPr>
          <p:nvPr/>
        </p:nvSpPr>
        <p:spPr bwMode="auto">
          <a:xfrm>
            <a:off x="2971800" y="2286000"/>
            <a:ext cx="2971800" cy="1295400"/>
          </a:xfrm>
          <a:prstGeom prst="rect">
            <a:avLst/>
          </a:prstGeom>
          <a:noFill/>
          <a:ln w="12700">
            <a:solidFill>
              <a:schemeClr val="tx1"/>
            </a:solidFill>
            <a:miter lim="800000"/>
            <a:headEnd/>
            <a:tailEnd/>
          </a:ln>
          <a:effectLst/>
        </p:spPr>
        <p:txBody>
          <a:bodyPr wrap="none" anchor="ctr"/>
          <a:lstStyle/>
          <a:p>
            <a:endParaRPr lang="en-US"/>
          </a:p>
        </p:txBody>
      </p:sp>
      <p:sp>
        <p:nvSpPr>
          <p:cNvPr id="1486852" name="Text Box 4"/>
          <p:cNvSpPr txBox="1">
            <a:spLocks noChangeArrowheads="1"/>
          </p:cNvSpPr>
          <p:nvPr/>
        </p:nvSpPr>
        <p:spPr bwMode="auto">
          <a:xfrm>
            <a:off x="3276600" y="2590800"/>
            <a:ext cx="2136775" cy="822325"/>
          </a:xfrm>
          <a:prstGeom prst="rect">
            <a:avLst/>
          </a:prstGeom>
          <a:noFill/>
          <a:ln w="12700">
            <a:noFill/>
            <a:miter lim="800000"/>
            <a:headEnd/>
            <a:tailEnd/>
          </a:ln>
          <a:effectLst/>
        </p:spPr>
        <p:txBody>
          <a:bodyPr wrap="none">
            <a:spAutoFit/>
          </a:bodyPr>
          <a:lstStyle/>
          <a:p>
            <a:pPr algn="ctr"/>
            <a:r>
              <a:rPr lang="en-US" sz="2400">
                <a:solidFill>
                  <a:schemeClr val="tx1"/>
                </a:solidFill>
              </a:rPr>
              <a:t>Combinational</a:t>
            </a:r>
          </a:p>
          <a:p>
            <a:pPr algn="ctr"/>
            <a:r>
              <a:rPr lang="en-US" sz="2400">
                <a:solidFill>
                  <a:schemeClr val="tx1"/>
                </a:solidFill>
              </a:rPr>
              <a:t>Logic</a:t>
            </a:r>
          </a:p>
        </p:txBody>
      </p:sp>
      <p:sp>
        <p:nvSpPr>
          <p:cNvPr id="1486853" name="Line 5"/>
          <p:cNvSpPr>
            <a:spLocks noChangeShapeType="1"/>
          </p:cNvSpPr>
          <p:nvPr/>
        </p:nvSpPr>
        <p:spPr bwMode="auto">
          <a:xfrm>
            <a:off x="2209800" y="2590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486854" name="Line 6"/>
          <p:cNvSpPr>
            <a:spLocks noChangeShapeType="1"/>
          </p:cNvSpPr>
          <p:nvPr/>
        </p:nvSpPr>
        <p:spPr bwMode="auto">
          <a:xfrm>
            <a:off x="5943600" y="2590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486855" name="Text Box 7"/>
          <p:cNvSpPr txBox="1">
            <a:spLocks noChangeArrowheads="1"/>
          </p:cNvSpPr>
          <p:nvPr/>
        </p:nvSpPr>
        <p:spPr bwMode="auto">
          <a:xfrm>
            <a:off x="3919538" y="5562600"/>
            <a:ext cx="879475" cy="457200"/>
          </a:xfrm>
          <a:prstGeom prst="rect">
            <a:avLst/>
          </a:prstGeom>
          <a:noFill/>
          <a:ln w="12700">
            <a:noFill/>
            <a:miter lim="800000"/>
            <a:headEnd/>
            <a:tailEnd/>
          </a:ln>
          <a:effectLst/>
        </p:spPr>
        <p:txBody>
          <a:bodyPr wrap="none">
            <a:spAutoFit/>
          </a:bodyPr>
          <a:lstStyle/>
          <a:p>
            <a:pPr algn="ctr"/>
            <a:r>
              <a:rPr lang="en-US" sz="2400">
                <a:solidFill>
                  <a:schemeClr val="tx1"/>
                </a:solidFill>
              </a:rPr>
              <a:t>clock</a:t>
            </a:r>
          </a:p>
        </p:txBody>
      </p:sp>
      <p:sp>
        <p:nvSpPr>
          <p:cNvPr id="1486856" name="Text Box 8"/>
          <p:cNvSpPr txBox="1">
            <a:spLocks noChangeArrowheads="1"/>
          </p:cNvSpPr>
          <p:nvPr/>
        </p:nvSpPr>
        <p:spPr bwMode="auto">
          <a:xfrm>
            <a:off x="6664325" y="2286000"/>
            <a:ext cx="1250950" cy="457200"/>
          </a:xfrm>
          <a:prstGeom prst="rect">
            <a:avLst/>
          </a:prstGeom>
          <a:noFill/>
          <a:ln w="12700">
            <a:noFill/>
            <a:miter lim="800000"/>
            <a:headEnd/>
            <a:tailEnd/>
          </a:ln>
          <a:effectLst/>
        </p:spPr>
        <p:txBody>
          <a:bodyPr wrap="none">
            <a:spAutoFit/>
          </a:bodyPr>
          <a:lstStyle/>
          <a:p>
            <a:pPr algn="ctr"/>
            <a:r>
              <a:rPr lang="en-US" sz="2400">
                <a:solidFill>
                  <a:schemeClr val="tx1"/>
                </a:solidFill>
              </a:rPr>
              <a:t>Outputs</a:t>
            </a:r>
          </a:p>
        </p:txBody>
      </p:sp>
      <p:sp>
        <p:nvSpPr>
          <p:cNvPr id="1486857" name="Rectangle 9"/>
          <p:cNvSpPr>
            <a:spLocks noChangeArrowheads="1"/>
          </p:cNvSpPr>
          <p:nvPr/>
        </p:nvSpPr>
        <p:spPr bwMode="auto">
          <a:xfrm>
            <a:off x="4114800" y="3886200"/>
            <a:ext cx="609600" cy="1219200"/>
          </a:xfrm>
          <a:prstGeom prst="rect">
            <a:avLst/>
          </a:prstGeom>
          <a:noFill/>
          <a:ln w="12700">
            <a:solidFill>
              <a:schemeClr val="tx1"/>
            </a:solidFill>
            <a:miter lim="800000"/>
            <a:headEnd/>
            <a:tailEnd/>
          </a:ln>
          <a:effectLst/>
        </p:spPr>
        <p:txBody>
          <a:bodyPr wrap="none" anchor="ctr"/>
          <a:lstStyle/>
          <a:p>
            <a:endParaRPr lang="en-US"/>
          </a:p>
        </p:txBody>
      </p:sp>
      <p:sp>
        <p:nvSpPr>
          <p:cNvPr id="1486858" name="Text Box 10"/>
          <p:cNvSpPr txBox="1">
            <a:spLocks noChangeArrowheads="1"/>
          </p:cNvSpPr>
          <p:nvPr/>
        </p:nvSpPr>
        <p:spPr bwMode="auto">
          <a:xfrm rot="-5462553">
            <a:off x="3860800" y="4140200"/>
            <a:ext cx="1149350" cy="641350"/>
          </a:xfrm>
          <a:prstGeom prst="rect">
            <a:avLst/>
          </a:prstGeom>
          <a:noFill/>
          <a:ln w="12700">
            <a:noFill/>
            <a:miter lim="800000"/>
            <a:headEnd/>
            <a:tailEnd/>
          </a:ln>
          <a:effectLst/>
        </p:spPr>
        <p:txBody>
          <a:bodyPr wrap="none">
            <a:spAutoFit/>
          </a:bodyPr>
          <a:lstStyle/>
          <a:p>
            <a:pPr algn="ctr"/>
            <a:r>
              <a:rPr lang="en-US" sz="1800">
                <a:solidFill>
                  <a:schemeClr val="tx1"/>
                </a:solidFill>
              </a:rPr>
              <a:t>State</a:t>
            </a:r>
          </a:p>
          <a:p>
            <a:pPr algn="ctr"/>
            <a:r>
              <a:rPr lang="en-US" sz="1800">
                <a:solidFill>
                  <a:schemeClr val="tx1"/>
                </a:solidFill>
              </a:rPr>
              <a:t>Registers</a:t>
            </a:r>
          </a:p>
        </p:txBody>
      </p:sp>
      <p:sp>
        <p:nvSpPr>
          <p:cNvPr id="1486859" name="Line 11"/>
          <p:cNvSpPr>
            <a:spLocks noChangeShapeType="1"/>
          </p:cNvSpPr>
          <p:nvPr/>
        </p:nvSpPr>
        <p:spPr bwMode="auto">
          <a:xfrm>
            <a:off x="4724400" y="4495800"/>
            <a:ext cx="1752600" cy="0"/>
          </a:xfrm>
          <a:prstGeom prst="line">
            <a:avLst/>
          </a:prstGeom>
          <a:noFill/>
          <a:ln w="28575">
            <a:solidFill>
              <a:schemeClr val="tx1"/>
            </a:solidFill>
            <a:round/>
            <a:headEnd type="triangle" w="med" len="med"/>
            <a:tailEnd/>
          </a:ln>
          <a:effectLst/>
        </p:spPr>
        <p:txBody>
          <a:bodyPr/>
          <a:lstStyle/>
          <a:p>
            <a:endParaRPr lang="en-US"/>
          </a:p>
        </p:txBody>
      </p:sp>
      <p:sp>
        <p:nvSpPr>
          <p:cNvPr id="1486860" name="Line 12"/>
          <p:cNvSpPr>
            <a:spLocks noChangeShapeType="1"/>
          </p:cNvSpPr>
          <p:nvPr/>
        </p:nvSpPr>
        <p:spPr bwMode="auto">
          <a:xfrm>
            <a:off x="5943600" y="3352800"/>
            <a:ext cx="533400" cy="0"/>
          </a:xfrm>
          <a:prstGeom prst="line">
            <a:avLst/>
          </a:prstGeom>
          <a:noFill/>
          <a:ln w="28575">
            <a:solidFill>
              <a:schemeClr val="tx1"/>
            </a:solidFill>
            <a:round/>
            <a:headEnd/>
            <a:tailEnd/>
          </a:ln>
          <a:effectLst/>
        </p:spPr>
        <p:txBody>
          <a:bodyPr/>
          <a:lstStyle/>
          <a:p>
            <a:endParaRPr lang="en-US"/>
          </a:p>
        </p:txBody>
      </p:sp>
      <p:sp>
        <p:nvSpPr>
          <p:cNvPr id="1486861" name="Line 13"/>
          <p:cNvSpPr>
            <a:spLocks noChangeShapeType="1"/>
          </p:cNvSpPr>
          <p:nvPr/>
        </p:nvSpPr>
        <p:spPr bwMode="auto">
          <a:xfrm>
            <a:off x="6477000" y="3352800"/>
            <a:ext cx="0" cy="1143000"/>
          </a:xfrm>
          <a:prstGeom prst="line">
            <a:avLst/>
          </a:prstGeom>
          <a:noFill/>
          <a:ln w="28575">
            <a:solidFill>
              <a:schemeClr val="tx1"/>
            </a:solidFill>
            <a:round/>
            <a:headEnd/>
            <a:tailEnd/>
          </a:ln>
          <a:effectLst/>
        </p:spPr>
        <p:txBody>
          <a:bodyPr/>
          <a:lstStyle/>
          <a:p>
            <a:endParaRPr lang="en-US"/>
          </a:p>
        </p:txBody>
      </p:sp>
      <p:sp>
        <p:nvSpPr>
          <p:cNvPr id="1486862" name="Line 14"/>
          <p:cNvSpPr>
            <a:spLocks noChangeShapeType="1"/>
          </p:cNvSpPr>
          <p:nvPr/>
        </p:nvSpPr>
        <p:spPr bwMode="auto">
          <a:xfrm>
            <a:off x="2438400" y="4495800"/>
            <a:ext cx="1676400" cy="0"/>
          </a:xfrm>
          <a:prstGeom prst="line">
            <a:avLst/>
          </a:prstGeom>
          <a:noFill/>
          <a:ln w="28575">
            <a:solidFill>
              <a:schemeClr val="tx1"/>
            </a:solidFill>
            <a:round/>
            <a:headEnd/>
            <a:tailEnd/>
          </a:ln>
          <a:effectLst/>
        </p:spPr>
        <p:txBody>
          <a:bodyPr/>
          <a:lstStyle/>
          <a:p>
            <a:endParaRPr lang="en-US"/>
          </a:p>
        </p:txBody>
      </p:sp>
      <p:sp>
        <p:nvSpPr>
          <p:cNvPr id="1486863" name="Line 15"/>
          <p:cNvSpPr>
            <a:spLocks noChangeShapeType="1"/>
          </p:cNvSpPr>
          <p:nvPr/>
        </p:nvSpPr>
        <p:spPr bwMode="auto">
          <a:xfrm>
            <a:off x="2438400" y="3352800"/>
            <a:ext cx="0" cy="1143000"/>
          </a:xfrm>
          <a:prstGeom prst="line">
            <a:avLst/>
          </a:prstGeom>
          <a:noFill/>
          <a:ln w="28575">
            <a:solidFill>
              <a:schemeClr val="tx1"/>
            </a:solidFill>
            <a:round/>
            <a:headEnd/>
            <a:tailEnd/>
          </a:ln>
          <a:effectLst/>
        </p:spPr>
        <p:txBody>
          <a:bodyPr/>
          <a:lstStyle/>
          <a:p>
            <a:endParaRPr lang="en-US"/>
          </a:p>
        </p:txBody>
      </p:sp>
      <p:sp>
        <p:nvSpPr>
          <p:cNvPr id="1486864" name="Line 16"/>
          <p:cNvSpPr>
            <a:spLocks noChangeShapeType="1"/>
          </p:cNvSpPr>
          <p:nvPr/>
        </p:nvSpPr>
        <p:spPr bwMode="auto">
          <a:xfrm>
            <a:off x="2438400" y="3352800"/>
            <a:ext cx="533400" cy="0"/>
          </a:xfrm>
          <a:prstGeom prst="line">
            <a:avLst/>
          </a:prstGeom>
          <a:noFill/>
          <a:ln w="28575">
            <a:solidFill>
              <a:schemeClr val="tx1"/>
            </a:solidFill>
            <a:round/>
            <a:headEnd/>
            <a:tailEnd type="triangle" w="med" len="med"/>
          </a:ln>
          <a:effectLst/>
        </p:spPr>
        <p:txBody>
          <a:bodyPr/>
          <a:lstStyle/>
          <a:p>
            <a:endParaRPr lang="en-US"/>
          </a:p>
        </p:txBody>
      </p:sp>
      <p:sp>
        <p:nvSpPr>
          <p:cNvPr id="1486865" name="Line 17"/>
          <p:cNvSpPr>
            <a:spLocks noChangeShapeType="1"/>
          </p:cNvSpPr>
          <p:nvPr/>
        </p:nvSpPr>
        <p:spPr bwMode="auto">
          <a:xfrm flipV="1">
            <a:off x="4419600" y="5105400"/>
            <a:ext cx="0" cy="457200"/>
          </a:xfrm>
          <a:prstGeom prst="line">
            <a:avLst/>
          </a:prstGeom>
          <a:noFill/>
          <a:ln w="12700">
            <a:solidFill>
              <a:schemeClr val="tx1"/>
            </a:solidFill>
            <a:round/>
            <a:headEnd/>
            <a:tailEnd type="triangle" w="med" len="med"/>
          </a:ln>
          <a:effectLst/>
        </p:spPr>
        <p:txBody>
          <a:bodyPr/>
          <a:lstStyle/>
          <a:p>
            <a:endParaRPr lang="en-US"/>
          </a:p>
        </p:txBody>
      </p:sp>
      <p:sp>
        <p:nvSpPr>
          <p:cNvPr id="1486866" name="Line 18"/>
          <p:cNvSpPr>
            <a:spLocks noChangeShapeType="1"/>
          </p:cNvSpPr>
          <p:nvPr/>
        </p:nvSpPr>
        <p:spPr bwMode="auto">
          <a:xfrm flipH="1">
            <a:off x="4267200" y="4953000"/>
            <a:ext cx="152400" cy="152400"/>
          </a:xfrm>
          <a:prstGeom prst="line">
            <a:avLst/>
          </a:prstGeom>
          <a:noFill/>
          <a:ln w="12700">
            <a:solidFill>
              <a:schemeClr val="tx1"/>
            </a:solidFill>
            <a:round/>
            <a:headEnd/>
            <a:tailEnd/>
          </a:ln>
          <a:effectLst/>
        </p:spPr>
        <p:txBody>
          <a:bodyPr/>
          <a:lstStyle/>
          <a:p>
            <a:endParaRPr lang="en-US"/>
          </a:p>
        </p:txBody>
      </p:sp>
      <p:sp>
        <p:nvSpPr>
          <p:cNvPr id="1486867" name="Line 19"/>
          <p:cNvSpPr>
            <a:spLocks noChangeShapeType="1"/>
          </p:cNvSpPr>
          <p:nvPr/>
        </p:nvSpPr>
        <p:spPr bwMode="auto">
          <a:xfrm>
            <a:off x="4419600" y="4953000"/>
            <a:ext cx="152400" cy="152400"/>
          </a:xfrm>
          <a:prstGeom prst="line">
            <a:avLst/>
          </a:prstGeom>
          <a:noFill/>
          <a:ln w="12700">
            <a:solidFill>
              <a:schemeClr val="tx1"/>
            </a:solidFill>
            <a:round/>
            <a:headEnd/>
            <a:tailEnd/>
          </a:ln>
          <a:effectLst/>
        </p:spPr>
        <p:txBody>
          <a:bodyPr/>
          <a:lstStyle/>
          <a:p>
            <a:endParaRPr lang="en-US"/>
          </a:p>
        </p:txBody>
      </p:sp>
      <p:sp>
        <p:nvSpPr>
          <p:cNvPr id="1486868" name="Text Box 20"/>
          <p:cNvSpPr txBox="1">
            <a:spLocks noChangeArrowheads="1"/>
          </p:cNvSpPr>
          <p:nvPr/>
        </p:nvSpPr>
        <p:spPr bwMode="auto">
          <a:xfrm>
            <a:off x="6656388" y="3657600"/>
            <a:ext cx="895350" cy="822325"/>
          </a:xfrm>
          <a:prstGeom prst="rect">
            <a:avLst/>
          </a:prstGeom>
          <a:noFill/>
          <a:ln w="12700">
            <a:noFill/>
            <a:miter lim="800000"/>
            <a:headEnd/>
            <a:tailEnd/>
          </a:ln>
          <a:effectLst/>
        </p:spPr>
        <p:txBody>
          <a:bodyPr wrap="none">
            <a:spAutoFit/>
          </a:bodyPr>
          <a:lstStyle/>
          <a:p>
            <a:pPr algn="ctr"/>
            <a:r>
              <a:rPr lang="en-US" sz="2400">
                <a:solidFill>
                  <a:schemeClr val="tx1"/>
                </a:solidFill>
              </a:rPr>
              <a:t>Next</a:t>
            </a:r>
          </a:p>
          <a:p>
            <a:pPr algn="ctr"/>
            <a:r>
              <a:rPr lang="en-US" sz="2400">
                <a:solidFill>
                  <a:schemeClr val="tx1"/>
                </a:solidFill>
              </a:rPr>
              <a:t>State</a:t>
            </a:r>
          </a:p>
        </p:txBody>
      </p:sp>
      <p:sp>
        <p:nvSpPr>
          <p:cNvPr id="1486869" name="Text Box 21"/>
          <p:cNvSpPr txBox="1">
            <a:spLocks noChangeArrowheads="1"/>
          </p:cNvSpPr>
          <p:nvPr/>
        </p:nvSpPr>
        <p:spPr bwMode="auto">
          <a:xfrm>
            <a:off x="1296988" y="3657600"/>
            <a:ext cx="1201737" cy="822325"/>
          </a:xfrm>
          <a:prstGeom prst="rect">
            <a:avLst/>
          </a:prstGeom>
          <a:noFill/>
          <a:ln w="12700">
            <a:noFill/>
            <a:miter lim="800000"/>
            <a:headEnd/>
            <a:tailEnd/>
          </a:ln>
          <a:effectLst/>
        </p:spPr>
        <p:txBody>
          <a:bodyPr wrap="none">
            <a:spAutoFit/>
          </a:bodyPr>
          <a:lstStyle/>
          <a:p>
            <a:pPr algn="ctr"/>
            <a:r>
              <a:rPr lang="en-US" sz="2400">
                <a:solidFill>
                  <a:schemeClr val="tx1"/>
                </a:solidFill>
              </a:rPr>
              <a:t>Current</a:t>
            </a:r>
          </a:p>
          <a:p>
            <a:pPr algn="ctr"/>
            <a:r>
              <a:rPr lang="en-US" sz="2400">
                <a:solidFill>
                  <a:schemeClr val="tx1"/>
                </a:solidFill>
              </a:rPr>
              <a:t>State</a:t>
            </a:r>
          </a:p>
        </p:txBody>
      </p:sp>
      <p:sp>
        <p:nvSpPr>
          <p:cNvPr id="1486870" name="Text Box 22"/>
          <p:cNvSpPr txBox="1">
            <a:spLocks noChangeArrowheads="1"/>
          </p:cNvSpPr>
          <p:nvPr/>
        </p:nvSpPr>
        <p:spPr bwMode="auto">
          <a:xfrm>
            <a:off x="1109663" y="2286000"/>
            <a:ext cx="1014412" cy="457200"/>
          </a:xfrm>
          <a:prstGeom prst="rect">
            <a:avLst/>
          </a:prstGeom>
          <a:noFill/>
          <a:ln w="12700">
            <a:noFill/>
            <a:miter lim="800000"/>
            <a:headEnd/>
            <a:tailEnd/>
          </a:ln>
          <a:effectLst/>
        </p:spPr>
        <p:txBody>
          <a:bodyPr wrap="none">
            <a:spAutoFit/>
          </a:bodyPr>
          <a:lstStyle/>
          <a:p>
            <a:pPr algn="ctr"/>
            <a:r>
              <a:rPr lang="en-US" sz="2400">
                <a:solidFill>
                  <a:schemeClr val="tx1"/>
                </a:solidFill>
              </a:rPr>
              <a:t>Inputs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82" name="Rectangle 2"/>
          <p:cNvSpPr>
            <a:spLocks noGrp="1" noChangeArrowheads="1"/>
          </p:cNvSpPr>
          <p:nvPr>
            <p:ph type="title"/>
          </p:nvPr>
        </p:nvSpPr>
        <p:spPr/>
        <p:txBody>
          <a:bodyPr/>
          <a:lstStyle/>
          <a:p>
            <a:r>
              <a:rPr lang="en-US"/>
              <a:t>Sizing Issues</a:t>
            </a:r>
          </a:p>
        </p:txBody>
      </p:sp>
      <p:graphicFrame>
        <p:nvGraphicFramePr>
          <p:cNvPr id="1505283" name="Object 3"/>
          <p:cNvGraphicFramePr>
            <a:graphicFrameLocks noChangeAspect="1"/>
          </p:cNvGraphicFramePr>
          <p:nvPr>
            <p:ph type="chart" idx="1"/>
          </p:nvPr>
        </p:nvGraphicFramePr>
        <p:xfrm>
          <a:off x="1219200" y="1295400"/>
          <a:ext cx="5867400" cy="4191000"/>
        </p:xfrm>
        <a:graphic>
          <a:graphicData uri="http://schemas.openxmlformats.org/presentationml/2006/ole">
            <p:oleObj spid="_x0000_s1505283" name="Chart" r:id="rId4" imgW="7745760" imgH="4491360" progId="MSGraph.Chart.8">
              <p:embed followColorScheme="full"/>
            </p:oleObj>
          </a:graphicData>
        </a:graphic>
      </p:graphicFrame>
      <p:sp>
        <p:nvSpPr>
          <p:cNvPr id="1505284" name="Text Box 4"/>
          <p:cNvSpPr txBox="1">
            <a:spLocks noChangeArrowheads="1"/>
          </p:cNvSpPr>
          <p:nvPr/>
        </p:nvSpPr>
        <p:spPr bwMode="auto">
          <a:xfrm>
            <a:off x="3733800" y="5257800"/>
            <a:ext cx="1095375" cy="396875"/>
          </a:xfrm>
          <a:prstGeom prst="rect">
            <a:avLst/>
          </a:prstGeom>
          <a:noFill/>
          <a:ln w="12700">
            <a:noFill/>
            <a:miter lim="800000"/>
            <a:headEnd/>
            <a:tailEnd/>
          </a:ln>
          <a:effectLst/>
        </p:spPr>
        <p:txBody>
          <a:bodyPr wrap="none">
            <a:spAutoFit/>
          </a:bodyPr>
          <a:lstStyle/>
          <a:p>
            <a:r>
              <a:rPr lang="en-US" sz="2000">
                <a:solidFill>
                  <a:schemeClr val="tx1"/>
                </a:solidFill>
              </a:rPr>
              <a:t>W/L</a:t>
            </a:r>
            <a:r>
              <a:rPr lang="en-US" sz="2000" baseline="-25000">
                <a:solidFill>
                  <a:schemeClr val="tx1"/>
                </a:solidFill>
              </a:rPr>
              <a:t>5and6</a:t>
            </a:r>
          </a:p>
        </p:txBody>
      </p:sp>
      <p:sp>
        <p:nvSpPr>
          <p:cNvPr id="1505285" name="Text Box 5"/>
          <p:cNvSpPr txBox="1">
            <a:spLocks noChangeArrowheads="1"/>
          </p:cNvSpPr>
          <p:nvPr/>
        </p:nvSpPr>
        <p:spPr bwMode="auto">
          <a:xfrm rot="-5400000">
            <a:off x="485775" y="3324225"/>
            <a:ext cx="1254125" cy="396875"/>
          </a:xfrm>
          <a:prstGeom prst="rect">
            <a:avLst/>
          </a:prstGeom>
          <a:noFill/>
          <a:ln w="12700">
            <a:noFill/>
            <a:miter lim="800000"/>
            <a:headEnd/>
            <a:tailEnd/>
          </a:ln>
          <a:effectLst/>
        </p:spPr>
        <p:txBody>
          <a:bodyPr wrap="none">
            <a:spAutoFit/>
          </a:bodyPr>
          <a:lstStyle/>
          <a:p>
            <a:r>
              <a:rPr lang="en-US" sz="2000">
                <a:solidFill>
                  <a:schemeClr val="tx1"/>
                </a:solidFill>
              </a:rPr>
              <a:t>!Q (Volts)</a:t>
            </a:r>
            <a:endParaRPr lang="en-US" sz="2000" baseline="-25000">
              <a:solidFill>
                <a:schemeClr val="tx1"/>
              </a:solidFill>
            </a:endParaRPr>
          </a:p>
        </p:txBody>
      </p:sp>
      <p:sp>
        <p:nvSpPr>
          <p:cNvPr id="1505286" name="Text Box 6"/>
          <p:cNvSpPr txBox="1">
            <a:spLocks noChangeArrowheads="1"/>
          </p:cNvSpPr>
          <p:nvPr/>
        </p:nvSpPr>
        <p:spPr bwMode="auto">
          <a:xfrm>
            <a:off x="5715000" y="5486400"/>
            <a:ext cx="3059113" cy="701675"/>
          </a:xfrm>
          <a:prstGeom prst="rect">
            <a:avLst/>
          </a:prstGeom>
          <a:noFill/>
          <a:ln w="12700">
            <a:noFill/>
            <a:miter lim="800000"/>
            <a:headEnd/>
            <a:tailEnd/>
          </a:ln>
          <a:effectLst/>
        </p:spPr>
        <p:txBody>
          <a:bodyPr wrap="none">
            <a:spAutoFit/>
          </a:bodyPr>
          <a:lstStyle/>
          <a:p>
            <a:r>
              <a:rPr lang="en-US" sz="2000">
                <a:solidFill>
                  <a:schemeClr val="tx1"/>
                </a:solidFill>
              </a:rPr>
              <a:t>W/L</a:t>
            </a:r>
            <a:r>
              <a:rPr lang="en-US" sz="2000" baseline="-25000">
                <a:solidFill>
                  <a:schemeClr val="tx1"/>
                </a:solidFill>
              </a:rPr>
              <a:t>2and4 </a:t>
            </a:r>
            <a:r>
              <a:rPr lang="en-US" sz="2000">
                <a:solidFill>
                  <a:schemeClr val="tx1"/>
                </a:solidFill>
              </a:rPr>
              <a:t>= 1.5</a:t>
            </a:r>
            <a:r>
              <a:rPr lang="en-US" sz="2000">
                <a:solidFill>
                  <a:schemeClr val="tx1"/>
                </a:solidFill>
                <a:sym typeface="Symbol" pitchFamily="18" charset="2"/>
              </a:rPr>
              <a:t></a:t>
            </a:r>
            <a:r>
              <a:rPr lang="en-US" sz="2000">
                <a:solidFill>
                  <a:schemeClr val="tx1"/>
                </a:solidFill>
              </a:rPr>
              <a:t>m/0.25 </a:t>
            </a:r>
            <a:r>
              <a:rPr lang="en-US" sz="2000">
                <a:solidFill>
                  <a:schemeClr val="tx1"/>
                </a:solidFill>
                <a:sym typeface="Symbol" pitchFamily="18" charset="2"/>
              </a:rPr>
              <a:t></a:t>
            </a:r>
            <a:r>
              <a:rPr lang="en-US" sz="2000">
                <a:solidFill>
                  <a:schemeClr val="tx1"/>
                </a:solidFill>
              </a:rPr>
              <a:t>m</a:t>
            </a:r>
          </a:p>
          <a:p>
            <a:endParaRPr lang="en-US" sz="2000">
              <a:solidFill>
                <a:schemeClr val="tx1"/>
              </a:solidFill>
            </a:endParaRPr>
          </a:p>
        </p:txBody>
      </p:sp>
      <p:sp>
        <p:nvSpPr>
          <p:cNvPr id="1505287" name="Text Box 7"/>
          <p:cNvSpPr txBox="1">
            <a:spLocks noChangeArrowheads="1"/>
          </p:cNvSpPr>
          <p:nvPr/>
        </p:nvSpPr>
        <p:spPr bwMode="auto">
          <a:xfrm>
            <a:off x="5715000" y="5943600"/>
            <a:ext cx="3059113" cy="396875"/>
          </a:xfrm>
          <a:prstGeom prst="rect">
            <a:avLst/>
          </a:prstGeom>
          <a:noFill/>
          <a:ln w="12700">
            <a:noFill/>
            <a:miter lim="800000"/>
            <a:headEnd/>
            <a:tailEnd/>
          </a:ln>
          <a:effectLst/>
        </p:spPr>
        <p:txBody>
          <a:bodyPr wrap="none">
            <a:spAutoFit/>
          </a:bodyPr>
          <a:lstStyle/>
          <a:p>
            <a:r>
              <a:rPr lang="en-US" sz="2000">
                <a:solidFill>
                  <a:schemeClr val="tx1"/>
                </a:solidFill>
              </a:rPr>
              <a:t>W/L</a:t>
            </a:r>
            <a:r>
              <a:rPr lang="en-US" sz="2000" baseline="-25000">
                <a:solidFill>
                  <a:schemeClr val="tx1"/>
                </a:solidFill>
              </a:rPr>
              <a:t>1and3 </a:t>
            </a:r>
            <a:r>
              <a:rPr lang="en-US" sz="2000">
                <a:solidFill>
                  <a:schemeClr val="tx1"/>
                </a:solidFill>
              </a:rPr>
              <a:t>= 0.5</a:t>
            </a:r>
            <a:r>
              <a:rPr lang="en-US" sz="2000">
                <a:solidFill>
                  <a:schemeClr val="tx1"/>
                </a:solidFill>
                <a:sym typeface="Symbol" pitchFamily="18" charset="2"/>
              </a:rPr>
              <a:t></a:t>
            </a:r>
            <a:r>
              <a:rPr lang="en-US" sz="2000">
                <a:solidFill>
                  <a:schemeClr val="tx1"/>
                </a:solidFill>
              </a:rPr>
              <a:t>m/0.25 </a:t>
            </a:r>
            <a:r>
              <a:rPr lang="en-US" sz="2000">
                <a:solidFill>
                  <a:schemeClr val="tx1"/>
                </a:solidFill>
                <a:sym typeface="Symbol" pitchFamily="18" charset="2"/>
              </a:rPr>
              <a:t></a:t>
            </a:r>
            <a:r>
              <a:rPr lang="en-US" sz="2000">
                <a:solidFill>
                  <a:schemeClr val="tx1"/>
                </a:solidFill>
              </a:rPr>
              <a:t>m</a:t>
            </a:r>
          </a:p>
        </p:txBody>
      </p:sp>
      <p:sp>
        <p:nvSpPr>
          <p:cNvPr id="1505288" name="Text Box 8"/>
          <p:cNvSpPr txBox="1">
            <a:spLocks noChangeArrowheads="1"/>
          </p:cNvSpPr>
          <p:nvPr/>
        </p:nvSpPr>
        <p:spPr bwMode="auto">
          <a:xfrm>
            <a:off x="4191000" y="2438400"/>
            <a:ext cx="2184400" cy="457200"/>
          </a:xfrm>
          <a:prstGeom prst="rect">
            <a:avLst/>
          </a:prstGeom>
          <a:noFill/>
          <a:ln w="12700">
            <a:noFill/>
            <a:miter lim="800000"/>
            <a:headEnd/>
            <a:tailEnd/>
          </a:ln>
          <a:effectLst/>
        </p:spPr>
        <p:txBody>
          <a:bodyPr wrap="none">
            <a:spAutoFit/>
          </a:bodyPr>
          <a:lstStyle/>
          <a:p>
            <a:r>
              <a:rPr lang="en-US" sz="2400">
                <a:solidFill>
                  <a:schemeClr val="accent2"/>
                </a:solidFill>
              </a:rPr>
              <a:t>so W/L</a:t>
            </a:r>
            <a:r>
              <a:rPr lang="en-US" sz="2400" baseline="-25000">
                <a:solidFill>
                  <a:schemeClr val="accent2"/>
                </a:solidFill>
              </a:rPr>
              <a:t>5and6 </a:t>
            </a:r>
            <a:r>
              <a:rPr lang="en-US" sz="2400">
                <a:solidFill>
                  <a:schemeClr val="accent2"/>
                </a:solidFill>
              </a:rPr>
              <a:t>&gt;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28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330" name="Rectangle 2"/>
          <p:cNvSpPr>
            <a:spLocks noGrp="1" noChangeArrowheads="1"/>
          </p:cNvSpPr>
          <p:nvPr>
            <p:ph type="title"/>
          </p:nvPr>
        </p:nvSpPr>
        <p:spPr/>
        <p:txBody>
          <a:bodyPr/>
          <a:lstStyle/>
          <a:p>
            <a:r>
              <a:rPr lang="en-US"/>
              <a:t>Transient Response</a:t>
            </a:r>
          </a:p>
        </p:txBody>
      </p:sp>
      <p:graphicFrame>
        <p:nvGraphicFramePr>
          <p:cNvPr id="1507331" name="Object 3"/>
          <p:cNvGraphicFramePr>
            <a:graphicFrameLocks noChangeAspect="1"/>
          </p:cNvGraphicFramePr>
          <p:nvPr>
            <p:ph type="chart" idx="1"/>
          </p:nvPr>
        </p:nvGraphicFramePr>
        <p:xfrm>
          <a:off x="1447800" y="1295400"/>
          <a:ext cx="6324600" cy="4267200"/>
        </p:xfrm>
        <a:graphic>
          <a:graphicData uri="http://schemas.openxmlformats.org/presentationml/2006/ole">
            <p:oleObj spid="_x0000_s1507331" name="Chart" r:id="rId4" imgW="7745760" imgH="4491360" progId="MSGraph.Chart.8">
              <p:embed followColorScheme="full"/>
            </p:oleObj>
          </a:graphicData>
        </a:graphic>
      </p:graphicFrame>
      <p:sp>
        <p:nvSpPr>
          <p:cNvPr id="1507332" name="Text Box 4"/>
          <p:cNvSpPr txBox="1">
            <a:spLocks noChangeArrowheads="1"/>
          </p:cNvSpPr>
          <p:nvPr/>
        </p:nvSpPr>
        <p:spPr bwMode="auto">
          <a:xfrm rot="-5400000">
            <a:off x="232569" y="3196431"/>
            <a:ext cx="1760538" cy="396875"/>
          </a:xfrm>
          <a:prstGeom prst="rect">
            <a:avLst/>
          </a:prstGeom>
          <a:noFill/>
          <a:ln w="12700">
            <a:noFill/>
            <a:miter lim="800000"/>
            <a:headEnd/>
            <a:tailEnd/>
          </a:ln>
          <a:effectLst/>
        </p:spPr>
        <p:txBody>
          <a:bodyPr wrap="none">
            <a:spAutoFit/>
          </a:bodyPr>
          <a:lstStyle/>
          <a:p>
            <a:r>
              <a:rPr lang="en-US" sz="2000">
                <a:solidFill>
                  <a:schemeClr val="tx1"/>
                </a:solidFill>
              </a:rPr>
              <a:t>Q &amp; !Q (Volts)</a:t>
            </a:r>
            <a:endParaRPr lang="en-US" sz="2000" baseline="-25000">
              <a:solidFill>
                <a:schemeClr val="tx1"/>
              </a:solidFill>
            </a:endParaRPr>
          </a:p>
        </p:txBody>
      </p:sp>
      <p:sp>
        <p:nvSpPr>
          <p:cNvPr id="1507333" name="Text Box 5"/>
          <p:cNvSpPr txBox="1">
            <a:spLocks noChangeArrowheads="1"/>
          </p:cNvSpPr>
          <p:nvPr/>
        </p:nvSpPr>
        <p:spPr bwMode="auto">
          <a:xfrm>
            <a:off x="4114800" y="1828800"/>
            <a:ext cx="679450" cy="396875"/>
          </a:xfrm>
          <a:prstGeom prst="rect">
            <a:avLst/>
          </a:prstGeom>
          <a:noFill/>
          <a:ln w="12700">
            <a:noFill/>
            <a:miter lim="800000"/>
            <a:headEnd/>
            <a:tailEnd/>
          </a:ln>
          <a:effectLst/>
        </p:spPr>
        <p:txBody>
          <a:bodyPr wrap="none">
            <a:spAutoFit/>
          </a:bodyPr>
          <a:lstStyle/>
          <a:p>
            <a:r>
              <a:rPr lang="en-US" sz="2000"/>
              <a:t>SET</a:t>
            </a:r>
            <a:endParaRPr lang="en-US" sz="2000" baseline="-25000"/>
          </a:p>
        </p:txBody>
      </p:sp>
      <p:sp>
        <p:nvSpPr>
          <p:cNvPr id="1507334" name="Text Box 6"/>
          <p:cNvSpPr txBox="1">
            <a:spLocks noChangeArrowheads="1"/>
          </p:cNvSpPr>
          <p:nvPr/>
        </p:nvSpPr>
        <p:spPr bwMode="auto">
          <a:xfrm>
            <a:off x="3962400" y="2895600"/>
            <a:ext cx="450850" cy="396875"/>
          </a:xfrm>
          <a:prstGeom prst="rect">
            <a:avLst/>
          </a:prstGeom>
          <a:noFill/>
          <a:ln w="12700">
            <a:noFill/>
            <a:miter lim="800000"/>
            <a:headEnd/>
            <a:tailEnd/>
          </a:ln>
          <a:effectLst/>
        </p:spPr>
        <p:txBody>
          <a:bodyPr wrap="none">
            <a:spAutoFit/>
          </a:bodyPr>
          <a:lstStyle/>
          <a:p>
            <a:r>
              <a:rPr lang="en-US" sz="2000">
                <a:solidFill>
                  <a:schemeClr val="accent2"/>
                </a:solidFill>
              </a:rPr>
              <a:t>!Q</a:t>
            </a:r>
            <a:endParaRPr lang="en-US" sz="2000" baseline="-25000">
              <a:solidFill>
                <a:schemeClr val="accent2"/>
              </a:solidFill>
            </a:endParaRPr>
          </a:p>
        </p:txBody>
      </p:sp>
      <p:sp>
        <p:nvSpPr>
          <p:cNvPr id="1507335" name="Text Box 7"/>
          <p:cNvSpPr txBox="1">
            <a:spLocks noChangeArrowheads="1"/>
          </p:cNvSpPr>
          <p:nvPr/>
        </p:nvSpPr>
        <p:spPr bwMode="auto">
          <a:xfrm>
            <a:off x="5562600" y="3124200"/>
            <a:ext cx="381000" cy="396875"/>
          </a:xfrm>
          <a:prstGeom prst="rect">
            <a:avLst/>
          </a:prstGeom>
          <a:noFill/>
          <a:ln w="12700">
            <a:noFill/>
            <a:miter lim="800000"/>
            <a:headEnd/>
            <a:tailEnd/>
          </a:ln>
          <a:effectLst/>
        </p:spPr>
        <p:txBody>
          <a:bodyPr wrap="none">
            <a:spAutoFit/>
          </a:bodyPr>
          <a:lstStyle/>
          <a:p>
            <a:r>
              <a:rPr lang="en-US" sz="2000">
                <a:solidFill>
                  <a:srgbClr val="008000"/>
                </a:solidFill>
              </a:rPr>
              <a:t>Q</a:t>
            </a:r>
            <a:endParaRPr lang="en-US" sz="2000" baseline="-25000">
              <a:solidFill>
                <a:srgbClr val="008000"/>
              </a:solidFill>
            </a:endParaRPr>
          </a:p>
        </p:txBody>
      </p:sp>
      <p:sp>
        <p:nvSpPr>
          <p:cNvPr id="1507336" name="Line 8"/>
          <p:cNvSpPr>
            <a:spLocks noChangeShapeType="1"/>
          </p:cNvSpPr>
          <p:nvPr/>
        </p:nvSpPr>
        <p:spPr bwMode="auto">
          <a:xfrm>
            <a:off x="3276600" y="3581400"/>
            <a:ext cx="11430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507337" name="Line 9"/>
          <p:cNvSpPr>
            <a:spLocks noChangeShapeType="1"/>
          </p:cNvSpPr>
          <p:nvPr/>
        </p:nvSpPr>
        <p:spPr bwMode="auto">
          <a:xfrm>
            <a:off x="4267200" y="3581400"/>
            <a:ext cx="1143000" cy="0"/>
          </a:xfrm>
          <a:prstGeom prst="line">
            <a:avLst/>
          </a:prstGeom>
          <a:noFill/>
          <a:ln w="12700">
            <a:solidFill>
              <a:schemeClr val="tx1"/>
            </a:solidFill>
            <a:round/>
            <a:headEnd/>
            <a:tailEnd type="triangle" w="med" len="med"/>
          </a:ln>
          <a:effectLst/>
        </p:spPr>
        <p:txBody>
          <a:bodyPr/>
          <a:lstStyle/>
          <a:p>
            <a:endParaRPr lang="en-US"/>
          </a:p>
        </p:txBody>
      </p:sp>
      <p:sp>
        <p:nvSpPr>
          <p:cNvPr id="1507338" name="Text Box 10"/>
          <p:cNvSpPr txBox="1">
            <a:spLocks noChangeArrowheads="1"/>
          </p:cNvSpPr>
          <p:nvPr/>
        </p:nvSpPr>
        <p:spPr bwMode="auto">
          <a:xfrm>
            <a:off x="3886200" y="5410200"/>
            <a:ext cx="1255713" cy="396875"/>
          </a:xfrm>
          <a:prstGeom prst="rect">
            <a:avLst/>
          </a:prstGeom>
          <a:noFill/>
          <a:ln w="12700">
            <a:noFill/>
            <a:miter lim="800000"/>
            <a:headEnd/>
            <a:tailEnd/>
          </a:ln>
          <a:effectLst/>
        </p:spPr>
        <p:txBody>
          <a:bodyPr wrap="none">
            <a:spAutoFit/>
          </a:bodyPr>
          <a:lstStyle/>
          <a:p>
            <a:r>
              <a:rPr lang="en-US" sz="2000">
                <a:solidFill>
                  <a:schemeClr val="tx1"/>
                </a:solidFill>
              </a:rPr>
              <a:t>Time (ns)</a:t>
            </a:r>
            <a:endParaRPr lang="en-US" sz="2000" baseline="-25000">
              <a:solidFill>
                <a:schemeClr val="tx1"/>
              </a:solidFill>
            </a:endParaRPr>
          </a:p>
        </p:txBody>
      </p:sp>
      <p:sp>
        <p:nvSpPr>
          <p:cNvPr id="1507339" name="Text Box 11"/>
          <p:cNvSpPr txBox="1">
            <a:spLocks noChangeArrowheads="1"/>
          </p:cNvSpPr>
          <p:nvPr/>
        </p:nvSpPr>
        <p:spPr bwMode="auto">
          <a:xfrm>
            <a:off x="3429000" y="3581400"/>
            <a:ext cx="566738" cy="396875"/>
          </a:xfrm>
          <a:prstGeom prst="rect">
            <a:avLst/>
          </a:prstGeom>
          <a:noFill/>
          <a:ln w="12700">
            <a:noFill/>
            <a:miter lim="800000"/>
            <a:headEnd/>
            <a:tailEnd/>
          </a:ln>
          <a:effectLst/>
        </p:spPr>
        <p:txBody>
          <a:bodyPr wrap="none">
            <a:spAutoFit/>
          </a:bodyPr>
          <a:lstStyle/>
          <a:p>
            <a:r>
              <a:rPr lang="en-US" sz="2000">
                <a:solidFill>
                  <a:schemeClr val="tx1"/>
                </a:solidFill>
              </a:rPr>
              <a:t>t</a:t>
            </a:r>
            <a:r>
              <a:rPr lang="en-US" sz="2000" baseline="-25000">
                <a:solidFill>
                  <a:schemeClr val="tx1"/>
                </a:solidFill>
              </a:rPr>
              <a:t>c-!Q</a:t>
            </a:r>
          </a:p>
        </p:txBody>
      </p:sp>
      <p:sp>
        <p:nvSpPr>
          <p:cNvPr id="1507340" name="Text Box 12"/>
          <p:cNvSpPr txBox="1">
            <a:spLocks noChangeArrowheads="1"/>
          </p:cNvSpPr>
          <p:nvPr/>
        </p:nvSpPr>
        <p:spPr bwMode="auto">
          <a:xfrm>
            <a:off x="4572000" y="3581400"/>
            <a:ext cx="520700" cy="396875"/>
          </a:xfrm>
          <a:prstGeom prst="rect">
            <a:avLst/>
          </a:prstGeom>
          <a:noFill/>
          <a:ln w="12700">
            <a:noFill/>
            <a:miter lim="800000"/>
            <a:headEnd/>
            <a:tailEnd/>
          </a:ln>
          <a:effectLst/>
        </p:spPr>
        <p:txBody>
          <a:bodyPr wrap="none">
            <a:spAutoFit/>
          </a:bodyPr>
          <a:lstStyle/>
          <a:p>
            <a:r>
              <a:rPr lang="en-US" sz="2000">
                <a:solidFill>
                  <a:schemeClr val="tx1"/>
                </a:solidFill>
              </a:rPr>
              <a:t>t</a:t>
            </a:r>
            <a:r>
              <a:rPr lang="en-US" sz="2000" baseline="-25000">
                <a:solidFill>
                  <a:schemeClr val="tx1"/>
                </a:solidFill>
              </a:rPr>
              <a:t>c-Q</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78" name="Rectangle 2"/>
          <p:cNvSpPr>
            <a:spLocks noGrp="1" noChangeArrowheads="1"/>
          </p:cNvSpPr>
          <p:nvPr>
            <p:ph type="title"/>
          </p:nvPr>
        </p:nvSpPr>
        <p:spPr>
          <a:xfrm>
            <a:off x="457200" y="304800"/>
            <a:ext cx="7924800" cy="422275"/>
          </a:xfrm>
        </p:spPr>
        <p:txBody>
          <a:bodyPr/>
          <a:lstStyle/>
          <a:p>
            <a:r>
              <a:rPr lang="en-US"/>
              <a:t>6 Transistor CMOS SR Latch</a:t>
            </a:r>
          </a:p>
        </p:txBody>
      </p:sp>
      <p:grpSp>
        <p:nvGrpSpPr>
          <p:cNvPr id="1509379" name="Group 3"/>
          <p:cNvGrpSpPr>
            <a:grpSpLocks/>
          </p:cNvGrpSpPr>
          <p:nvPr/>
        </p:nvGrpSpPr>
        <p:grpSpPr bwMode="auto">
          <a:xfrm>
            <a:off x="838200" y="1143000"/>
            <a:ext cx="3986213" cy="1676400"/>
            <a:chOff x="144" y="1392"/>
            <a:chExt cx="2687" cy="1152"/>
          </a:xfrm>
        </p:grpSpPr>
        <p:grpSp>
          <p:nvGrpSpPr>
            <p:cNvPr id="1509380" name="Group 4"/>
            <p:cNvGrpSpPr>
              <a:grpSpLocks/>
            </p:cNvGrpSpPr>
            <p:nvPr/>
          </p:nvGrpSpPr>
          <p:grpSpPr bwMode="auto">
            <a:xfrm>
              <a:off x="1296" y="1536"/>
              <a:ext cx="432" cy="336"/>
              <a:chOff x="816" y="1920"/>
              <a:chExt cx="432" cy="336"/>
            </a:xfrm>
          </p:grpSpPr>
          <p:sp>
            <p:nvSpPr>
              <p:cNvPr id="1509381" name="AutoShape 5"/>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09382" name="Oval 6"/>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09383" name="Group 7"/>
            <p:cNvGrpSpPr>
              <a:grpSpLocks/>
            </p:cNvGrpSpPr>
            <p:nvPr/>
          </p:nvGrpSpPr>
          <p:grpSpPr bwMode="auto">
            <a:xfrm flipH="1">
              <a:off x="1296" y="2208"/>
              <a:ext cx="432" cy="336"/>
              <a:chOff x="816" y="1920"/>
              <a:chExt cx="432" cy="336"/>
            </a:xfrm>
          </p:grpSpPr>
          <p:sp>
            <p:nvSpPr>
              <p:cNvPr id="1509384" name="AutoShape 8"/>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09385" name="Oval 9"/>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09386" name="Group 10"/>
            <p:cNvGrpSpPr>
              <a:grpSpLocks/>
            </p:cNvGrpSpPr>
            <p:nvPr/>
          </p:nvGrpSpPr>
          <p:grpSpPr bwMode="auto">
            <a:xfrm>
              <a:off x="1968" y="1680"/>
              <a:ext cx="672" cy="384"/>
              <a:chOff x="672" y="1440"/>
              <a:chExt cx="672" cy="384"/>
            </a:xfrm>
          </p:grpSpPr>
          <p:sp>
            <p:nvSpPr>
              <p:cNvPr id="1509387" name="Line 11"/>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09388" name="Line 12"/>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09389" name="Line 13"/>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09390" name="Line 14"/>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09391" name="Line 15"/>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09392" name="Line 16"/>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09393" name="Line 17"/>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grpSp>
          <p:nvGrpSpPr>
            <p:cNvPr id="1509394" name="Group 18"/>
            <p:cNvGrpSpPr>
              <a:grpSpLocks/>
            </p:cNvGrpSpPr>
            <p:nvPr/>
          </p:nvGrpSpPr>
          <p:grpSpPr bwMode="auto">
            <a:xfrm>
              <a:off x="384" y="1632"/>
              <a:ext cx="672" cy="384"/>
              <a:chOff x="672" y="1440"/>
              <a:chExt cx="672" cy="384"/>
            </a:xfrm>
          </p:grpSpPr>
          <p:sp>
            <p:nvSpPr>
              <p:cNvPr id="1509395" name="Line 19"/>
              <p:cNvSpPr>
                <a:spLocks noChangeShapeType="1"/>
              </p:cNvSpPr>
              <p:nvPr/>
            </p:nvSpPr>
            <p:spPr bwMode="auto">
              <a:xfrm>
                <a:off x="672" y="1824"/>
                <a:ext cx="192" cy="0"/>
              </a:xfrm>
              <a:prstGeom prst="line">
                <a:avLst/>
              </a:prstGeom>
              <a:noFill/>
              <a:ln w="12700">
                <a:solidFill>
                  <a:schemeClr val="tx1"/>
                </a:solidFill>
                <a:round/>
                <a:headEnd/>
                <a:tailEnd/>
              </a:ln>
              <a:effectLst/>
            </p:spPr>
            <p:txBody>
              <a:bodyPr/>
              <a:lstStyle/>
              <a:p>
                <a:endParaRPr lang="en-US"/>
              </a:p>
            </p:txBody>
          </p:sp>
          <p:sp>
            <p:nvSpPr>
              <p:cNvPr id="1509396" name="Line 20"/>
              <p:cNvSpPr>
                <a:spLocks noChangeShapeType="1"/>
              </p:cNvSpPr>
              <p:nvPr/>
            </p:nvSpPr>
            <p:spPr bwMode="auto">
              <a:xfrm>
                <a:off x="864" y="1680"/>
                <a:ext cx="0" cy="144"/>
              </a:xfrm>
              <a:prstGeom prst="line">
                <a:avLst/>
              </a:prstGeom>
              <a:noFill/>
              <a:ln w="12700">
                <a:solidFill>
                  <a:schemeClr val="tx1"/>
                </a:solidFill>
                <a:round/>
                <a:headEnd/>
                <a:tailEnd/>
              </a:ln>
              <a:effectLst/>
            </p:spPr>
            <p:txBody>
              <a:bodyPr/>
              <a:lstStyle/>
              <a:p>
                <a:endParaRPr lang="en-US"/>
              </a:p>
            </p:txBody>
          </p:sp>
          <p:sp>
            <p:nvSpPr>
              <p:cNvPr id="1509397" name="Line 21"/>
              <p:cNvSpPr>
                <a:spLocks noChangeShapeType="1"/>
              </p:cNvSpPr>
              <p:nvPr/>
            </p:nvSpPr>
            <p:spPr bwMode="auto">
              <a:xfrm>
                <a:off x="1152" y="1680"/>
                <a:ext cx="0" cy="144"/>
              </a:xfrm>
              <a:prstGeom prst="line">
                <a:avLst/>
              </a:prstGeom>
              <a:noFill/>
              <a:ln w="12700">
                <a:solidFill>
                  <a:schemeClr val="tx1"/>
                </a:solidFill>
                <a:round/>
                <a:headEnd/>
                <a:tailEnd/>
              </a:ln>
              <a:effectLst/>
            </p:spPr>
            <p:txBody>
              <a:bodyPr/>
              <a:lstStyle/>
              <a:p>
                <a:endParaRPr lang="en-US"/>
              </a:p>
            </p:txBody>
          </p:sp>
          <p:sp>
            <p:nvSpPr>
              <p:cNvPr id="1509398" name="Line 22"/>
              <p:cNvSpPr>
                <a:spLocks noChangeShapeType="1"/>
              </p:cNvSpPr>
              <p:nvPr/>
            </p:nvSpPr>
            <p:spPr bwMode="auto">
              <a:xfrm>
                <a:off x="864" y="1680"/>
                <a:ext cx="288" cy="0"/>
              </a:xfrm>
              <a:prstGeom prst="line">
                <a:avLst/>
              </a:prstGeom>
              <a:noFill/>
              <a:ln w="12700">
                <a:solidFill>
                  <a:schemeClr val="tx1"/>
                </a:solidFill>
                <a:round/>
                <a:headEnd/>
                <a:tailEnd/>
              </a:ln>
              <a:effectLst/>
            </p:spPr>
            <p:txBody>
              <a:bodyPr/>
              <a:lstStyle/>
              <a:p>
                <a:endParaRPr lang="en-US"/>
              </a:p>
            </p:txBody>
          </p:sp>
          <p:sp>
            <p:nvSpPr>
              <p:cNvPr id="1509399" name="Line 23"/>
              <p:cNvSpPr>
                <a:spLocks noChangeShapeType="1"/>
              </p:cNvSpPr>
              <p:nvPr/>
            </p:nvSpPr>
            <p:spPr bwMode="auto">
              <a:xfrm>
                <a:off x="864" y="1632"/>
                <a:ext cx="288" cy="0"/>
              </a:xfrm>
              <a:prstGeom prst="line">
                <a:avLst/>
              </a:prstGeom>
              <a:noFill/>
              <a:ln w="12700">
                <a:solidFill>
                  <a:schemeClr val="tx1"/>
                </a:solidFill>
                <a:round/>
                <a:headEnd/>
                <a:tailEnd/>
              </a:ln>
              <a:effectLst/>
            </p:spPr>
            <p:txBody>
              <a:bodyPr/>
              <a:lstStyle/>
              <a:p>
                <a:endParaRPr lang="en-US"/>
              </a:p>
            </p:txBody>
          </p:sp>
          <p:sp>
            <p:nvSpPr>
              <p:cNvPr id="1509400" name="Line 24"/>
              <p:cNvSpPr>
                <a:spLocks noChangeShapeType="1"/>
              </p:cNvSpPr>
              <p:nvPr/>
            </p:nvSpPr>
            <p:spPr bwMode="auto">
              <a:xfrm>
                <a:off x="1152" y="1824"/>
                <a:ext cx="192" cy="0"/>
              </a:xfrm>
              <a:prstGeom prst="line">
                <a:avLst/>
              </a:prstGeom>
              <a:noFill/>
              <a:ln w="12700">
                <a:solidFill>
                  <a:schemeClr val="tx1"/>
                </a:solidFill>
                <a:round/>
                <a:headEnd/>
                <a:tailEnd/>
              </a:ln>
              <a:effectLst/>
            </p:spPr>
            <p:txBody>
              <a:bodyPr/>
              <a:lstStyle/>
              <a:p>
                <a:endParaRPr lang="en-US"/>
              </a:p>
            </p:txBody>
          </p:sp>
          <p:sp>
            <p:nvSpPr>
              <p:cNvPr id="1509401" name="Line 25"/>
              <p:cNvSpPr>
                <a:spLocks noChangeShapeType="1"/>
              </p:cNvSpPr>
              <p:nvPr/>
            </p:nvSpPr>
            <p:spPr bwMode="auto">
              <a:xfrm>
                <a:off x="1008" y="1440"/>
                <a:ext cx="0" cy="192"/>
              </a:xfrm>
              <a:prstGeom prst="line">
                <a:avLst/>
              </a:prstGeom>
              <a:noFill/>
              <a:ln w="12700">
                <a:solidFill>
                  <a:schemeClr val="tx1"/>
                </a:solidFill>
                <a:round/>
                <a:headEnd/>
                <a:tailEnd/>
              </a:ln>
              <a:effectLst/>
            </p:spPr>
            <p:txBody>
              <a:bodyPr/>
              <a:lstStyle/>
              <a:p>
                <a:endParaRPr lang="en-US"/>
              </a:p>
            </p:txBody>
          </p:sp>
        </p:grpSp>
        <p:sp>
          <p:nvSpPr>
            <p:cNvPr id="1509402" name="Line 26"/>
            <p:cNvSpPr>
              <a:spLocks noChangeShapeType="1"/>
            </p:cNvSpPr>
            <p:nvPr/>
          </p:nvSpPr>
          <p:spPr bwMode="auto">
            <a:xfrm>
              <a:off x="1056" y="1680"/>
              <a:ext cx="240" cy="0"/>
            </a:xfrm>
            <a:prstGeom prst="line">
              <a:avLst/>
            </a:prstGeom>
            <a:noFill/>
            <a:ln w="12700">
              <a:solidFill>
                <a:schemeClr val="tx1"/>
              </a:solidFill>
              <a:round/>
              <a:headEnd/>
              <a:tailEnd/>
            </a:ln>
            <a:effectLst/>
          </p:spPr>
          <p:txBody>
            <a:bodyPr/>
            <a:lstStyle/>
            <a:p>
              <a:endParaRPr lang="en-US"/>
            </a:p>
          </p:txBody>
        </p:sp>
        <p:sp>
          <p:nvSpPr>
            <p:cNvPr id="1509403" name="Line 27"/>
            <p:cNvSpPr>
              <a:spLocks noChangeShapeType="1"/>
            </p:cNvSpPr>
            <p:nvPr/>
          </p:nvSpPr>
          <p:spPr bwMode="auto">
            <a:xfrm>
              <a:off x="1728" y="1680"/>
              <a:ext cx="240" cy="0"/>
            </a:xfrm>
            <a:prstGeom prst="line">
              <a:avLst/>
            </a:prstGeom>
            <a:noFill/>
            <a:ln w="12700">
              <a:solidFill>
                <a:schemeClr val="tx1"/>
              </a:solidFill>
              <a:round/>
              <a:headEnd/>
              <a:tailEnd/>
            </a:ln>
            <a:effectLst/>
          </p:spPr>
          <p:txBody>
            <a:bodyPr/>
            <a:lstStyle/>
            <a:p>
              <a:endParaRPr lang="en-US"/>
            </a:p>
          </p:txBody>
        </p:sp>
        <p:sp>
          <p:nvSpPr>
            <p:cNvPr id="1509404" name="Line 28"/>
            <p:cNvSpPr>
              <a:spLocks noChangeShapeType="1"/>
            </p:cNvSpPr>
            <p:nvPr/>
          </p:nvSpPr>
          <p:spPr bwMode="auto">
            <a:xfrm>
              <a:off x="1728" y="2352"/>
              <a:ext cx="240" cy="0"/>
            </a:xfrm>
            <a:prstGeom prst="line">
              <a:avLst/>
            </a:prstGeom>
            <a:noFill/>
            <a:ln w="12700">
              <a:solidFill>
                <a:schemeClr val="tx1"/>
              </a:solidFill>
              <a:round/>
              <a:headEnd/>
              <a:tailEnd/>
            </a:ln>
            <a:effectLst/>
          </p:spPr>
          <p:txBody>
            <a:bodyPr/>
            <a:lstStyle/>
            <a:p>
              <a:endParaRPr lang="en-US"/>
            </a:p>
          </p:txBody>
        </p:sp>
        <p:sp>
          <p:nvSpPr>
            <p:cNvPr id="1509405" name="Line 29"/>
            <p:cNvSpPr>
              <a:spLocks noChangeShapeType="1"/>
            </p:cNvSpPr>
            <p:nvPr/>
          </p:nvSpPr>
          <p:spPr bwMode="auto">
            <a:xfrm>
              <a:off x="1056" y="2352"/>
              <a:ext cx="240" cy="0"/>
            </a:xfrm>
            <a:prstGeom prst="line">
              <a:avLst/>
            </a:prstGeom>
            <a:noFill/>
            <a:ln w="12700">
              <a:solidFill>
                <a:schemeClr val="tx1"/>
              </a:solidFill>
              <a:round/>
              <a:headEnd/>
              <a:tailEnd/>
            </a:ln>
            <a:effectLst/>
          </p:spPr>
          <p:txBody>
            <a:bodyPr/>
            <a:lstStyle/>
            <a:p>
              <a:endParaRPr lang="en-US"/>
            </a:p>
          </p:txBody>
        </p:sp>
        <p:sp>
          <p:nvSpPr>
            <p:cNvPr id="1509406" name="Line 30"/>
            <p:cNvSpPr>
              <a:spLocks noChangeShapeType="1"/>
            </p:cNvSpPr>
            <p:nvPr/>
          </p:nvSpPr>
          <p:spPr bwMode="auto">
            <a:xfrm>
              <a:off x="1968" y="1680"/>
              <a:ext cx="0" cy="672"/>
            </a:xfrm>
            <a:prstGeom prst="line">
              <a:avLst/>
            </a:prstGeom>
            <a:noFill/>
            <a:ln w="12700">
              <a:solidFill>
                <a:schemeClr val="tx1"/>
              </a:solidFill>
              <a:round/>
              <a:headEnd/>
              <a:tailEnd/>
            </a:ln>
            <a:effectLst/>
          </p:spPr>
          <p:txBody>
            <a:bodyPr/>
            <a:lstStyle/>
            <a:p>
              <a:endParaRPr lang="en-US"/>
            </a:p>
          </p:txBody>
        </p:sp>
        <p:sp>
          <p:nvSpPr>
            <p:cNvPr id="1509407" name="Line 31"/>
            <p:cNvSpPr>
              <a:spLocks noChangeShapeType="1"/>
            </p:cNvSpPr>
            <p:nvPr/>
          </p:nvSpPr>
          <p:spPr bwMode="auto">
            <a:xfrm>
              <a:off x="1056" y="1680"/>
              <a:ext cx="0" cy="672"/>
            </a:xfrm>
            <a:prstGeom prst="line">
              <a:avLst/>
            </a:prstGeom>
            <a:noFill/>
            <a:ln w="12700">
              <a:solidFill>
                <a:schemeClr val="tx1"/>
              </a:solidFill>
              <a:round/>
              <a:headEnd/>
              <a:tailEnd/>
            </a:ln>
            <a:effectLst/>
          </p:spPr>
          <p:txBody>
            <a:bodyPr/>
            <a:lstStyle/>
            <a:p>
              <a:endParaRPr lang="en-US"/>
            </a:p>
          </p:txBody>
        </p:sp>
        <p:sp>
          <p:nvSpPr>
            <p:cNvPr id="1509408" name="Text Box 32"/>
            <p:cNvSpPr txBox="1">
              <a:spLocks noChangeArrowheads="1"/>
            </p:cNvSpPr>
            <p:nvPr/>
          </p:nvSpPr>
          <p:spPr bwMode="auto">
            <a:xfrm>
              <a:off x="2160" y="1440"/>
              <a:ext cx="334" cy="273"/>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09409" name="Text Box 33"/>
            <p:cNvSpPr txBox="1">
              <a:spLocks noChangeArrowheads="1"/>
            </p:cNvSpPr>
            <p:nvPr/>
          </p:nvSpPr>
          <p:spPr bwMode="auto">
            <a:xfrm>
              <a:off x="576" y="1392"/>
              <a:ext cx="334" cy="273"/>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09410" name="Text Box 34"/>
            <p:cNvSpPr txBox="1">
              <a:spLocks noChangeArrowheads="1"/>
            </p:cNvSpPr>
            <p:nvPr/>
          </p:nvSpPr>
          <p:spPr bwMode="auto">
            <a:xfrm>
              <a:off x="2592" y="1920"/>
              <a:ext cx="239" cy="273"/>
            </a:xfrm>
            <a:prstGeom prst="rect">
              <a:avLst/>
            </a:prstGeom>
            <a:noFill/>
            <a:ln w="12700">
              <a:noFill/>
              <a:miter lim="800000"/>
              <a:headEnd/>
              <a:tailEnd/>
            </a:ln>
            <a:effectLst/>
          </p:spPr>
          <p:txBody>
            <a:bodyPr wrap="none">
              <a:spAutoFit/>
            </a:bodyPr>
            <a:lstStyle/>
            <a:p>
              <a:r>
                <a:rPr lang="en-US" sz="2000">
                  <a:solidFill>
                    <a:schemeClr val="tx1"/>
                  </a:solidFill>
                </a:rPr>
                <a:t>S</a:t>
              </a:r>
              <a:endParaRPr lang="en-US" sz="2000" baseline="-25000">
                <a:solidFill>
                  <a:schemeClr val="tx1"/>
                </a:solidFill>
              </a:endParaRPr>
            </a:p>
          </p:txBody>
        </p:sp>
        <p:sp>
          <p:nvSpPr>
            <p:cNvPr id="1509411" name="Text Box 35"/>
            <p:cNvSpPr txBox="1">
              <a:spLocks noChangeArrowheads="1"/>
            </p:cNvSpPr>
            <p:nvPr/>
          </p:nvSpPr>
          <p:spPr bwMode="auto">
            <a:xfrm>
              <a:off x="144" y="1872"/>
              <a:ext cx="248" cy="273"/>
            </a:xfrm>
            <a:prstGeom prst="rect">
              <a:avLst/>
            </a:prstGeom>
            <a:noFill/>
            <a:ln w="12700">
              <a:noFill/>
              <a:miter lim="800000"/>
              <a:headEnd/>
              <a:tailEnd/>
            </a:ln>
            <a:effectLst/>
          </p:spPr>
          <p:txBody>
            <a:bodyPr wrap="none">
              <a:spAutoFit/>
            </a:bodyPr>
            <a:lstStyle/>
            <a:p>
              <a:r>
                <a:rPr lang="en-US" sz="2000">
                  <a:solidFill>
                    <a:schemeClr val="tx1"/>
                  </a:solidFill>
                </a:rPr>
                <a:t>R</a:t>
              </a:r>
              <a:endParaRPr lang="en-US" sz="2000" baseline="-25000">
                <a:solidFill>
                  <a:schemeClr val="tx1"/>
                </a:solidFill>
              </a:endParaRPr>
            </a:p>
          </p:txBody>
        </p:sp>
      </p:grpSp>
      <p:sp>
        <p:nvSpPr>
          <p:cNvPr id="1509412" name="Freeform 36"/>
          <p:cNvSpPr>
            <a:spLocks/>
          </p:cNvSpPr>
          <p:nvPr/>
        </p:nvSpPr>
        <p:spPr bwMode="auto">
          <a:xfrm rot="-5400000">
            <a:off x="4914900" y="36195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9413" name="Line 37"/>
          <p:cNvSpPr>
            <a:spLocks noChangeShapeType="1"/>
          </p:cNvSpPr>
          <p:nvPr/>
        </p:nvSpPr>
        <p:spPr bwMode="auto">
          <a:xfrm>
            <a:off x="5486400" y="3581400"/>
            <a:ext cx="0" cy="304800"/>
          </a:xfrm>
          <a:prstGeom prst="line">
            <a:avLst/>
          </a:prstGeom>
          <a:noFill/>
          <a:ln w="12700">
            <a:solidFill>
              <a:schemeClr val="tx1"/>
            </a:solidFill>
            <a:round/>
            <a:headEnd/>
            <a:tailEnd/>
          </a:ln>
          <a:effectLst/>
        </p:spPr>
        <p:txBody>
          <a:bodyPr wrap="none" anchor="ctr"/>
          <a:lstStyle/>
          <a:p>
            <a:endParaRPr lang="en-US"/>
          </a:p>
        </p:txBody>
      </p:sp>
      <p:sp>
        <p:nvSpPr>
          <p:cNvPr id="1509414" name="Oval 38"/>
          <p:cNvSpPr>
            <a:spLocks noChangeArrowheads="1"/>
          </p:cNvSpPr>
          <p:nvPr/>
        </p:nvSpPr>
        <p:spPr bwMode="auto">
          <a:xfrm>
            <a:off x="5486400" y="3657600"/>
            <a:ext cx="76200" cy="76200"/>
          </a:xfrm>
          <a:prstGeom prst="ellipse">
            <a:avLst/>
          </a:prstGeom>
          <a:noFill/>
          <a:ln w="12700">
            <a:solidFill>
              <a:schemeClr val="tx1"/>
            </a:solidFill>
            <a:round/>
            <a:headEnd/>
            <a:tailEnd/>
          </a:ln>
          <a:effectLst/>
        </p:spPr>
        <p:txBody>
          <a:bodyPr wrap="none" anchor="ctr"/>
          <a:lstStyle/>
          <a:p>
            <a:endParaRPr lang="en-US"/>
          </a:p>
        </p:txBody>
      </p:sp>
      <p:sp>
        <p:nvSpPr>
          <p:cNvPr id="1509415" name="Freeform 39"/>
          <p:cNvSpPr>
            <a:spLocks/>
          </p:cNvSpPr>
          <p:nvPr/>
        </p:nvSpPr>
        <p:spPr bwMode="auto">
          <a:xfrm rot="-5400000">
            <a:off x="4914900" y="48387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9416" name="Freeform 40"/>
          <p:cNvSpPr>
            <a:spLocks/>
          </p:cNvSpPr>
          <p:nvPr/>
        </p:nvSpPr>
        <p:spPr bwMode="auto">
          <a:xfrm rot="-10800000">
            <a:off x="3962400" y="41910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9417" name="Line 41"/>
          <p:cNvSpPr>
            <a:spLocks noChangeShapeType="1"/>
          </p:cNvSpPr>
          <p:nvPr/>
        </p:nvSpPr>
        <p:spPr bwMode="auto">
          <a:xfrm>
            <a:off x="5486400" y="4800600"/>
            <a:ext cx="0" cy="304800"/>
          </a:xfrm>
          <a:prstGeom prst="line">
            <a:avLst/>
          </a:prstGeom>
          <a:noFill/>
          <a:ln w="12700">
            <a:solidFill>
              <a:schemeClr val="tx1"/>
            </a:solidFill>
            <a:round/>
            <a:headEnd/>
            <a:tailEnd/>
          </a:ln>
          <a:effectLst/>
        </p:spPr>
        <p:txBody>
          <a:bodyPr wrap="none" anchor="ctr"/>
          <a:lstStyle/>
          <a:p>
            <a:endParaRPr lang="en-US"/>
          </a:p>
        </p:txBody>
      </p:sp>
      <p:sp>
        <p:nvSpPr>
          <p:cNvPr id="1509418" name="Freeform 42"/>
          <p:cNvSpPr>
            <a:spLocks/>
          </p:cNvSpPr>
          <p:nvPr/>
        </p:nvSpPr>
        <p:spPr bwMode="auto">
          <a:xfrm rot="-16200000">
            <a:off x="6210300" y="48387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9419" name="Line 43"/>
          <p:cNvSpPr>
            <a:spLocks noChangeShapeType="1"/>
          </p:cNvSpPr>
          <p:nvPr/>
        </p:nvSpPr>
        <p:spPr bwMode="auto">
          <a:xfrm>
            <a:off x="6400800" y="4800600"/>
            <a:ext cx="0" cy="304800"/>
          </a:xfrm>
          <a:prstGeom prst="line">
            <a:avLst/>
          </a:prstGeom>
          <a:noFill/>
          <a:ln w="12700">
            <a:solidFill>
              <a:schemeClr val="tx1"/>
            </a:solidFill>
            <a:round/>
            <a:headEnd/>
            <a:tailEnd/>
          </a:ln>
          <a:effectLst/>
        </p:spPr>
        <p:txBody>
          <a:bodyPr wrap="none" anchor="ctr"/>
          <a:lstStyle/>
          <a:p>
            <a:endParaRPr lang="en-US"/>
          </a:p>
        </p:txBody>
      </p:sp>
      <p:sp>
        <p:nvSpPr>
          <p:cNvPr id="1509420" name="Line 44"/>
          <p:cNvSpPr>
            <a:spLocks noChangeShapeType="1"/>
          </p:cNvSpPr>
          <p:nvPr/>
        </p:nvSpPr>
        <p:spPr bwMode="auto">
          <a:xfrm>
            <a:off x="6416675" y="3544888"/>
            <a:ext cx="1588" cy="349250"/>
          </a:xfrm>
          <a:prstGeom prst="line">
            <a:avLst/>
          </a:prstGeom>
          <a:noFill/>
          <a:ln w="12700">
            <a:solidFill>
              <a:schemeClr val="tx1"/>
            </a:solidFill>
            <a:round/>
            <a:headEnd/>
            <a:tailEnd/>
          </a:ln>
          <a:effectLst/>
        </p:spPr>
        <p:txBody>
          <a:bodyPr wrap="none" anchor="ctr"/>
          <a:lstStyle/>
          <a:p>
            <a:endParaRPr lang="en-US"/>
          </a:p>
        </p:txBody>
      </p:sp>
      <p:sp>
        <p:nvSpPr>
          <p:cNvPr id="1509421" name="Oval 45"/>
          <p:cNvSpPr>
            <a:spLocks noChangeArrowheads="1"/>
          </p:cNvSpPr>
          <p:nvPr/>
        </p:nvSpPr>
        <p:spPr bwMode="auto">
          <a:xfrm>
            <a:off x="6340475" y="3621088"/>
            <a:ext cx="76200" cy="87312"/>
          </a:xfrm>
          <a:prstGeom prst="ellipse">
            <a:avLst/>
          </a:prstGeom>
          <a:noFill/>
          <a:ln w="12700">
            <a:solidFill>
              <a:schemeClr val="tx1"/>
            </a:solidFill>
            <a:round/>
            <a:headEnd/>
            <a:tailEnd/>
          </a:ln>
          <a:effectLst/>
        </p:spPr>
        <p:txBody>
          <a:bodyPr wrap="none" anchor="ctr"/>
          <a:lstStyle/>
          <a:p>
            <a:endParaRPr lang="en-US"/>
          </a:p>
        </p:txBody>
      </p:sp>
      <p:sp>
        <p:nvSpPr>
          <p:cNvPr id="1509422" name="Line 46"/>
          <p:cNvSpPr>
            <a:spLocks noChangeShapeType="1"/>
          </p:cNvSpPr>
          <p:nvPr/>
        </p:nvSpPr>
        <p:spPr bwMode="auto">
          <a:xfrm>
            <a:off x="5181600" y="5334000"/>
            <a:ext cx="1524000" cy="0"/>
          </a:xfrm>
          <a:prstGeom prst="line">
            <a:avLst/>
          </a:prstGeom>
          <a:noFill/>
          <a:ln w="12700">
            <a:solidFill>
              <a:schemeClr val="tx1"/>
            </a:solidFill>
            <a:round/>
            <a:headEnd/>
            <a:tailEnd/>
          </a:ln>
          <a:effectLst/>
        </p:spPr>
        <p:txBody>
          <a:bodyPr/>
          <a:lstStyle/>
          <a:p>
            <a:endParaRPr lang="en-US"/>
          </a:p>
        </p:txBody>
      </p:sp>
      <p:sp>
        <p:nvSpPr>
          <p:cNvPr id="1509423" name="Line 47"/>
          <p:cNvSpPr>
            <a:spLocks noChangeShapeType="1"/>
          </p:cNvSpPr>
          <p:nvPr/>
        </p:nvSpPr>
        <p:spPr bwMode="auto">
          <a:xfrm flipH="1">
            <a:off x="5943600" y="5334000"/>
            <a:ext cx="0" cy="304800"/>
          </a:xfrm>
          <a:prstGeom prst="line">
            <a:avLst/>
          </a:prstGeom>
          <a:noFill/>
          <a:ln w="12700">
            <a:solidFill>
              <a:schemeClr val="tx1"/>
            </a:solidFill>
            <a:round/>
            <a:headEnd/>
            <a:tailEnd/>
          </a:ln>
          <a:effectLst/>
        </p:spPr>
        <p:txBody>
          <a:bodyPr/>
          <a:lstStyle/>
          <a:p>
            <a:endParaRPr lang="en-US"/>
          </a:p>
        </p:txBody>
      </p:sp>
      <p:sp>
        <p:nvSpPr>
          <p:cNvPr id="1509424" name="Line 48"/>
          <p:cNvSpPr>
            <a:spLocks noChangeShapeType="1"/>
          </p:cNvSpPr>
          <p:nvPr/>
        </p:nvSpPr>
        <p:spPr bwMode="auto">
          <a:xfrm>
            <a:off x="5181600" y="4038600"/>
            <a:ext cx="0" cy="609600"/>
          </a:xfrm>
          <a:prstGeom prst="line">
            <a:avLst/>
          </a:prstGeom>
          <a:noFill/>
          <a:ln w="12700">
            <a:solidFill>
              <a:schemeClr val="tx1"/>
            </a:solidFill>
            <a:round/>
            <a:headEnd/>
            <a:tailEnd/>
          </a:ln>
          <a:effectLst/>
        </p:spPr>
        <p:txBody>
          <a:bodyPr/>
          <a:lstStyle/>
          <a:p>
            <a:endParaRPr lang="en-US"/>
          </a:p>
        </p:txBody>
      </p:sp>
      <p:sp>
        <p:nvSpPr>
          <p:cNvPr id="1509425" name="Line 49"/>
          <p:cNvSpPr>
            <a:spLocks noChangeShapeType="1"/>
          </p:cNvSpPr>
          <p:nvPr/>
        </p:nvSpPr>
        <p:spPr bwMode="auto">
          <a:xfrm>
            <a:off x="6705600" y="4038600"/>
            <a:ext cx="0" cy="609600"/>
          </a:xfrm>
          <a:prstGeom prst="line">
            <a:avLst/>
          </a:prstGeom>
          <a:noFill/>
          <a:ln w="12700">
            <a:solidFill>
              <a:schemeClr val="tx1"/>
            </a:solidFill>
            <a:round/>
            <a:headEnd/>
            <a:tailEnd/>
          </a:ln>
          <a:effectLst/>
        </p:spPr>
        <p:txBody>
          <a:bodyPr/>
          <a:lstStyle/>
          <a:p>
            <a:endParaRPr lang="en-US"/>
          </a:p>
        </p:txBody>
      </p:sp>
      <p:sp>
        <p:nvSpPr>
          <p:cNvPr id="1509426" name="Line 50"/>
          <p:cNvSpPr>
            <a:spLocks noChangeShapeType="1"/>
          </p:cNvSpPr>
          <p:nvPr/>
        </p:nvSpPr>
        <p:spPr bwMode="auto">
          <a:xfrm>
            <a:off x="5181600" y="3352800"/>
            <a:ext cx="1524000" cy="0"/>
          </a:xfrm>
          <a:prstGeom prst="line">
            <a:avLst/>
          </a:prstGeom>
          <a:noFill/>
          <a:ln w="12700">
            <a:solidFill>
              <a:schemeClr val="tx1"/>
            </a:solidFill>
            <a:round/>
            <a:headEnd/>
            <a:tailEnd/>
          </a:ln>
          <a:effectLst/>
        </p:spPr>
        <p:txBody>
          <a:bodyPr/>
          <a:lstStyle/>
          <a:p>
            <a:endParaRPr lang="en-US"/>
          </a:p>
        </p:txBody>
      </p:sp>
      <p:sp>
        <p:nvSpPr>
          <p:cNvPr id="1509427" name="Freeform 51"/>
          <p:cNvSpPr>
            <a:spLocks/>
          </p:cNvSpPr>
          <p:nvPr/>
        </p:nvSpPr>
        <p:spPr bwMode="auto">
          <a:xfrm rot="-16200000">
            <a:off x="6210300" y="36195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9428" name="Line 52"/>
          <p:cNvSpPr>
            <a:spLocks noChangeShapeType="1"/>
          </p:cNvSpPr>
          <p:nvPr/>
        </p:nvSpPr>
        <p:spPr bwMode="auto">
          <a:xfrm>
            <a:off x="6172200" y="3657600"/>
            <a:ext cx="0" cy="1295400"/>
          </a:xfrm>
          <a:prstGeom prst="line">
            <a:avLst/>
          </a:prstGeom>
          <a:noFill/>
          <a:ln w="12700">
            <a:solidFill>
              <a:schemeClr val="tx1"/>
            </a:solidFill>
            <a:round/>
            <a:headEnd/>
            <a:tailEnd/>
          </a:ln>
          <a:effectLst/>
        </p:spPr>
        <p:txBody>
          <a:bodyPr/>
          <a:lstStyle/>
          <a:p>
            <a:endParaRPr lang="en-US"/>
          </a:p>
        </p:txBody>
      </p:sp>
      <p:sp>
        <p:nvSpPr>
          <p:cNvPr id="1509429" name="Line 53"/>
          <p:cNvSpPr>
            <a:spLocks noChangeShapeType="1"/>
          </p:cNvSpPr>
          <p:nvPr/>
        </p:nvSpPr>
        <p:spPr bwMode="auto">
          <a:xfrm>
            <a:off x="6172200" y="4953000"/>
            <a:ext cx="228600" cy="0"/>
          </a:xfrm>
          <a:prstGeom prst="line">
            <a:avLst/>
          </a:prstGeom>
          <a:noFill/>
          <a:ln w="12700">
            <a:solidFill>
              <a:schemeClr val="tx1"/>
            </a:solidFill>
            <a:round/>
            <a:headEnd/>
            <a:tailEnd/>
          </a:ln>
          <a:effectLst/>
        </p:spPr>
        <p:txBody>
          <a:bodyPr/>
          <a:lstStyle/>
          <a:p>
            <a:endParaRPr lang="en-US"/>
          </a:p>
        </p:txBody>
      </p:sp>
      <p:sp>
        <p:nvSpPr>
          <p:cNvPr id="1509430" name="Line 54"/>
          <p:cNvSpPr>
            <a:spLocks noChangeShapeType="1"/>
          </p:cNvSpPr>
          <p:nvPr/>
        </p:nvSpPr>
        <p:spPr bwMode="auto">
          <a:xfrm>
            <a:off x="6172200" y="3657600"/>
            <a:ext cx="152400" cy="0"/>
          </a:xfrm>
          <a:prstGeom prst="line">
            <a:avLst/>
          </a:prstGeom>
          <a:noFill/>
          <a:ln w="12700">
            <a:solidFill>
              <a:schemeClr val="tx1"/>
            </a:solidFill>
            <a:round/>
            <a:headEnd/>
            <a:tailEnd/>
          </a:ln>
          <a:effectLst/>
        </p:spPr>
        <p:txBody>
          <a:bodyPr/>
          <a:lstStyle/>
          <a:p>
            <a:endParaRPr lang="en-US"/>
          </a:p>
        </p:txBody>
      </p:sp>
      <p:sp>
        <p:nvSpPr>
          <p:cNvPr id="1509431" name="Line 55"/>
          <p:cNvSpPr>
            <a:spLocks noChangeShapeType="1"/>
          </p:cNvSpPr>
          <p:nvPr/>
        </p:nvSpPr>
        <p:spPr bwMode="auto">
          <a:xfrm>
            <a:off x="5562600" y="3657600"/>
            <a:ext cx="152400" cy="0"/>
          </a:xfrm>
          <a:prstGeom prst="line">
            <a:avLst/>
          </a:prstGeom>
          <a:noFill/>
          <a:ln w="12700">
            <a:solidFill>
              <a:schemeClr val="tx1"/>
            </a:solidFill>
            <a:round/>
            <a:headEnd/>
            <a:tailEnd/>
          </a:ln>
          <a:effectLst/>
        </p:spPr>
        <p:txBody>
          <a:bodyPr/>
          <a:lstStyle/>
          <a:p>
            <a:endParaRPr lang="en-US"/>
          </a:p>
        </p:txBody>
      </p:sp>
      <p:sp>
        <p:nvSpPr>
          <p:cNvPr id="1509432" name="Line 56"/>
          <p:cNvSpPr>
            <a:spLocks noChangeShapeType="1"/>
          </p:cNvSpPr>
          <p:nvPr/>
        </p:nvSpPr>
        <p:spPr bwMode="auto">
          <a:xfrm>
            <a:off x="5715000" y="3657600"/>
            <a:ext cx="0" cy="1295400"/>
          </a:xfrm>
          <a:prstGeom prst="line">
            <a:avLst/>
          </a:prstGeom>
          <a:noFill/>
          <a:ln w="12700">
            <a:solidFill>
              <a:schemeClr val="tx1"/>
            </a:solidFill>
            <a:round/>
            <a:headEnd/>
            <a:tailEnd/>
          </a:ln>
          <a:effectLst/>
        </p:spPr>
        <p:txBody>
          <a:bodyPr/>
          <a:lstStyle/>
          <a:p>
            <a:endParaRPr lang="en-US"/>
          </a:p>
        </p:txBody>
      </p:sp>
      <p:sp>
        <p:nvSpPr>
          <p:cNvPr id="1509433" name="Line 57"/>
          <p:cNvSpPr>
            <a:spLocks noChangeShapeType="1"/>
          </p:cNvSpPr>
          <p:nvPr/>
        </p:nvSpPr>
        <p:spPr bwMode="auto">
          <a:xfrm>
            <a:off x="5486400" y="4953000"/>
            <a:ext cx="228600" cy="0"/>
          </a:xfrm>
          <a:prstGeom prst="line">
            <a:avLst/>
          </a:prstGeom>
          <a:noFill/>
          <a:ln w="12700">
            <a:solidFill>
              <a:schemeClr val="tx1"/>
            </a:solidFill>
            <a:round/>
            <a:headEnd/>
            <a:tailEnd/>
          </a:ln>
          <a:effectLst/>
        </p:spPr>
        <p:txBody>
          <a:bodyPr/>
          <a:lstStyle/>
          <a:p>
            <a:endParaRPr lang="en-US"/>
          </a:p>
        </p:txBody>
      </p:sp>
      <p:sp>
        <p:nvSpPr>
          <p:cNvPr id="1509434" name="Line 58"/>
          <p:cNvSpPr>
            <a:spLocks noChangeShapeType="1"/>
          </p:cNvSpPr>
          <p:nvPr/>
        </p:nvSpPr>
        <p:spPr bwMode="auto">
          <a:xfrm>
            <a:off x="5943600" y="3048000"/>
            <a:ext cx="0" cy="304800"/>
          </a:xfrm>
          <a:prstGeom prst="line">
            <a:avLst/>
          </a:prstGeom>
          <a:noFill/>
          <a:ln w="12700">
            <a:solidFill>
              <a:schemeClr val="tx1"/>
            </a:solidFill>
            <a:round/>
            <a:headEnd type="triangle" w="med" len="med"/>
            <a:tailEnd/>
          </a:ln>
          <a:effectLst/>
        </p:spPr>
        <p:txBody>
          <a:bodyPr/>
          <a:lstStyle/>
          <a:p>
            <a:endParaRPr lang="en-US"/>
          </a:p>
        </p:txBody>
      </p:sp>
      <p:sp>
        <p:nvSpPr>
          <p:cNvPr id="1509435" name="Line 59"/>
          <p:cNvSpPr>
            <a:spLocks noChangeShapeType="1"/>
          </p:cNvSpPr>
          <p:nvPr/>
        </p:nvSpPr>
        <p:spPr bwMode="auto">
          <a:xfrm>
            <a:off x="5791200" y="5638800"/>
            <a:ext cx="304800" cy="0"/>
          </a:xfrm>
          <a:prstGeom prst="line">
            <a:avLst/>
          </a:prstGeom>
          <a:noFill/>
          <a:ln w="28575">
            <a:solidFill>
              <a:schemeClr val="tx1"/>
            </a:solidFill>
            <a:round/>
            <a:headEnd/>
            <a:tailEnd/>
          </a:ln>
          <a:effectLst/>
        </p:spPr>
        <p:txBody>
          <a:bodyPr/>
          <a:lstStyle/>
          <a:p>
            <a:endParaRPr lang="en-US"/>
          </a:p>
        </p:txBody>
      </p:sp>
      <p:sp>
        <p:nvSpPr>
          <p:cNvPr id="1509436" name="Line 60"/>
          <p:cNvSpPr>
            <a:spLocks noChangeShapeType="1"/>
          </p:cNvSpPr>
          <p:nvPr/>
        </p:nvSpPr>
        <p:spPr bwMode="auto">
          <a:xfrm>
            <a:off x="4572000" y="4419600"/>
            <a:ext cx="1600200" cy="0"/>
          </a:xfrm>
          <a:prstGeom prst="line">
            <a:avLst/>
          </a:prstGeom>
          <a:noFill/>
          <a:ln w="12700">
            <a:solidFill>
              <a:schemeClr val="tx1"/>
            </a:solidFill>
            <a:round/>
            <a:headEnd/>
            <a:tailEnd/>
          </a:ln>
          <a:effectLst/>
        </p:spPr>
        <p:txBody>
          <a:bodyPr/>
          <a:lstStyle/>
          <a:p>
            <a:endParaRPr lang="en-US"/>
          </a:p>
        </p:txBody>
      </p:sp>
      <p:sp>
        <p:nvSpPr>
          <p:cNvPr id="1509437" name="Oval 61"/>
          <p:cNvSpPr>
            <a:spLocks noChangeArrowheads="1"/>
          </p:cNvSpPr>
          <p:nvPr/>
        </p:nvSpPr>
        <p:spPr bwMode="auto">
          <a:xfrm>
            <a:off x="5181600" y="43434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9438" name="Oval 62"/>
          <p:cNvSpPr>
            <a:spLocks noChangeArrowheads="1"/>
          </p:cNvSpPr>
          <p:nvPr/>
        </p:nvSpPr>
        <p:spPr bwMode="auto">
          <a:xfrm>
            <a:off x="6096000" y="43434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9439" name="Text Box 63"/>
          <p:cNvSpPr txBox="1">
            <a:spLocks noChangeArrowheads="1"/>
          </p:cNvSpPr>
          <p:nvPr/>
        </p:nvSpPr>
        <p:spPr bwMode="auto">
          <a:xfrm>
            <a:off x="5029200" y="48006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M1</a:t>
            </a:r>
            <a:endParaRPr lang="en-US" sz="1600" baseline="-25000">
              <a:solidFill>
                <a:schemeClr val="tx1"/>
              </a:solidFill>
            </a:endParaRPr>
          </a:p>
        </p:txBody>
      </p:sp>
      <p:sp>
        <p:nvSpPr>
          <p:cNvPr id="1509440" name="Text Box 64"/>
          <p:cNvSpPr txBox="1">
            <a:spLocks noChangeArrowheads="1"/>
          </p:cNvSpPr>
          <p:nvPr/>
        </p:nvSpPr>
        <p:spPr bwMode="auto">
          <a:xfrm>
            <a:off x="7848600" y="3886200"/>
            <a:ext cx="354013" cy="396875"/>
          </a:xfrm>
          <a:prstGeom prst="rect">
            <a:avLst/>
          </a:prstGeom>
          <a:noFill/>
          <a:ln w="12700">
            <a:noFill/>
            <a:miter lim="800000"/>
            <a:headEnd/>
            <a:tailEnd/>
          </a:ln>
          <a:effectLst/>
        </p:spPr>
        <p:txBody>
          <a:bodyPr wrap="none">
            <a:spAutoFit/>
          </a:bodyPr>
          <a:lstStyle/>
          <a:p>
            <a:r>
              <a:rPr lang="en-US" sz="2000">
                <a:solidFill>
                  <a:schemeClr val="tx1"/>
                </a:solidFill>
              </a:rPr>
              <a:t>S</a:t>
            </a:r>
            <a:endParaRPr lang="en-US" sz="2000" baseline="-25000">
              <a:solidFill>
                <a:schemeClr val="tx1"/>
              </a:solidFill>
            </a:endParaRPr>
          </a:p>
        </p:txBody>
      </p:sp>
      <p:sp>
        <p:nvSpPr>
          <p:cNvPr id="1509441" name="Text Box 65"/>
          <p:cNvSpPr txBox="1">
            <a:spLocks noChangeArrowheads="1"/>
          </p:cNvSpPr>
          <p:nvPr/>
        </p:nvSpPr>
        <p:spPr bwMode="auto">
          <a:xfrm>
            <a:off x="3581400" y="4191000"/>
            <a:ext cx="368300" cy="396875"/>
          </a:xfrm>
          <a:prstGeom prst="rect">
            <a:avLst/>
          </a:prstGeom>
          <a:noFill/>
          <a:ln w="12700">
            <a:noFill/>
            <a:miter lim="800000"/>
            <a:headEnd/>
            <a:tailEnd/>
          </a:ln>
          <a:effectLst/>
        </p:spPr>
        <p:txBody>
          <a:bodyPr wrap="none">
            <a:spAutoFit/>
          </a:bodyPr>
          <a:lstStyle/>
          <a:p>
            <a:r>
              <a:rPr lang="en-US" sz="2000">
                <a:solidFill>
                  <a:schemeClr val="tx1"/>
                </a:solidFill>
              </a:rPr>
              <a:t>R</a:t>
            </a:r>
            <a:endParaRPr lang="en-US" sz="2000" baseline="-25000">
              <a:solidFill>
                <a:schemeClr val="tx1"/>
              </a:solidFill>
            </a:endParaRPr>
          </a:p>
        </p:txBody>
      </p:sp>
      <p:sp>
        <p:nvSpPr>
          <p:cNvPr id="1509442" name="Text Box 66"/>
          <p:cNvSpPr txBox="1">
            <a:spLocks noChangeArrowheads="1"/>
          </p:cNvSpPr>
          <p:nvPr/>
        </p:nvSpPr>
        <p:spPr bwMode="auto">
          <a:xfrm>
            <a:off x="4114800" y="35052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
        <p:nvSpPr>
          <p:cNvPr id="1509443" name="Text Box 67"/>
          <p:cNvSpPr txBox="1">
            <a:spLocks noChangeArrowheads="1"/>
          </p:cNvSpPr>
          <p:nvPr/>
        </p:nvSpPr>
        <p:spPr bwMode="auto">
          <a:xfrm>
            <a:off x="4648200" y="4038600"/>
            <a:ext cx="45085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09444" name="Text Box 68"/>
          <p:cNvSpPr txBox="1">
            <a:spLocks noChangeArrowheads="1"/>
          </p:cNvSpPr>
          <p:nvPr/>
        </p:nvSpPr>
        <p:spPr bwMode="auto">
          <a:xfrm>
            <a:off x="6858000" y="3733800"/>
            <a:ext cx="381000" cy="396875"/>
          </a:xfrm>
          <a:prstGeom prst="rect">
            <a:avLst/>
          </a:prstGeom>
          <a:noFill/>
          <a:ln w="12700">
            <a:noFill/>
            <a:miter lim="800000"/>
            <a:headEnd/>
            <a:tailEnd/>
          </a:ln>
          <a:effectLst/>
        </p:spPr>
        <p:txBody>
          <a:bodyPr wrap="none">
            <a:spAutoFit/>
          </a:bodyPr>
          <a:lstStyle/>
          <a:p>
            <a:r>
              <a:rPr lang="en-US" sz="2000">
                <a:solidFill>
                  <a:schemeClr val="tx1"/>
                </a:solidFill>
              </a:rPr>
              <a:t>Q</a:t>
            </a:r>
            <a:endParaRPr lang="en-US" sz="2000" baseline="-25000">
              <a:solidFill>
                <a:schemeClr val="tx1"/>
              </a:solidFill>
            </a:endParaRPr>
          </a:p>
        </p:txBody>
      </p:sp>
      <p:sp>
        <p:nvSpPr>
          <p:cNvPr id="1509445" name="Line 69"/>
          <p:cNvSpPr>
            <a:spLocks noChangeShapeType="1"/>
          </p:cNvSpPr>
          <p:nvPr/>
        </p:nvSpPr>
        <p:spPr bwMode="auto">
          <a:xfrm>
            <a:off x="5715000" y="4114800"/>
            <a:ext cx="1600200" cy="0"/>
          </a:xfrm>
          <a:prstGeom prst="line">
            <a:avLst/>
          </a:prstGeom>
          <a:noFill/>
          <a:ln w="12700">
            <a:solidFill>
              <a:schemeClr val="tx1"/>
            </a:solidFill>
            <a:round/>
            <a:headEnd/>
            <a:tailEnd/>
          </a:ln>
          <a:effectLst/>
        </p:spPr>
        <p:txBody>
          <a:bodyPr/>
          <a:lstStyle/>
          <a:p>
            <a:endParaRPr lang="en-US"/>
          </a:p>
        </p:txBody>
      </p:sp>
      <p:sp>
        <p:nvSpPr>
          <p:cNvPr id="1509446" name="Oval 70"/>
          <p:cNvSpPr>
            <a:spLocks noChangeArrowheads="1"/>
          </p:cNvSpPr>
          <p:nvPr/>
        </p:nvSpPr>
        <p:spPr bwMode="auto">
          <a:xfrm>
            <a:off x="6629400" y="40386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9447" name="Oval 71"/>
          <p:cNvSpPr>
            <a:spLocks noChangeArrowheads="1"/>
          </p:cNvSpPr>
          <p:nvPr/>
        </p:nvSpPr>
        <p:spPr bwMode="auto">
          <a:xfrm>
            <a:off x="5715000" y="4038600"/>
            <a:ext cx="76200" cy="762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509448" name="Text Box 72"/>
          <p:cNvSpPr txBox="1">
            <a:spLocks noChangeArrowheads="1"/>
          </p:cNvSpPr>
          <p:nvPr/>
        </p:nvSpPr>
        <p:spPr bwMode="auto">
          <a:xfrm>
            <a:off x="5029200" y="35814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M2</a:t>
            </a:r>
            <a:endParaRPr lang="en-US" sz="1600" baseline="-25000">
              <a:solidFill>
                <a:schemeClr val="tx1"/>
              </a:solidFill>
            </a:endParaRPr>
          </a:p>
        </p:txBody>
      </p:sp>
      <p:sp>
        <p:nvSpPr>
          <p:cNvPr id="1509449" name="Text Box 73"/>
          <p:cNvSpPr txBox="1">
            <a:spLocks noChangeArrowheads="1"/>
          </p:cNvSpPr>
          <p:nvPr/>
        </p:nvSpPr>
        <p:spPr bwMode="auto">
          <a:xfrm>
            <a:off x="6400800" y="48006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M3</a:t>
            </a:r>
            <a:endParaRPr lang="en-US" sz="1600" baseline="-25000">
              <a:solidFill>
                <a:schemeClr val="tx1"/>
              </a:solidFill>
            </a:endParaRPr>
          </a:p>
        </p:txBody>
      </p:sp>
      <p:sp>
        <p:nvSpPr>
          <p:cNvPr id="1509450" name="Text Box 74"/>
          <p:cNvSpPr txBox="1">
            <a:spLocks noChangeArrowheads="1"/>
          </p:cNvSpPr>
          <p:nvPr/>
        </p:nvSpPr>
        <p:spPr bwMode="auto">
          <a:xfrm>
            <a:off x="6400800" y="35814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M4</a:t>
            </a:r>
            <a:endParaRPr lang="en-US" sz="1600" baseline="-25000">
              <a:solidFill>
                <a:schemeClr val="tx1"/>
              </a:solidFill>
            </a:endParaRPr>
          </a:p>
        </p:txBody>
      </p:sp>
      <p:sp>
        <p:nvSpPr>
          <p:cNvPr id="1509451" name="Text Box 75"/>
          <p:cNvSpPr txBox="1">
            <a:spLocks noChangeArrowheads="1"/>
          </p:cNvSpPr>
          <p:nvPr/>
        </p:nvSpPr>
        <p:spPr bwMode="auto">
          <a:xfrm>
            <a:off x="4114800" y="41148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M5</a:t>
            </a:r>
            <a:endParaRPr lang="en-US" sz="1600" baseline="-25000">
              <a:solidFill>
                <a:schemeClr val="tx1"/>
              </a:solidFill>
            </a:endParaRPr>
          </a:p>
        </p:txBody>
      </p:sp>
      <p:sp>
        <p:nvSpPr>
          <p:cNvPr id="1509452" name="Text Box 76"/>
          <p:cNvSpPr txBox="1">
            <a:spLocks noChangeArrowheads="1"/>
          </p:cNvSpPr>
          <p:nvPr/>
        </p:nvSpPr>
        <p:spPr bwMode="auto">
          <a:xfrm>
            <a:off x="7239000" y="3886200"/>
            <a:ext cx="466725" cy="336550"/>
          </a:xfrm>
          <a:prstGeom prst="rect">
            <a:avLst/>
          </a:prstGeom>
          <a:noFill/>
          <a:ln w="12700">
            <a:noFill/>
            <a:miter lim="800000"/>
            <a:headEnd/>
            <a:tailEnd/>
          </a:ln>
          <a:effectLst/>
        </p:spPr>
        <p:txBody>
          <a:bodyPr wrap="none">
            <a:spAutoFit/>
          </a:bodyPr>
          <a:lstStyle/>
          <a:p>
            <a:r>
              <a:rPr lang="en-US" sz="1600">
                <a:solidFill>
                  <a:schemeClr val="tx1"/>
                </a:solidFill>
              </a:rPr>
              <a:t>M6</a:t>
            </a:r>
            <a:endParaRPr lang="en-US" sz="1600" baseline="-25000">
              <a:solidFill>
                <a:schemeClr val="tx1"/>
              </a:solidFill>
            </a:endParaRPr>
          </a:p>
        </p:txBody>
      </p:sp>
      <p:sp>
        <p:nvSpPr>
          <p:cNvPr id="1509453" name="Freeform 77"/>
          <p:cNvSpPr>
            <a:spLocks/>
          </p:cNvSpPr>
          <p:nvPr/>
        </p:nvSpPr>
        <p:spPr bwMode="auto">
          <a:xfrm rot="-10800000">
            <a:off x="7086600" y="3886200"/>
            <a:ext cx="762000" cy="228600"/>
          </a:xfrm>
          <a:custGeom>
            <a:avLst/>
            <a:gdLst/>
            <a:ahLst/>
            <a:cxnLst>
              <a:cxn ang="0">
                <a:pos x="0" y="0"/>
              </a:cxn>
              <a:cxn ang="0">
                <a:pos x="144" y="0"/>
              </a:cxn>
              <a:cxn ang="0">
                <a:pos x="144" y="144"/>
              </a:cxn>
              <a:cxn ang="0">
                <a:pos x="336" y="144"/>
              </a:cxn>
              <a:cxn ang="0">
                <a:pos x="336" y="0"/>
              </a:cxn>
              <a:cxn ang="0">
                <a:pos x="480" y="0"/>
              </a:cxn>
            </a:cxnLst>
            <a:rect l="0" t="0" r="r" b="b"/>
            <a:pathLst>
              <a:path w="480" h="144">
                <a:moveTo>
                  <a:pt x="0" y="0"/>
                </a:moveTo>
                <a:lnTo>
                  <a:pt x="144" y="0"/>
                </a:lnTo>
                <a:lnTo>
                  <a:pt x="144" y="144"/>
                </a:lnTo>
                <a:lnTo>
                  <a:pt x="336" y="144"/>
                </a:lnTo>
                <a:lnTo>
                  <a:pt x="336" y="0"/>
                </a:lnTo>
                <a:lnTo>
                  <a:pt x="480" y="0"/>
                </a:lnTo>
              </a:path>
            </a:pathLst>
          </a:custGeom>
          <a:noFill/>
          <a:ln w="12700" cap="flat" cmpd="sng">
            <a:solidFill>
              <a:schemeClr val="tx1"/>
            </a:solidFill>
            <a:prstDash val="solid"/>
            <a:round/>
            <a:headEnd type="none" w="med" len="med"/>
            <a:tailEnd type="none" w="med" len="med"/>
          </a:ln>
          <a:effectLst/>
        </p:spPr>
        <p:txBody>
          <a:bodyPr wrap="none" anchor="ctr"/>
          <a:lstStyle/>
          <a:p>
            <a:endParaRPr lang="en-US"/>
          </a:p>
        </p:txBody>
      </p:sp>
      <p:sp>
        <p:nvSpPr>
          <p:cNvPr id="1509454" name="Line 78"/>
          <p:cNvSpPr>
            <a:spLocks noChangeShapeType="1"/>
          </p:cNvSpPr>
          <p:nvPr/>
        </p:nvSpPr>
        <p:spPr bwMode="auto">
          <a:xfrm>
            <a:off x="4191000" y="4114800"/>
            <a:ext cx="304800" cy="0"/>
          </a:xfrm>
          <a:prstGeom prst="line">
            <a:avLst/>
          </a:prstGeom>
          <a:noFill/>
          <a:ln w="12700">
            <a:solidFill>
              <a:schemeClr val="tx1"/>
            </a:solidFill>
            <a:round/>
            <a:headEnd/>
            <a:tailEnd/>
          </a:ln>
          <a:effectLst/>
        </p:spPr>
        <p:txBody>
          <a:bodyPr/>
          <a:lstStyle/>
          <a:p>
            <a:endParaRPr lang="en-US"/>
          </a:p>
        </p:txBody>
      </p:sp>
      <p:sp>
        <p:nvSpPr>
          <p:cNvPr id="1509455" name="Line 79"/>
          <p:cNvSpPr>
            <a:spLocks noChangeShapeType="1"/>
          </p:cNvSpPr>
          <p:nvPr/>
        </p:nvSpPr>
        <p:spPr bwMode="auto">
          <a:xfrm>
            <a:off x="7315200" y="3810000"/>
            <a:ext cx="304800" cy="0"/>
          </a:xfrm>
          <a:prstGeom prst="line">
            <a:avLst/>
          </a:prstGeom>
          <a:noFill/>
          <a:ln w="12700">
            <a:solidFill>
              <a:schemeClr val="tx1"/>
            </a:solidFill>
            <a:round/>
            <a:headEnd/>
            <a:tailEnd/>
          </a:ln>
          <a:effectLst/>
        </p:spPr>
        <p:txBody>
          <a:bodyPr/>
          <a:lstStyle/>
          <a:p>
            <a:endParaRPr lang="en-US"/>
          </a:p>
        </p:txBody>
      </p:sp>
      <p:sp>
        <p:nvSpPr>
          <p:cNvPr id="1509456" name="Line 80"/>
          <p:cNvSpPr>
            <a:spLocks noChangeShapeType="1"/>
          </p:cNvSpPr>
          <p:nvPr/>
        </p:nvSpPr>
        <p:spPr bwMode="auto">
          <a:xfrm>
            <a:off x="4343400" y="3886200"/>
            <a:ext cx="0" cy="228600"/>
          </a:xfrm>
          <a:prstGeom prst="line">
            <a:avLst/>
          </a:prstGeom>
          <a:noFill/>
          <a:ln w="12700">
            <a:solidFill>
              <a:schemeClr val="tx1"/>
            </a:solidFill>
            <a:round/>
            <a:headEnd/>
            <a:tailEnd/>
          </a:ln>
          <a:effectLst/>
        </p:spPr>
        <p:txBody>
          <a:bodyPr/>
          <a:lstStyle/>
          <a:p>
            <a:endParaRPr lang="en-US"/>
          </a:p>
        </p:txBody>
      </p:sp>
      <p:sp>
        <p:nvSpPr>
          <p:cNvPr id="1509457" name="Line 81"/>
          <p:cNvSpPr>
            <a:spLocks noChangeShapeType="1"/>
          </p:cNvSpPr>
          <p:nvPr/>
        </p:nvSpPr>
        <p:spPr bwMode="auto">
          <a:xfrm>
            <a:off x="7467600" y="3581400"/>
            <a:ext cx="0" cy="228600"/>
          </a:xfrm>
          <a:prstGeom prst="line">
            <a:avLst/>
          </a:prstGeom>
          <a:noFill/>
          <a:ln w="12700">
            <a:solidFill>
              <a:schemeClr val="tx1"/>
            </a:solidFill>
            <a:round/>
            <a:headEnd/>
            <a:tailEnd/>
          </a:ln>
          <a:effectLst/>
        </p:spPr>
        <p:txBody>
          <a:bodyPr/>
          <a:lstStyle/>
          <a:p>
            <a:endParaRPr lang="en-US"/>
          </a:p>
        </p:txBody>
      </p:sp>
      <p:sp>
        <p:nvSpPr>
          <p:cNvPr id="1509458" name="Text Box 82"/>
          <p:cNvSpPr txBox="1">
            <a:spLocks noChangeArrowheads="1"/>
          </p:cNvSpPr>
          <p:nvPr/>
        </p:nvSpPr>
        <p:spPr bwMode="auto">
          <a:xfrm>
            <a:off x="7239000" y="3276600"/>
            <a:ext cx="495300" cy="396875"/>
          </a:xfrm>
          <a:prstGeom prst="rect">
            <a:avLst/>
          </a:prstGeom>
          <a:noFill/>
          <a:ln w="12700">
            <a:noFill/>
            <a:miter lim="800000"/>
            <a:headEnd/>
            <a:tailEnd/>
          </a:ln>
          <a:effectLst/>
        </p:spPr>
        <p:txBody>
          <a:bodyPr wrap="none">
            <a:spAutoFit/>
          </a:bodyPr>
          <a:lstStyle/>
          <a:p>
            <a:r>
              <a:rPr lang="en-US" sz="2000">
                <a:solidFill>
                  <a:schemeClr val="tx1"/>
                </a:solidFill>
              </a:rPr>
              <a:t>clk</a:t>
            </a:r>
            <a:endParaRPr lang="en-US" sz="2000" baseline="-2500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p:txBody>
          <a:bodyPr/>
          <a:lstStyle/>
          <a:p>
            <a:r>
              <a:rPr lang="en-US"/>
              <a:t>Timing Metrics</a:t>
            </a:r>
          </a:p>
        </p:txBody>
      </p:sp>
      <p:grpSp>
        <p:nvGrpSpPr>
          <p:cNvPr id="1554489" name="Group 57"/>
          <p:cNvGrpSpPr>
            <a:grpSpLocks/>
          </p:cNvGrpSpPr>
          <p:nvPr/>
        </p:nvGrpSpPr>
        <p:grpSpPr bwMode="auto">
          <a:xfrm>
            <a:off x="381000" y="1524000"/>
            <a:ext cx="7889875" cy="4724400"/>
            <a:chOff x="222" y="690"/>
            <a:chExt cx="4970" cy="2976"/>
          </a:xfrm>
        </p:grpSpPr>
        <p:sp>
          <p:nvSpPr>
            <p:cNvPr id="1554435" name="Line 3"/>
            <p:cNvSpPr>
              <a:spLocks noChangeShapeType="1"/>
            </p:cNvSpPr>
            <p:nvPr/>
          </p:nvSpPr>
          <p:spPr bwMode="auto">
            <a:xfrm flipV="1">
              <a:off x="921" y="690"/>
              <a:ext cx="0" cy="768"/>
            </a:xfrm>
            <a:prstGeom prst="line">
              <a:avLst/>
            </a:prstGeom>
            <a:noFill/>
            <a:ln w="12700">
              <a:solidFill>
                <a:schemeClr val="tx1"/>
              </a:solidFill>
              <a:round/>
              <a:headEnd/>
              <a:tailEnd type="triangle" w="med" len="med"/>
            </a:ln>
            <a:effectLst/>
          </p:spPr>
          <p:txBody>
            <a:bodyPr/>
            <a:lstStyle/>
            <a:p>
              <a:endParaRPr lang="en-US"/>
            </a:p>
          </p:txBody>
        </p:sp>
        <p:sp>
          <p:nvSpPr>
            <p:cNvPr id="1554436" name="Line 4"/>
            <p:cNvSpPr>
              <a:spLocks noChangeShapeType="1"/>
            </p:cNvSpPr>
            <p:nvPr/>
          </p:nvSpPr>
          <p:spPr bwMode="auto">
            <a:xfrm>
              <a:off x="921" y="1440"/>
              <a:ext cx="4032" cy="0"/>
            </a:xfrm>
            <a:prstGeom prst="line">
              <a:avLst/>
            </a:prstGeom>
            <a:noFill/>
            <a:ln w="12700">
              <a:solidFill>
                <a:schemeClr val="tx1"/>
              </a:solidFill>
              <a:round/>
              <a:headEnd/>
              <a:tailEnd type="triangle" w="med" len="med"/>
            </a:ln>
            <a:effectLst/>
          </p:spPr>
          <p:txBody>
            <a:bodyPr/>
            <a:lstStyle/>
            <a:p>
              <a:endParaRPr lang="en-US"/>
            </a:p>
          </p:txBody>
        </p:sp>
        <p:sp>
          <p:nvSpPr>
            <p:cNvPr id="1554437" name="Line 5"/>
            <p:cNvSpPr>
              <a:spLocks noChangeShapeType="1"/>
            </p:cNvSpPr>
            <p:nvPr/>
          </p:nvSpPr>
          <p:spPr bwMode="auto">
            <a:xfrm flipV="1">
              <a:off x="921" y="1698"/>
              <a:ext cx="0" cy="768"/>
            </a:xfrm>
            <a:prstGeom prst="line">
              <a:avLst/>
            </a:prstGeom>
            <a:noFill/>
            <a:ln w="12700">
              <a:solidFill>
                <a:schemeClr val="tx1"/>
              </a:solidFill>
              <a:round/>
              <a:headEnd/>
              <a:tailEnd type="triangle" w="med" len="med"/>
            </a:ln>
            <a:effectLst/>
          </p:spPr>
          <p:txBody>
            <a:bodyPr/>
            <a:lstStyle/>
            <a:p>
              <a:endParaRPr lang="en-US"/>
            </a:p>
          </p:txBody>
        </p:sp>
        <p:sp>
          <p:nvSpPr>
            <p:cNvPr id="1554438" name="Line 6"/>
            <p:cNvSpPr>
              <a:spLocks noChangeShapeType="1"/>
            </p:cNvSpPr>
            <p:nvPr/>
          </p:nvSpPr>
          <p:spPr bwMode="auto">
            <a:xfrm>
              <a:off x="921" y="2466"/>
              <a:ext cx="4032" cy="0"/>
            </a:xfrm>
            <a:prstGeom prst="line">
              <a:avLst/>
            </a:prstGeom>
            <a:noFill/>
            <a:ln w="12700">
              <a:solidFill>
                <a:schemeClr val="tx1"/>
              </a:solidFill>
              <a:round/>
              <a:headEnd/>
              <a:tailEnd type="triangle" w="med" len="med"/>
            </a:ln>
            <a:effectLst/>
          </p:spPr>
          <p:txBody>
            <a:bodyPr/>
            <a:lstStyle/>
            <a:p>
              <a:endParaRPr lang="en-US"/>
            </a:p>
          </p:txBody>
        </p:sp>
        <p:sp>
          <p:nvSpPr>
            <p:cNvPr id="1554439" name="Line 7"/>
            <p:cNvSpPr>
              <a:spLocks noChangeShapeType="1"/>
            </p:cNvSpPr>
            <p:nvPr/>
          </p:nvSpPr>
          <p:spPr bwMode="auto">
            <a:xfrm flipV="1">
              <a:off x="921" y="2658"/>
              <a:ext cx="0" cy="768"/>
            </a:xfrm>
            <a:prstGeom prst="line">
              <a:avLst/>
            </a:prstGeom>
            <a:noFill/>
            <a:ln w="12700">
              <a:solidFill>
                <a:schemeClr val="tx1"/>
              </a:solidFill>
              <a:round/>
              <a:headEnd/>
              <a:tailEnd type="triangle" w="med" len="med"/>
            </a:ln>
            <a:effectLst/>
          </p:spPr>
          <p:txBody>
            <a:bodyPr/>
            <a:lstStyle/>
            <a:p>
              <a:endParaRPr lang="en-US"/>
            </a:p>
          </p:txBody>
        </p:sp>
        <p:sp>
          <p:nvSpPr>
            <p:cNvPr id="1554440" name="Line 8"/>
            <p:cNvSpPr>
              <a:spLocks noChangeShapeType="1"/>
            </p:cNvSpPr>
            <p:nvPr/>
          </p:nvSpPr>
          <p:spPr bwMode="auto">
            <a:xfrm>
              <a:off x="912" y="3408"/>
              <a:ext cx="4032" cy="0"/>
            </a:xfrm>
            <a:prstGeom prst="line">
              <a:avLst/>
            </a:prstGeom>
            <a:noFill/>
            <a:ln w="12700">
              <a:solidFill>
                <a:schemeClr val="tx1"/>
              </a:solidFill>
              <a:round/>
              <a:headEnd/>
              <a:tailEnd type="triangle" w="med" len="med"/>
            </a:ln>
            <a:effectLst/>
          </p:spPr>
          <p:txBody>
            <a:bodyPr/>
            <a:lstStyle/>
            <a:p>
              <a:endParaRPr lang="en-US"/>
            </a:p>
          </p:txBody>
        </p:sp>
        <p:sp>
          <p:nvSpPr>
            <p:cNvPr id="1554441" name="Line 9"/>
            <p:cNvSpPr>
              <a:spLocks noChangeShapeType="1"/>
            </p:cNvSpPr>
            <p:nvPr/>
          </p:nvSpPr>
          <p:spPr bwMode="auto">
            <a:xfrm>
              <a:off x="912" y="960"/>
              <a:ext cx="480" cy="0"/>
            </a:xfrm>
            <a:prstGeom prst="line">
              <a:avLst/>
            </a:prstGeom>
            <a:noFill/>
            <a:ln w="28575">
              <a:solidFill>
                <a:schemeClr val="tx1"/>
              </a:solidFill>
              <a:round/>
              <a:headEnd/>
              <a:tailEnd/>
            </a:ln>
            <a:effectLst/>
          </p:spPr>
          <p:txBody>
            <a:bodyPr/>
            <a:lstStyle/>
            <a:p>
              <a:endParaRPr lang="en-US"/>
            </a:p>
          </p:txBody>
        </p:sp>
        <p:sp>
          <p:nvSpPr>
            <p:cNvPr id="1554442" name="Line 10"/>
            <p:cNvSpPr>
              <a:spLocks noChangeShapeType="1"/>
            </p:cNvSpPr>
            <p:nvPr/>
          </p:nvSpPr>
          <p:spPr bwMode="auto">
            <a:xfrm flipV="1">
              <a:off x="2688" y="960"/>
              <a:ext cx="192" cy="480"/>
            </a:xfrm>
            <a:prstGeom prst="line">
              <a:avLst/>
            </a:prstGeom>
            <a:noFill/>
            <a:ln w="28575">
              <a:solidFill>
                <a:schemeClr val="tx1"/>
              </a:solidFill>
              <a:round/>
              <a:headEnd/>
              <a:tailEnd type="triangle" w="med" len="med"/>
            </a:ln>
            <a:effectLst/>
          </p:spPr>
          <p:txBody>
            <a:bodyPr/>
            <a:lstStyle/>
            <a:p>
              <a:endParaRPr lang="en-US"/>
            </a:p>
          </p:txBody>
        </p:sp>
        <p:sp>
          <p:nvSpPr>
            <p:cNvPr id="1554443" name="Line 11"/>
            <p:cNvSpPr>
              <a:spLocks noChangeShapeType="1"/>
            </p:cNvSpPr>
            <p:nvPr/>
          </p:nvSpPr>
          <p:spPr bwMode="auto">
            <a:xfrm>
              <a:off x="1584" y="1440"/>
              <a:ext cx="1104" cy="0"/>
            </a:xfrm>
            <a:prstGeom prst="line">
              <a:avLst/>
            </a:prstGeom>
            <a:noFill/>
            <a:ln w="28575">
              <a:solidFill>
                <a:schemeClr val="tx1"/>
              </a:solidFill>
              <a:round/>
              <a:headEnd/>
              <a:tailEnd/>
            </a:ln>
            <a:effectLst/>
          </p:spPr>
          <p:txBody>
            <a:bodyPr/>
            <a:lstStyle/>
            <a:p>
              <a:endParaRPr lang="en-US"/>
            </a:p>
          </p:txBody>
        </p:sp>
        <p:sp>
          <p:nvSpPr>
            <p:cNvPr id="1554444" name="Line 12"/>
            <p:cNvSpPr>
              <a:spLocks noChangeShapeType="1"/>
            </p:cNvSpPr>
            <p:nvPr/>
          </p:nvSpPr>
          <p:spPr bwMode="auto">
            <a:xfrm>
              <a:off x="1392" y="960"/>
              <a:ext cx="192" cy="480"/>
            </a:xfrm>
            <a:prstGeom prst="line">
              <a:avLst/>
            </a:prstGeom>
            <a:noFill/>
            <a:ln w="28575">
              <a:solidFill>
                <a:schemeClr val="tx1"/>
              </a:solidFill>
              <a:round/>
              <a:headEnd/>
              <a:tailEnd/>
            </a:ln>
            <a:effectLst/>
          </p:spPr>
          <p:txBody>
            <a:bodyPr/>
            <a:lstStyle/>
            <a:p>
              <a:endParaRPr lang="en-US"/>
            </a:p>
          </p:txBody>
        </p:sp>
        <p:sp>
          <p:nvSpPr>
            <p:cNvPr id="1554445" name="Line 13"/>
            <p:cNvSpPr>
              <a:spLocks noChangeShapeType="1"/>
            </p:cNvSpPr>
            <p:nvPr/>
          </p:nvSpPr>
          <p:spPr bwMode="auto">
            <a:xfrm>
              <a:off x="2880" y="960"/>
              <a:ext cx="1104" cy="0"/>
            </a:xfrm>
            <a:prstGeom prst="line">
              <a:avLst/>
            </a:prstGeom>
            <a:noFill/>
            <a:ln w="28575">
              <a:solidFill>
                <a:schemeClr val="tx1"/>
              </a:solidFill>
              <a:round/>
              <a:headEnd/>
              <a:tailEnd/>
            </a:ln>
            <a:effectLst/>
          </p:spPr>
          <p:txBody>
            <a:bodyPr/>
            <a:lstStyle/>
            <a:p>
              <a:endParaRPr lang="en-US"/>
            </a:p>
          </p:txBody>
        </p:sp>
        <p:sp>
          <p:nvSpPr>
            <p:cNvPr id="1554447" name="Line 15"/>
            <p:cNvSpPr>
              <a:spLocks noChangeShapeType="1"/>
            </p:cNvSpPr>
            <p:nvPr/>
          </p:nvSpPr>
          <p:spPr bwMode="auto">
            <a:xfrm>
              <a:off x="4176" y="1440"/>
              <a:ext cx="480" cy="0"/>
            </a:xfrm>
            <a:prstGeom prst="line">
              <a:avLst/>
            </a:prstGeom>
            <a:noFill/>
            <a:ln w="28575">
              <a:solidFill>
                <a:schemeClr val="tx1"/>
              </a:solidFill>
              <a:round/>
              <a:headEnd/>
              <a:tailEnd/>
            </a:ln>
            <a:effectLst/>
          </p:spPr>
          <p:txBody>
            <a:bodyPr/>
            <a:lstStyle/>
            <a:p>
              <a:endParaRPr lang="en-US"/>
            </a:p>
          </p:txBody>
        </p:sp>
        <p:sp>
          <p:nvSpPr>
            <p:cNvPr id="1554448" name="Text Box 16"/>
            <p:cNvSpPr txBox="1">
              <a:spLocks noChangeArrowheads="1"/>
            </p:cNvSpPr>
            <p:nvPr/>
          </p:nvSpPr>
          <p:spPr bwMode="auto">
            <a:xfrm>
              <a:off x="222" y="978"/>
              <a:ext cx="554" cy="288"/>
            </a:xfrm>
            <a:prstGeom prst="rect">
              <a:avLst/>
            </a:prstGeom>
            <a:noFill/>
            <a:ln w="12700">
              <a:noFill/>
              <a:miter lim="800000"/>
              <a:headEnd/>
              <a:tailEnd/>
            </a:ln>
            <a:effectLst/>
          </p:spPr>
          <p:txBody>
            <a:bodyPr wrap="none">
              <a:spAutoFit/>
            </a:bodyPr>
            <a:lstStyle/>
            <a:p>
              <a:pPr algn="ctr"/>
              <a:r>
                <a:rPr lang="en-US" sz="2400">
                  <a:solidFill>
                    <a:schemeClr val="tx1"/>
                  </a:solidFill>
                </a:rPr>
                <a:t>clock</a:t>
              </a:r>
            </a:p>
          </p:txBody>
        </p:sp>
        <p:sp>
          <p:nvSpPr>
            <p:cNvPr id="1554449" name="Text Box 17"/>
            <p:cNvSpPr txBox="1">
              <a:spLocks noChangeArrowheads="1"/>
            </p:cNvSpPr>
            <p:nvPr/>
          </p:nvSpPr>
          <p:spPr bwMode="auto">
            <a:xfrm>
              <a:off x="410" y="1986"/>
              <a:ext cx="276" cy="288"/>
            </a:xfrm>
            <a:prstGeom prst="rect">
              <a:avLst/>
            </a:prstGeom>
            <a:noFill/>
            <a:ln w="12700">
              <a:noFill/>
              <a:miter lim="800000"/>
              <a:headEnd/>
              <a:tailEnd/>
            </a:ln>
            <a:effectLst/>
          </p:spPr>
          <p:txBody>
            <a:bodyPr wrap="none">
              <a:spAutoFit/>
            </a:bodyPr>
            <a:lstStyle/>
            <a:p>
              <a:pPr algn="ctr"/>
              <a:r>
                <a:rPr lang="en-US" sz="2400">
                  <a:solidFill>
                    <a:schemeClr val="tx1"/>
                  </a:solidFill>
                </a:rPr>
                <a:t>In</a:t>
              </a:r>
            </a:p>
          </p:txBody>
        </p:sp>
        <p:sp>
          <p:nvSpPr>
            <p:cNvPr id="1554450" name="Text Box 18"/>
            <p:cNvSpPr txBox="1">
              <a:spLocks noChangeArrowheads="1"/>
            </p:cNvSpPr>
            <p:nvPr/>
          </p:nvSpPr>
          <p:spPr bwMode="auto">
            <a:xfrm>
              <a:off x="367" y="2898"/>
              <a:ext cx="425" cy="288"/>
            </a:xfrm>
            <a:prstGeom prst="rect">
              <a:avLst/>
            </a:prstGeom>
            <a:noFill/>
            <a:ln w="12700">
              <a:noFill/>
              <a:miter lim="800000"/>
              <a:headEnd/>
              <a:tailEnd/>
            </a:ln>
            <a:effectLst/>
          </p:spPr>
          <p:txBody>
            <a:bodyPr wrap="none">
              <a:spAutoFit/>
            </a:bodyPr>
            <a:lstStyle/>
            <a:p>
              <a:pPr algn="ctr"/>
              <a:r>
                <a:rPr lang="en-US" sz="2400">
                  <a:solidFill>
                    <a:schemeClr val="tx1"/>
                  </a:solidFill>
                </a:rPr>
                <a:t>Out</a:t>
              </a:r>
            </a:p>
          </p:txBody>
        </p:sp>
        <p:sp>
          <p:nvSpPr>
            <p:cNvPr id="1554451" name="Line 19"/>
            <p:cNvSpPr>
              <a:spLocks noChangeShapeType="1"/>
            </p:cNvSpPr>
            <p:nvPr/>
          </p:nvSpPr>
          <p:spPr bwMode="auto">
            <a:xfrm>
              <a:off x="921" y="1986"/>
              <a:ext cx="1152" cy="0"/>
            </a:xfrm>
            <a:prstGeom prst="line">
              <a:avLst/>
            </a:prstGeom>
            <a:noFill/>
            <a:ln w="28575">
              <a:solidFill>
                <a:schemeClr val="tx1"/>
              </a:solidFill>
              <a:round/>
              <a:headEnd/>
              <a:tailEnd/>
            </a:ln>
            <a:effectLst/>
          </p:spPr>
          <p:txBody>
            <a:bodyPr/>
            <a:lstStyle/>
            <a:p>
              <a:endParaRPr lang="en-US"/>
            </a:p>
          </p:txBody>
        </p:sp>
        <p:sp>
          <p:nvSpPr>
            <p:cNvPr id="1554452" name="Line 20"/>
            <p:cNvSpPr>
              <a:spLocks noChangeShapeType="1"/>
            </p:cNvSpPr>
            <p:nvPr/>
          </p:nvSpPr>
          <p:spPr bwMode="auto">
            <a:xfrm flipV="1">
              <a:off x="2073" y="1986"/>
              <a:ext cx="192" cy="480"/>
            </a:xfrm>
            <a:prstGeom prst="line">
              <a:avLst/>
            </a:prstGeom>
            <a:noFill/>
            <a:ln w="28575">
              <a:solidFill>
                <a:schemeClr val="tx1"/>
              </a:solidFill>
              <a:round/>
              <a:headEnd/>
              <a:tailEnd/>
            </a:ln>
            <a:effectLst/>
          </p:spPr>
          <p:txBody>
            <a:bodyPr/>
            <a:lstStyle/>
            <a:p>
              <a:endParaRPr lang="en-US"/>
            </a:p>
          </p:txBody>
        </p:sp>
        <p:sp>
          <p:nvSpPr>
            <p:cNvPr id="1554453" name="Line 21"/>
            <p:cNvSpPr>
              <a:spLocks noChangeShapeType="1"/>
            </p:cNvSpPr>
            <p:nvPr/>
          </p:nvSpPr>
          <p:spPr bwMode="auto">
            <a:xfrm>
              <a:off x="2073" y="1986"/>
              <a:ext cx="192" cy="480"/>
            </a:xfrm>
            <a:prstGeom prst="line">
              <a:avLst/>
            </a:prstGeom>
            <a:noFill/>
            <a:ln w="28575">
              <a:solidFill>
                <a:schemeClr val="tx1"/>
              </a:solidFill>
              <a:round/>
              <a:headEnd/>
              <a:tailEnd/>
            </a:ln>
            <a:effectLst/>
          </p:spPr>
          <p:txBody>
            <a:bodyPr/>
            <a:lstStyle/>
            <a:p>
              <a:endParaRPr lang="en-US"/>
            </a:p>
          </p:txBody>
        </p:sp>
        <p:sp>
          <p:nvSpPr>
            <p:cNvPr id="1554454" name="Line 22"/>
            <p:cNvSpPr>
              <a:spLocks noChangeShapeType="1"/>
            </p:cNvSpPr>
            <p:nvPr/>
          </p:nvSpPr>
          <p:spPr bwMode="auto">
            <a:xfrm>
              <a:off x="2265" y="1986"/>
              <a:ext cx="960" cy="0"/>
            </a:xfrm>
            <a:prstGeom prst="line">
              <a:avLst/>
            </a:prstGeom>
            <a:noFill/>
            <a:ln w="28575">
              <a:solidFill>
                <a:schemeClr val="tx1"/>
              </a:solidFill>
              <a:round/>
              <a:headEnd/>
              <a:tailEnd/>
            </a:ln>
            <a:effectLst/>
          </p:spPr>
          <p:txBody>
            <a:bodyPr/>
            <a:lstStyle/>
            <a:p>
              <a:endParaRPr lang="en-US"/>
            </a:p>
          </p:txBody>
        </p:sp>
        <p:sp>
          <p:nvSpPr>
            <p:cNvPr id="1554455" name="Line 23"/>
            <p:cNvSpPr>
              <a:spLocks noChangeShapeType="1"/>
            </p:cNvSpPr>
            <p:nvPr/>
          </p:nvSpPr>
          <p:spPr bwMode="auto">
            <a:xfrm>
              <a:off x="2265" y="2466"/>
              <a:ext cx="960" cy="0"/>
            </a:xfrm>
            <a:prstGeom prst="line">
              <a:avLst/>
            </a:prstGeom>
            <a:noFill/>
            <a:ln w="28575">
              <a:solidFill>
                <a:schemeClr val="tx1"/>
              </a:solidFill>
              <a:round/>
              <a:headEnd/>
              <a:tailEnd/>
            </a:ln>
            <a:effectLst/>
          </p:spPr>
          <p:txBody>
            <a:bodyPr/>
            <a:lstStyle/>
            <a:p>
              <a:endParaRPr lang="en-US"/>
            </a:p>
          </p:txBody>
        </p:sp>
        <p:sp>
          <p:nvSpPr>
            <p:cNvPr id="1554456" name="Line 24"/>
            <p:cNvSpPr>
              <a:spLocks noChangeShapeType="1"/>
            </p:cNvSpPr>
            <p:nvPr/>
          </p:nvSpPr>
          <p:spPr bwMode="auto">
            <a:xfrm>
              <a:off x="921" y="2466"/>
              <a:ext cx="1152" cy="0"/>
            </a:xfrm>
            <a:prstGeom prst="line">
              <a:avLst/>
            </a:prstGeom>
            <a:noFill/>
            <a:ln w="28575">
              <a:solidFill>
                <a:schemeClr val="tx1"/>
              </a:solidFill>
              <a:round/>
              <a:headEnd/>
              <a:tailEnd/>
            </a:ln>
            <a:effectLst/>
          </p:spPr>
          <p:txBody>
            <a:bodyPr/>
            <a:lstStyle/>
            <a:p>
              <a:endParaRPr lang="en-US"/>
            </a:p>
          </p:txBody>
        </p:sp>
        <p:sp>
          <p:nvSpPr>
            <p:cNvPr id="1554457" name="Line 25"/>
            <p:cNvSpPr>
              <a:spLocks noChangeShapeType="1"/>
            </p:cNvSpPr>
            <p:nvPr/>
          </p:nvSpPr>
          <p:spPr bwMode="auto">
            <a:xfrm>
              <a:off x="3225" y="1986"/>
              <a:ext cx="192" cy="480"/>
            </a:xfrm>
            <a:prstGeom prst="line">
              <a:avLst/>
            </a:prstGeom>
            <a:noFill/>
            <a:ln w="28575">
              <a:solidFill>
                <a:schemeClr val="tx1"/>
              </a:solidFill>
              <a:round/>
              <a:headEnd/>
              <a:tailEnd/>
            </a:ln>
            <a:effectLst/>
          </p:spPr>
          <p:txBody>
            <a:bodyPr/>
            <a:lstStyle/>
            <a:p>
              <a:endParaRPr lang="en-US"/>
            </a:p>
          </p:txBody>
        </p:sp>
        <p:sp>
          <p:nvSpPr>
            <p:cNvPr id="1554458" name="Line 26"/>
            <p:cNvSpPr>
              <a:spLocks noChangeShapeType="1"/>
            </p:cNvSpPr>
            <p:nvPr/>
          </p:nvSpPr>
          <p:spPr bwMode="auto">
            <a:xfrm flipV="1">
              <a:off x="3225" y="1986"/>
              <a:ext cx="192" cy="480"/>
            </a:xfrm>
            <a:prstGeom prst="line">
              <a:avLst/>
            </a:prstGeom>
            <a:noFill/>
            <a:ln w="28575">
              <a:solidFill>
                <a:schemeClr val="tx1"/>
              </a:solidFill>
              <a:round/>
              <a:headEnd/>
              <a:tailEnd/>
            </a:ln>
            <a:effectLst/>
          </p:spPr>
          <p:txBody>
            <a:bodyPr/>
            <a:lstStyle/>
            <a:p>
              <a:endParaRPr lang="en-US"/>
            </a:p>
          </p:txBody>
        </p:sp>
        <p:sp>
          <p:nvSpPr>
            <p:cNvPr id="1554459" name="Line 27"/>
            <p:cNvSpPr>
              <a:spLocks noChangeShapeType="1"/>
            </p:cNvSpPr>
            <p:nvPr/>
          </p:nvSpPr>
          <p:spPr bwMode="auto">
            <a:xfrm>
              <a:off x="3417" y="1986"/>
              <a:ext cx="1296" cy="0"/>
            </a:xfrm>
            <a:prstGeom prst="line">
              <a:avLst/>
            </a:prstGeom>
            <a:noFill/>
            <a:ln w="28575">
              <a:solidFill>
                <a:schemeClr val="tx1"/>
              </a:solidFill>
              <a:round/>
              <a:headEnd/>
              <a:tailEnd/>
            </a:ln>
            <a:effectLst/>
          </p:spPr>
          <p:txBody>
            <a:bodyPr/>
            <a:lstStyle/>
            <a:p>
              <a:endParaRPr lang="en-US"/>
            </a:p>
          </p:txBody>
        </p:sp>
        <p:sp>
          <p:nvSpPr>
            <p:cNvPr id="1554460" name="Line 28"/>
            <p:cNvSpPr>
              <a:spLocks noChangeShapeType="1"/>
            </p:cNvSpPr>
            <p:nvPr/>
          </p:nvSpPr>
          <p:spPr bwMode="auto">
            <a:xfrm>
              <a:off x="3417" y="2466"/>
              <a:ext cx="1296" cy="0"/>
            </a:xfrm>
            <a:prstGeom prst="line">
              <a:avLst/>
            </a:prstGeom>
            <a:noFill/>
            <a:ln w="28575">
              <a:solidFill>
                <a:schemeClr val="tx1"/>
              </a:solidFill>
              <a:round/>
              <a:headEnd/>
              <a:tailEnd/>
            </a:ln>
            <a:effectLst/>
          </p:spPr>
          <p:txBody>
            <a:bodyPr/>
            <a:lstStyle/>
            <a:p>
              <a:endParaRPr lang="en-US"/>
            </a:p>
          </p:txBody>
        </p:sp>
        <p:sp>
          <p:nvSpPr>
            <p:cNvPr id="1554464" name="Line 32"/>
            <p:cNvSpPr>
              <a:spLocks noChangeShapeType="1"/>
            </p:cNvSpPr>
            <p:nvPr/>
          </p:nvSpPr>
          <p:spPr bwMode="auto">
            <a:xfrm>
              <a:off x="2880" y="2928"/>
              <a:ext cx="192" cy="480"/>
            </a:xfrm>
            <a:prstGeom prst="line">
              <a:avLst/>
            </a:prstGeom>
            <a:noFill/>
            <a:ln w="28575">
              <a:solidFill>
                <a:schemeClr val="tx1"/>
              </a:solidFill>
              <a:round/>
              <a:headEnd/>
              <a:tailEnd/>
            </a:ln>
            <a:effectLst/>
          </p:spPr>
          <p:txBody>
            <a:bodyPr/>
            <a:lstStyle/>
            <a:p>
              <a:endParaRPr lang="en-US"/>
            </a:p>
          </p:txBody>
        </p:sp>
        <p:sp>
          <p:nvSpPr>
            <p:cNvPr id="1554465" name="Line 33"/>
            <p:cNvSpPr>
              <a:spLocks noChangeShapeType="1"/>
            </p:cNvSpPr>
            <p:nvPr/>
          </p:nvSpPr>
          <p:spPr bwMode="auto">
            <a:xfrm flipV="1">
              <a:off x="2880" y="2928"/>
              <a:ext cx="192" cy="480"/>
            </a:xfrm>
            <a:prstGeom prst="line">
              <a:avLst/>
            </a:prstGeom>
            <a:noFill/>
            <a:ln w="28575">
              <a:solidFill>
                <a:schemeClr val="tx1"/>
              </a:solidFill>
              <a:round/>
              <a:headEnd/>
              <a:tailEnd/>
            </a:ln>
            <a:effectLst/>
          </p:spPr>
          <p:txBody>
            <a:bodyPr/>
            <a:lstStyle/>
            <a:p>
              <a:endParaRPr lang="en-US"/>
            </a:p>
          </p:txBody>
        </p:sp>
        <p:sp>
          <p:nvSpPr>
            <p:cNvPr id="1554466" name="Text Box 34"/>
            <p:cNvSpPr txBox="1">
              <a:spLocks noChangeArrowheads="1"/>
            </p:cNvSpPr>
            <p:nvPr/>
          </p:nvSpPr>
          <p:spPr bwMode="auto">
            <a:xfrm>
              <a:off x="2448" y="2016"/>
              <a:ext cx="543" cy="442"/>
            </a:xfrm>
            <a:prstGeom prst="rect">
              <a:avLst/>
            </a:prstGeom>
            <a:noFill/>
            <a:ln w="12700">
              <a:noFill/>
              <a:miter lim="800000"/>
              <a:headEnd/>
              <a:tailEnd/>
            </a:ln>
            <a:effectLst/>
          </p:spPr>
          <p:txBody>
            <a:bodyPr wrap="none">
              <a:spAutoFit/>
            </a:bodyPr>
            <a:lstStyle/>
            <a:p>
              <a:pPr algn="ctr"/>
              <a:r>
                <a:rPr lang="en-US" sz="2000">
                  <a:solidFill>
                    <a:schemeClr val="tx1"/>
                  </a:solidFill>
                </a:rPr>
                <a:t>data</a:t>
              </a:r>
            </a:p>
            <a:p>
              <a:pPr algn="ctr"/>
              <a:r>
                <a:rPr lang="en-US" sz="2000">
                  <a:solidFill>
                    <a:schemeClr val="tx1"/>
                  </a:solidFill>
                </a:rPr>
                <a:t>stable</a:t>
              </a:r>
            </a:p>
          </p:txBody>
        </p:sp>
        <p:sp>
          <p:nvSpPr>
            <p:cNvPr id="1554467" name="Text Box 35"/>
            <p:cNvSpPr txBox="1">
              <a:spLocks noChangeArrowheads="1"/>
            </p:cNvSpPr>
            <p:nvPr/>
          </p:nvSpPr>
          <p:spPr bwMode="auto">
            <a:xfrm>
              <a:off x="1585" y="2994"/>
              <a:ext cx="560" cy="442"/>
            </a:xfrm>
            <a:prstGeom prst="rect">
              <a:avLst/>
            </a:prstGeom>
            <a:noFill/>
            <a:ln w="12700">
              <a:noFill/>
              <a:miter lim="800000"/>
              <a:headEnd/>
              <a:tailEnd/>
            </a:ln>
            <a:effectLst/>
          </p:spPr>
          <p:txBody>
            <a:bodyPr wrap="none">
              <a:spAutoFit/>
            </a:bodyPr>
            <a:lstStyle/>
            <a:p>
              <a:pPr algn="ctr"/>
              <a:r>
                <a:rPr lang="en-US" sz="2000">
                  <a:solidFill>
                    <a:schemeClr val="tx1"/>
                  </a:solidFill>
                </a:rPr>
                <a:t>output</a:t>
              </a:r>
            </a:p>
            <a:p>
              <a:pPr algn="ctr"/>
              <a:r>
                <a:rPr lang="en-US" sz="2000">
                  <a:solidFill>
                    <a:schemeClr val="tx1"/>
                  </a:solidFill>
                </a:rPr>
                <a:t>stable</a:t>
              </a:r>
            </a:p>
          </p:txBody>
        </p:sp>
        <p:sp>
          <p:nvSpPr>
            <p:cNvPr id="1554468" name="Line 36"/>
            <p:cNvSpPr>
              <a:spLocks noChangeShapeType="1"/>
            </p:cNvSpPr>
            <p:nvPr/>
          </p:nvSpPr>
          <p:spPr bwMode="auto">
            <a:xfrm flipV="1">
              <a:off x="3552" y="2928"/>
              <a:ext cx="192" cy="480"/>
            </a:xfrm>
            <a:prstGeom prst="line">
              <a:avLst/>
            </a:prstGeom>
            <a:noFill/>
            <a:ln w="28575">
              <a:solidFill>
                <a:schemeClr val="tx1"/>
              </a:solidFill>
              <a:round/>
              <a:headEnd/>
              <a:tailEnd/>
            </a:ln>
            <a:effectLst/>
          </p:spPr>
          <p:txBody>
            <a:bodyPr/>
            <a:lstStyle/>
            <a:p>
              <a:endParaRPr lang="en-US"/>
            </a:p>
          </p:txBody>
        </p:sp>
        <p:sp>
          <p:nvSpPr>
            <p:cNvPr id="1554469" name="Line 37"/>
            <p:cNvSpPr>
              <a:spLocks noChangeShapeType="1"/>
            </p:cNvSpPr>
            <p:nvPr/>
          </p:nvSpPr>
          <p:spPr bwMode="auto">
            <a:xfrm>
              <a:off x="3552" y="2928"/>
              <a:ext cx="192" cy="480"/>
            </a:xfrm>
            <a:prstGeom prst="line">
              <a:avLst/>
            </a:prstGeom>
            <a:noFill/>
            <a:ln w="28575">
              <a:solidFill>
                <a:schemeClr val="tx1"/>
              </a:solidFill>
              <a:round/>
              <a:headEnd/>
              <a:tailEnd/>
            </a:ln>
            <a:effectLst/>
          </p:spPr>
          <p:txBody>
            <a:bodyPr/>
            <a:lstStyle/>
            <a:p>
              <a:endParaRPr lang="en-US"/>
            </a:p>
          </p:txBody>
        </p:sp>
        <p:sp>
          <p:nvSpPr>
            <p:cNvPr id="1554471" name="Line 39"/>
            <p:cNvSpPr>
              <a:spLocks noChangeShapeType="1"/>
            </p:cNvSpPr>
            <p:nvPr/>
          </p:nvSpPr>
          <p:spPr bwMode="auto">
            <a:xfrm>
              <a:off x="3744" y="2928"/>
              <a:ext cx="1008" cy="0"/>
            </a:xfrm>
            <a:prstGeom prst="line">
              <a:avLst/>
            </a:prstGeom>
            <a:noFill/>
            <a:ln w="28575">
              <a:solidFill>
                <a:schemeClr val="tx1"/>
              </a:solidFill>
              <a:round/>
              <a:headEnd/>
              <a:tailEnd/>
            </a:ln>
            <a:effectLst/>
          </p:spPr>
          <p:txBody>
            <a:bodyPr/>
            <a:lstStyle/>
            <a:p>
              <a:endParaRPr lang="en-US"/>
            </a:p>
          </p:txBody>
        </p:sp>
        <p:sp>
          <p:nvSpPr>
            <p:cNvPr id="1554472" name="Line 40"/>
            <p:cNvSpPr>
              <a:spLocks noChangeShapeType="1"/>
            </p:cNvSpPr>
            <p:nvPr/>
          </p:nvSpPr>
          <p:spPr bwMode="auto">
            <a:xfrm>
              <a:off x="3744" y="3408"/>
              <a:ext cx="1008" cy="0"/>
            </a:xfrm>
            <a:prstGeom prst="line">
              <a:avLst/>
            </a:prstGeom>
            <a:noFill/>
            <a:ln w="28575">
              <a:solidFill>
                <a:schemeClr val="tx1"/>
              </a:solidFill>
              <a:round/>
              <a:headEnd/>
              <a:tailEnd/>
            </a:ln>
            <a:effectLst/>
          </p:spPr>
          <p:txBody>
            <a:bodyPr/>
            <a:lstStyle/>
            <a:p>
              <a:endParaRPr lang="en-US"/>
            </a:p>
          </p:txBody>
        </p:sp>
        <p:sp>
          <p:nvSpPr>
            <p:cNvPr id="1554476" name="Text Box 44"/>
            <p:cNvSpPr txBox="1">
              <a:spLocks noChangeArrowheads="1"/>
            </p:cNvSpPr>
            <p:nvPr/>
          </p:nvSpPr>
          <p:spPr bwMode="auto">
            <a:xfrm>
              <a:off x="4032" y="2976"/>
              <a:ext cx="560" cy="442"/>
            </a:xfrm>
            <a:prstGeom prst="rect">
              <a:avLst/>
            </a:prstGeom>
            <a:noFill/>
            <a:ln w="12700">
              <a:noFill/>
              <a:miter lim="800000"/>
              <a:headEnd/>
              <a:tailEnd/>
            </a:ln>
            <a:effectLst/>
          </p:spPr>
          <p:txBody>
            <a:bodyPr wrap="none">
              <a:spAutoFit/>
            </a:bodyPr>
            <a:lstStyle/>
            <a:p>
              <a:pPr algn="ctr"/>
              <a:r>
                <a:rPr lang="en-US" sz="2000">
                  <a:solidFill>
                    <a:schemeClr val="tx1"/>
                  </a:solidFill>
                </a:rPr>
                <a:t>output</a:t>
              </a:r>
            </a:p>
            <a:p>
              <a:pPr algn="ctr"/>
              <a:r>
                <a:rPr lang="en-US" sz="2000">
                  <a:solidFill>
                    <a:schemeClr val="tx1"/>
                  </a:solidFill>
                </a:rPr>
                <a:t>stable</a:t>
              </a:r>
            </a:p>
          </p:txBody>
        </p:sp>
        <p:sp>
          <p:nvSpPr>
            <p:cNvPr id="1554480" name="Text Box 48"/>
            <p:cNvSpPr txBox="1">
              <a:spLocks noChangeArrowheads="1"/>
            </p:cNvSpPr>
            <p:nvPr/>
          </p:nvSpPr>
          <p:spPr bwMode="auto">
            <a:xfrm>
              <a:off x="4687" y="1410"/>
              <a:ext cx="479" cy="288"/>
            </a:xfrm>
            <a:prstGeom prst="rect">
              <a:avLst/>
            </a:prstGeom>
            <a:noFill/>
            <a:ln w="12700">
              <a:noFill/>
              <a:miter lim="800000"/>
              <a:headEnd/>
              <a:tailEnd/>
            </a:ln>
            <a:effectLst/>
          </p:spPr>
          <p:txBody>
            <a:bodyPr wrap="none">
              <a:spAutoFit/>
            </a:bodyPr>
            <a:lstStyle/>
            <a:p>
              <a:pPr algn="ctr"/>
              <a:r>
                <a:rPr lang="en-US" sz="2400">
                  <a:solidFill>
                    <a:schemeClr val="tx1"/>
                  </a:solidFill>
                </a:rPr>
                <a:t>time</a:t>
              </a:r>
            </a:p>
          </p:txBody>
        </p:sp>
        <p:sp>
          <p:nvSpPr>
            <p:cNvPr id="1554481" name="Text Box 49"/>
            <p:cNvSpPr txBox="1">
              <a:spLocks noChangeArrowheads="1"/>
            </p:cNvSpPr>
            <p:nvPr/>
          </p:nvSpPr>
          <p:spPr bwMode="auto">
            <a:xfrm>
              <a:off x="4713" y="2466"/>
              <a:ext cx="479" cy="288"/>
            </a:xfrm>
            <a:prstGeom prst="rect">
              <a:avLst/>
            </a:prstGeom>
            <a:noFill/>
            <a:ln w="12700">
              <a:noFill/>
              <a:miter lim="800000"/>
              <a:headEnd/>
              <a:tailEnd/>
            </a:ln>
            <a:effectLst/>
          </p:spPr>
          <p:txBody>
            <a:bodyPr wrap="none">
              <a:spAutoFit/>
            </a:bodyPr>
            <a:lstStyle/>
            <a:p>
              <a:pPr algn="ctr"/>
              <a:r>
                <a:rPr lang="en-US" sz="2400">
                  <a:solidFill>
                    <a:schemeClr val="tx1"/>
                  </a:solidFill>
                </a:rPr>
                <a:t>time</a:t>
              </a:r>
            </a:p>
          </p:txBody>
        </p:sp>
        <p:sp>
          <p:nvSpPr>
            <p:cNvPr id="1554482" name="Text Box 50"/>
            <p:cNvSpPr txBox="1">
              <a:spLocks noChangeArrowheads="1"/>
            </p:cNvSpPr>
            <p:nvPr/>
          </p:nvSpPr>
          <p:spPr bwMode="auto">
            <a:xfrm>
              <a:off x="4713" y="3378"/>
              <a:ext cx="479" cy="288"/>
            </a:xfrm>
            <a:prstGeom prst="rect">
              <a:avLst/>
            </a:prstGeom>
            <a:noFill/>
            <a:ln w="12700">
              <a:noFill/>
              <a:miter lim="800000"/>
              <a:headEnd/>
              <a:tailEnd/>
            </a:ln>
            <a:effectLst/>
          </p:spPr>
          <p:txBody>
            <a:bodyPr wrap="none">
              <a:spAutoFit/>
            </a:bodyPr>
            <a:lstStyle/>
            <a:p>
              <a:pPr algn="ctr"/>
              <a:r>
                <a:rPr lang="en-US" sz="2400">
                  <a:solidFill>
                    <a:schemeClr val="tx1"/>
                  </a:solidFill>
                </a:rPr>
                <a:t>time</a:t>
              </a:r>
            </a:p>
          </p:txBody>
        </p:sp>
        <p:sp>
          <p:nvSpPr>
            <p:cNvPr id="1554483" name="Line 51"/>
            <p:cNvSpPr>
              <a:spLocks noChangeShapeType="1"/>
            </p:cNvSpPr>
            <p:nvPr/>
          </p:nvSpPr>
          <p:spPr bwMode="auto">
            <a:xfrm>
              <a:off x="912" y="3408"/>
              <a:ext cx="1968" cy="0"/>
            </a:xfrm>
            <a:prstGeom prst="line">
              <a:avLst/>
            </a:prstGeom>
            <a:noFill/>
            <a:ln w="28575">
              <a:solidFill>
                <a:schemeClr val="tx1"/>
              </a:solidFill>
              <a:round/>
              <a:headEnd/>
              <a:tailEnd/>
            </a:ln>
            <a:effectLst/>
          </p:spPr>
          <p:txBody>
            <a:bodyPr/>
            <a:lstStyle/>
            <a:p>
              <a:endParaRPr lang="en-US"/>
            </a:p>
          </p:txBody>
        </p:sp>
        <p:sp>
          <p:nvSpPr>
            <p:cNvPr id="1554484" name="Line 52"/>
            <p:cNvSpPr>
              <a:spLocks noChangeShapeType="1"/>
            </p:cNvSpPr>
            <p:nvPr/>
          </p:nvSpPr>
          <p:spPr bwMode="auto">
            <a:xfrm>
              <a:off x="912" y="2928"/>
              <a:ext cx="1968" cy="0"/>
            </a:xfrm>
            <a:prstGeom prst="line">
              <a:avLst/>
            </a:prstGeom>
            <a:noFill/>
            <a:ln w="28575">
              <a:solidFill>
                <a:schemeClr val="tx1"/>
              </a:solidFill>
              <a:round/>
              <a:headEnd/>
              <a:tailEnd/>
            </a:ln>
            <a:effectLst/>
          </p:spPr>
          <p:txBody>
            <a:bodyPr/>
            <a:lstStyle/>
            <a:p>
              <a:endParaRPr lang="en-US"/>
            </a:p>
          </p:txBody>
        </p:sp>
        <p:sp>
          <p:nvSpPr>
            <p:cNvPr id="1554485" name="Line 53"/>
            <p:cNvSpPr>
              <a:spLocks noChangeShapeType="1"/>
            </p:cNvSpPr>
            <p:nvPr/>
          </p:nvSpPr>
          <p:spPr bwMode="auto">
            <a:xfrm>
              <a:off x="3072" y="2928"/>
              <a:ext cx="480" cy="0"/>
            </a:xfrm>
            <a:prstGeom prst="line">
              <a:avLst/>
            </a:prstGeom>
            <a:noFill/>
            <a:ln w="28575">
              <a:solidFill>
                <a:schemeClr val="tx1"/>
              </a:solidFill>
              <a:round/>
              <a:headEnd/>
              <a:tailEnd/>
            </a:ln>
            <a:effectLst/>
          </p:spPr>
          <p:txBody>
            <a:bodyPr/>
            <a:lstStyle/>
            <a:p>
              <a:endParaRPr lang="en-US"/>
            </a:p>
          </p:txBody>
        </p:sp>
        <p:sp>
          <p:nvSpPr>
            <p:cNvPr id="1554486" name="Line 54"/>
            <p:cNvSpPr>
              <a:spLocks noChangeShapeType="1"/>
            </p:cNvSpPr>
            <p:nvPr/>
          </p:nvSpPr>
          <p:spPr bwMode="auto">
            <a:xfrm>
              <a:off x="3072" y="3408"/>
              <a:ext cx="480" cy="0"/>
            </a:xfrm>
            <a:prstGeom prst="line">
              <a:avLst/>
            </a:prstGeom>
            <a:noFill/>
            <a:ln w="28575">
              <a:solidFill>
                <a:schemeClr val="tx1"/>
              </a:solidFill>
              <a:round/>
              <a:headEnd/>
              <a:tailEnd/>
            </a:ln>
            <a:effectLst/>
          </p:spPr>
          <p:txBody>
            <a:bodyPr/>
            <a:lstStyle/>
            <a:p>
              <a:endParaRPr lang="en-US"/>
            </a:p>
          </p:txBody>
        </p:sp>
        <p:sp>
          <p:nvSpPr>
            <p:cNvPr id="1554488" name="Line 56"/>
            <p:cNvSpPr>
              <a:spLocks noChangeShapeType="1"/>
            </p:cNvSpPr>
            <p:nvPr/>
          </p:nvSpPr>
          <p:spPr bwMode="auto">
            <a:xfrm>
              <a:off x="3984" y="960"/>
              <a:ext cx="192" cy="480"/>
            </a:xfrm>
            <a:prstGeom prst="line">
              <a:avLst/>
            </a:prstGeom>
            <a:noFill/>
            <a:ln w="28575">
              <a:solidFill>
                <a:schemeClr val="tx1"/>
              </a:solidFill>
              <a:round/>
              <a:headEnd/>
              <a:tailEnd/>
            </a:ln>
            <a:effectLst/>
          </p:spPr>
          <p:txBody>
            <a:bodyPr/>
            <a:lstStyle/>
            <a:p>
              <a:endParaRPr lang="en-US"/>
            </a:p>
          </p:txBody>
        </p:sp>
      </p:grpSp>
      <p:grpSp>
        <p:nvGrpSpPr>
          <p:cNvPr id="1554501" name="Group 69"/>
          <p:cNvGrpSpPr>
            <a:grpSpLocks/>
          </p:cNvGrpSpPr>
          <p:nvPr/>
        </p:nvGrpSpPr>
        <p:grpSpPr bwMode="auto">
          <a:xfrm>
            <a:off x="6934200" y="838200"/>
            <a:ext cx="1965325" cy="1277938"/>
            <a:chOff x="4696" y="432"/>
            <a:chExt cx="1238" cy="805"/>
          </a:xfrm>
        </p:grpSpPr>
        <p:sp>
          <p:nvSpPr>
            <p:cNvPr id="1554490" name="Text Box 58"/>
            <p:cNvSpPr txBox="1">
              <a:spLocks noChangeArrowheads="1"/>
            </p:cNvSpPr>
            <p:nvPr/>
          </p:nvSpPr>
          <p:spPr bwMode="auto">
            <a:xfrm>
              <a:off x="5047" y="1006"/>
              <a:ext cx="444" cy="231"/>
            </a:xfrm>
            <a:prstGeom prst="rect">
              <a:avLst/>
            </a:prstGeom>
            <a:noFill/>
            <a:ln w="12700">
              <a:noFill/>
              <a:miter lim="800000"/>
              <a:headEnd/>
              <a:tailEnd/>
            </a:ln>
            <a:effectLst/>
          </p:spPr>
          <p:txBody>
            <a:bodyPr wrap="none">
              <a:spAutoFit/>
            </a:bodyPr>
            <a:lstStyle/>
            <a:p>
              <a:pPr algn="ctr"/>
              <a:r>
                <a:rPr lang="en-US" sz="1800">
                  <a:solidFill>
                    <a:schemeClr val="tx1"/>
                  </a:solidFill>
                </a:rPr>
                <a:t>clock</a:t>
              </a:r>
            </a:p>
          </p:txBody>
        </p:sp>
        <p:sp>
          <p:nvSpPr>
            <p:cNvPr id="1554491" name="Rectangle 59"/>
            <p:cNvSpPr>
              <a:spLocks noChangeArrowheads="1"/>
            </p:cNvSpPr>
            <p:nvPr/>
          </p:nvSpPr>
          <p:spPr bwMode="auto">
            <a:xfrm>
              <a:off x="5088" y="432"/>
              <a:ext cx="384" cy="432"/>
            </a:xfrm>
            <a:prstGeom prst="rect">
              <a:avLst/>
            </a:prstGeom>
            <a:noFill/>
            <a:ln w="12700">
              <a:solidFill>
                <a:schemeClr val="tx1"/>
              </a:solidFill>
              <a:miter lim="800000"/>
              <a:headEnd/>
              <a:tailEnd/>
            </a:ln>
            <a:effectLst/>
          </p:spPr>
          <p:txBody>
            <a:bodyPr wrap="none" anchor="ctr"/>
            <a:lstStyle/>
            <a:p>
              <a:endParaRPr lang="en-US"/>
            </a:p>
          </p:txBody>
        </p:sp>
        <p:sp>
          <p:nvSpPr>
            <p:cNvPr id="1554492" name="Text Box 60"/>
            <p:cNvSpPr txBox="1">
              <a:spLocks noChangeArrowheads="1"/>
            </p:cNvSpPr>
            <p:nvPr/>
          </p:nvSpPr>
          <p:spPr bwMode="auto">
            <a:xfrm rot="-62553">
              <a:off x="5040" y="489"/>
              <a:ext cx="220" cy="231"/>
            </a:xfrm>
            <a:prstGeom prst="rect">
              <a:avLst/>
            </a:prstGeom>
            <a:noFill/>
            <a:ln w="12700">
              <a:noFill/>
              <a:miter lim="800000"/>
              <a:headEnd/>
              <a:tailEnd/>
            </a:ln>
            <a:effectLst/>
          </p:spPr>
          <p:txBody>
            <a:bodyPr wrap="none">
              <a:spAutoFit/>
            </a:bodyPr>
            <a:lstStyle/>
            <a:p>
              <a:pPr algn="ctr"/>
              <a:r>
                <a:rPr lang="en-US" sz="1800">
                  <a:solidFill>
                    <a:schemeClr val="tx1"/>
                  </a:solidFill>
                </a:rPr>
                <a:t>D</a:t>
              </a:r>
            </a:p>
          </p:txBody>
        </p:sp>
        <p:sp>
          <p:nvSpPr>
            <p:cNvPr id="1554493" name="Line 61"/>
            <p:cNvSpPr>
              <a:spLocks noChangeShapeType="1"/>
            </p:cNvSpPr>
            <p:nvPr/>
          </p:nvSpPr>
          <p:spPr bwMode="auto">
            <a:xfrm flipV="1">
              <a:off x="5280" y="864"/>
              <a:ext cx="0" cy="192"/>
            </a:xfrm>
            <a:prstGeom prst="line">
              <a:avLst/>
            </a:prstGeom>
            <a:noFill/>
            <a:ln w="12700">
              <a:solidFill>
                <a:schemeClr val="tx1"/>
              </a:solidFill>
              <a:round/>
              <a:headEnd/>
              <a:tailEnd type="triangle" w="med" len="med"/>
            </a:ln>
            <a:effectLst/>
          </p:spPr>
          <p:txBody>
            <a:bodyPr/>
            <a:lstStyle/>
            <a:p>
              <a:endParaRPr lang="en-US"/>
            </a:p>
          </p:txBody>
        </p:sp>
        <p:sp>
          <p:nvSpPr>
            <p:cNvPr id="1554494" name="Line 62"/>
            <p:cNvSpPr>
              <a:spLocks noChangeShapeType="1"/>
            </p:cNvSpPr>
            <p:nvPr/>
          </p:nvSpPr>
          <p:spPr bwMode="auto">
            <a:xfrm flipH="1">
              <a:off x="5184" y="768"/>
              <a:ext cx="96" cy="96"/>
            </a:xfrm>
            <a:prstGeom prst="line">
              <a:avLst/>
            </a:prstGeom>
            <a:noFill/>
            <a:ln w="12700">
              <a:solidFill>
                <a:schemeClr val="tx1"/>
              </a:solidFill>
              <a:round/>
              <a:headEnd/>
              <a:tailEnd/>
            </a:ln>
            <a:effectLst/>
          </p:spPr>
          <p:txBody>
            <a:bodyPr/>
            <a:lstStyle/>
            <a:p>
              <a:endParaRPr lang="en-US"/>
            </a:p>
          </p:txBody>
        </p:sp>
        <p:sp>
          <p:nvSpPr>
            <p:cNvPr id="1554495" name="Line 63"/>
            <p:cNvSpPr>
              <a:spLocks noChangeShapeType="1"/>
            </p:cNvSpPr>
            <p:nvPr/>
          </p:nvSpPr>
          <p:spPr bwMode="auto">
            <a:xfrm>
              <a:off x="5280" y="768"/>
              <a:ext cx="96" cy="96"/>
            </a:xfrm>
            <a:prstGeom prst="line">
              <a:avLst/>
            </a:prstGeom>
            <a:noFill/>
            <a:ln w="12700">
              <a:solidFill>
                <a:schemeClr val="tx1"/>
              </a:solidFill>
              <a:round/>
              <a:headEnd/>
              <a:tailEnd/>
            </a:ln>
            <a:effectLst/>
          </p:spPr>
          <p:txBody>
            <a:bodyPr/>
            <a:lstStyle/>
            <a:p>
              <a:endParaRPr lang="en-US"/>
            </a:p>
          </p:txBody>
        </p:sp>
        <p:sp>
          <p:nvSpPr>
            <p:cNvPr id="1554496" name="Text Box 64"/>
            <p:cNvSpPr txBox="1">
              <a:spLocks noChangeArrowheads="1"/>
            </p:cNvSpPr>
            <p:nvPr/>
          </p:nvSpPr>
          <p:spPr bwMode="auto">
            <a:xfrm rot="-62553">
              <a:off x="5276" y="489"/>
              <a:ext cx="228" cy="231"/>
            </a:xfrm>
            <a:prstGeom prst="rect">
              <a:avLst/>
            </a:prstGeom>
            <a:noFill/>
            <a:ln w="12700">
              <a:noFill/>
              <a:miter lim="800000"/>
              <a:headEnd/>
              <a:tailEnd/>
            </a:ln>
            <a:effectLst/>
          </p:spPr>
          <p:txBody>
            <a:bodyPr wrap="none">
              <a:spAutoFit/>
            </a:bodyPr>
            <a:lstStyle/>
            <a:p>
              <a:pPr algn="ctr"/>
              <a:r>
                <a:rPr lang="en-US" sz="1800">
                  <a:solidFill>
                    <a:schemeClr val="tx1"/>
                  </a:solidFill>
                </a:rPr>
                <a:t>Q</a:t>
              </a:r>
            </a:p>
          </p:txBody>
        </p:sp>
        <p:sp>
          <p:nvSpPr>
            <p:cNvPr id="1554497" name="Line 65"/>
            <p:cNvSpPr>
              <a:spLocks noChangeShapeType="1"/>
            </p:cNvSpPr>
            <p:nvPr/>
          </p:nvSpPr>
          <p:spPr bwMode="auto">
            <a:xfrm>
              <a:off x="4896" y="624"/>
              <a:ext cx="192" cy="0"/>
            </a:xfrm>
            <a:prstGeom prst="line">
              <a:avLst/>
            </a:prstGeom>
            <a:noFill/>
            <a:ln w="12700">
              <a:solidFill>
                <a:schemeClr val="tx1"/>
              </a:solidFill>
              <a:round/>
              <a:headEnd/>
              <a:tailEnd type="triangle" w="med" len="med"/>
            </a:ln>
            <a:effectLst/>
          </p:spPr>
          <p:txBody>
            <a:bodyPr/>
            <a:lstStyle/>
            <a:p>
              <a:endParaRPr lang="en-US"/>
            </a:p>
          </p:txBody>
        </p:sp>
        <p:sp>
          <p:nvSpPr>
            <p:cNvPr id="1554498" name="Line 66"/>
            <p:cNvSpPr>
              <a:spLocks noChangeShapeType="1"/>
            </p:cNvSpPr>
            <p:nvPr/>
          </p:nvSpPr>
          <p:spPr bwMode="auto">
            <a:xfrm>
              <a:off x="5472" y="624"/>
              <a:ext cx="192" cy="0"/>
            </a:xfrm>
            <a:prstGeom prst="line">
              <a:avLst/>
            </a:prstGeom>
            <a:noFill/>
            <a:ln w="12700">
              <a:solidFill>
                <a:schemeClr val="tx1"/>
              </a:solidFill>
              <a:round/>
              <a:headEnd/>
              <a:tailEnd type="triangle" w="med" len="med"/>
            </a:ln>
            <a:effectLst/>
          </p:spPr>
          <p:txBody>
            <a:bodyPr/>
            <a:lstStyle/>
            <a:p>
              <a:endParaRPr lang="en-US"/>
            </a:p>
          </p:txBody>
        </p:sp>
        <p:sp>
          <p:nvSpPr>
            <p:cNvPr id="1554499" name="Text Box 67"/>
            <p:cNvSpPr txBox="1">
              <a:spLocks noChangeArrowheads="1"/>
            </p:cNvSpPr>
            <p:nvPr/>
          </p:nvSpPr>
          <p:spPr bwMode="auto">
            <a:xfrm rot="-62553">
              <a:off x="4696" y="480"/>
              <a:ext cx="236" cy="231"/>
            </a:xfrm>
            <a:prstGeom prst="rect">
              <a:avLst/>
            </a:prstGeom>
            <a:noFill/>
            <a:ln w="12700">
              <a:noFill/>
              <a:miter lim="800000"/>
              <a:headEnd/>
              <a:tailEnd/>
            </a:ln>
            <a:effectLst/>
          </p:spPr>
          <p:txBody>
            <a:bodyPr wrap="none">
              <a:spAutoFit/>
            </a:bodyPr>
            <a:lstStyle/>
            <a:p>
              <a:pPr algn="ctr"/>
              <a:r>
                <a:rPr lang="en-US" sz="1800">
                  <a:solidFill>
                    <a:schemeClr val="tx1"/>
                  </a:solidFill>
                </a:rPr>
                <a:t>In</a:t>
              </a:r>
            </a:p>
          </p:txBody>
        </p:sp>
        <p:sp>
          <p:nvSpPr>
            <p:cNvPr id="1554500" name="Text Box 68"/>
            <p:cNvSpPr txBox="1">
              <a:spLocks noChangeArrowheads="1"/>
            </p:cNvSpPr>
            <p:nvPr/>
          </p:nvSpPr>
          <p:spPr bwMode="auto">
            <a:xfrm rot="-62553">
              <a:off x="5586" y="480"/>
              <a:ext cx="348" cy="231"/>
            </a:xfrm>
            <a:prstGeom prst="rect">
              <a:avLst/>
            </a:prstGeom>
            <a:noFill/>
            <a:ln w="12700">
              <a:noFill/>
              <a:miter lim="800000"/>
              <a:headEnd/>
              <a:tailEnd/>
            </a:ln>
            <a:effectLst/>
          </p:spPr>
          <p:txBody>
            <a:bodyPr wrap="none">
              <a:spAutoFit/>
            </a:bodyPr>
            <a:lstStyle/>
            <a:p>
              <a:pPr algn="ctr"/>
              <a:r>
                <a:rPr lang="en-US" sz="1800">
                  <a:solidFill>
                    <a:schemeClr val="tx1"/>
                  </a:solidFill>
                </a:rPr>
                <a:t>Out</a:t>
              </a:r>
            </a:p>
          </p:txBody>
        </p:sp>
      </p:grpSp>
      <p:grpSp>
        <p:nvGrpSpPr>
          <p:cNvPr id="1554512" name="Group 80"/>
          <p:cNvGrpSpPr>
            <a:grpSpLocks/>
          </p:cNvGrpSpPr>
          <p:nvPr/>
        </p:nvGrpSpPr>
        <p:grpSpPr bwMode="auto">
          <a:xfrm>
            <a:off x="3429000" y="1981200"/>
            <a:ext cx="1004888" cy="3810000"/>
            <a:chOff x="2160" y="1248"/>
            <a:chExt cx="633" cy="2400"/>
          </a:xfrm>
        </p:grpSpPr>
        <p:sp>
          <p:nvSpPr>
            <p:cNvPr id="1554502" name="Line 70"/>
            <p:cNvSpPr>
              <a:spLocks noChangeShapeType="1"/>
            </p:cNvSpPr>
            <p:nvPr/>
          </p:nvSpPr>
          <p:spPr bwMode="auto">
            <a:xfrm>
              <a:off x="2160" y="1968"/>
              <a:ext cx="0" cy="768"/>
            </a:xfrm>
            <a:prstGeom prst="line">
              <a:avLst/>
            </a:prstGeom>
            <a:noFill/>
            <a:ln w="28575" cap="rnd">
              <a:solidFill>
                <a:schemeClr val="accent1"/>
              </a:solidFill>
              <a:prstDash val="sysDot"/>
              <a:round/>
              <a:headEnd/>
              <a:tailEnd/>
            </a:ln>
            <a:effectLst/>
          </p:spPr>
          <p:txBody>
            <a:bodyPr/>
            <a:lstStyle/>
            <a:p>
              <a:endParaRPr lang="en-US"/>
            </a:p>
          </p:txBody>
        </p:sp>
        <p:sp>
          <p:nvSpPr>
            <p:cNvPr id="1554503" name="Line 71"/>
            <p:cNvSpPr>
              <a:spLocks noChangeShapeType="1"/>
            </p:cNvSpPr>
            <p:nvPr/>
          </p:nvSpPr>
          <p:spPr bwMode="auto">
            <a:xfrm>
              <a:off x="2793" y="1248"/>
              <a:ext cx="0" cy="2400"/>
            </a:xfrm>
            <a:prstGeom prst="line">
              <a:avLst/>
            </a:prstGeom>
            <a:noFill/>
            <a:ln w="28575" cap="rnd">
              <a:solidFill>
                <a:schemeClr val="accent1"/>
              </a:solidFill>
              <a:prstDash val="sysDot"/>
              <a:round/>
              <a:headEnd/>
              <a:tailEnd/>
            </a:ln>
            <a:effectLst/>
          </p:spPr>
          <p:txBody>
            <a:bodyPr/>
            <a:lstStyle/>
            <a:p>
              <a:endParaRPr lang="en-US"/>
            </a:p>
          </p:txBody>
        </p:sp>
        <p:sp>
          <p:nvSpPr>
            <p:cNvPr id="1554504" name="Text Box 72"/>
            <p:cNvSpPr txBox="1">
              <a:spLocks noChangeArrowheads="1"/>
            </p:cNvSpPr>
            <p:nvPr/>
          </p:nvSpPr>
          <p:spPr bwMode="auto">
            <a:xfrm>
              <a:off x="2313" y="1728"/>
              <a:ext cx="270" cy="250"/>
            </a:xfrm>
            <a:prstGeom prst="rect">
              <a:avLst/>
            </a:prstGeom>
            <a:noFill/>
            <a:ln w="12700">
              <a:noFill/>
              <a:miter lim="800000"/>
              <a:headEnd/>
              <a:tailEnd/>
            </a:ln>
            <a:effectLst/>
          </p:spPr>
          <p:txBody>
            <a:bodyPr wrap="none">
              <a:spAutoFit/>
            </a:bodyPr>
            <a:lstStyle/>
            <a:p>
              <a:r>
                <a:rPr lang="en-US" sz="2000">
                  <a:solidFill>
                    <a:schemeClr val="tx1"/>
                  </a:solidFill>
                </a:rPr>
                <a:t>t</a:t>
              </a:r>
              <a:r>
                <a:rPr lang="en-US" sz="2000" baseline="-25000">
                  <a:solidFill>
                    <a:schemeClr val="tx1"/>
                  </a:solidFill>
                </a:rPr>
                <a:t>su</a:t>
              </a:r>
            </a:p>
          </p:txBody>
        </p:sp>
        <p:sp>
          <p:nvSpPr>
            <p:cNvPr id="1554505" name="Line 73"/>
            <p:cNvSpPr>
              <a:spLocks noChangeShapeType="1"/>
            </p:cNvSpPr>
            <p:nvPr/>
          </p:nvSpPr>
          <p:spPr bwMode="auto">
            <a:xfrm>
              <a:off x="2169" y="2016"/>
              <a:ext cx="624"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1554513" name="Group 81"/>
          <p:cNvGrpSpPr>
            <a:grpSpLocks/>
          </p:cNvGrpSpPr>
          <p:nvPr/>
        </p:nvGrpSpPr>
        <p:grpSpPr bwMode="auto">
          <a:xfrm>
            <a:off x="4433888" y="2743200"/>
            <a:ext cx="838200" cy="1600200"/>
            <a:chOff x="2793" y="1728"/>
            <a:chExt cx="528" cy="1008"/>
          </a:xfrm>
        </p:grpSpPr>
        <p:sp>
          <p:nvSpPr>
            <p:cNvPr id="1554506" name="Line 74"/>
            <p:cNvSpPr>
              <a:spLocks noChangeShapeType="1"/>
            </p:cNvSpPr>
            <p:nvPr/>
          </p:nvSpPr>
          <p:spPr bwMode="auto">
            <a:xfrm>
              <a:off x="3321" y="1968"/>
              <a:ext cx="0" cy="768"/>
            </a:xfrm>
            <a:prstGeom prst="line">
              <a:avLst/>
            </a:prstGeom>
            <a:noFill/>
            <a:ln w="28575" cap="rnd">
              <a:solidFill>
                <a:schemeClr val="accent1"/>
              </a:solidFill>
              <a:prstDash val="sysDot"/>
              <a:round/>
              <a:headEnd/>
              <a:tailEnd/>
            </a:ln>
            <a:effectLst/>
          </p:spPr>
          <p:txBody>
            <a:bodyPr/>
            <a:lstStyle/>
            <a:p>
              <a:endParaRPr lang="en-US"/>
            </a:p>
          </p:txBody>
        </p:sp>
        <p:sp>
          <p:nvSpPr>
            <p:cNvPr id="1554507" name="Text Box 75"/>
            <p:cNvSpPr txBox="1">
              <a:spLocks noChangeArrowheads="1"/>
            </p:cNvSpPr>
            <p:nvPr/>
          </p:nvSpPr>
          <p:spPr bwMode="auto">
            <a:xfrm>
              <a:off x="2889" y="1728"/>
              <a:ext cx="357" cy="250"/>
            </a:xfrm>
            <a:prstGeom prst="rect">
              <a:avLst/>
            </a:prstGeom>
            <a:noFill/>
            <a:ln w="12700">
              <a:noFill/>
              <a:miter lim="800000"/>
              <a:headEnd/>
              <a:tailEnd/>
            </a:ln>
            <a:effectLst/>
          </p:spPr>
          <p:txBody>
            <a:bodyPr wrap="none">
              <a:spAutoFit/>
            </a:bodyPr>
            <a:lstStyle/>
            <a:p>
              <a:r>
                <a:rPr lang="en-US" sz="2000">
                  <a:solidFill>
                    <a:schemeClr val="tx1"/>
                  </a:solidFill>
                </a:rPr>
                <a:t>t</a:t>
              </a:r>
              <a:r>
                <a:rPr lang="en-US" sz="2000" baseline="-25000">
                  <a:solidFill>
                    <a:schemeClr val="tx1"/>
                  </a:solidFill>
                </a:rPr>
                <a:t>hold</a:t>
              </a:r>
            </a:p>
          </p:txBody>
        </p:sp>
        <p:sp>
          <p:nvSpPr>
            <p:cNvPr id="1554508" name="Line 76"/>
            <p:cNvSpPr>
              <a:spLocks noChangeShapeType="1"/>
            </p:cNvSpPr>
            <p:nvPr/>
          </p:nvSpPr>
          <p:spPr bwMode="auto">
            <a:xfrm>
              <a:off x="2793" y="2016"/>
              <a:ext cx="528"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1554514" name="Group 82"/>
          <p:cNvGrpSpPr>
            <a:grpSpLocks/>
          </p:cNvGrpSpPr>
          <p:nvPr/>
        </p:nvGrpSpPr>
        <p:grpSpPr bwMode="auto">
          <a:xfrm>
            <a:off x="4433888" y="4419600"/>
            <a:ext cx="1371600" cy="1447800"/>
            <a:chOff x="2793" y="2784"/>
            <a:chExt cx="864" cy="912"/>
          </a:xfrm>
        </p:grpSpPr>
        <p:sp>
          <p:nvSpPr>
            <p:cNvPr id="1554509" name="Line 77"/>
            <p:cNvSpPr>
              <a:spLocks noChangeShapeType="1"/>
            </p:cNvSpPr>
            <p:nvPr/>
          </p:nvSpPr>
          <p:spPr bwMode="auto">
            <a:xfrm>
              <a:off x="3657" y="2928"/>
              <a:ext cx="0" cy="768"/>
            </a:xfrm>
            <a:prstGeom prst="line">
              <a:avLst/>
            </a:prstGeom>
            <a:noFill/>
            <a:ln w="28575" cap="rnd">
              <a:solidFill>
                <a:schemeClr val="accent1"/>
              </a:solidFill>
              <a:prstDash val="sysDot"/>
              <a:round/>
              <a:headEnd/>
              <a:tailEnd/>
            </a:ln>
            <a:effectLst/>
          </p:spPr>
          <p:txBody>
            <a:bodyPr/>
            <a:lstStyle/>
            <a:p>
              <a:endParaRPr lang="en-US"/>
            </a:p>
          </p:txBody>
        </p:sp>
        <p:sp>
          <p:nvSpPr>
            <p:cNvPr id="1554510" name="Text Box 78"/>
            <p:cNvSpPr txBox="1">
              <a:spLocks noChangeArrowheads="1"/>
            </p:cNvSpPr>
            <p:nvPr/>
          </p:nvSpPr>
          <p:spPr bwMode="auto">
            <a:xfrm>
              <a:off x="3033" y="2784"/>
              <a:ext cx="305" cy="250"/>
            </a:xfrm>
            <a:prstGeom prst="rect">
              <a:avLst/>
            </a:prstGeom>
            <a:noFill/>
            <a:ln w="12700">
              <a:noFill/>
              <a:miter lim="800000"/>
              <a:headEnd/>
              <a:tailEnd/>
            </a:ln>
            <a:effectLst/>
          </p:spPr>
          <p:txBody>
            <a:bodyPr wrap="none">
              <a:spAutoFit/>
            </a:bodyPr>
            <a:lstStyle/>
            <a:p>
              <a:r>
                <a:rPr lang="en-US" sz="2000">
                  <a:solidFill>
                    <a:schemeClr val="tx1"/>
                  </a:solidFill>
                </a:rPr>
                <a:t>t</a:t>
              </a:r>
              <a:r>
                <a:rPr lang="en-US" sz="2000" baseline="-25000">
                  <a:solidFill>
                    <a:schemeClr val="tx1"/>
                  </a:solidFill>
                </a:rPr>
                <a:t>c-q</a:t>
              </a:r>
            </a:p>
          </p:txBody>
        </p:sp>
        <p:sp>
          <p:nvSpPr>
            <p:cNvPr id="1554511" name="Line 79"/>
            <p:cNvSpPr>
              <a:spLocks noChangeShapeType="1"/>
            </p:cNvSpPr>
            <p:nvPr/>
          </p:nvSpPr>
          <p:spPr bwMode="auto">
            <a:xfrm>
              <a:off x="2793" y="3072"/>
              <a:ext cx="864" cy="0"/>
            </a:xfrm>
            <a:prstGeom prst="line">
              <a:avLst/>
            </a:prstGeom>
            <a:noFill/>
            <a:ln w="12700">
              <a:solidFill>
                <a:schemeClr val="tx1"/>
              </a:solidFill>
              <a:round/>
              <a:headEnd type="triangle" w="med" len="me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4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45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4" name="Rectangle 2"/>
          <p:cNvSpPr>
            <a:spLocks noGrp="1" noChangeArrowheads="1"/>
          </p:cNvSpPr>
          <p:nvPr>
            <p:ph type="title"/>
          </p:nvPr>
        </p:nvSpPr>
        <p:spPr/>
        <p:txBody>
          <a:bodyPr/>
          <a:lstStyle/>
          <a:p>
            <a:r>
              <a:rPr lang="en-US"/>
              <a:t>System Timing Constraints</a:t>
            </a:r>
          </a:p>
        </p:txBody>
      </p:sp>
      <p:sp>
        <p:nvSpPr>
          <p:cNvPr id="1492995" name="Rectangle 3"/>
          <p:cNvSpPr>
            <a:spLocks noChangeArrowheads="1"/>
          </p:cNvSpPr>
          <p:nvPr/>
        </p:nvSpPr>
        <p:spPr bwMode="auto">
          <a:xfrm>
            <a:off x="3048000" y="1371600"/>
            <a:ext cx="2971800" cy="1295400"/>
          </a:xfrm>
          <a:prstGeom prst="rect">
            <a:avLst/>
          </a:prstGeom>
          <a:noFill/>
          <a:ln w="12700">
            <a:solidFill>
              <a:schemeClr val="tx1"/>
            </a:solidFill>
            <a:miter lim="800000"/>
            <a:headEnd/>
            <a:tailEnd/>
          </a:ln>
          <a:effectLst/>
        </p:spPr>
        <p:txBody>
          <a:bodyPr wrap="none" anchor="ctr"/>
          <a:lstStyle/>
          <a:p>
            <a:endParaRPr lang="en-US"/>
          </a:p>
        </p:txBody>
      </p:sp>
      <p:sp>
        <p:nvSpPr>
          <p:cNvPr id="1492996" name="Text Box 4"/>
          <p:cNvSpPr txBox="1">
            <a:spLocks noChangeArrowheads="1"/>
          </p:cNvSpPr>
          <p:nvPr/>
        </p:nvSpPr>
        <p:spPr bwMode="auto">
          <a:xfrm>
            <a:off x="3352800" y="1676400"/>
            <a:ext cx="2136775" cy="822325"/>
          </a:xfrm>
          <a:prstGeom prst="rect">
            <a:avLst/>
          </a:prstGeom>
          <a:noFill/>
          <a:ln w="12700">
            <a:noFill/>
            <a:miter lim="800000"/>
            <a:headEnd/>
            <a:tailEnd/>
          </a:ln>
          <a:effectLst/>
        </p:spPr>
        <p:txBody>
          <a:bodyPr wrap="none">
            <a:spAutoFit/>
          </a:bodyPr>
          <a:lstStyle/>
          <a:p>
            <a:pPr algn="ctr"/>
            <a:r>
              <a:rPr lang="en-US" sz="2400">
                <a:solidFill>
                  <a:schemeClr val="tx1"/>
                </a:solidFill>
              </a:rPr>
              <a:t>Combinational</a:t>
            </a:r>
          </a:p>
          <a:p>
            <a:pPr algn="ctr"/>
            <a:r>
              <a:rPr lang="en-US" sz="2400">
                <a:solidFill>
                  <a:schemeClr val="tx1"/>
                </a:solidFill>
              </a:rPr>
              <a:t>Logic</a:t>
            </a:r>
          </a:p>
        </p:txBody>
      </p:sp>
      <p:sp>
        <p:nvSpPr>
          <p:cNvPr id="1492997" name="Line 5"/>
          <p:cNvSpPr>
            <a:spLocks noChangeShapeType="1"/>
          </p:cNvSpPr>
          <p:nvPr/>
        </p:nvSpPr>
        <p:spPr bwMode="auto">
          <a:xfrm>
            <a:off x="2286000" y="16764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492998" name="Line 6"/>
          <p:cNvSpPr>
            <a:spLocks noChangeShapeType="1"/>
          </p:cNvSpPr>
          <p:nvPr/>
        </p:nvSpPr>
        <p:spPr bwMode="auto">
          <a:xfrm>
            <a:off x="6019800" y="16764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492999" name="Text Box 7"/>
          <p:cNvSpPr txBox="1">
            <a:spLocks noChangeArrowheads="1"/>
          </p:cNvSpPr>
          <p:nvPr/>
        </p:nvSpPr>
        <p:spPr bwMode="auto">
          <a:xfrm>
            <a:off x="4071938" y="4419600"/>
            <a:ext cx="879475" cy="457200"/>
          </a:xfrm>
          <a:prstGeom prst="rect">
            <a:avLst/>
          </a:prstGeom>
          <a:noFill/>
          <a:ln w="12700">
            <a:noFill/>
            <a:miter lim="800000"/>
            <a:headEnd/>
            <a:tailEnd/>
          </a:ln>
          <a:effectLst/>
        </p:spPr>
        <p:txBody>
          <a:bodyPr wrap="none">
            <a:spAutoFit/>
          </a:bodyPr>
          <a:lstStyle/>
          <a:p>
            <a:pPr algn="ctr"/>
            <a:r>
              <a:rPr lang="en-US" sz="2400">
                <a:solidFill>
                  <a:schemeClr val="tx1"/>
                </a:solidFill>
              </a:rPr>
              <a:t>clock</a:t>
            </a:r>
          </a:p>
        </p:txBody>
      </p:sp>
      <p:sp>
        <p:nvSpPr>
          <p:cNvPr id="1493000" name="Text Box 8"/>
          <p:cNvSpPr txBox="1">
            <a:spLocks noChangeArrowheads="1"/>
          </p:cNvSpPr>
          <p:nvPr/>
        </p:nvSpPr>
        <p:spPr bwMode="auto">
          <a:xfrm>
            <a:off x="6740525" y="1371600"/>
            <a:ext cx="1250950" cy="457200"/>
          </a:xfrm>
          <a:prstGeom prst="rect">
            <a:avLst/>
          </a:prstGeom>
          <a:noFill/>
          <a:ln w="12700">
            <a:noFill/>
            <a:miter lim="800000"/>
            <a:headEnd/>
            <a:tailEnd/>
          </a:ln>
          <a:effectLst/>
        </p:spPr>
        <p:txBody>
          <a:bodyPr wrap="none">
            <a:spAutoFit/>
          </a:bodyPr>
          <a:lstStyle/>
          <a:p>
            <a:pPr algn="ctr"/>
            <a:r>
              <a:rPr lang="en-US" sz="2400">
                <a:solidFill>
                  <a:schemeClr val="tx1"/>
                </a:solidFill>
              </a:rPr>
              <a:t>Outputs</a:t>
            </a:r>
          </a:p>
        </p:txBody>
      </p:sp>
      <p:sp>
        <p:nvSpPr>
          <p:cNvPr id="1493001" name="Rectangle 9"/>
          <p:cNvSpPr>
            <a:spLocks noChangeArrowheads="1"/>
          </p:cNvSpPr>
          <p:nvPr/>
        </p:nvSpPr>
        <p:spPr bwMode="auto">
          <a:xfrm>
            <a:off x="4191000" y="2971800"/>
            <a:ext cx="609600" cy="1219200"/>
          </a:xfrm>
          <a:prstGeom prst="rect">
            <a:avLst/>
          </a:prstGeom>
          <a:noFill/>
          <a:ln w="12700">
            <a:solidFill>
              <a:schemeClr val="tx1"/>
            </a:solidFill>
            <a:miter lim="800000"/>
            <a:headEnd/>
            <a:tailEnd/>
          </a:ln>
          <a:effectLst/>
        </p:spPr>
        <p:txBody>
          <a:bodyPr wrap="none" anchor="ctr"/>
          <a:lstStyle/>
          <a:p>
            <a:endParaRPr lang="en-US"/>
          </a:p>
        </p:txBody>
      </p:sp>
      <p:sp>
        <p:nvSpPr>
          <p:cNvPr id="1493002" name="Text Box 10"/>
          <p:cNvSpPr txBox="1">
            <a:spLocks noChangeArrowheads="1"/>
          </p:cNvSpPr>
          <p:nvPr/>
        </p:nvSpPr>
        <p:spPr bwMode="auto">
          <a:xfrm rot="-5462553">
            <a:off x="3937000" y="3225800"/>
            <a:ext cx="1149350" cy="641350"/>
          </a:xfrm>
          <a:prstGeom prst="rect">
            <a:avLst/>
          </a:prstGeom>
          <a:noFill/>
          <a:ln w="12700">
            <a:noFill/>
            <a:miter lim="800000"/>
            <a:headEnd/>
            <a:tailEnd/>
          </a:ln>
          <a:effectLst/>
        </p:spPr>
        <p:txBody>
          <a:bodyPr wrap="none">
            <a:spAutoFit/>
          </a:bodyPr>
          <a:lstStyle/>
          <a:p>
            <a:pPr algn="ctr"/>
            <a:r>
              <a:rPr lang="en-US" sz="1800">
                <a:solidFill>
                  <a:schemeClr val="tx1"/>
                </a:solidFill>
              </a:rPr>
              <a:t>State</a:t>
            </a:r>
          </a:p>
          <a:p>
            <a:pPr algn="ctr"/>
            <a:r>
              <a:rPr lang="en-US" sz="1800">
                <a:solidFill>
                  <a:schemeClr val="tx1"/>
                </a:solidFill>
              </a:rPr>
              <a:t>Registers</a:t>
            </a:r>
          </a:p>
        </p:txBody>
      </p:sp>
      <p:sp>
        <p:nvSpPr>
          <p:cNvPr id="1493003" name="Line 11"/>
          <p:cNvSpPr>
            <a:spLocks noChangeShapeType="1"/>
          </p:cNvSpPr>
          <p:nvPr/>
        </p:nvSpPr>
        <p:spPr bwMode="auto">
          <a:xfrm>
            <a:off x="4800600" y="3581400"/>
            <a:ext cx="1752600" cy="0"/>
          </a:xfrm>
          <a:prstGeom prst="line">
            <a:avLst/>
          </a:prstGeom>
          <a:noFill/>
          <a:ln w="28575">
            <a:solidFill>
              <a:schemeClr val="tx1"/>
            </a:solidFill>
            <a:round/>
            <a:headEnd type="triangle" w="med" len="med"/>
            <a:tailEnd/>
          </a:ln>
          <a:effectLst/>
        </p:spPr>
        <p:txBody>
          <a:bodyPr/>
          <a:lstStyle/>
          <a:p>
            <a:endParaRPr lang="en-US"/>
          </a:p>
        </p:txBody>
      </p:sp>
      <p:sp>
        <p:nvSpPr>
          <p:cNvPr id="1493004" name="Line 12"/>
          <p:cNvSpPr>
            <a:spLocks noChangeShapeType="1"/>
          </p:cNvSpPr>
          <p:nvPr/>
        </p:nvSpPr>
        <p:spPr bwMode="auto">
          <a:xfrm>
            <a:off x="6019800" y="2438400"/>
            <a:ext cx="533400" cy="0"/>
          </a:xfrm>
          <a:prstGeom prst="line">
            <a:avLst/>
          </a:prstGeom>
          <a:noFill/>
          <a:ln w="28575">
            <a:solidFill>
              <a:schemeClr val="tx1"/>
            </a:solidFill>
            <a:round/>
            <a:headEnd/>
            <a:tailEnd/>
          </a:ln>
          <a:effectLst/>
        </p:spPr>
        <p:txBody>
          <a:bodyPr/>
          <a:lstStyle/>
          <a:p>
            <a:endParaRPr lang="en-US"/>
          </a:p>
        </p:txBody>
      </p:sp>
      <p:sp>
        <p:nvSpPr>
          <p:cNvPr id="1493005" name="Line 13"/>
          <p:cNvSpPr>
            <a:spLocks noChangeShapeType="1"/>
          </p:cNvSpPr>
          <p:nvPr/>
        </p:nvSpPr>
        <p:spPr bwMode="auto">
          <a:xfrm>
            <a:off x="6553200" y="2438400"/>
            <a:ext cx="0" cy="1143000"/>
          </a:xfrm>
          <a:prstGeom prst="line">
            <a:avLst/>
          </a:prstGeom>
          <a:noFill/>
          <a:ln w="28575">
            <a:solidFill>
              <a:schemeClr val="tx1"/>
            </a:solidFill>
            <a:round/>
            <a:headEnd/>
            <a:tailEnd/>
          </a:ln>
          <a:effectLst/>
        </p:spPr>
        <p:txBody>
          <a:bodyPr/>
          <a:lstStyle/>
          <a:p>
            <a:endParaRPr lang="en-US"/>
          </a:p>
        </p:txBody>
      </p:sp>
      <p:sp>
        <p:nvSpPr>
          <p:cNvPr id="1493006" name="Line 14"/>
          <p:cNvSpPr>
            <a:spLocks noChangeShapeType="1"/>
          </p:cNvSpPr>
          <p:nvPr/>
        </p:nvSpPr>
        <p:spPr bwMode="auto">
          <a:xfrm>
            <a:off x="2514600" y="3581400"/>
            <a:ext cx="1676400" cy="0"/>
          </a:xfrm>
          <a:prstGeom prst="line">
            <a:avLst/>
          </a:prstGeom>
          <a:noFill/>
          <a:ln w="28575">
            <a:solidFill>
              <a:schemeClr val="tx1"/>
            </a:solidFill>
            <a:round/>
            <a:headEnd/>
            <a:tailEnd/>
          </a:ln>
          <a:effectLst/>
        </p:spPr>
        <p:txBody>
          <a:bodyPr/>
          <a:lstStyle/>
          <a:p>
            <a:endParaRPr lang="en-US"/>
          </a:p>
        </p:txBody>
      </p:sp>
      <p:sp>
        <p:nvSpPr>
          <p:cNvPr id="1493007" name="Line 15"/>
          <p:cNvSpPr>
            <a:spLocks noChangeShapeType="1"/>
          </p:cNvSpPr>
          <p:nvPr/>
        </p:nvSpPr>
        <p:spPr bwMode="auto">
          <a:xfrm>
            <a:off x="2514600" y="2438400"/>
            <a:ext cx="0" cy="1143000"/>
          </a:xfrm>
          <a:prstGeom prst="line">
            <a:avLst/>
          </a:prstGeom>
          <a:noFill/>
          <a:ln w="28575">
            <a:solidFill>
              <a:schemeClr val="tx1"/>
            </a:solidFill>
            <a:round/>
            <a:headEnd/>
            <a:tailEnd/>
          </a:ln>
          <a:effectLst/>
        </p:spPr>
        <p:txBody>
          <a:bodyPr/>
          <a:lstStyle/>
          <a:p>
            <a:endParaRPr lang="en-US"/>
          </a:p>
        </p:txBody>
      </p:sp>
      <p:sp>
        <p:nvSpPr>
          <p:cNvPr id="1493008" name="Line 16"/>
          <p:cNvSpPr>
            <a:spLocks noChangeShapeType="1"/>
          </p:cNvSpPr>
          <p:nvPr/>
        </p:nvSpPr>
        <p:spPr bwMode="auto">
          <a:xfrm>
            <a:off x="2514600" y="2438400"/>
            <a:ext cx="533400" cy="0"/>
          </a:xfrm>
          <a:prstGeom prst="line">
            <a:avLst/>
          </a:prstGeom>
          <a:noFill/>
          <a:ln w="28575">
            <a:solidFill>
              <a:schemeClr val="tx1"/>
            </a:solidFill>
            <a:round/>
            <a:headEnd/>
            <a:tailEnd type="triangle" w="med" len="med"/>
          </a:ln>
          <a:effectLst/>
        </p:spPr>
        <p:txBody>
          <a:bodyPr/>
          <a:lstStyle/>
          <a:p>
            <a:endParaRPr lang="en-US"/>
          </a:p>
        </p:txBody>
      </p:sp>
      <p:sp>
        <p:nvSpPr>
          <p:cNvPr id="1493009" name="Line 17"/>
          <p:cNvSpPr>
            <a:spLocks noChangeShapeType="1"/>
          </p:cNvSpPr>
          <p:nvPr/>
        </p:nvSpPr>
        <p:spPr bwMode="auto">
          <a:xfrm flipV="1">
            <a:off x="4495800" y="4191000"/>
            <a:ext cx="0" cy="304800"/>
          </a:xfrm>
          <a:prstGeom prst="line">
            <a:avLst/>
          </a:prstGeom>
          <a:noFill/>
          <a:ln w="12700">
            <a:solidFill>
              <a:schemeClr val="tx1"/>
            </a:solidFill>
            <a:round/>
            <a:headEnd/>
            <a:tailEnd type="triangle" w="med" len="med"/>
          </a:ln>
          <a:effectLst/>
        </p:spPr>
        <p:txBody>
          <a:bodyPr/>
          <a:lstStyle/>
          <a:p>
            <a:endParaRPr lang="en-US"/>
          </a:p>
        </p:txBody>
      </p:sp>
      <p:sp>
        <p:nvSpPr>
          <p:cNvPr id="1493010" name="Line 18"/>
          <p:cNvSpPr>
            <a:spLocks noChangeShapeType="1"/>
          </p:cNvSpPr>
          <p:nvPr/>
        </p:nvSpPr>
        <p:spPr bwMode="auto">
          <a:xfrm flipH="1">
            <a:off x="4343400" y="4038600"/>
            <a:ext cx="152400" cy="152400"/>
          </a:xfrm>
          <a:prstGeom prst="line">
            <a:avLst/>
          </a:prstGeom>
          <a:noFill/>
          <a:ln w="12700">
            <a:solidFill>
              <a:schemeClr val="tx1"/>
            </a:solidFill>
            <a:round/>
            <a:headEnd/>
            <a:tailEnd/>
          </a:ln>
          <a:effectLst/>
        </p:spPr>
        <p:txBody>
          <a:bodyPr/>
          <a:lstStyle/>
          <a:p>
            <a:endParaRPr lang="en-US"/>
          </a:p>
        </p:txBody>
      </p:sp>
      <p:sp>
        <p:nvSpPr>
          <p:cNvPr id="1493011" name="Line 19"/>
          <p:cNvSpPr>
            <a:spLocks noChangeShapeType="1"/>
          </p:cNvSpPr>
          <p:nvPr/>
        </p:nvSpPr>
        <p:spPr bwMode="auto">
          <a:xfrm>
            <a:off x="4495800" y="4038600"/>
            <a:ext cx="152400" cy="152400"/>
          </a:xfrm>
          <a:prstGeom prst="line">
            <a:avLst/>
          </a:prstGeom>
          <a:noFill/>
          <a:ln w="12700">
            <a:solidFill>
              <a:schemeClr val="tx1"/>
            </a:solidFill>
            <a:round/>
            <a:headEnd/>
            <a:tailEnd/>
          </a:ln>
          <a:effectLst/>
        </p:spPr>
        <p:txBody>
          <a:bodyPr/>
          <a:lstStyle/>
          <a:p>
            <a:endParaRPr lang="en-US"/>
          </a:p>
        </p:txBody>
      </p:sp>
      <p:sp>
        <p:nvSpPr>
          <p:cNvPr id="1493012" name="Text Box 20"/>
          <p:cNvSpPr txBox="1">
            <a:spLocks noChangeArrowheads="1"/>
          </p:cNvSpPr>
          <p:nvPr/>
        </p:nvSpPr>
        <p:spPr bwMode="auto">
          <a:xfrm>
            <a:off x="6732588" y="2743200"/>
            <a:ext cx="895350" cy="822325"/>
          </a:xfrm>
          <a:prstGeom prst="rect">
            <a:avLst/>
          </a:prstGeom>
          <a:noFill/>
          <a:ln w="12700">
            <a:noFill/>
            <a:miter lim="800000"/>
            <a:headEnd/>
            <a:tailEnd/>
          </a:ln>
          <a:effectLst/>
        </p:spPr>
        <p:txBody>
          <a:bodyPr wrap="none">
            <a:spAutoFit/>
          </a:bodyPr>
          <a:lstStyle/>
          <a:p>
            <a:pPr algn="ctr"/>
            <a:r>
              <a:rPr lang="en-US" sz="2400">
                <a:solidFill>
                  <a:schemeClr val="tx1"/>
                </a:solidFill>
              </a:rPr>
              <a:t>Next</a:t>
            </a:r>
          </a:p>
          <a:p>
            <a:pPr algn="ctr"/>
            <a:r>
              <a:rPr lang="en-US" sz="2400">
                <a:solidFill>
                  <a:schemeClr val="tx1"/>
                </a:solidFill>
              </a:rPr>
              <a:t>State</a:t>
            </a:r>
          </a:p>
        </p:txBody>
      </p:sp>
      <p:sp>
        <p:nvSpPr>
          <p:cNvPr id="1493013" name="Text Box 21"/>
          <p:cNvSpPr txBox="1">
            <a:spLocks noChangeArrowheads="1"/>
          </p:cNvSpPr>
          <p:nvPr/>
        </p:nvSpPr>
        <p:spPr bwMode="auto">
          <a:xfrm>
            <a:off x="1373188" y="2743200"/>
            <a:ext cx="1201737" cy="822325"/>
          </a:xfrm>
          <a:prstGeom prst="rect">
            <a:avLst/>
          </a:prstGeom>
          <a:noFill/>
          <a:ln w="12700">
            <a:noFill/>
            <a:miter lim="800000"/>
            <a:headEnd/>
            <a:tailEnd/>
          </a:ln>
          <a:effectLst/>
        </p:spPr>
        <p:txBody>
          <a:bodyPr wrap="none">
            <a:spAutoFit/>
          </a:bodyPr>
          <a:lstStyle/>
          <a:p>
            <a:pPr algn="ctr"/>
            <a:r>
              <a:rPr lang="en-US" sz="2400">
                <a:solidFill>
                  <a:schemeClr val="tx1"/>
                </a:solidFill>
              </a:rPr>
              <a:t>Current</a:t>
            </a:r>
          </a:p>
          <a:p>
            <a:pPr algn="ctr"/>
            <a:r>
              <a:rPr lang="en-US" sz="2400">
                <a:solidFill>
                  <a:schemeClr val="tx1"/>
                </a:solidFill>
              </a:rPr>
              <a:t>State</a:t>
            </a:r>
          </a:p>
        </p:txBody>
      </p:sp>
      <p:sp>
        <p:nvSpPr>
          <p:cNvPr id="1493014" name="Text Box 22"/>
          <p:cNvSpPr txBox="1">
            <a:spLocks noChangeArrowheads="1"/>
          </p:cNvSpPr>
          <p:nvPr/>
        </p:nvSpPr>
        <p:spPr bwMode="auto">
          <a:xfrm>
            <a:off x="1185863" y="1371600"/>
            <a:ext cx="1014412" cy="457200"/>
          </a:xfrm>
          <a:prstGeom prst="rect">
            <a:avLst/>
          </a:prstGeom>
          <a:noFill/>
          <a:ln w="12700">
            <a:noFill/>
            <a:miter lim="800000"/>
            <a:headEnd/>
            <a:tailEnd/>
          </a:ln>
          <a:effectLst/>
        </p:spPr>
        <p:txBody>
          <a:bodyPr wrap="none">
            <a:spAutoFit/>
          </a:bodyPr>
          <a:lstStyle/>
          <a:p>
            <a:pPr algn="ctr"/>
            <a:r>
              <a:rPr lang="en-US" sz="2400">
                <a:solidFill>
                  <a:schemeClr val="tx1"/>
                </a:solidFill>
              </a:rPr>
              <a:t>Inputs</a:t>
            </a:r>
          </a:p>
        </p:txBody>
      </p:sp>
      <p:sp>
        <p:nvSpPr>
          <p:cNvPr id="1493015" name="Text Box 23"/>
          <p:cNvSpPr txBox="1">
            <a:spLocks noChangeArrowheads="1"/>
          </p:cNvSpPr>
          <p:nvPr/>
        </p:nvSpPr>
        <p:spPr bwMode="auto">
          <a:xfrm>
            <a:off x="5410200" y="5410200"/>
            <a:ext cx="2674938" cy="457200"/>
          </a:xfrm>
          <a:prstGeom prst="rect">
            <a:avLst/>
          </a:prstGeom>
          <a:noFill/>
          <a:ln w="12700">
            <a:noFill/>
            <a:miter lim="800000"/>
            <a:headEnd/>
            <a:tailEnd/>
          </a:ln>
          <a:effectLst/>
        </p:spPr>
        <p:txBody>
          <a:bodyPr wrap="none">
            <a:spAutoFit/>
          </a:bodyPr>
          <a:lstStyle/>
          <a:p>
            <a:r>
              <a:rPr lang="en-US" sz="2400">
                <a:solidFill>
                  <a:schemeClr val="tx1"/>
                </a:solidFill>
              </a:rPr>
              <a:t>T </a:t>
            </a:r>
            <a:r>
              <a:rPr lang="en-US" sz="2400">
                <a:solidFill>
                  <a:schemeClr val="tx1"/>
                </a:solidFill>
                <a:sym typeface="Symbol" pitchFamily="18" charset="2"/>
              </a:rPr>
              <a:t></a:t>
            </a:r>
            <a:r>
              <a:rPr lang="en-US" sz="2400">
                <a:solidFill>
                  <a:schemeClr val="tx1"/>
                </a:solidFill>
              </a:rPr>
              <a:t> t</a:t>
            </a:r>
            <a:r>
              <a:rPr lang="en-US" sz="2400" baseline="-25000">
                <a:solidFill>
                  <a:schemeClr val="tx1"/>
                </a:solidFill>
              </a:rPr>
              <a:t>c-q</a:t>
            </a:r>
            <a:r>
              <a:rPr lang="en-US" sz="2400">
                <a:solidFill>
                  <a:schemeClr val="tx1"/>
                </a:solidFill>
              </a:rPr>
              <a:t> + t</a:t>
            </a:r>
            <a:r>
              <a:rPr lang="en-US" sz="2400" baseline="-25000">
                <a:solidFill>
                  <a:schemeClr val="tx1"/>
                </a:solidFill>
              </a:rPr>
              <a:t>plogic</a:t>
            </a:r>
            <a:r>
              <a:rPr lang="en-US" sz="2400">
                <a:solidFill>
                  <a:schemeClr val="tx1"/>
                </a:solidFill>
              </a:rPr>
              <a:t> + t</a:t>
            </a:r>
            <a:r>
              <a:rPr lang="en-US" sz="2400" baseline="-25000">
                <a:solidFill>
                  <a:schemeClr val="tx1"/>
                </a:solidFill>
              </a:rPr>
              <a:t>su</a:t>
            </a:r>
          </a:p>
        </p:txBody>
      </p:sp>
      <p:sp>
        <p:nvSpPr>
          <p:cNvPr id="1493016" name="Text Box 24"/>
          <p:cNvSpPr txBox="1">
            <a:spLocks noChangeArrowheads="1"/>
          </p:cNvSpPr>
          <p:nvPr/>
        </p:nvSpPr>
        <p:spPr bwMode="auto">
          <a:xfrm>
            <a:off x="762000" y="5410200"/>
            <a:ext cx="2638425" cy="457200"/>
          </a:xfrm>
          <a:prstGeom prst="rect">
            <a:avLst/>
          </a:prstGeom>
          <a:noFill/>
          <a:ln w="12700">
            <a:noFill/>
            <a:miter lim="800000"/>
            <a:headEnd/>
            <a:tailEnd/>
          </a:ln>
          <a:effectLst/>
        </p:spPr>
        <p:txBody>
          <a:bodyPr wrap="none">
            <a:spAutoFit/>
          </a:bodyPr>
          <a:lstStyle/>
          <a:p>
            <a:r>
              <a:rPr lang="en-US" sz="2400">
                <a:solidFill>
                  <a:schemeClr val="tx1"/>
                </a:solidFill>
              </a:rPr>
              <a:t>t</a:t>
            </a:r>
            <a:r>
              <a:rPr lang="en-US" sz="2400" baseline="-25000">
                <a:solidFill>
                  <a:schemeClr val="tx1"/>
                </a:solidFill>
              </a:rPr>
              <a:t>cdreg</a:t>
            </a:r>
            <a:r>
              <a:rPr lang="en-US" sz="2400">
                <a:solidFill>
                  <a:schemeClr val="tx1"/>
                </a:solidFill>
              </a:rPr>
              <a:t> + t</a:t>
            </a:r>
            <a:r>
              <a:rPr lang="en-US" sz="2400" baseline="-25000">
                <a:solidFill>
                  <a:schemeClr val="tx1"/>
                </a:solidFill>
              </a:rPr>
              <a:t>cdlogic</a:t>
            </a:r>
            <a:r>
              <a:rPr lang="en-US" sz="2400">
                <a:solidFill>
                  <a:schemeClr val="tx1"/>
                </a:solidFill>
              </a:rPr>
              <a:t> </a:t>
            </a:r>
            <a:r>
              <a:rPr lang="en-US" sz="2400">
                <a:solidFill>
                  <a:schemeClr val="tx1"/>
                </a:solidFill>
                <a:sym typeface="Symbol" pitchFamily="18" charset="2"/>
              </a:rPr>
              <a:t></a:t>
            </a:r>
            <a:r>
              <a:rPr lang="en-US" sz="2400">
                <a:solidFill>
                  <a:schemeClr val="tx1"/>
                </a:solidFill>
              </a:rPr>
              <a:t> t</a:t>
            </a:r>
            <a:r>
              <a:rPr lang="en-US" sz="2400" baseline="-25000">
                <a:solidFill>
                  <a:schemeClr val="tx1"/>
                </a:solidFill>
              </a:rPr>
              <a:t>hold</a:t>
            </a:r>
          </a:p>
        </p:txBody>
      </p:sp>
      <p:sp>
        <p:nvSpPr>
          <p:cNvPr id="1493017" name="Line 25"/>
          <p:cNvSpPr>
            <a:spLocks noChangeShapeType="1"/>
          </p:cNvSpPr>
          <p:nvPr/>
        </p:nvSpPr>
        <p:spPr bwMode="auto">
          <a:xfrm>
            <a:off x="5410200" y="4800600"/>
            <a:ext cx="381000" cy="0"/>
          </a:xfrm>
          <a:prstGeom prst="line">
            <a:avLst/>
          </a:prstGeom>
          <a:noFill/>
          <a:ln w="12700">
            <a:solidFill>
              <a:schemeClr val="tx1"/>
            </a:solidFill>
            <a:round/>
            <a:headEnd/>
            <a:tailEnd/>
          </a:ln>
          <a:effectLst/>
        </p:spPr>
        <p:txBody>
          <a:bodyPr/>
          <a:lstStyle/>
          <a:p>
            <a:endParaRPr lang="en-US"/>
          </a:p>
        </p:txBody>
      </p:sp>
      <p:sp>
        <p:nvSpPr>
          <p:cNvPr id="1493018" name="Line 26"/>
          <p:cNvSpPr>
            <a:spLocks noChangeShapeType="1"/>
          </p:cNvSpPr>
          <p:nvPr/>
        </p:nvSpPr>
        <p:spPr bwMode="auto">
          <a:xfrm flipH="1">
            <a:off x="5791200" y="4572000"/>
            <a:ext cx="0" cy="228600"/>
          </a:xfrm>
          <a:prstGeom prst="line">
            <a:avLst/>
          </a:prstGeom>
          <a:noFill/>
          <a:ln w="12700">
            <a:solidFill>
              <a:schemeClr val="tx1"/>
            </a:solidFill>
            <a:round/>
            <a:headEnd type="triangle" w="med" len="med"/>
            <a:tailEnd/>
          </a:ln>
          <a:effectLst/>
        </p:spPr>
        <p:txBody>
          <a:bodyPr/>
          <a:lstStyle/>
          <a:p>
            <a:endParaRPr lang="en-US"/>
          </a:p>
        </p:txBody>
      </p:sp>
      <p:sp>
        <p:nvSpPr>
          <p:cNvPr id="1493019" name="Line 27"/>
          <p:cNvSpPr>
            <a:spLocks noChangeShapeType="1"/>
          </p:cNvSpPr>
          <p:nvPr/>
        </p:nvSpPr>
        <p:spPr bwMode="auto">
          <a:xfrm>
            <a:off x="5791200" y="4572000"/>
            <a:ext cx="381000" cy="0"/>
          </a:xfrm>
          <a:prstGeom prst="line">
            <a:avLst/>
          </a:prstGeom>
          <a:noFill/>
          <a:ln w="12700">
            <a:solidFill>
              <a:schemeClr val="tx1"/>
            </a:solidFill>
            <a:round/>
            <a:headEnd/>
            <a:tailEnd/>
          </a:ln>
          <a:effectLst/>
        </p:spPr>
        <p:txBody>
          <a:bodyPr/>
          <a:lstStyle/>
          <a:p>
            <a:endParaRPr lang="en-US"/>
          </a:p>
        </p:txBody>
      </p:sp>
      <p:sp>
        <p:nvSpPr>
          <p:cNvPr id="1493020" name="Line 28"/>
          <p:cNvSpPr>
            <a:spLocks noChangeShapeType="1"/>
          </p:cNvSpPr>
          <p:nvPr/>
        </p:nvSpPr>
        <p:spPr bwMode="auto">
          <a:xfrm flipH="1">
            <a:off x="6172200" y="4572000"/>
            <a:ext cx="0" cy="228600"/>
          </a:xfrm>
          <a:prstGeom prst="line">
            <a:avLst/>
          </a:prstGeom>
          <a:noFill/>
          <a:ln w="12700">
            <a:solidFill>
              <a:schemeClr val="tx1"/>
            </a:solidFill>
            <a:round/>
            <a:headEnd/>
            <a:tailEnd/>
          </a:ln>
          <a:effectLst/>
        </p:spPr>
        <p:txBody>
          <a:bodyPr/>
          <a:lstStyle/>
          <a:p>
            <a:endParaRPr lang="en-US"/>
          </a:p>
        </p:txBody>
      </p:sp>
      <p:sp>
        <p:nvSpPr>
          <p:cNvPr id="1493021" name="Line 29"/>
          <p:cNvSpPr>
            <a:spLocks noChangeShapeType="1"/>
          </p:cNvSpPr>
          <p:nvPr/>
        </p:nvSpPr>
        <p:spPr bwMode="auto">
          <a:xfrm>
            <a:off x="6172200" y="4800600"/>
            <a:ext cx="381000" cy="0"/>
          </a:xfrm>
          <a:prstGeom prst="line">
            <a:avLst/>
          </a:prstGeom>
          <a:noFill/>
          <a:ln w="12700">
            <a:solidFill>
              <a:schemeClr val="tx1"/>
            </a:solidFill>
            <a:round/>
            <a:headEnd/>
            <a:tailEnd/>
          </a:ln>
          <a:effectLst/>
        </p:spPr>
        <p:txBody>
          <a:bodyPr/>
          <a:lstStyle/>
          <a:p>
            <a:endParaRPr lang="en-US"/>
          </a:p>
        </p:txBody>
      </p:sp>
      <p:sp>
        <p:nvSpPr>
          <p:cNvPr id="1493022" name="Line 30"/>
          <p:cNvSpPr>
            <a:spLocks noChangeShapeType="1"/>
          </p:cNvSpPr>
          <p:nvPr/>
        </p:nvSpPr>
        <p:spPr bwMode="auto">
          <a:xfrm flipH="1">
            <a:off x="6553200" y="4572000"/>
            <a:ext cx="0" cy="228600"/>
          </a:xfrm>
          <a:prstGeom prst="line">
            <a:avLst/>
          </a:prstGeom>
          <a:noFill/>
          <a:ln w="12700">
            <a:solidFill>
              <a:schemeClr val="tx1"/>
            </a:solidFill>
            <a:round/>
            <a:headEnd type="triangle" w="med" len="med"/>
            <a:tailEnd/>
          </a:ln>
          <a:effectLst/>
        </p:spPr>
        <p:txBody>
          <a:bodyPr/>
          <a:lstStyle/>
          <a:p>
            <a:endParaRPr lang="en-US"/>
          </a:p>
        </p:txBody>
      </p:sp>
      <p:sp>
        <p:nvSpPr>
          <p:cNvPr id="1493023" name="Line 31"/>
          <p:cNvSpPr>
            <a:spLocks noChangeShapeType="1"/>
          </p:cNvSpPr>
          <p:nvPr/>
        </p:nvSpPr>
        <p:spPr bwMode="auto">
          <a:xfrm>
            <a:off x="6553200" y="4572000"/>
            <a:ext cx="381000" cy="0"/>
          </a:xfrm>
          <a:prstGeom prst="line">
            <a:avLst/>
          </a:prstGeom>
          <a:noFill/>
          <a:ln w="12700">
            <a:solidFill>
              <a:schemeClr val="tx1"/>
            </a:solidFill>
            <a:round/>
            <a:headEnd/>
            <a:tailEnd/>
          </a:ln>
          <a:effectLst/>
        </p:spPr>
        <p:txBody>
          <a:bodyPr/>
          <a:lstStyle/>
          <a:p>
            <a:endParaRPr lang="en-US"/>
          </a:p>
        </p:txBody>
      </p:sp>
      <p:sp>
        <p:nvSpPr>
          <p:cNvPr id="1493024" name="Line 32"/>
          <p:cNvSpPr>
            <a:spLocks noChangeShapeType="1"/>
          </p:cNvSpPr>
          <p:nvPr/>
        </p:nvSpPr>
        <p:spPr bwMode="auto">
          <a:xfrm>
            <a:off x="5791200" y="4419600"/>
            <a:ext cx="7620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493025" name="Text Box 33"/>
          <p:cNvSpPr txBox="1">
            <a:spLocks noChangeArrowheads="1"/>
          </p:cNvSpPr>
          <p:nvPr/>
        </p:nvSpPr>
        <p:spPr bwMode="auto">
          <a:xfrm>
            <a:off x="5715000" y="3962400"/>
            <a:ext cx="2286000" cy="457200"/>
          </a:xfrm>
          <a:prstGeom prst="rect">
            <a:avLst/>
          </a:prstGeom>
          <a:noFill/>
          <a:ln w="12700">
            <a:noFill/>
            <a:miter lim="800000"/>
            <a:headEnd/>
            <a:tailEnd/>
          </a:ln>
          <a:effectLst/>
        </p:spPr>
        <p:txBody>
          <a:bodyPr wrap="none">
            <a:spAutoFit/>
          </a:bodyPr>
          <a:lstStyle/>
          <a:p>
            <a:pPr algn="ctr"/>
            <a:r>
              <a:rPr lang="en-US" sz="2400">
                <a:solidFill>
                  <a:schemeClr val="tx1"/>
                </a:solidFill>
              </a:rPr>
              <a:t>T (clock period)</a:t>
            </a:r>
          </a:p>
        </p:txBody>
      </p:sp>
      <p:sp>
        <p:nvSpPr>
          <p:cNvPr id="1493026" name="Line 34"/>
          <p:cNvSpPr>
            <a:spLocks noChangeShapeType="1"/>
          </p:cNvSpPr>
          <p:nvPr/>
        </p:nvSpPr>
        <p:spPr bwMode="auto">
          <a:xfrm flipH="1">
            <a:off x="6934200" y="4572000"/>
            <a:ext cx="0" cy="228600"/>
          </a:xfrm>
          <a:prstGeom prst="line">
            <a:avLst/>
          </a:prstGeom>
          <a:noFill/>
          <a:ln w="12700">
            <a:solidFill>
              <a:schemeClr val="tx1"/>
            </a:solidFill>
            <a:round/>
            <a:headEnd/>
            <a:tailEnd/>
          </a:ln>
          <a:effectLst/>
        </p:spPr>
        <p:txBody>
          <a:bodyPr/>
          <a:lstStyle/>
          <a:p>
            <a:endParaRPr lang="en-US"/>
          </a:p>
        </p:txBody>
      </p:sp>
      <p:sp>
        <p:nvSpPr>
          <p:cNvPr id="1493027" name="Line 35"/>
          <p:cNvSpPr>
            <a:spLocks noChangeShapeType="1"/>
          </p:cNvSpPr>
          <p:nvPr/>
        </p:nvSpPr>
        <p:spPr bwMode="auto">
          <a:xfrm>
            <a:off x="6934200" y="4800600"/>
            <a:ext cx="381000" cy="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3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3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3015" grpId="0" autoUpdateAnimBg="0"/>
      <p:bldP spid="14930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02" name="Rectangle 2"/>
          <p:cNvSpPr>
            <a:spLocks noGrp="1" noChangeArrowheads="1"/>
          </p:cNvSpPr>
          <p:nvPr>
            <p:ph type="title"/>
          </p:nvPr>
        </p:nvSpPr>
        <p:spPr/>
        <p:txBody>
          <a:bodyPr/>
          <a:lstStyle/>
          <a:p>
            <a:r>
              <a:rPr lang="en-US"/>
              <a:t>Static vs Dynamic Storage</a:t>
            </a:r>
          </a:p>
        </p:txBody>
      </p:sp>
      <p:sp>
        <p:nvSpPr>
          <p:cNvPr id="1484803" name="Rectangle 3"/>
          <p:cNvSpPr>
            <a:spLocks noGrp="1" noChangeArrowheads="1"/>
          </p:cNvSpPr>
          <p:nvPr>
            <p:ph type="body" idx="1"/>
          </p:nvPr>
        </p:nvSpPr>
        <p:spPr>
          <a:xfrm>
            <a:off x="533400" y="1143000"/>
            <a:ext cx="8153400" cy="4252913"/>
          </a:xfrm>
        </p:spPr>
        <p:txBody>
          <a:bodyPr/>
          <a:lstStyle/>
          <a:p>
            <a:r>
              <a:rPr lang="en-US"/>
              <a:t>Static storage</a:t>
            </a:r>
          </a:p>
          <a:p>
            <a:pPr lvl="1"/>
            <a:r>
              <a:rPr lang="en-US"/>
              <a:t>preserve state as long as the power is on</a:t>
            </a:r>
          </a:p>
          <a:p>
            <a:pPr lvl="1"/>
            <a:r>
              <a:rPr lang="en-US"/>
              <a:t>have positive feedback (</a:t>
            </a:r>
            <a:r>
              <a:rPr lang="en-US">
                <a:solidFill>
                  <a:schemeClr val="accent1"/>
                </a:solidFill>
              </a:rPr>
              <a:t>regeneration</a:t>
            </a:r>
            <a:r>
              <a:rPr lang="en-US"/>
              <a:t>) with an internal connection between the output and the input</a:t>
            </a:r>
          </a:p>
          <a:p>
            <a:pPr lvl="1"/>
            <a:r>
              <a:rPr lang="en-US"/>
              <a:t>useful when updates are infrequent (clock gating)</a:t>
            </a:r>
          </a:p>
          <a:p>
            <a:r>
              <a:rPr lang="en-US"/>
              <a:t>Dynamic storage</a:t>
            </a:r>
          </a:p>
          <a:p>
            <a:pPr lvl="1"/>
            <a:r>
              <a:rPr lang="en-US"/>
              <a:t>store state on parasitic capacitors</a:t>
            </a:r>
          </a:p>
          <a:p>
            <a:pPr lvl="1"/>
            <a:r>
              <a:rPr lang="en-US"/>
              <a:t>only hold state for short periods of time (milliseconds)</a:t>
            </a:r>
          </a:p>
          <a:p>
            <a:pPr lvl="1"/>
            <a:r>
              <a:rPr lang="en-US"/>
              <a:t>require periodic refresh</a:t>
            </a:r>
          </a:p>
          <a:p>
            <a:pPr lvl="1"/>
            <a:r>
              <a:rPr lang="en-US"/>
              <a:t>usually simpler, so higher speed and lower power</a:t>
            </a:r>
          </a:p>
          <a:p>
            <a:pPr lvl="1"/>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48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848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848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848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848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8480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848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848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0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8898" name="Rectangle 2"/>
          <p:cNvSpPr>
            <a:spLocks noGrp="1" noChangeArrowheads="1"/>
          </p:cNvSpPr>
          <p:nvPr>
            <p:ph type="title"/>
          </p:nvPr>
        </p:nvSpPr>
        <p:spPr/>
        <p:txBody>
          <a:bodyPr/>
          <a:lstStyle/>
          <a:p>
            <a:r>
              <a:rPr lang="en-US"/>
              <a:t>Latches vs Flipflops</a:t>
            </a:r>
          </a:p>
        </p:txBody>
      </p:sp>
      <p:sp>
        <p:nvSpPr>
          <p:cNvPr id="1488899" name="Rectangle 3"/>
          <p:cNvSpPr>
            <a:spLocks noGrp="1" noChangeArrowheads="1"/>
          </p:cNvSpPr>
          <p:nvPr>
            <p:ph type="body" idx="1"/>
          </p:nvPr>
        </p:nvSpPr>
        <p:spPr>
          <a:xfrm>
            <a:off x="457200" y="1143000"/>
            <a:ext cx="8077200" cy="4313238"/>
          </a:xfrm>
        </p:spPr>
        <p:txBody>
          <a:bodyPr/>
          <a:lstStyle/>
          <a:p>
            <a:pPr marL="342900" indent="-342900"/>
            <a:r>
              <a:rPr lang="en-US"/>
              <a:t>Latches</a:t>
            </a:r>
          </a:p>
          <a:p>
            <a:pPr marL="742950" lvl="1" indent="-285750"/>
            <a:r>
              <a:rPr lang="en-US">
                <a:solidFill>
                  <a:schemeClr val="accent1"/>
                </a:solidFill>
              </a:rPr>
              <a:t>level sensitive</a:t>
            </a:r>
            <a:r>
              <a:rPr lang="en-US"/>
              <a:t> circuit that passes inputs to Q when the clock is high (or low) - </a:t>
            </a:r>
            <a:r>
              <a:rPr lang="en-US">
                <a:solidFill>
                  <a:schemeClr val="accent1"/>
                </a:solidFill>
              </a:rPr>
              <a:t>transparent</a:t>
            </a:r>
            <a:r>
              <a:rPr lang="en-US"/>
              <a:t> mode</a:t>
            </a:r>
          </a:p>
          <a:p>
            <a:pPr marL="742950" lvl="1" indent="-285750"/>
            <a:r>
              <a:rPr lang="en-US"/>
              <a:t>input sampled on the falling edge of the clock is held stable when clock is low (or high) - </a:t>
            </a:r>
            <a:r>
              <a:rPr lang="en-US">
                <a:solidFill>
                  <a:schemeClr val="accent1"/>
                </a:solidFill>
              </a:rPr>
              <a:t>hold</a:t>
            </a:r>
            <a:r>
              <a:rPr lang="en-US"/>
              <a:t> mode</a:t>
            </a:r>
          </a:p>
          <a:p>
            <a:pPr marL="342900" indent="-342900"/>
            <a:r>
              <a:rPr lang="en-US"/>
              <a:t>Flipflops (edge-triggered)</a:t>
            </a:r>
          </a:p>
          <a:p>
            <a:pPr marL="742950" lvl="1" indent="-285750"/>
            <a:r>
              <a:rPr lang="en-US">
                <a:solidFill>
                  <a:schemeClr val="accent1"/>
                </a:solidFill>
              </a:rPr>
              <a:t>edge sensitive</a:t>
            </a:r>
            <a:r>
              <a:rPr lang="en-US"/>
              <a:t> circuits that sample the inputs on a clock transition</a:t>
            </a:r>
          </a:p>
          <a:p>
            <a:pPr marL="1143000" lvl="2" indent="-228600"/>
            <a:r>
              <a:rPr lang="en-US"/>
              <a:t>positive edge-triggered: 0 </a:t>
            </a:r>
            <a:r>
              <a:rPr lang="en-US">
                <a:sym typeface="Symbol" pitchFamily="18" charset="2"/>
              </a:rPr>
              <a:t> 1</a:t>
            </a:r>
            <a:r>
              <a:rPr lang="en-US"/>
              <a:t> </a:t>
            </a:r>
          </a:p>
          <a:p>
            <a:pPr marL="1143000" lvl="2" indent="-228600"/>
            <a:r>
              <a:rPr lang="en-US"/>
              <a:t>negative edge-triggered: 1 </a:t>
            </a:r>
            <a:r>
              <a:rPr lang="en-US">
                <a:sym typeface="Symbol" pitchFamily="18" charset="2"/>
              </a:rPr>
              <a:t> 0</a:t>
            </a:r>
          </a:p>
          <a:p>
            <a:pPr marL="742950" lvl="1" indent="-285750"/>
            <a:r>
              <a:rPr lang="en-US"/>
              <a:t>built using latches (e.g., master-slave flipflops)</a:t>
            </a:r>
          </a:p>
          <a:p>
            <a:pPr marL="742950" lvl="1" indent="-285750"/>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8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8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88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8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888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888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888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88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89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42" name="Rectangle 2"/>
          <p:cNvSpPr>
            <a:spLocks noGrp="1" noChangeArrowheads="1"/>
          </p:cNvSpPr>
          <p:nvPr>
            <p:ph type="title"/>
          </p:nvPr>
        </p:nvSpPr>
        <p:spPr/>
        <p:txBody>
          <a:bodyPr/>
          <a:lstStyle/>
          <a:p>
            <a:r>
              <a:rPr lang="en-US"/>
              <a:t>Review:  The Regenerative Property</a:t>
            </a:r>
          </a:p>
        </p:txBody>
      </p:sp>
      <p:grpSp>
        <p:nvGrpSpPr>
          <p:cNvPr id="1495043" name="Group 3"/>
          <p:cNvGrpSpPr>
            <a:grpSpLocks/>
          </p:cNvGrpSpPr>
          <p:nvPr/>
        </p:nvGrpSpPr>
        <p:grpSpPr bwMode="auto">
          <a:xfrm>
            <a:off x="2971800" y="1143000"/>
            <a:ext cx="685800" cy="533400"/>
            <a:chOff x="816" y="1920"/>
            <a:chExt cx="432" cy="336"/>
          </a:xfrm>
        </p:grpSpPr>
        <p:sp>
          <p:nvSpPr>
            <p:cNvPr id="1495044" name="AutoShape 4"/>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495045" name="Oval 5"/>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495046" name="Group 6"/>
          <p:cNvGrpSpPr>
            <a:grpSpLocks/>
          </p:cNvGrpSpPr>
          <p:nvPr/>
        </p:nvGrpSpPr>
        <p:grpSpPr bwMode="auto">
          <a:xfrm>
            <a:off x="4724400" y="1143000"/>
            <a:ext cx="685800" cy="533400"/>
            <a:chOff x="816" y="1920"/>
            <a:chExt cx="432" cy="336"/>
          </a:xfrm>
        </p:grpSpPr>
        <p:sp>
          <p:nvSpPr>
            <p:cNvPr id="1495047" name="AutoShape 7"/>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495048" name="Oval 8"/>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495049" name="Line 9"/>
          <p:cNvSpPr>
            <a:spLocks noChangeShapeType="1"/>
          </p:cNvSpPr>
          <p:nvPr/>
        </p:nvSpPr>
        <p:spPr bwMode="auto">
          <a:xfrm>
            <a:off x="3657600" y="1371600"/>
            <a:ext cx="1066800" cy="0"/>
          </a:xfrm>
          <a:prstGeom prst="line">
            <a:avLst/>
          </a:prstGeom>
          <a:noFill/>
          <a:ln w="12700">
            <a:solidFill>
              <a:schemeClr val="tx1"/>
            </a:solidFill>
            <a:round/>
            <a:headEnd/>
            <a:tailEnd/>
          </a:ln>
          <a:effectLst/>
        </p:spPr>
        <p:txBody>
          <a:bodyPr/>
          <a:lstStyle/>
          <a:p>
            <a:endParaRPr lang="en-US"/>
          </a:p>
        </p:txBody>
      </p:sp>
      <p:sp>
        <p:nvSpPr>
          <p:cNvPr id="1495050" name="Line 10"/>
          <p:cNvSpPr>
            <a:spLocks noChangeShapeType="1"/>
          </p:cNvSpPr>
          <p:nvPr/>
        </p:nvSpPr>
        <p:spPr bwMode="auto">
          <a:xfrm>
            <a:off x="5410200" y="1371600"/>
            <a:ext cx="685800" cy="0"/>
          </a:xfrm>
          <a:prstGeom prst="line">
            <a:avLst/>
          </a:prstGeom>
          <a:noFill/>
          <a:ln w="12700">
            <a:solidFill>
              <a:schemeClr val="tx1"/>
            </a:solidFill>
            <a:round/>
            <a:headEnd/>
            <a:tailEnd/>
          </a:ln>
          <a:effectLst/>
        </p:spPr>
        <p:txBody>
          <a:bodyPr/>
          <a:lstStyle/>
          <a:p>
            <a:endParaRPr lang="en-US"/>
          </a:p>
        </p:txBody>
      </p:sp>
      <p:sp>
        <p:nvSpPr>
          <p:cNvPr id="1495051" name="Line 11"/>
          <p:cNvSpPr>
            <a:spLocks noChangeShapeType="1"/>
          </p:cNvSpPr>
          <p:nvPr/>
        </p:nvSpPr>
        <p:spPr bwMode="auto">
          <a:xfrm>
            <a:off x="2286000" y="1371600"/>
            <a:ext cx="685800" cy="0"/>
          </a:xfrm>
          <a:prstGeom prst="line">
            <a:avLst/>
          </a:prstGeom>
          <a:noFill/>
          <a:ln w="12700">
            <a:solidFill>
              <a:schemeClr val="tx1"/>
            </a:solidFill>
            <a:round/>
            <a:headEnd/>
            <a:tailEnd/>
          </a:ln>
          <a:effectLst/>
        </p:spPr>
        <p:txBody>
          <a:bodyPr/>
          <a:lstStyle/>
          <a:p>
            <a:endParaRPr lang="en-US"/>
          </a:p>
        </p:txBody>
      </p:sp>
      <p:sp>
        <p:nvSpPr>
          <p:cNvPr id="1495052" name="Line 12"/>
          <p:cNvSpPr>
            <a:spLocks noChangeShapeType="1"/>
          </p:cNvSpPr>
          <p:nvPr/>
        </p:nvSpPr>
        <p:spPr bwMode="auto">
          <a:xfrm>
            <a:off x="2286000" y="1371600"/>
            <a:ext cx="0" cy="762000"/>
          </a:xfrm>
          <a:prstGeom prst="line">
            <a:avLst/>
          </a:prstGeom>
          <a:noFill/>
          <a:ln w="12700" cap="rnd">
            <a:solidFill>
              <a:schemeClr val="tx1"/>
            </a:solidFill>
            <a:prstDash val="sysDot"/>
            <a:round/>
            <a:headEnd/>
            <a:tailEnd/>
          </a:ln>
          <a:effectLst/>
        </p:spPr>
        <p:txBody>
          <a:bodyPr/>
          <a:lstStyle/>
          <a:p>
            <a:endParaRPr lang="en-US"/>
          </a:p>
        </p:txBody>
      </p:sp>
      <p:sp>
        <p:nvSpPr>
          <p:cNvPr id="1495053" name="Line 13"/>
          <p:cNvSpPr>
            <a:spLocks noChangeShapeType="1"/>
          </p:cNvSpPr>
          <p:nvPr/>
        </p:nvSpPr>
        <p:spPr bwMode="auto">
          <a:xfrm>
            <a:off x="2286000" y="2133600"/>
            <a:ext cx="3581400" cy="0"/>
          </a:xfrm>
          <a:prstGeom prst="line">
            <a:avLst/>
          </a:prstGeom>
          <a:noFill/>
          <a:ln w="12700" cap="rnd">
            <a:solidFill>
              <a:schemeClr val="tx1"/>
            </a:solidFill>
            <a:prstDash val="sysDot"/>
            <a:round/>
            <a:headEnd/>
            <a:tailEnd/>
          </a:ln>
          <a:effectLst/>
        </p:spPr>
        <p:txBody>
          <a:bodyPr/>
          <a:lstStyle/>
          <a:p>
            <a:endParaRPr lang="en-US"/>
          </a:p>
        </p:txBody>
      </p:sp>
      <p:sp>
        <p:nvSpPr>
          <p:cNvPr id="1495054" name="Line 14"/>
          <p:cNvSpPr>
            <a:spLocks noChangeShapeType="1"/>
          </p:cNvSpPr>
          <p:nvPr/>
        </p:nvSpPr>
        <p:spPr bwMode="auto">
          <a:xfrm>
            <a:off x="5867400" y="1371600"/>
            <a:ext cx="0" cy="762000"/>
          </a:xfrm>
          <a:prstGeom prst="line">
            <a:avLst/>
          </a:prstGeom>
          <a:noFill/>
          <a:ln w="12700" cap="rnd">
            <a:solidFill>
              <a:schemeClr val="tx1"/>
            </a:solidFill>
            <a:prstDash val="sysDot"/>
            <a:round/>
            <a:headEnd/>
            <a:tailEnd/>
          </a:ln>
          <a:effectLst/>
        </p:spPr>
        <p:txBody>
          <a:bodyPr/>
          <a:lstStyle/>
          <a:p>
            <a:endParaRPr lang="en-US"/>
          </a:p>
        </p:txBody>
      </p:sp>
      <p:sp>
        <p:nvSpPr>
          <p:cNvPr id="1495055" name="Text Box 15"/>
          <p:cNvSpPr txBox="1">
            <a:spLocks noChangeArrowheads="1"/>
          </p:cNvSpPr>
          <p:nvPr/>
        </p:nvSpPr>
        <p:spPr bwMode="auto">
          <a:xfrm>
            <a:off x="4953000" y="3124200"/>
            <a:ext cx="3733800" cy="2282825"/>
          </a:xfrm>
          <a:prstGeom prst="rect">
            <a:avLst/>
          </a:prstGeom>
          <a:noFill/>
          <a:ln w="12700">
            <a:noFill/>
            <a:miter lim="800000"/>
            <a:headEnd/>
            <a:tailEnd/>
          </a:ln>
          <a:effectLst/>
        </p:spPr>
        <p:txBody>
          <a:bodyPr>
            <a:spAutoFit/>
          </a:bodyPr>
          <a:lstStyle/>
          <a:p>
            <a:r>
              <a:rPr lang="en-US" sz="2400">
                <a:solidFill>
                  <a:schemeClr val="tx1"/>
                </a:solidFill>
              </a:rPr>
              <a:t>If the gain in the transient region is larger than 1, only A and B are stable operation points.  C is a </a:t>
            </a:r>
            <a:r>
              <a:rPr lang="en-US" sz="2400"/>
              <a:t>metastable</a:t>
            </a:r>
            <a:r>
              <a:rPr lang="en-US" sz="2400">
                <a:solidFill>
                  <a:schemeClr val="tx1"/>
                </a:solidFill>
              </a:rPr>
              <a:t> operation point.</a:t>
            </a:r>
            <a:endParaRPr lang="en-US" sz="2400" baseline="-25000">
              <a:solidFill>
                <a:schemeClr val="tx1"/>
              </a:solidFill>
            </a:endParaRPr>
          </a:p>
        </p:txBody>
      </p:sp>
      <p:sp>
        <p:nvSpPr>
          <p:cNvPr id="1495056" name="Text Box 16"/>
          <p:cNvSpPr txBox="1">
            <a:spLocks noChangeArrowheads="1"/>
          </p:cNvSpPr>
          <p:nvPr/>
        </p:nvSpPr>
        <p:spPr bwMode="auto">
          <a:xfrm>
            <a:off x="1447800" y="3200400"/>
            <a:ext cx="354013" cy="396875"/>
          </a:xfrm>
          <a:prstGeom prst="rect">
            <a:avLst/>
          </a:prstGeom>
          <a:noFill/>
          <a:ln w="12700">
            <a:noFill/>
            <a:miter lim="800000"/>
            <a:headEnd/>
            <a:tailEnd/>
          </a:ln>
          <a:effectLst/>
        </p:spPr>
        <p:txBody>
          <a:bodyPr wrap="none">
            <a:spAutoFit/>
          </a:bodyPr>
          <a:lstStyle/>
          <a:p>
            <a:r>
              <a:rPr lang="en-US" sz="2000">
                <a:solidFill>
                  <a:schemeClr val="tx1"/>
                </a:solidFill>
              </a:rPr>
              <a:t>A</a:t>
            </a:r>
            <a:endParaRPr lang="en-US" sz="2000" baseline="-25000">
              <a:solidFill>
                <a:schemeClr val="tx1"/>
              </a:solidFill>
            </a:endParaRPr>
          </a:p>
        </p:txBody>
      </p:sp>
      <p:sp>
        <p:nvSpPr>
          <p:cNvPr id="1495057" name="Text Box 17"/>
          <p:cNvSpPr txBox="1">
            <a:spLocks noChangeArrowheads="1"/>
          </p:cNvSpPr>
          <p:nvPr/>
        </p:nvSpPr>
        <p:spPr bwMode="auto">
          <a:xfrm>
            <a:off x="4267200" y="914400"/>
            <a:ext cx="482600" cy="396875"/>
          </a:xfrm>
          <a:prstGeom prst="rect">
            <a:avLst/>
          </a:prstGeom>
          <a:noFill/>
          <a:ln w="12700">
            <a:noFill/>
            <a:miter lim="800000"/>
            <a:headEnd/>
            <a:tailEnd/>
          </a:ln>
          <a:effectLst/>
        </p:spPr>
        <p:txBody>
          <a:bodyPr wrap="none">
            <a:spAutoFit/>
          </a:bodyPr>
          <a:lstStyle/>
          <a:p>
            <a:r>
              <a:rPr lang="en-US" sz="2000">
                <a:solidFill>
                  <a:schemeClr val="tx1"/>
                </a:solidFill>
              </a:rPr>
              <a:t>V</a:t>
            </a:r>
            <a:r>
              <a:rPr lang="en-US" sz="2000" baseline="-25000">
                <a:solidFill>
                  <a:schemeClr val="tx1"/>
                </a:solidFill>
              </a:rPr>
              <a:t>i2</a:t>
            </a:r>
          </a:p>
        </p:txBody>
      </p:sp>
      <p:sp>
        <p:nvSpPr>
          <p:cNvPr id="1495058" name="Text Box 18"/>
          <p:cNvSpPr txBox="1">
            <a:spLocks noChangeArrowheads="1"/>
          </p:cNvSpPr>
          <p:nvPr/>
        </p:nvSpPr>
        <p:spPr bwMode="auto">
          <a:xfrm>
            <a:off x="5410200" y="914400"/>
            <a:ext cx="538163" cy="396875"/>
          </a:xfrm>
          <a:prstGeom prst="rect">
            <a:avLst/>
          </a:prstGeom>
          <a:noFill/>
          <a:ln w="12700">
            <a:noFill/>
            <a:miter lim="800000"/>
            <a:headEnd/>
            <a:tailEnd/>
          </a:ln>
          <a:effectLst/>
        </p:spPr>
        <p:txBody>
          <a:bodyPr wrap="none">
            <a:spAutoFit/>
          </a:bodyPr>
          <a:lstStyle/>
          <a:p>
            <a:r>
              <a:rPr lang="en-US" sz="2000">
                <a:solidFill>
                  <a:schemeClr val="tx1"/>
                </a:solidFill>
              </a:rPr>
              <a:t>V</a:t>
            </a:r>
            <a:r>
              <a:rPr lang="en-US" sz="2000" baseline="-25000">
                <a:solidFill>
                  <a:schemeClr val="tx1"/>
                </a:solidFill>
              </a:rPr>
              <a:t>o2</a:t>
            </a:r>
          </a:p>
        </p:txBody>
      </p:sp>
      <p:sp>
        <p:nvSpPr>
          <p:cNvPr id="1495059" name="Line 19"/>
          <p:cNvSpPr>
            <a:spLocks noChangeShapeType="1"/>
          </p:cNvSpPr>
          <p:nvPr/>
        </p:nvSpPr>
        <p:spPr bwMode="auto">
          <a:xfrm flipV="1">
            <a:off x="1447800" y="3200400"/>
            <a:ext cx="0" cy="2057400"/>
          </a:xfrm>
          <a:prstGeom prst="line">
            <a:avLst/>
          </a:prstGeom>
          <a:noFill/>
          <a:ln w="12700">
            <a:solidFill>
              <a:schemeClr val="tx1"/>
            </a:solidFill>
            <a:round/>
            <a:headEnd/>
            <a:tailEnd type="triangle" w="med" len="med"/>
          </a:ln>
          <a:effectLst/>
        </p:spPr>
        <p:txBody>
          <a:bodyPr/>
          <a:lstStyle/>
          <a:p>
            <a:endParaRPr lang="en-US"/>
          </a:p>
        </p:txBody>
      </p:sp>
      <p:sp>
        <p:nvSpPr>
          <p:cNvPr id="1495060" name="Line 20"/>
          <p:cNvSpPr>
            <a:spLocks noChangeShapeType="1"/>
          </p:cNvSpPr>
          <p:nvPr/>
        </p:nvSpPr>
        <p:spPr bwMode="auto">
          <a:xfrm>
            <a:off x="1447800" y="5257800"/>
            <a:ext cx="2590800" cy="0"/>
          </a:xfrm>
          <a:prstGeom prst="line">
            <a:avLst/>
          </a:prstGeom>
          <a:noFill/>
          <a:ln w="12700">
            <a:solidFill>
              <a:schemeClr val="tx1"/>
            </a:solidFill>
            <a:round/>
            <a:headEnd/>
            <a:tailEnd type="triangle" w="med" len="med"/>
          </a:ln>
          <a:effectLst/>
        </p:spPr>
        <p:txBody>
          <a:bodyPr/>
          <a:lstStyle/>
          <a:p>
            <a:endParaRPr lang="en-US"/>
          </a:p>
        </p:txBody>
      </p:sp>
      <p:grpSp>
        <p:nvGrpSpPr>
          <p:cNvPr id="1495061" name="Group 21"/>
          <p:cNvGrpSpPr>
            <a:grpSpLocks/>
          </p:cNvGrpSpPr>
          <p:nvPr/>
        </p:nvGrpSpPr>
        <p:grpSpPr bwMode="auto">
          <a:xfrm>
            <a:off x="1447800" y="3581400"/>
            <a:ext cx="1966913" cy="1749425"/>
            <a:chOff x="1824" y="2496"/>
            <a:chExt cx="1239" cy="1102"/>
          </a:xfrm>
        </p:grpSpPr>
        <p:sp>
          <p:nvSpPr>
            <p:cNvPr id="1495062" name="Arc 22"/>
            <p:cNvSpPr>
              <a:spLocks/>
            </p:cNvSpPr>
            <p:nvPr/>
          </p:nvSpPr>
          <p:spPr bwMode="auto">
            <a:xfrm>
              <a:off x="1824" y="2496"/>
              <a:ext cx="624" cy="5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2"/>
              </a:solidFill>
              <a:round/>
              <a:headEnd/>
              <a:tailEnd/>
            </a:ln>
            <a:effectLst/>
          </p:spPr>
          <p:txBody>
            <a:bodyPr wrap="none" anchor="ctr"/>
            <a:lstStyle/>
            <a:p>
              <a:endParaRPr lang="en-US"/>
            </a:p>
          </p:txBody>
        </p:sp>
        <p:sp>
          <p:nvSpPr>
            <p:cNvPr id="1495063" name="Arc 23"/>
            <p:cNvSpPr>
              <a:spLocks/>
            </p:cNvSpPr>
            <p:nvPr/>
          </p:nvSpPr>
          <p:spPr bwMode="auto">
            <a:xfrm rot="4359941" flipV="1">
              <a:off x="2453" y="2987"/>
              <a:ext cx="694" cy="527"/>
            </a:xfrm>
            <a:custGeom>
              <a:avLst/>
              <a:gdLst>
                <a:gd name="G0" fmla="+- 2633 0 0"/>
                <a:gd name="G1" fmla="+- 21600 0 0"/>
                <a:gd name="G2" fmla="+- 21600 0 0"/>
                <a:gd name="T0" fmla="*/ 0 w 24030"/>
                <a:gd name="T1" fmla="*/ 161 h 21600"/>
                <a:gd name="T2" fmla="*/ 24030 w 24030"/>
                <a:gd name="T3" fmla="*/ 18642 h 21600"/>
                <a:gd name="T4" fmla="*/ 2633 w 24030"/>
                <a:gd name="T5" fmla="*/ 21600 h 21600"/>
              </a:gdLst>
              <a:ahLst/>
              <a:cxnLst>
                <a:cxn ang="0">
                  <a:pos x="T0" y="T1"/>
                </a:cxn>
                <a:cxn ang="0">
                  <a:pos x="T2" y="T3"/>
                </a:cxn>
                <a:cxn ang="0">
                  <a:pos x="T4" y="T5"/>
                </a:cxn>
              </a:cxnLst>
              <a:rect l="0" t="0" r="r" b="b"/>
              <a:pathLst>
                <a:path w="24030" h="21600" fill="none" extrusionOk="0">
                  <a:moveTo>
                    <a:pt x="0" y="161"/>
                  </a:moveTo>
                  <a:cubicBezTo>
                    <a:pt x="873" y="53"/>
                    <a:pt x="1752" y="-1"/>
                    <a:pt x="2633" y="0"/>
                  </a:cubicBezTo>
                  <a:cubicBezTo>
                    <a:pt x="13419" y="0"/>
                    <a:pt x="22552" y="7957"/>
                    <a:pt x="24029" y="18642"/>
                  </a:cubicBezTo>
                </a:path>
                <a:path w="24030" h="21600" stroke="0" extrusionOk="0">
                  <a:moveTo>
                    <a:pt x="0" y="161"/>
                  </a:moveTo>
                  <a:cubicBezTo>
                    <a:pt x="873" y="53"/>
                    <a:pt x="1752" y="-1"/>
                    <a:pt x="2633" y="0"/>
                  </a:cubicBezTo>
                  <a:cubicBezTo>
                    <a:pt x="13419" y="0"/>
                    <a:pt x="22552" y="7957"/>
                    <a:pt x="24029" y="18642"/>
                  </a:cubicBezTo>
                  <a:lnTo>
                    <a:pt x="2633" y="21600"/>
                  </a:lnTo>
                  <a:close/>
                </a:path>
              </a:pathLst>
            </a:custGeom>
            <a:noFill/>
            <a:ln w="28575">
              <a:solidFill>
                <a:schemeClr val="tx2"/>
              </a:solidFill>
              <a:round/>
              <a:headEnd/>
              <a:tailEnd/>
            </a:ln>
            <a:effectLst/>
          </p:spPr>
          <p:txBody>
            <a:bodyPr wrap="none" anchor="ctr"/>
            <a:lstStyle/>
            <a:p>
              <a:endParaRPr lang="en-US"/>
            </a:p>
          </p:txBody>
        </p:sp>
      </p:grpSp>
      <p:grpSp>
        <p:nvGrpSpPr>
          <p:cNvPr id="1495064" name="Group 24"/>
          <p:cNvGrpSpPr>
            <a:grpSpLocks/>
          </p:cNvGrpSpPr>
          <p:nvPr/>
        </p:nvGrpSpPr>
        <p:grpSpPr bwMode="auto">
          <a:xfrm rot="15965307" flipH="1">
            <a:off x="1598613" y="3430587"/>
            <a:ext cx="1835150" cy="1984375"/>
            <a:chOff x="1824" y="2496"/>
            <a:chExt cx="1239" cy="1102"/>
          </a:xfrm>
        </p:grpSpPr>
        <p:sp>
          <p:nvSpPr>
            <p:cNvPr id="1495065" name="Arc 25"/>
            <p:cNvSpPr>
              <a:spLocks/>
            </p:cNvSpPr>
            <p:nvPr/>
          </p:nvSpPr>
          <p:spPr bwMode="auto">
            <a:xfrm>
              <a:off x="1824" y="2496"/>
              <a:ext cx="624" cy="5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accent1"/>
              </a:solidFill>
              <a:round/>
              <a:headEnd/>
              <a:tailEnd/>
            </a:ln>
            <a:effectLst/>
          </p:spPr>
          <p:txBody>
            <a:bodyPr wrap="none" anchor="ctr"/>
            <a:lstStyle/>
            <a:p>
              <a:endParaRPr lang="en-US"/>
            </a:p>
          </p:txBody>
        </p:sp>
        <p:sp>
          <p:nvSpPr>
            <p:cNvPr id="1495066" name="Arc 26"/>
            <p:cNvSpPr>
              <a:spLocks/>
            </p:cNvSpPr>
            <p:nvPr/>
          </p:nvSpPr>
          <p:spPr bwMode="auto">
            <a:xfrm rot="4359941" flipV="1">
              <a:off x="2453" y="2987"/>
              <a:ext cx="694" cy="527"/>
            </a:xfrm>
            <a:custGeom>
              <a:avLst/>
              <a:gdLst>
                <a:gd name="G0" fmla="+- 2633 0 0"/>
                <a:gd name="G1" fmla="+- 21600 0 0"/>
                <a:gd name="G2" fmla="+- 21600 0 0"/>
                <a:gd name="T0" fmla="*/ 0 w 24030"/>
                <a:gd name="T1" fmla="*/ 161 h 21600"/>
                <a:gd name="T2" fmla="*/ 24030 w 24030"/>
                <a:gd name="T3" fmla="*/ 18642 h 21600"/>
                <a:gd name="T4" fmla="*/ 2633 w 24030"/>
                <a:gd name="T5" fmla="*/ 21600 h 21600"/>
              </a:gdLst>
              <a:ahLst/>
              <a:cxnLst>
                <a:cxn ang="0">
                  <a:pos x="T0" y="T1"/>
                </a:cxn>
                <a:cxn ang="0">
                  <a:pos x="T2" y="T3"/>
                </a:cxn>
                <a:cxn ang="0">
                  <a:pos x="T4" y="T5"/>
                </a:cxn>
              </a:cxnLst>
              <a:rect l="0" t="0" r="r" b="b"/>
              <a:pathLst>
                <a:path w="24030" h="21600" fill="none" extrusionOk="0">
                  <a:moveTo>
                    <a:pt x="0" y="161"/>
                  </a:moveTo>
                  <a:cubicBezTo>
                    <a:pt x="873" y="53"/>
                    <a:pt x="1752" y="-1"/>
                    <a:pt x="2633" y="0"/>
                  </a:cubicBezTo>
                  <a:cubicBezTo>
                    <a:pt x="13419" y="0"/>
                    <a:pt x="22552" y="7957"/>
                    <a:pt x="24029" y="18642"/>
                  </a:cubicBezTo>
                </a:path>
                <a:path w="24030" h="21600" stroke="0" extrusionOk="0">
                  <a:moveTo>
                    <a:pt x="0" y="161"/>
                  </a:moveTo>
                  <a:cubicBezTo>
                    <a:pt x="873" y="53"/>
                    <a:pt x="1752" y="-1"/>
                    <a:pt x="2633" y="0"/>
                  </a:cubicBezTo>
                  <a:cubicBezTo>
                    <a:pt x="13419" y="0"/>
                    <a:pt x="22552" y="7957"/>
                    <a:pt x="24029" y="18642"/>
                  </a:cubicBezTo>
                  <a:lnTo>
                    <a:pt x="2633" y="21600"/>
                  </a:lnTo>
                  <a:close/>
                </a:path>
              </a:pathLst>
            </a:custGeom>
            <a:noFill/>
            <a:ln w="28575">
              <a:solidFill>
                <a:schemeClr val="accent1"/>
              </a:solidFill>
              <a:round/>
              <a:headEnd/>
              <a:tailEnd/>
            </a:ln>
            <a:effectLst/>
          </p:spPr>
          <p:txBody>
            <a:bodyPr wrap="none" anchor="ctr"/>
            <a:lstStyle/>
            <a:p>
              <a:endParaRPr lang="en-US"/>
            </a:p>
          </p:txBody>
        </p:sp>
      </p:grpSp>
      <p:sp>
        <p:nvSpPr>
          <p:cNvPr id="1495067" name="Oval 27"/>
          <p:cNvSpPr>
            <a:spLocks noChangeArrowheads="1"/>
          </p:cNvSpPr>
          <p:nvPr/>
        </p:nvSpPr>
        <p:spPr bwMode="auto">
          <a:xfrm>
            <a:off x="3352800" y="5181600"/>
            <a:ext cx="152400" cy="1524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495068" name="Oval 28"/>
          <p:cNvSpPr>
            <a:spLocks noChangeArrowheads="1"/>
          </p:cNvSpPr>
          <p:nvPr/>
        </p:nvSpPr>
        <p:spPr bwMode="auto">
          <a:xfrm>
            <a:off x="2362200" y="4343400"/>
            <a:ext cx="152400" cy="15240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495069" name="Text Box 29"/>
          <p:cNvSpPr txBox="1">
            <a:spLocks noChangeArrowheads="1"/>
          </p:cNvSpPr>
          <p:nvPr/>
        </p:nvSpPr>
        <p:spPr bwMode="auto">
          <a:xfrm>
            <a:off x="2895600" y="5334000"/>
            <a:ext cx="1100138" cy="396875"/>
          </a:xfrm>
          <a:prstGeom prst="rect">
            <a:avLst/>
          </a:prstGeom>
          <a:noFill/>
          <a:ln w="12700">
            <a:noFill/>
            <a:miter lim="800000"/>
            <a:headEnd/>
            <a:tailEnd/>
          </a:ln>
          <a:effectLst/>
        </p:spPr>
        <p:txBody>
          <a:bodyPr wrap="none">
            <a:spAutoFit/>
          </a:bodyPr>
          <a:lstStyle/>
          <a:p>
            <a:r>
              <a:rPr lang="en-US" sz="2000">
                <a:solidFill>
                  <a:schemeClr val="tx1"/>
                </a:solidFill>
              </a:rPr>
              <a:t>V</a:t>
            </a:r>
            <a:r>
              <a:rPr lang="en-US" sz="2000" baseline="-25000">
                <a:solidFill>
                  <a:schemeClr val="tx1"/>
                </a:solidFill>
              </a:rPr>
              <a:t>i1 </a:t>
            </a:r>
            <a:r>
              <a:rPr lang="en-US" sz="2000">
                <a:solidFill>
                  <a:schemeClr val="tx1"/>
                </a:solidFill>
              </a:rPr>
              <a:t>= V</a:t>
            </a:r>
            <a:r>
              <a:rPr lang="en-US" sz="2000" baseline="-25000">
                <a:solidFill>
                  <a:schemeClr val="tx1"/>
                </a:solidFill>
              </a:rPr>
              <a:t>o2</a:t>
            </a:r>
          </a:p>
        </p:txBody>
      </p:sp>
      <p:sp>
        <p:nvSpPr>
          <p:cNvPr id="1495070" name="Text Box 30"/>
          <p:cNvSpPr txBox="1">
            <a:spLocks noChangeArrowheads="1"/>
          </p:cNvSpPr>
          <p:nvPr/>
        </p:nvSpPr>
        <p:spPr bwMode="auto">
          <a:xfrm rot="-5388055">
            <a:off x="562769" y="3399631"/>
            <a:ext cx="1100138" cy="396875"/>
          </a:xfrm>
          <a:prstGeom prst="rect">
            <a:avLst/>
          </a:prstGeom>
          <a:noFill/>
          <a:ln w="12700">
            <a:noFill/>
            <a:miter lim="800000"/>
            <a:headEnd/>
            <a:tailEnd/>
          </a:ln>
          <a:effectLst/>
        </p:spPr>
        <p:txBody>
          <a:bodyPr wrap="none">
            <a:spAutoFit/>
          </a:bodyPr>
          <a:lstStyle/>
          <a:p>
            <a:r>
              <a:rPr lang="en-US" sz="2000">
                <a:solidFill>
                  <a:schemeClr val="tx1"/>
                </a:solidFill>
              </a:rPr>
              <a:t>V</a:t>
            </a:r>
            <a:r>
              <a:rPr lang="en-US" sz="2000" baseline="-25000">
                <a:solidFill>
                  <a:schemeClr val="tx1"/>
                </a:solidFill>
              </a:rPr>
              <a:t>i2 </a:t>
            </a:r>
            <a:r>
              <a:rPr lang="en-US" sz="2000">
                <a:solidFill>
                  <a:schemeClr val="tx1"/>
                </a:solidFill>
              </a:rPr>
              <a:t>= V</a:t>
            </a:r>
            <a:r>
              <a:rPr lang="en-US" sz="2000" baseline="-25000">
                <a:solidFill>
                  <a:schemeClr val="tx1"/>
                </a:solidFill>
              </a:rPr>
              <a:t>o1</a:t>
            </a:r>
          </a:p>
        </p:txBody>
      </p:sp>
      <p:sp>
        <p:nvSpPr>
          <p:cNvPr id="1495071" name="Line 31"/>
          <p:cNvSpPr>
            <a:spLocks noChangeShapeType="1"/>
          </p:cNvSpPr>
          <p:nvPr/>
        </p:nvSpPr>
        <p:spPr bwMode="auto">
          <a:xfrm flipV="1">
            <a:off x="2362200" y="4038600"/>
            <a:ext cx="0" cy="1219200"/>
          </a:xfrm>
          <a:prstGeom prst="line">
            <a:avLst/>
          </a:prstGeom>
          <a:noFill/>
          <a:ln w="12700" cap="rnd">
            <a:solidFill>
              <a:schemeClr val="accent1"/>
            </a:solidFill>
            <a:prstDash val="sysDot"/>
            <a:round/>
            <a:headEnd/>
            <a:tailEnd type="triangle" w="med" len="med"/>
          </a:ln>
          <a:effectLst/>
        </p:spPr>
        <p:txBody>
          <a:bodyPr/>
          <a:lstStyle/>
          <a:p>
            <a:endParaRPr lang="en-US"/>
          </a:p>
        </p:txBody>
      </p:sp>
      <p:sp>
        <p:nvSpPr>
          <p:cNvPr id="1495072" name="Line 32"/>
          <p:cNvSpPr>
            <a:spLocks noChangeShapeType="1"/>
          </p:cNvSpPr>
          <p:nvPr/>
        </p:nvSpPr>
        <p:spPr bwMode="auto">
          <a:xfrm flipV="1">
            <a:off x="2438400" y="4419600"/>
            <a:ext cx="0" cy="838200"/>
          </a:xfrm>
          <a:prstGeom prst="line">
            <a:avLst/>
          </a:prstGeom>
          <a:noFill/>
          <a:ln w="12700">
            <a:solidFill>
              <a:schemeClr val="tx1"/>
            </a:solidFill>
            <a:prstDash val="sysDot"/>
            <a:round/>
            <a:headEnd/>
            <a:tailEnd type="triangle" w="med" len="med"/>
          </a:ln>
          <a:effectLst/>
        </p:spPr>
        <p:txBody>
          <a:bodyPr/>
          <a:lstStyle/>
          <a:p>
            <a:endParaRPr lang="en-US"/>
          </a:p>
        </p:txBody>
      </p:sp>
      <p:sp>
        <p:nvSpPr>
          <p:cNvPr id="1495073" name="Line 33"/>
          <p:cNvSpPr>
            <a:spLocks noChangeShapeType="1"/>
          </p:cNvSpPr>
          <p:nvPr/>
        </p:nvSpPr>
        <p:spPr bwMode="auto">
          <a:xfrm flipH="1">
            <a:off x="1600200" y="4038600"/>
            <a:ext cx="762000" cy="0"/>
          </a:xfrm>
          <a:prstGeom prst="line">
            <a:avLst/>
          </a:prstGeom>
          <a:noFill/>
          <a:ln w="12700" cap="rnd">
            <a:solidFill>
              <a:schemeClr val="accent1"/>
            </a:solidFill>
            <a:prstDash val="sysDot"/>
            <a:round/>
            <a:headEnd/>
            <a:tailEnd type="triangle" w="med" len="med"/>
          </a:ln>
          <a:effectLst/>
        </p:spPr>
        <p:txBody>
          <a:bodyPr/>
          <a:lstStyle/>
          <a:p>
            <a:endParaRPr lang="en-US"/>
          </a:p>
        </p:txBody>
      </p:sp>
      <p:sp>
        <p:nvSpPr>
          <p:cNvPr id="1495074" name="Line 34"/>
          <p:cNvSpPr>
            <a:spLocks noChangeShapeType="1"/>
          </p:cNvSpPr>
          <p:nvPr/>
        </p:nvSpPr>
        <p:spPr bwMode="auto">
          <a:xfrm flipV="1">
            <a:off x="1600200" y="3581400"/>
            <a:ext cx="0" cy="457200"/>
          </a:xfrm>
          <a:prstGeom prst="line">
            <a:avLst/>
          </a:prstGeom>
          <a:noFill/>
          <a:ln w="12700" cap="rnd">
            <a:solidFill>
              <a:schemeClr val="accent1"/>
            </a:solidFill>
            <a:prstDash val="sysDot"/>
            <a:round/>
            <a:headEnd/>
            <a:tailEnd type="triangle" w="med" len="med"/>
          </a:ln>
          <a:effectLst/>
        </p:spPr>
        <p:txBody>
          <a:bodyPr/>
          <a:lstStyle/>
          <a:p>
            <a:endParaRPr lang="en-US"/>
          </a:p>
        </p:txBody>
      </p:sp>
      <p:sp>
        <p:nvSpPr>
          <p:cNvPr id="1495075" name="Text Box 35"/>
          <p:cNvSpPr txBox="1">
            <a:spLocks noChangeArrowheads="1"/>
          </p:cNvSpPr>
          <p:nvPr/>
        </p:nvSpPr>
        <p:spPr bwMode="auto">
          <a:xfrm>
            <a:off x="3429000" y="4876800"/>
            <a:ext cx="354013" cy="396875"/>
          </a:xfrm>
          <a:prstGeom prst="rect">
            <a:avLst/>
          </a:prstGeom>
          <a:noFill/>
          <a:ln w="12700">
            <a:noFill/>
            <a:miter lim="800000"/>
            <a:headEnd/>
            <a:tailEnd/>
          </a:ln>
          <a:effectLst/>
        </p:spPr>
        <p:txBody>
          <a:bodyPr>
            <a:spAutoFit/>
          </a:bodyPr>
          <a:lstStyle/>
          <a:p>
            <a:r>
              <a:rPr lang="en-US" sz="2000">
                <a:solidFill>
                  <a:schemeClr val="tx1"/>
                </a:solidFill>
              </a:rPr>
              <a:t>B</a:t>
            </a:r>
            <a:endParaRPr lang="en-US" sz="2000" baseline="-25000">
              <a:solidFill>
                <a:schemeClr val="tx1"/>
              </a:solidFill>
            </a:endParaRPr>
          </a:p>
        </p:txBody>
      </p:sp>
      <p:sp>
        <p:nvSpPr>
          <p:cNvPr id="1495076" name="Text Box 36"/>
          <p:cNvSpPr txBox="1">
            <a:spLocks noChangeArrowheads="1"/>
          </p:cNvSpPr>
          <p:nvPr/>
        </p:nvSpPr>
        <p:spPr bwMode="auto">
          <a:xfrm>
            <a:off x="2438400" y="4038600"/>
            <a:ext cx="354013" cy="396875"/>
          </a:xfrm>
          <a:prstGeom prst="rect">
            <a:avLst/>
          </a:prstGeom>
          <a:noFill/>
          <a:ln w="12700">
            <a:noFill/>
            <a:miter lim="800000"/>
            <a:headEnd/>
            <a:tailEnd/>
          </a:ln>
          <a:effectLst/>
        </p:spPr>
        <p:txBody>
          <a:bodyPr>
            <a:spAutoFit/>
          </a:bodyPr>
          <a:lstStyle/>
          <a:p>
            <a:r>
              <a:rPr lang="en-US" sz="2000">
                <a:solidFill>
                  <a:schemeClr val="tx1"/>
                </a:solidFill>
              </a:rPr>
              <a:t>C</a:t>
            </a:r>
            <a:endParaRPr lang="en-US" sz="2000" baseline="-25000">
              <a:solidFill>
                <a:schemeClr val="tx1"/>
              </a:solidFill>
            </a:endParaRPr>
          </a:p>
        </p:txBody>
      </p:sp>
      <p:sp>
        <p:nvSpPr>
          <p:cNvPr id="1495077" name="Text Box 37"/>
          <p:cNvSpPr txBox="1">
            <a:spLocks noChangeArrowheads="1"/>
          </p:cNvSpPr>
          <p:nvPr/>
        </p:nvSpPr>
        <p:spPr bwMode="auto">
          <a:xfrm>
            <a:off x="3581400" y="914400"/>
            <a:ext cx="538163" cy="396875"/>
          </a:xfrm>
          <a:prstGeom prst="rect">
            <a:avLst/>
          </a:prstGeom>
          <a:noFill/>
          <a:ln w="12700">
            <a:noFill/>
            <a:miter lim="800000"/>
            <a:headEnd/>
            <a:tailEnd/>
          </a:ln>
          <a:effectLst/>
        </p:spPr>
        <p:txBody>
          <a:bodyPr wrap="none">
            <a:spAutoFit/>
          </a:bodyPr>
          <a:lstStyle/>
          <a:p>
            <a:r>
              <a:rPr lang="en-US" sz="2000">
                <a:solidFill>
                  <a:schemeClr val="tx1"/>
                </a:solidFill>
              </a:rPr>
              <a:t>V</a:t>
            </a:r>
            <a:r>
              <a:rPr lang="en-US" sz="2000" baseline="-25000">
                <a:solidFill>
                  <a:schemeClr val="tx1"/>
                </a:solidFill>
              </a:rPr>
              <a:t>o1</a:t>
            </a:r>
          </a:p>
        </p:txBody>
      </p:sp>
      <p:sp>
        <p:nvSpPr>
          <p:cNvPr id="1495078" name="Text Box 38"/>
          <p:cNvSpPr txBox="1">
            <a:spLocks noChangeArrowheads="1"/>
          </p:cNvSpPr>
          <p:nvPr/>
        </p:nvSpPr>
        <p:spPr bwMode="auto">
          <a:xfrm>
            <a:off x="2514600" y="914400"/>
            <a:ext cx="482600" cy="396875"/>
          </a:xfrm>
          <a:prstGeom prst="rect">
            <a:avLst/>
          </a:prstGeom>
          <a:noFill/>
          <a:ln w="12700">
            <a:noFill/>
            <a:miter lim="800000"/>
            <a:headEnd/>
            <a:tailEnd/>
          </a:ln>
          <a:effectLst/>
        </p:spPr>
        <p:txBody>
          <a:bodyPr wrap="none">
            <a:spAutoFit/>
          </a:bodyPr>
          <a:lstStyle/>
          <a:p>
            <a:r>
              <a:rPr lang="en-US" sz="2000">
                <a:solidFill>
                  <a:schemeClr val="tx1"/>
                </a:solidFill>
              </a:rPr>
              <a:t>V</a:t>
            </a:r>
            <a:r>
              <a:rPr lang="en-US" sz="2000" baseline="-25000">
                <a:solidFill>
                  <a:schemeClr val="tx1"/>
                </a:solidFill>
              </a:rPr>
              <a:t>i1</a:t>
            </a:r>
          </a:p>
        </p:txBody>
      </p:sp>
      <p:sp>
        <p:nvSpPr>
          <p:cNvPr id="1495079" name="Text Box 39"/>
          <p:cNvSpPr txBox="1">
            <a:spLocks noChangeArrowheads="1"/>
          </p:cNvSpPr>
          <p:nvPr/>
        </p:nvSpPr>
        <p:spPr bwMode="auto">
          <a:xfrm>
            <a:off x="2819400" y="2286000"/>
            <a:ext cx="2744788" cy="457200"/>
          </a:xfrm>
          <a:prstGeom prst="rect">
            <a:avLst/>
          </a:prstGeom>
          <a:noFill/>
          <a:ln w="12700">
            <a:noFill/>
            <a:miter lim="800000"/>
            <a:headEnd/>
            <a:tailEnd/>
          </a:ln>
          <a:effectLst/>
        </p:spPr>
        <p:txBody>
          <a:bodyPr wrap="none">
            <a:spAutoFit/>
          </a:bodyPr>
          <a:lstStyle/>
          <a:p>
            <a:r>
              <a:rPr lang="en-US" sz="2400"/>
              <a:t>cascaded inverters</a:t>
            </a:r>
            <a:endParaRPr lang="en-US" sz="2400" baseline="-25000"/>
          </a:p>
        </p:txBody>
      </p:sp>
      <p:sp>
        <p:nvSpPr>
          <p:cNvPr id="1495080" name="Oval 40"/>
          <p:cNvSpPr>
            <a:spLocks noChangeArrowheads="1"/>
          </p:cNvSpPr>
          <p:nvPr/>
        </p:nvSpPr>
        <p:spPr bwMode="auto">
          <a:xfrm>
            <a:off x="1371600" y="3505200"/>
            <a:ext cx="152400" cy="152400"/>
          </a:xfrm>
          <a:prstGeom prst="ellipse">
            <a:avLst/>
          </a:prstGeom>
          <a:solidFill>
            <a:schemeClr val="tx1"/>
          </a:solidFill>
          <a:ln w="12700">
            <a:solidFill>
              <a:schemeClr val="tx1"/>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95071"/>
                                        </p:tgtEl>
                                        <p:attrNameLst>
                                          <p:attrName>style.visibility</p:attrName>
                                        </p:attrNameLst>
                                      </p:cBhvr>
                                      <p:to>
                                        <p:strVal val="visible"/>
                                      </p:to>
                                    </p:set>
                                    <p:animEffect transition="in" filter="wipe(down)">
                                      <p:cBhvr>
                                        <p:cTn id="7" dur="500"/>
                                        <p:tgtEl>
                                          <p:spTgt spid="14950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95073"/>
                                        </p:tgtEl>
                                        <p:attrNameLst>
                                          <p:attrName>style.visibility</p:attrName>
                                        </p:attrNameLst>
                                      </p:cBhvr>
                                      <p:to>
                                        <p:strVal val="visible"/>
                                      </p:to>
                                    </p:set>
                                    <p:animEffect transition="in" filter="wipe(right)">
                                      <p:cBhvr>
                                        <p:cTn id="12" dur="500"/>
                                        <p:tgtEl>
                                          <p:spTgt spid="14950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95074"/>
                                        </p:tgtEl>
                                        <p:attrNameLst>
                                          <p:attrName>style.visibility</p:attrName>
                                        </p:attrNameLst>
                                      </p:cBhvr>
                                      <p:to>
                                        <p:strVal val="visible"/>
                                      </p:to>
                                    </p:set>
                                    <p:animEffect transition="in" filter="wipe(down)">
                                      <p:cBhvr>
                                        <p:cTn id="17" dur="500"/>
                                        <p:tgtEl>
                                          <p:spTgt spid="1495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1" grpId="0" animBg="1"/>
      <p:bldP spid="1495073" grpId="0" animBg="1"/>
      <p:bldP spid="14950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506" name="Rectangle 2"/>
          <p:cNvSpPr>
            <a:spLocks noGrp="1" noChangeArrowheads="1"/>
          </p:cNvSpPr>
          <p:nvPr>
            <p:ph type="title"/>
          </p:nvPr>
        </p:nvSpPr>
        <p:spPr/>
        <p:txBody>
          <a:bodyPr/>
          <a:lstStyle/>
          <a:p>
            <a:r>
              <a:rPr lang="en-US"/>
              <a:t>Bistable Circuits</a:t>
            </a:r>
          </a:p>
        </p:txBody>
      </p:sp>
      <p:sp>
        <p:nvSpPr>
          <p:cNvPr id="1557507" name="Rectangle 3"/>
          <p:cNvSpPr>
            <a:spLocks noGrp="1" noChangeArrowheads="1"/>
          </p:cNvSpPr>
          <p:nvPr>
            <p:ph type="body" idx="1"/>
          </p:nvPr>
        </p:nvSpPr>
        <p:spPr>
          <a:xfrm>
            <a:off x="533400" y="914400"/>
            <a:ext cx="4343400" cy="1365250"/>
          </a:xfrm>
        </p:spPr>
        <p:txBody>
          <a:bodyPr/>
          <a:lstStyle/>
          <a:p>
            <a:r>
              <a:rPr lang="en-US"/>
              <a:t>The cross-coupling of two inverters results in a </a:t>
            </a:r>
            <a:r>
              <a:rPr lang="en-US">
                <a:solidFill>
                  <a:schemeClr val="accent1"/>
                </a:solidFill>
              </a:rPr>
              <a:t>bistable circuit </a:t>
            </a:r>
            <a:r>
              <a:rPr lang="en-US"/>
              <a:t>(a circuit with two stable states)</a:t>
            </a:r>
          </a:p>
        </p:txBody>
      </p:sp>
      <p:sp>
        <p:nvSpPr>
          <p:cNvPr id="1557508" name="Rectangle 4"/>
          <p:cNvSpPr>
            <a:spLocks noChangeArrowheads="1"/>
          </p:cNvSpPr>
          <p:nvPr/>
        </p:nvSpPr>
        <p:spPr bwMode="auto">
          <a:xfrm>
            <a:off x="533400" y="2514600"/>
            <a:ext cx="8153400" cy="364490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Have to be able to </a:t>
            </a:r>
            <a:r>
              <a:rPr lang="en-US" sz="2400"/>
              <a:t>change</a:t>
            </a:r>
            <a:r>
              <a:rPr lang="en-US" sz="2400">
                <a:solidFill>
                  <a:schemeClr val="tx1"/>
                </a:solidFill>
              </a:rPr>
              <a:t> the stored value by making A (or B) temporarily unstable by increasing the loop gain to a value larger than 1</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done by applying a trigger pulse at V</a:t>
            </a:r>
            <a:r>
              <a:rPr lang="en-US" sz="2000" baseline="-25000">
                <a:solidFill>
                  <a:schemeClr val="tx1"/>
                </a:solidFill>
              </a:rPr>
              <a:t>i1</a:t>
            </a:r>
            <a:r>
              <a:rPr lang="en-US" sz="2000">
                <a:solidFill>
                  <a:schemeClr val="tx1"/>
                </a:solidFill>
              </a:rPr>
              <a:t> or V</a:t>
            </a:r>
            <a:r>
              <a:rPr lang="en-US" sz="2000" baseline="-25000">
                <a:solidFill>
                  <a:schemeClr val="tx1"/>
                </a:solidFill>
              </a:rPr>
              <a:t>i2</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the width of the trigger pulse need be only a little larger than the total propagation delay around the loop circuit (twice the delay of an inverter)</a:t>
            </a:r>
          </a:p>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Two approaches used</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cutting the feedback loop (mux based latch)</a:t>
            </a:r>
          </a:p>
          <a:p>
            <a:pPr marL="741363" lvl="1" indent="-246063">
              <a:lnSpc>
                <a:spcPct val="85000"/>
              </a:lnSpc>
              <a:spcBef>
                <a:spcPct val="40000"/>
              </a:spcBef>
              <a:buClr>
                <a:schemeClr val="accent1"/>
              </a:buClr>
              <a:buSzPct val="75000"/>
              <a:buFont typeface="Monotype Sorts" pitchFamily="2" charset="2"/>
              <a:buChar char="l"/>
            </a:pPr>
            <a:r>
              <a:rPr lang="en-US" sz="2000">
                <a:solidFill>
                  <a:schemeClr val="tx1"/>
                </a:solidFill>
              </a:rPr>
              <a:t>overpowering the feedback loop (as used in SRAMs)</a:t>
            </a:r>
          </a:p>
        </p:txBody>
      </p:sp>
      <p:grpSp>
        <p:nvGrpSpPr>
          <p:cNvPr id="1557509" name="Group 5"/>
          <p:cNvGrpSpPr>
            <a:grpSpLocks/>
          </p:cNvGrpSpPr>
          <p:nvPr/>
        </p:nvGrpSpPr>
        <p:grpSpPr bwMode="auto">
          <a:xfrm>
            <a:off x="6400800" y="838200"/>
            <a:ext cx="533400" cy="457200"/>
            <a:chOff x="816" y="1920"/>
            <a:chExt cx="432" cy="336"/>
          </a:xfrm>
        </p:grpSpPr>
        <p:sp>
          <p:nvSpPr>
            <p:cNvPr id="1557510" name="AutoShape 6"/>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57511" name="Oval 7"/>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grpSp>
        <p:nvGrpSpPr>
          <p:cNvPr id="1557512" name="Group 8"/>
          <p:cNvGrpSpPr>
            <a:grpSpLocks/>
          </p:cNvGrpSpPr>
          <p:nvPr/>
        </p:nvGrpSpPr>
        <p:grpSpPr bwMode="auto">
          <a:xfrm>
            <a:off x="6400800" y="1600200"/>
            <a:ext cx="533400" cy="457200"/>
            <a:chOff x="816" y="1920"/>
            <a:chExt cx="432" cy="336"/>
          </a:xfrm>
        </p:grpSpPr>
        <p:sp>
          <p:nvSpPr>
            <p:cNvPr id="1557513" name="AutoShape 9"/>
            <p:cNvSpPr>
              <a:spLocks noChangeArrowheads="1"/>
            </p:cNvSpPr>
            <p:nvPr/>
          </p:nvSpPr>
          <p:spPr bwMode="auto">
            <a:xfrm rot="5400000">
              <a:off x="816" y="1920"/>
              <a:ext cx="336" cy="336"/>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557514" name="Oval 10"/>
            <p:cNvSpPr>
              <a:spLocks noChangeArrowheads="1"/>
            </p:cNvSpPr>
            <p:nvPr/>
          </p:nvSpPr>
          <p:spPr bwMode="auto">
            <a:xfrm>
              <a:off x="1152" y="2016"/>
              <a:ext cx="96" cy="96"/>
            </a:xfrm>
            <a:prstGeom prst="ellipse">
              <a:avLst/>
            </a:prstGeom>
            <a:noFill/>
            <a:ln w="12700">
              <a:solidFill>
                <a:schemeClr val="tx1"/>
              </a:solidFill>
              <a:round/>
              <a:headEnd/>
              <a:tailEnd/>
            </a:ln>
            <a:effectLst/>
          </p:spPr>
          <p:txBody>
            <a:bodyPr wrap="none" anchor="ctr"/>
            <a:lstStyle/>
            <a:p>
              <a:endParaRPr lang="en-US"/>
            </a:p>
          </p:txBody>
        </p:sp>
      </p:grpSp>
      <p:sp>
        <p:nvSpPr>
          <p:cNvPr id="1557515" name="Line 11"/>
          <p:cNvSpPr>
            <a:spLocks noChangeShapeType="1"/>
          </p:cNvSpPr>
          <p:nvPr/>
        </p:nvSpPr>
        <p:spPr bwMode="auto">
          <a:xfrm>
            <a:off x="6019800" y="1066800"/>
            <a:ext cx="381000" cy="0"/>
          </a:xfrm>
          <a:prstGeom prst="line">
            <a:avLst/>
          </a:prstGeom>
          <a:noFill/>
          <a:ln w="12700">
            <a:solidFill>
              <a:schemeClr val="tx1"/>
            </a:solidFill>
            <a:round/>
            <a:headEnd/>
            <a:tailEnd/>
          </a:ln>
          <a:effectLst/>
        </p:spPr>
        <p:txBody>
          <a:bodyPr/>
          <a:lstStyle/>
          <a:p>
            <a:endParaRPr lang="en-US"/>
          </a:p>
        </p:txBody>
      </p:sp>
      <p:sp>
        <p:nvSpPr>
          <p:cNvPr id="1557516" name="Line 12"/>
          <p:cNvSpPr>
            <a:spLocks noChangeShapeType="1"/>
          </p:cNvSpPr>
          <p:nvPr/>
        </p:nvSpPr>
        <p:spPr bwMode="auto">
          <a:xfrm>
            <a:off x="6019800" y="1066800"/>
            <a:ext cx="0" cy="228600"/>
          </a:xfrm>
          <a:prstGeom prst="line">
            <a:avLst/>
          </a:prstGeom>
          <a:noFill/>
          <a:ln w="12700">
            <a:solidFill>
              <a:schemeClr val="tx1"/>
            </a:solidFill>
            <a:round/>
            <a:headEnd/>
            <a:tailEnd/>
          </a:ln>
          <a:effectLst/>
        </p:spPr>
        <p:txBody>
          <a:bodyPr/>
          <a:lstStyle/>
          <a:p>
            <a:endParaRPr lang="en-US"/>
          </a:p>
        </p:txBody>
      </p:sp>
      <p:sp>
        <p:nvSpPr>
          <p:cNvPr id="1557517" name="Line 13"/>
          <p:cNvSpPr>
            <a:spLocks noChangeShapeType="1"/>
          </p:cNvSpPr>
          <p:nvPr/>
        </p:nvSpPr>
        <p:spPr bwMode="auto">
          <a:xfrm>
            <a:off x="6934200" y="1828800"/>
            <a:ext cx="228600" cy="0"/>
          </a:xfrm>
          <a:prstGeom prst="line">
            <a:avLst/>
          </a:prstGeom>
          <a:noFill/>
          <a:ln w="12700">
            <a:solidFill>
              <a:schemeClr val="tx1"/>
            </a:solidFill>
            <a:round/>
            <a:headEnd/>
            <a:tailEnd/>
          </a:ln>
          <a:effectLst/>
        </p:spPr>
        <p:txBody>
          <a:bodyPr/>
          <a:lstStyle/>
          <a:p>
            <a:endParaRPr lang="en-US"/>
          </a:p>
        </p:txBody>
      </p:sp>
      <p:sp>
        <p:nvSpPr>
          <p:cNvPr id="1557518" name="Line 14"/>
          <p:cNvSpPr>
            <a:spLocks noChangeShapeType="1"/>
          </p:cNvSpPr>
          <p:nvPr/>
        </p:nvSpPr>
        <p:spPr bwMode="auto">
          <a:xfrm>
            <a:off x="7162800" y="1600200"/>
            <a:ext cx="0" cy="228600"/>
          </a:xfrm>
          <a:prstGeom prst="line">
            <a:avLst/>
          </a:prstGeom>
          <a:noFill/>
          <a:ln w="12700">
            <a:solidFill>
              <a:schemeClr val="tx1"/>
            </a:solidFill>
            <a:round/>
            <a:headEnd/>
            <a:tailEnd/>
          </a:ln>
          <a:effectLst/>
        </p:spPr>
        <p:txBody>
          <a:bodyPr/>
          <a:lstStyle/>
          <a:p>
            <a:endParaRPr lang="en-US"/>
          </a:p>
        </p:txBody>
      </p:sp>
      <p:sp>
        <p:nvSpPr>
          <p:cNvPr id="1557519" name="Line 15"/>
          <p:cNvSpPr>
            <a:spLocks noChangeShapeType="1"/>
          </p:cNvSpPr>
          <p:nvPr/>
        </p:nvSpPr>
        <p:spPr bwMode="auto">
          <a:xfrm>
            <a:off x="6019800" y="1295400"/>
            <a:ext cx="1143000" cy="304800"/>
          </a:xfrm>
          <a:prstGeom prst="line">
            <a:avLst/>
          </a:prstGeom>
          <a:noFill/>
          <a:ln w="12700">
            <a:solidFill>
              <a:schemeClr val="tx1"/>
            </a:solidFill>
            <a:round/>
            <a:headEnd/>
            <a:tailEnd/>
          </a:ln>
          <a:effectLst/>
        </p:spPr>
        <p:txBody>
          <a:bodyPr/>
          <a:lstStyle/>
          <a:p>
            <a:endParaRPr lang="en-US"/>
          </a:p>
        </p:txBody>
      </p:sp>
      <p:sp>
        <p:nvSpPr>
          <p:cNvPr id="1557520" name="Line 16"/>
          <p:cNvSpPr>
            <a:spLocks noChangeShapeType="1"/>
          </p:cNvSpPr>
          <p:nvPr/>
        </p:nvSpPr>
        <p:spPr bwMode="auto">
          <a:xfrm>
            <a:off x="6019800" y="1828800"/>
            <a:ext cx="381000" cy="0"/>
          </a:xfrm>
          <a:prstGeom prst="line">
            <a:avLst/>
          </a:prstGeom>
          <a:noFill/>
          <a:ln w="12700">
            <a:solidFill>
              <a:schemeClr val="tx1"/>
            </a:solidFill>
            <a:round/>
            <a:headEnd/>
            <a:tailEnd/>
          </a:ln>
          <a:effectLst/>
        </p:spPr>
        <p:txBody>
          <a:bodyPr/>
          <a:lstStyle/>
          <a:p>
            <a:endParaRPr lang="en-US"/>
          </a:p>
        </p:txBody>
      </p:sp>
      <p:sp>
        <p:nvSpPr>
          <p:cNvPr id="1557521" name="Line 17"/>
          <p:cNvSpPr>
            <a:spLocks noChangeShapeType="1"/>
          </p:cNvSpPr>
          <p:nvPr/>
        </p:nvSpPr>
        <p:spPr bwMode="auto">
          <a:xfrm>
            <a:off x="6019800" y="1600200"/>
            <a:ext cx="0" cy="228600"/>
          </a:xfrm>
          <a:prstGeom prst="line">
            <a:avLst/>
          </a:prstGeom>
          <a:noFill/>
          <a:ln w="12700">
            <a:solidFill>
              <a:schemeClr val="tx1"/>
            </a:solidFill>
            <a:round/>
            <a:headEnd/>
            <a:tailEnd/>
          </a:ln>
          <a:effectLst/>
        </p:spPr>
        <p:txBody>
          <a:bodyPr/>
          <a:lstStyle/>
          <a:p>
            <a:endParaRPr lang="en-US"/>
          </a:p>
        </p:txBody>
      </p:sp>
      <p:sp>
        <p:nvSpPr>
          <p:cNvPr id="1557522" name="Line 18"/>
          <p:cNvSpPr>
            <a:spLocks noChangeShapeType="1"/>
          </p:cNvSpPr>
          <p:nvPr/>
        </p:nvSpPr>
        <p:spPr bwMode="auto">
          <a:xfrm>
            <a:off x="7162800" y="990600"/>
            <a:ext cx="0" cy="228600"/>
          </a:xfrm>
          <a:prstGeom prst="line">
            <a:avLst/>
          </a:prstGeom>
          <a:noFill/>
          <a:ln w="12700">
            <a:solidFill>
              <a:schemeClr val="tx1"/>
            </a:solidFill>
            <a:round/>
            <a:headEnd/>
            <a:tailEnd/>
          </a:ln>
          <a:effectLst/>
        </p:spPr>
        <p:txBody>
          <a:bodyPr/>
          <a:lstStyle/>
          <a:p>
            <a:endParaRPr lang="en-US"/>
          </a:p>
        </p:txBody>
      </p:sp>
      <p:sp>
        <p:nvSpPr>
          <p:cNvPr id="1557523" name="Line 19"/>
          <p:cNvSpPr>
            <a:spLocks noChangeShapeType="1"/>
          </p:cNvSpPr>
          <p:nvPr/>
        </p:nvSpPr>
        <p:spPr bwMode="auto">
          <a:xfrm>
            <a:off x="6934200" y="990600"/>
            <a:ext cx="228600" cy="0"/>
          </a:xfrm>
          <a:prstGeom prst="line">
            <a:avLst/>
          </a:prstGeom>
          <a:noFill/>
          <a:ln w="12700">
            <a:solidFill>
              <a:schemeClr val="tx1"/>
            </a:solidFill>
            <a:round/>
            <a:headEnd/>
            <a:tailEnd/>
          </a:ln>
          <a:effectLst/>
        </p:spPr>
        <p:txBody>
          <a:bodyPr/>
          <a:lstStyle/>
          <a:p>
            <a:endParaRPr lang="en-US"/>
          </a:p>
        </p:txBody>
      </p:sp>
      <p:sp>
        <p:nvSpPr>
          <p:cNvPr id="1557524" name="Line 20"/>
          <p:cNvSpPr>
            <a:spLocks noChangeShapeType="1"/>
          </p:cNvSpPr>
          <p:nvPr/>
        </p:nvSpPr>
        <p:spPr bwMode="auto">
          <a:xfrm flipV="1">
            <a:off x="6019800" y="1219200"/>
            <a:ext cx="1143000" cy="381000"/>
          </a:xfrm>
          <a:prstGeom prst="line">
            <a:avLst/>
          </a:prstGeom>
          <a:noFill/>
          <a:ln w="12700">
            <a:solidFill>
              <a:schemeClr val="tx1"/>
            </a:solidFill>
            <a:round/>
            <a:headEnd/>
            <a:tailEnd/>
          </a:ln>
          <a:effectLst/>
        </p:spPr>
        <p:txBody>
          <a:bodyPr/>
          <a:lstStyle/>
          <a:p>
            <a:endParaRPr lang="en-US"/>
          </a:p>
        </p:txBody>
      </p:sp>
      <p:sp>
        <p:nvSpPr>
          <p:cNvPr id="1557525" name="Text Box 21"/>
          <p:cNvSpPr txBox="1">
            <a:spLocks noChangeArrowheads="1"/>
          </p:cNvSpPr>
          <p:nvPr/>
        </p:nvSpPr>
        <p:spPr bwMode="auto">
          <a:xfrm>
            <a:off x="5562600" y="838200"/>
            <a:ext cx="482600" cy="396875"/>
          </a:xfrm>
          <a:prstGeom prst="rect">
            <a:avLst/>
          </a:prstGeom>
          <a:noFill/>
          <a:ln w="12700">
            <a:noFill/>
            <a:miter lim="800000"/>
            <a:headEnd/>
            <a:tailEnd/>
          </a:ln>
          <a:effectLst/>
        </p:spPr>
        <p:txBody>
          <a:bodyPr wrap="none">
            <a:spAutoFit/>
          </a:bodyPr>
          <a:lstStyle/>
          <a:p>
            <a:r>
              <a:rPr lang="en-US" sz="2000">
                <a:solidFill>
                  <a:schemeClr val="tx1"/>
                </a:solidFill>
              </a:rPr>
              <a:t>V</a:t>
            </a:r>
            <a:r>
              <a:rPr lang="en-US" sz="2000" baseline="-25000">
                <a:solidFill>
                  <a:schemeClr val="tx1"/>
                </a:solidFill>
              </a:rPr>
              <a:t>i1</a:t>
            </a:r>
          </a:p>
        </p:txBody>
      </p:sp>
      <p:sp>
        <p:nvSpPr>
          <p:cNvPr id="1557526" name="Text Box 22"/>
          <p:cNvSpPr txBox="1">
            <a:spLocks noChangeArrowheads="1"/>
          </p:cNvSpPr>
          <p:nvPr/>
        </p:nvSpPr>
        <p:spPr bwMode="auto">
          <a:xfrm>
            <a:off x="5562600" y="1676400"/>
            <a:ext cx="482600" cy="396875"/>
          </a:xfrm>
          <a:prstGeom prst="rect">
            <a:avLst/>
          </a:prstGeom>
          <a:noFill/>
          <a:ln w="12700">
            <a:noFill/>
            <a:miter lim="800000"/>
            <a:headEnd/>
            <a:tailEnd/>
          </a:ln>
          <a:effectLst/>
        </p:spPr>
        <p:txBody>
          <a:bodyPr wrap="none">
            <a:spAutoFit/>
          </a:bodyPr>
          <a:lstStyle/>
          <a:p>
            <a:r>
              <a:rPr lang="en-US" sz="2000">
                <a:solidFill>
                  <a:schemeClr val="tx1"/>
                </a:solidFill>
              </a:rPr>
              <a:t>V</a:t>
            </a:r>
            <a:r>
              <a:rPr lang="en-US" sz="2000" baseline="-25000">
                <a:solidFill>
                  <a:schemeClr val="tx1"/>
                </a:solidFill>
              </a:rPr>
              <a:t>i2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750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750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750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750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750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75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508" grpId="0" build="p"/>
    </p:bld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Pages>47</Pages>
  <Words>3111</Words>
  <Application>Microsoft PowerPoint 4.0</Application>
  <PresentationFormat>Letter Paper (8.5x11 in)</PresentationFormat>
  <Paragraphs>622</Paragraphs>
  <Slides>32</Slides>
  <Notes>32</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mjicse431</vt:lpstr>
      <vt:lpstr>Chart</vt:lpstr>
      <vt:lpstr>Review:  How to Choose a Logic Style</vt:lpstr>
      <vt:lpstr> </vt:lpstr>
      <vt:lpstr>Sequential Logic</vt:lpstr>
      <vt:lpstr>Timing Metrics</vt:lpstr>
      <vt:lpstr>System Timing Constraints</vt:lpstr>
      <vt:lpstr>Static vs Dynamic Storage</vt:lpstr>
      <vt:lpstr>Latches vs Flipflops</vt:lpstr>
      <vt:lpstr>Review:  The Regenerative Property</vt:lpstr>
      <vt:lpstr>Bistable Circuits</vt:lpstr>
      <vt:lpstr>Review :  SR Latch</vt:lpstr>
      <vt:lpstr>Review : Clocked D Latch</vt:lpstr>
      <vt:lpstr>MUX Based Latches</vt:lpstr>
      <vt:lpstr>TG MUX Based Latch Implementation</vt:lpstr>
      <vt:lpstr>PT MUX Based Latch Implementation</vt:lpstr>
      <vt:lpstr>Master Slave Based ET Flipflop</vt:lpstr>
      <vt:lpstr>MS ET Implementation</vt:lpstr>
      <vt:lpstr>MS ET Implementation</vt:lpstr>
      <vt:lpstr>MS ET Timing Properties</vt:lpstr>
      <vt:lpstr>MS ET Timing Properties</vt:lpstr>
      <vt:lpstr>Set-up Time Simulation</vt:lpstr>
      <vt:lpstr>Set-up Time Simulation</vt:lpstr>
      <vt:lpstr>Propagation Delay Simulation</vt:lpstr>
      <vt:lpstr>Reduced Load MS ET FF</vt:lpstr>
      <vt:lpstr>Non-Ideal Clocks</vt:lpstr>
      <vt:lpstr>Example of Clock Skew Problems</vt:lpstr>
      <vt:lpstr>Pseudostatic Two-Phase ET FF</vt:lpstr>
      <vt:lpstr>Two Phase Clock Generator</vt:lpstr>
      <vt:lpstr>Ratioed CMOS Clocked SR Latch</vt:lpstr>
      <vt:lpstr>Ratioed CMOS Clocked SR Latch</vt:lpstr>
      <vt:lpstr>Sizing Issues</vt:lpstr>
      <vt:lpstr>Transient Response</vt:lpstr>
      <vt:lpstr>6 Transistor CMOS SR Latch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477. VLSI Systems Design</dc:title>
  <dc:subject>Lecture 17</dc:subject>
  <dc:creator>Janie Irwin</dc:creator>
  <cp:lastModifiedBy>user</cp:lastModifiedBy>
  <cp:revision>455</cp:revision>
  <cp:lastPrinted>1997-08-27T08:28:34Z</cp:lastPrinted>
  <dcterms:created xsi:type="dcterms:W3CDTF">1997-08-19T16:58:46Z</dcterms:created>
  <dcterms:modified xsi:type="dcterms:W3CDTF">2013-03-21T01:07:28Z</dcterms:modified>
</cp:coreProperties>
</file>