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42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4" r:id="rId20"/>
    <p:sldId id="460" r:id="rId21"/>
    <p:sldId id="461" r:id="rId22"/>
    <p:sldId id="463" r:id="rId23"/>
    <p:sldId id="465" r:id="rId24"/>
    <p:sldId id="466" r:id="rId25"/>
    <p:sldId id="467" r:id="rId26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9900"/>
    <a:srgbClr val="33CC33"/>
    <a:srgbClr val="D03D20"/>
    <a:srgbClr val="B74539"/>
    <a:srgbClr val="008000"/>
    <a:srgbClr val="009900"/>
    <a:srgbClr val="CC3399"/>
    <a:srgbClr val="D2D2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789" autoAdjust="0"/>
  </p:normalViewPr>
  <p:slideViewPr>
    <p:cSldViewPr>
      <p:cViewPr varScale="1">
        <p:scale>
          <a:sx n="58" d="100"/>
          <a:sy n="58" d="100"/>
        </p:scale>
        <p:origin x="-17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7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588963"/>
            <a:ext cx="4552950" cy="3414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5938" y="4341813"/>
            <a:ext cx="5910262" cy="411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2001" tIns="45193" rIns="92001" bIns="451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we want this to be in font 11 and justify.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</p:spPr>
      </p:sp>
      <p:sp>
        <p:nvSpPr>
          <p:cNvPr id="207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6738"/>
            <a:ext cx="5040312" cy="4075112"/>
          </a:xfrm>
          <a:ln/>
        </p:spPr>
        <p:txBody>
          <a:bodyPr lIns="89907" tIns="44953" rIns="89907" bIns="44953"/>
          <a:lstStyle/>
          <a:p>
            <a:r>
              <a:rPr lang="en-US"/>
              <a:t>if Ld is the die diagonal  ~ sqrt (Ad)  where Ad is the chip area</a:t>
            </a:r>
          </a:p>
          <a:p>
            <a:endParaRPr lang="en-US"/>
          </a:p>
          <a:p>
            <a:r>
              <a:rPr lang="en-US"/>
              <a:t>average length of global wires is Lav ~ sqrt (Ad)/3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91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For lecture</a:t>
            </a:r>
          </a:p>
          <a:p>
            <a:endParaRPr lang="en-US"/>
          </a:p>
          <a:p>
            <a:r>
              <a:rPr lang="en-US"/>
              <a:t>Gradually scale up the stages by dividing the delay over N stages.  The value of u that optimizes the propagation delay have seen is e (2.7182 …).</a:t>
            </a:r>
          </a:p>
          <a:p>
            <a:endParaRPr lang="en-US"/>
          </a:p>
          <a:p>
            <a:r>
              <a:rPr lang="en-US"/>
              <a:t>Are assuming we have x times larger CL on buffer output. Inserting buffers only makes sense when x &gt;4 (CL ~ fan-out of 4 similar gates).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</p:spPr>
      </p:sp>
      <p:sp>
        <p:nvSpPr>
          <p:cNvPr id="209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6738"/>
            <a:ext cx="5040312" cy="4075112"/>
          </a:xfrm>
          <a:ln/>
        </p:spPr>
        <p:txBody>
          <a:bodyPr lIns="89907" tIns="44953" rIns="89907" bIns="44953"/>
          <a:lstStyle/>
          <a:p>
            <a:r>
              <a:rPr lang="en-US"/>
              <a:t>Notice that the curve is relatively flat (and minimum) around e, so somewhere between 2 and 4 are acceptable.</a:t>
            </a:r>
          </a:p>
          <a:p>
            <a:endParaRPr lang="en-US"/>
          </a:p>
          <a:p>
            <a:r>
              <a:rPr lang="en-US"/>
              <a:t>Large u reduces the number of buffer stages - but makes each transistor biggggg.  How does one go about building a W=81 transistor?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95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x = 1000 is typical of off chip capacitances</a:t>
            </a:r>
          </a:p>
          <a:p>
            <a:endParaRPr lang="en-US"/>
          </a:p>
          <a:p>
            <a:r>
              <a:rPr lang="en-US"/>
              <a:t>Another worry with buses …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971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Many small transistors in parallel - reduces the resistance of the gate with shorter sections of poly and low resistance metal by pass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992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Occurs when two signal wires run along side one another for long distances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01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</p:spPr>
      </p:sp>
      <p:sp>
        <p:nvSpPr>
          <p:cNvPr id="210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6738"/>
            <a:ext cx="5040312" cy="4075112"/>
          </a:xfrm>
          <a:ln/>
        </p:spPr>
        <p:txBody>
          <a:bodyPr lIns="89907" tIns="44953" rIns="89907" bIns="44953"/>
          <a:lstStyle/>
          <a:p>
            <a:r>
              <a:rPr lang="en-US"/>
              <a:t>In transmission line - signal propagates as a wave (in the RC model we assume the signal diffuses from the source to destination).  In a signal wave the signal propagates by transferring energy from capacitive to inductive nodes.</a:t>
            </a:r>
          </a:p>
          <a:p>
            <a:endParaRPr lang="en-US"/>
          </a:p>
          <a:p>
            <a:r>
              <a:rPr lang="en-US"/>
              <a:t>Effects speed and ringing – when wave is reflected back on itself.  To avoid wave reflection of signal must terminate wire correctly (a matched termination, avoid open and short circuit terminations)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</p:spPr>
      </p:sp>
      <p:sp>
        <p:nvSpPr>
          <p:cNvPr id="210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6738"/>
            <a:ext cx="5040312" cy="4075112"/>
          </a:xfrm>
          <a:ln/>
        </p:spPr>
        <p:txBody>
          <a:bodyPr lIns="89907" tIns="44953" rIns="89907" bIns="44953"/>
          <a:lstStyle/>
          <a:p>
            <a:r>
              <a:rPr lang="en-US"/>
              <a:t>V is the velocity (speed)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</p:spPr>
      </p:sp>
      <p:sp>
        <p:nvSpPr>
          <p:cNvPr id="210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6738"/>
            <a:ext cx="5040312" cy="4075112"/>
          </a:xfrm>
          <a:ln/>
        </p:spPr>
        <p:txBody>
          <a:bodyPr lIns="89907" tIns="44953" rIns="89907" bIns="44953"/>
          <a:lstStyle/>
          <a:p>
            <a:r>
              <a:rPr lang="en-US"/>
              <a:t>Try to reduce maximum wire length while avoiding multiple crossovers of Vdd and GND</a:t>
            </a:r>
          </a:p>
          <a:p>
            <a:endParaRPr lang="en-US"/>
          </a:p>
          <a:p>
            <a:r>
              <a:rPr lang="en-US"/>
              <a:t>Want to maximize contact perimeter since the current tends to concentrate around the perimeter.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</p:spPr>
      </p:sp>
      <p:sp>
        <p:nvSpPr>
          <p:cNvPr id="207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6738"/>
            <a:ext cx="5040312" cy="4075112"/>
          </a:xfrm>
          <a:ln/>
        </p:spPr>
        <p:txBody>
          <a:bodyPr lIns="89907" tIns="44953" rIns="89907" bIns="44953"/>
          <a:lstStyle/>
          <a:p>
            <a:r>
              <a:rPr lang="en-US"/>
              <a:t>System buses are essential in most digital systems - a bundle of wires that connect a set of senders and receivers; when one device is sending, all others should be disconnected (or listening) - usually done with tristate devices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766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</p:spPr>
      </p:sp>
      <p:sp>
        <p:nvSpPr>
          <p:cNvPr id="207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6738"/>
            <a:ext cx="5040312" cy="4075112"/>
          </a:xfrm>
          <a:ln/>
        </p:spPr>
        <p:txBody>
          <a:bodyPr lIns="89907" tIns="44953" rIns="89907" bIns="44953"/>
          <a:lstStyle/>
          <a:p>
            <a:r>
              <a:rPr lang="en-US"/>
              <a:t>Only one bus transmitter (driver) at a time; many receivers possible</a:t>
            </a:r>
          </a:p>
          <a:p>
            <a:endParaRPr lang="en-US"/>
          </a:p>
          <a:p>
            <a:r>
              <a:rPr lang="en-US"/>
              <a:t>buses impact both speed and power performance - have both high switching activities and large capacitive loads (15% of the total power in the Alpha 21064 and 30% of the total power in the Intel 80386)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</p:spPr>
      </p:sp>
      <p:sp>
        <p:nvSpPr>
          <p:cNvPr id="208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6738"/>
            <a:ext cx="5040312" cy="4075112"/>
          </a:xfrm>
          <a:ln/>
        </p:spPr>
        <p:txBody>
          <a:bodyPr lIns="89907" tIns="44953" rIns="89907" bIns="4495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</p:spPr>
      </p:sp>
      <p:sp>
        <p:nvSpPr>
          <p:cNvPr id="208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6738"/>
            <a:ext cx="5040312" cy="4075112"/>
          </a:xfrm>
          <a:ln/>
        </p:spPr>
        <p:txBody>
          <a:bodyPr lIns="89907" tIns="44953" rIns="89907" bIns="44953"/>
          <a:lstStyle/>
          <a:p>
            <a:r>
              <a:rPr lang="en-US"/>
              <a:t>Split large capacitive load into two parts if the architecture allows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</p:spPr>
      </p:sp>
      <p:sp>
        <p:nvSpPr>
          <p:cNvPr id="208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6738"/>
            <a:ext cx="5040312" cy="4075112"/>
          </a:xfrm>
          <a:ln/>
        </p:spPr>
        <p:txBody>
          <a:bodyPr lIns="89907" tIns="44953" rIns="89907" bIns="44953"/>
          <a:lstStyle/>
          <a:p>
            <a:r>
              <a:rPr lang="en-US"/>
              <a:t>reduce CL</a:t>
            </a:r>
          </a:p>
          <a:p>
            <a:endParaRPr lang="en-US"/>
          </a:p>
          <a:p>
            <a:r>
              <a:rPr lang="en-US"/>
              <a:t>Increase Iav by increasing size of driving transistors (big W, minimum L) - will effect performance of gate driving this one</a:t>
            </a:r>
          </a:p>
          <a:p>
            <a:endParaRPr lang="en-US"/>
          </a:p>
          <a:p>
            <a:r>
              <a:rPr lang="en-US"/>
              <a:t>Lower Vswing - but leaves us with smaller noise margins and then would need sense amps at receivers to restore signals (this overhead is only justifiable for large fan-in nodes (e.g., buses and data lines in memory arrays))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869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88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For class handout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Char char="-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//upload.wikimedia.org/wikipedia/commons/0/0d/PhysicalDesign.png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//upload.wikimedia.org/wikipedia/commons/b/b9/PD_Flow.gif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//upload.wikimedia.org/wikipedia/commons/0/01/Physical_design_flow.JPG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467600" cy="422275"/>
          </a:xfrm>
        </p:spPr>
        <p:txBody>
          <a:bodyPr/>
          <a:lstStyle/>
          <a:p>
            <a:r>
              <a:rPr lang="en-US"/>
              <a:t>Nature of Interconnect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071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371600"/>
            <a:ext cx="6096000" cy="472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071556" name="Group 4"/>
          <p:cNvGrpSpPr>
            <a:grpSpLocks/>
          </p:cNvGrpSpPr>
          <p:nvPr/>
        </p:nvGrpSpPr>
        <p:grpSpPr bwMode="auto">
          <a:xfrm>
            <a:off x="2743200" y="2057400"/>
            <a:ext cx="3292475" cy="431800"/>
            <a:chOff x="1872" y="1408"/>
            <a:chExt cx="2074" cy="272"/>
          </a:xfrm>
        </p:grpSpPr>
        <p:sp>
          <p:nvSpPr>
            <p:cNvPr id="2071557" name="Rectangle 5"/>
            <p:cNvSpPr>
              <a:spLocks noChangeArrowheads="1"/>
            </p:cNvSpPr>
            <p:nvPr/>
          </p:nvSpPr>
          <p:spPr bwMode="auto">
            <a:xfrm>
              <a:off x="2640" y="1408"/>
              <a:ext cx="13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Local Interconnect</a:t>
              </a:r>
              <a:endParaRPr lang="en-US" sz="2000"/>
            </a:p>
          </p:txBody>
        </p:sp>
        <p:sp>
          <p:nvSpPr>
            <p:cNvPr id="2071558" name="Line 6"/>
            <p:cNvSpPr>
              <a:spLocks noChangeShapeType="1"/>
            </p:cNvSpPr>
            <p:nvPr/>
          </p:nvSpPr>
          <p:spPr bwMode="auto">
            <a:xfrm flipH="1">
              <a:off x="1872" y="1488"/>
              <a:ext cx="67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1559" name="Group 7"/>
          <p:cNvGrpSpPr>
            <a:grpSpLocks/>
          </p:cNvGrpSpPr>
          <p:nvPr/>
        </p:nvGrpSpPr>
        <p:grpSpPr bwMode="auto">
          <a:xfrm>
            <a:off x="4724400" y="3581400"/>
            <a:ext cx="2428875" cy="1346200"/>
            <a:chOff x="2928" y="2272"/>
            <a:chExt cx="1530" cy="848"/>
          </a:xfrm>
        </p:grpSpPr>
        <p:sp>
          <p:nvSpPr>
            <p:cNvPr id="2071560" name="Rectangle 8"/>
            <p:cNvSpPr>
              <a:spLocks noChangeArrowheads="1"/>
            </p:cNvSpPr>
            <p:nvPr/>
          </p:nvSpPr>
          <p:spPr bwMode="auto">
            <a:xfrm>
              <a:off x="3072" y="2272"/>
              <a:ext cx="13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Global Interconnect</a:t>
              </a:r>
              <a:endParaRPr lang="en-US" sz="2000"/>
            </a:p>
          </p:txBody>
        </p:sp>
        <p:sp>
          <p:nvSpPr>
            <p:cNvPr id="2071561" name="Line 9"/>
            <p:cNvSpPr>
              <a:spLocks noChangeShapeType="1"/>
            </p:cNvSpPr>
            <p:nvPr/>
          </p:nvSpPr>
          <p:spPr bwMode="auto">
            <a:xfrm flipH="1">
              <a:off x="2928" y="2544"/>
              <a:ext cx="48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Cascaded Buffers</a:t>
            </a:r>
          </a:p>
        </p:txBody>
      </p:sp>
      <p:sp>
        <p:nvSpPr>
          <p:cNvPr id="2089987" name="Line 3"/>
          <p:cNvSpPr>
            <a:spLocks noChangeShapeType="1"/>
          </p:cNvSpPr>
          <p:nvPr/>
        </p:nvSpPr>
        <p:spPr bwMode="auto">
          <a:xfrm>
            <a:off x="1066800" y="2743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9988" name="Text Box 4"/>
          <p:cNvSpPr txBox="1">
            <a:spLocks noChangeArrowheads="1"/>
          </p:cNvSpPr>
          <p:nvPr/>
        </p:nvSpPr>
        <p:spPr bwMode="auto">
          <a:xfrm>
            <a:off x="685800" y="2514600"/>
            <a:ext cx="3825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2089989" name="Text Box 5"/>
          <p:cNvSpPr txBox="1">
            <a:spLocks noChangeArrowheads="1"/>
          </p:cNvSpPr>
          <p:nvPr/>
        </p:nvSpPr>
        <p:spPr bwMode="auto">
          <a:xfrm>
            <a:off x="7696200" y="2438400"/>
            <a:ext cx="5365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out</a:t>
            </a:r>
          </a:p>
        </p:txBody>
      </p:sp>
      <p:grpSp>
        <p:nvGrpSpPr>
          <p:cNvPr id="2089990" name="Group 6"/>
          <p:cNvGrpSpPr>
            <a:grpSpLocks/>
          </p:cNvGrpSpPr>
          <p:nvPr/>
        </p:nvGrpSpPr>
        <p:grpSpPr bwMode="auto">
          <a:xfrm>
            <a:off x="2667000" y="2362200"/>
            <a:ext cx="762000" cy="685800"/>
            <a:chOff x="816" y="1248"/>
            <a:chExt cx="480" cy="432"/>
          </a:xfrm>
        </p:grpSpPr>
        <p:sp>
          <p:nvSpPr>
            <p:cNvPr id="2089991" name="AutoShape 7"/>
            <p:cNvSpPr>
              <a:spLocks noChangeArrowheads="1"/>
            </p:cNvSpPr>
            <p:nvPr/>
          </p:nvSpPr>
          <p:spPr bwMode="auto">
            <a:xfrm rot="5400000">
              <a:off x="792" y="1272"/>
              <a:ext cx="432" cy="38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992" name="Oval 8"/>
            <p:cNvSpPr>
              <a:spLocks noChangeArrowheads="1"/>
            </p:cNvSpPr>
            <p:nvPr/>
          </p:nvSpPr>
          <p:spPr bwMode="auto">
            <a:xfrm>
              <a:off x="1200" y="1416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9993" name="Group 9"/>
          <p:cNvGrpSpPr>
            <a:grpSpLocks/>
          </p:cNvGrpSpPr>
          <p:nvPr/>
        </p:nvGrpSpPr>
        <p:grpSpPr bwMode="auto">
          <a:xfrm>
            <a:off x="1600200" y="2514600"/>
            <a:ext cx="533400" cy="457200"/>
            <a:chOff x="816" y="1248"/>
            <a:chExt cx="480" cy="432"/>
          </a:xfrm>
        </p:grpSpPr>
        <p:sp>
          <p:nvSpPr>
            <p:cNvPr id="2089994" name="AutoShape 10"/>
            <p:cNvSpPr>
              <a:spLocks noChangeArrowheads="1"/>
            </p:cNvSpPr>
            <p:nvPr/>
          </p:nvSpPr>
          <p:spPr bwMode="auto">
            <a:xfrm rot="5400000">
              <a:off x="792" y="1272"/>
              <a:ext cx="432" cy="38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995" name="Oval 11"/>
            <p:cNvSpPr>
              <a:spLocks noChangeArrowheads="1"/>
            </p:cNvSpPr>
            <p:nvPr/>
          </p:nvSpPr>
          <p:spPr bwMode="auto">
            <a:xfrm>
              <a:off x="1200" y="1416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9996" name="Line 12"/>
          <p:cNvSpPr>
            <a:spLocks noChangeShapeType="1"/>
          </p:cNvSpPr>
          <p:nvPr/>
        </p:nvSpPr>
        <p:spPr bwMode="auto">
          <a:xfrm>
            <a:off x="2133600" y="2743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9997" name="Line 13"/>
          <p:cNvSpPr>
            <a:spLocks noChangeShapeType="1"/>
          </p:cNvSpPr>
          <p:nvPr/>
        </p:nvSpPr>
        <p:spPr bwMode="auto">
          <a:xfrm>
            <a:off x="3429000" y="2743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089998" name="Group 14"/>
          <p:cNvGrpSpPr>
            <a:grpSpLocks/>
          </p:cNvGrpSpPr>
          <p:nvPr/>
        </p:nvGrpSpPr>
        <p:grpSpPr bwMode="auto">
          <a:xfrm>
            <a:off x="3962400" y="2286000"/>
            <a:ext cx="990600" cy="838200"/>
            <a:chOff x="816" y="1248"/>
            <a:chExt cx="480" cy="432"/>
          </a:xfrm>
        </p:grpSpPr>
        <p:sp>
          <p:nvSpPr>
            <p:cNvPr id="2089999" name="AutoShape 15"/>
            <p:cNvSpPr>
              <a:spLocks noChangeArrowheads="1"/>
            </p:cNvSpPr>
            <p:nvPr/>
          </p:nvSpPr>
          <p:spPr bwMode="auto">
            <a:xfrm rot="5400000">
              <a:off x="792" y="1272"/>
              <a:ext cx="432" cy="38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0000" name="Oval 16"/>
            <p:cNvSpPr>
              <a:spLocks noChangeArrowheads="1"/>
            </p:cNvSpPr>
            <p:nvPr/>
          </p:nvSpPr>
          <p:spPr bwMode="auto">
            <a:xfrm>
              <a:off x="1200" y="1416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0001" name="Line 17"/>
          <p:cNvSpPr>
            <a:spLocks noChangeShapeType="1"/>
          </p:cNvSpPr>
          <p:nvPr/>
        </p:nvSpPr>
        <p:spPr bwMode="auto">
          <a:xfrm>
            <a:off x="5029200" y="2743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0002" name="Line 18"/>
          <p:cNvSpPr>
            <a:spLocks noChangeShapeType="1"/>
          </p:cNvSpPr>
          <p:nvPr/>
        </p:nvSpPr>
        <p:spPr bwMode="auto">
          <a:xfrm>
            <a:off x="4953000" y="2743200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090003" name="Group 19"/>
          <p:cNvGrpSpPr>
            <a:grpSpLocks/>
          </p:cNvGrpSpPr>
          <p:nvPr/>
        </p:nvGrpSpPr>
        <p:grpSpPr bwMode="auto">
          <a:xfrm>
            <a:off x="6096000" y="2133600"/>
            <a:ext cx="990600" cy="1066800"/>
            <a:chOff x="816" y="1248"/>
            <a:chExt cx="480" cy="432"/>
          </a:xfrm>
        </p:grpSpPr>
        <p:sp>
          <p:nvSpPr>
            <p:cNvPr id="2090004" name="AutoShape 20"/>
            <p:cNvSpPr>
              <a:spLocks noChangeArrowheads="1"/>
            </p:cNvSpPr>
            <p:nvPr/>
          </p:nvSpPr>
          <p:spPr bwMode="auto">
            <a:xfrm rot="5400000">
              <a:off x="792" y="1272"/>
              <a:ext cx="432" cy="38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0005" name="Oval 21"/>
            <p:cNvSpPr>
              <a:spLocks noChangeArrowheads="1"/>
            </p:cNvSpPr>
            <p:nvPr/>
          </p:nvSpPr>
          <p:spPr bwMode="auto">
            <a:xfrm>
              <a:off x="1200" y="1416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0006" name="Line 22"/>
          <p:cNvSpPr>
            <a:spLocks noChangeShapeType="1"/>
          </p:cNvSpPr>
          <p:nvPr/>
        </p:nvSpPr>
        <p:spPr bwMode="auto">
          <a:xfrm>
            <a:off x="7086600" y="2667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0007" name="Text Box 23"/>
          <p:cNvSpPr txBox="1">
            <a:spLocks noChangeArrowheads="1"/>
          </p:cNvSpPr>
          <p:nvPr/>
        </p:nvSpPr>
        <p:spPr bwMode="auto">
          <a:xfrm>
            <a:off x="6477000" y="4038600"/>
            <a:ext cx="20701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</a:t>
            </a:r>
            <a:r>
              <a:rPr lang="en-US" sz="2000" baseline="-25000">
                <a:solidFill>
                  <a:schemeClr val="tx1"/>
                </a:solidFill>
              </a:rPr>
              <a:t>L </a:t>
            </a:r>
            <a:r>
              <a:rPr lang="en-US" sz="2000">
                <a:solidFill>
                  <a:schemeClr val="tx1"/>
                </a:solidFill>
              </a:rPr>
              <a:t>= xC</a:t>
            </a:r>
            <a:r>
              <a:rPr lang="en-US" sz="2000" baseline="-25000">
                <a:solidFill>
                  <a:schemeClr val="tx1"/>
                </a:solidFill>
              </a:rPr>
              <a:t>in </a:t>
            </a:r>
            <a:r>
              <a:rPr lang="en-US" sz="2000">
                <a:solidFill>
                  <a:schemeClr val="tx1"/>
                </a:solidFill>
              </a:rPr>
              <a:t>= u</a:t>
            </a:r>
            <a:r>
              <a:rPr lang="en-US" sz="2000" baseline="30000">
                <a:solidFill>
                  <a:schemeClr val="tx1"/>
                </a:solidFill>
              </a:rPr>
              <a:t>N</a:t>
            </a:r>
            <a:r>
              <a:rPr lang="en-US" sz="2000">
                <a:solidFill>
                  <a:schemeClr val="tx1"/>
                </a:solidFill>
              </a:rPr>
              <a:t> C</a:t>
            </a:r>
            <a:r>
              <a:rPr lang="en-US" sz="2000" baseline="-25000">
                <a:solidFill>
                  <a:schemeClr val="tx1"/>
                </a:solidFill>
              </a:rPr>
              <a:t>in</a:t>
            </a:r>
          </a:p>
        </p:txBody>
      </p:sp>
      <p:grpSp>
        <p:nvGrpSpPr>
          <p:cNvPr id="2090008" name="Group 24"/>
          <p:cNvGrpSpPr>
            <a:grpSpLocks/>
          </p:cNvGrpSpPr>
          <p:nvPr/>
        </p:nvGrpSpPr>
        <p:grpSpPr bwMode="auto">
          <a:xfrm>
            <a:off x="7086600" y="2667000"/>
            <a:ext cx="457200" cy="1066800"/>
            <a:chOff x="4416" y="2064"/>
            <a:chExt cx="288" cy="480"/>
          </a:xfrm>
        </p:grpSpPr>
        <p:sp>
          <p:nvSpPr>
            <p:cNvPr id="2090009" name="Line 25"/>
            <p:cNvSpPr>
              <a:spLocks noChangeShapeType="1"/>
            </p:cNvSpPr>
            <p:nvPr/>
          </p:nvSpPr>
          <p:spPr bwMode="auto">
            <a:xfrm>
              <a:off x="4560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10" name="Line 26"/>
            <p:cNvSpPr>
              <a:spLocks noChangeShapeType="1"/>
            </p:cNvSpPr>
            <p:nvPr/>
          </p:nvSpPr>
          <p:spPr bwMode="auto">
            <a:xfrm>
              <a:off x="4416" y="22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11" name="Line 27"/>
            <p:cNvSpPr>
              <a:spLocks noChangeShapeType="1"/>
            </p:cNvSpPr>
            <p:nvPr/>
          </p:nvSpPr>
          <p:spPr bwMode="auto">
            <a:xfrm>
              <a:off x="4416" y="23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12" name="Line 28"/>
            <p:cNvSpPr>
              <a:spLocks noChangeShapeType="1"/>
            </p:cNvSpPr>
            <p:nvPr/>
          </p:nvSpPr>
          <p:spPr bwMode="auto">
            <a:xfrm>
              <a:off x="4560" y="23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13" name="Line 29"/>
            <p:cNvSpPr>
              <a:spLocks noChangeShapeType="1"/>
            </p:cNvSpPr>
            <p:nvPr/>
          </p:nvSpPr>
          <p:spPr bwMode="auto">
            <a:xfrm>
              <a:off x="4464" y="24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14" name="Line 30"/>
            <p:cNvSpPr>
              <a:spLocks noChangeShapeType="1"/>
            </p:cNvSpPr>
            <p:nvPr/>
          </p:nvSpPr>
          <p:spPr bwMode="auto">
            <a:xfrm>
              <a:off x="4512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90015" name="Text Box 31"/>
          <p:cNvSpPr txBox="1">
            <a:spLocks noChangeArrowheads="1"/>
          </p:cNvSpPr>
          <p:nvPr/>
        </p:nvSpPr>
        <p:spPr bwMode="auto">
          <a:xfrm>
            <a:off x="7467600" y="2971800"/>
            <a:ext cx="4603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</a:t>
            </a:r>
            <a:r>
              <a:rPr lang="en-US" sz="2000" baseline="-25000">
                <a:solidFill>
                  <a:schemeClr val="tx1"/>
                </a:solidFill>
              </a:rPr>
              <a:t>L</a:t>
            </a:r>
          </a:p>
        </p:txBody>
      </p:sp>
      <p:grpSp>
        <p:nvGrpSpPr>
          <p:cNvPr id="2090016" name="Group 32"/>
          <p:cNvGrpSpPr>
            <a:grpSpLocks/>
          </p:cNvGrpSpPr>
          <p:nvPr/>
        </p:nvGrpSpPr>
        <p:grpSpPr bwMode="auto">
          <a:xfrm>
            <a:off x="1143000" y="2743200"/>
            <a:ext cx="304800" cy="609600"/>
            <a:chOff x="3648" y="864"/>
            <a:chExt cx="288" cy="480"/>
          </a:xfrm>
        </p:grpSpPr>
        <p:sp>
          <p:nvSpPr>
            <p:cNvPr id="2090017" name="Line 33"/>
            <p:cNvSpPr>
              <a:spLocks noChangeShapeType="1"/>
            </p:cNvSpPr>
            <p:nvPr/>
          </p:nvSpPr>
          <p:spPr bwMode="auto">
            <a:xfrm>
              <a:off x="3792" y="8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18" name="Line 34"/>
            <p:cNvSpPr>
              <a:spLocks noChangeShapeType="1"/>
            </p:cNvSpPr>
            <p:nvPr/>
          </p:nvSpPr>
          <p:spPr bwMode="auto">
            <a:xfrm>
              <a:off x="3648" y="10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19" name="Line 35"/>
            <p:cNvSpPr>
              <a:spLocks noChangeShapeType="1"/>
            </p:cNvSpPr>
            <p:nvPr/>
          </p:nvSpPr>
          <p:spPr bwMode="auto">
            <a:xfrm>
              <a:off x="3648" y="11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20" name="Line 36"/>
            <p:cNvSpPr>
              <a:spLocks noChangeShapeType="1"/>
            </p:cNvSpPr>
            <p:nvPr/>
          </p:nvSpPr>
          <p:spPr bwMode="auto">
            <a:xfrm>
              <a:off x="3792" y="11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21" name="Line 37"/>
            <p:cNvSpPr>
              <a:spLocks noChangeShapeType="1"/>
            </p:cNvSpPr>
            <p:nvPr/>
          </p:nvSpPr>
          <p:spPr bwMode="auto">
            <a:xfrm>
              <a:off x="3696" y="12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22" name="Line 38"/>
            <p:cNvSpPr>
              <a:spLocks noChangeShapeType="1"/>
            </p:cNvSpPr>
            <p:nvPr/>
          </p:nvSpPr>
          <p:spPr bwMode="auto">
            <a:xfrm>
              <a:off x="3744" y="13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0023" name="Group 39"/>
          <p:cNvGrpSpPr>
            <a:grpSpLocks/>
          </p:cNvGrpSpPr>
          <p:nvPr/>
        </p:nvGrpSpPr>
        <p:grpSpPr bwMode="auto">
          <a:xfrm>
            <a:off x="2209800" y="2743200"/>
            <a:ext cx="304800" cy="685800"/>
            <a:chOff x="3648" y="864"/>
            <a:chExt cx="288" cy="480"/>
          </a:xfrm>
        </p:grpSpPr>
        <p:sp>
          <p:nvSpPr>
            <p:cNvPr id="2090024" name="Line 40"/>
            <p:cNvSpPr>
              <a:spLocks noChangeShapeType="1"/>
            </p:cNvSpPr>
            <p:nvPr/>
          </p:nvSpPr>
          <p:spPr bwMode="auto">
            <a:xfrm>
              <a:off x="3792" y="8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25" name="Line 41"/>
            <p:cNvSpPr>
              <a:spLocks noChangeShapeType="1"/>
            </p:cNvSpPr>
            <p:nvPr/>
          </p:nvSpPr>
          <p:spPr bwMode="auto">
            <a:xfrm>
              <a:off x="3648" y="10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26" name="Line 42"/>
            <p:cNvSpPr>
              <a:spLocks noChangeShapeType="1"/>
            </p:cNvSpPr>
            <p:nvPr/>
          </p:nvSpPr>
          <p:spPr bwMode="auto">
            <a:xfrm>
              <a:off x="3648" y="11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27" name="Line 43"/>
            <p:cNvSpPr>
              <a:spLocks noChangeShapeType="1"/>
            </p:cNvSpPr>
            <p:nvPr/>
          </p:nvSpPr>
          <p:spPr bwMode="auto">
            <a:xfrm>
              <a:off x="3792" y="11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28" name="Line 44"/>
            <p:cNvSpPr>
              <a:spLocks noChangeShapeType="1"/>
            </p:cNvSpPr>
            <p:nvPr/>
          </p:nvSpPr>
          <p:spPr bwMode="auto">
            <a:xfrm>
              <a:off x="3696" y="12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29" name="Line 45"/>
            <p:cNvSpPr>
              <a:spLocks noChangeShapeType="1"/>
            </p:cNvSpPr>
            <p:nvPr/>
          </p:nvSpPr>
          <p:spPr bwMode="auto">
            <a:xfrm>
              <a:off x="3744" y="13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0030" name="Group 46"/>
          <p:cNvGrpSpPr>
            <a:grpSpLocks/>
          </p:cNvGrpSpPr>
          <p:nvPr/>
        </p:nvGrpSpPr>
        <p:grpSpPr bwMode="auto">
          <a:xfrm>
            <a:off x="3429000" y="2743200"/>
            <a:ext cx="381000" cy="838200"/>
            <a:chOff x="3648" y="864"/>
            <a:chExt cx="288" cy="480"/>
          </a:xfrm>
        </p:grpSpPr>
        <p:sp>
          <p:nvSpPr>
            <p:cNvPr id="2090031" name="Line 47"/>
            <p:cNvSpPr>
              <a:spLocks noChangeShapeType="1"/>
            </p:cNvSpPr>
            <p:nvPr/>
          </p:nvSpPr>
          <p:spPr bwMode="auto">
            <a:xfrm>
              <a:off x="3792" y="8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32" name="Line 48"/>
            <p:cNvSpPr>
              <a:spLocks noChangeShapeType="1"/>
            </p:cNvSpPr>
            <p:nvPr/>
          </p:nvSpPr>
          <p:spPr bwMode="auto">
            <a:xfrm>
              <a:off x="3648" y="10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33" name="Line 49"/>
            <p:cNvSpPr>
              <a:spLocks noChangeShapeType="1"/>
            </p:cNvSpPr>
            <p:nvPr/>
          </p:nvSpPr>
          <p:spPr bwMode="auto">
            <a:xfrm>
              <a:off x="3648" y="11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34" name="Line 50"/>
            <p:cNvSpPr>
              <a:spLocks noChangeShapeType="1"/>
            </p:cNvSpPr>
            <p:nvPr/>
          </p:nvSpPr>
          <p:spPr bwMode="auto">
            <a:xfrm>
              <a:off x="3792" y="11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35" name="Line 51"/>
            <p:cNvSpPr>
              <a:spLocks noChangeShapeType="1"/>
            </p:cNvSpPr>
            <p:nvPr/>
          </p:nvSpPr>
          <p:spPr bwMode="auto">
            <a:xfrm>
              <a:off x="3696" y="12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036" name="Line 52"/>
            <p:cNvSpPr>
              <a:spLocks noChangeShapeType="1"/>
            </p:cNvSpPr>
            <p:nvPr/>
          </p:nvSpPr>
          <p:spPr bwMode="auto">
            <a:xfrm>
              <a:off x="3744" y="13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90037" name="Text Box 53"/>
          <p:cNvSpPr txBox="1">
            <a:spLocks noChangeArrowheads="1"/>
          </p:cNvSpPr>
          <p:nvPr/>
        </p:nvSpPr>
        <p:spPr bwMode="auto">
          <a:xfrm>
            <a:off x="609600" y="2895600"/>
            <a:ext cx="4968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</a:t>
            </a:r>
            <a:r>
              <a:rPr lang="en-US" sz="2000" baseline="-2500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2090038" name="Text Box 54"/>
          <p:cNvSpPr txBox="1">
            <a:spLocks noChangeArrowheads="1"/>
          </p:cNvSpPr>
          <p:nvPr/>
        </p:nvSpPr>
        <p:spPr bwMode="auto">
          <a:xfrm>
            <a:off x="1828800" y="2895600"/>
            <a:ext cx="4603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</a:t>
            </a:r>
            <a:r>
              <a:rPr lang="en-US" sz="20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90039" name="Text Box 55"/>
          <p:cNvSpPr txBox="1">
            <a:spLocks noChangeArrowheads="1"/>
          </p:cNvSpPr>
          <p:nvPr/>
        </p:nvSpPr>
        <p:spPr bwMode="auto">
          <a:xfrm>
            <a:off x="3048000" y="2895600"/>
            <a:ext cx="4603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</a:t>
            </a:r>
            <a:r>
              <a:rPr lang="en-US" sz="20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90040" name="Text Box 56"/>
          <p:cNvSpPr txBox="1">
            <a:spLocks noChangeArrowheads="1"/>
          </p:cNvSpPr>
          <p:nvPr/>
        </p:nvSpPr>
        <p:spPr bwMode="auto">
          <a:xfrm>
            <a:off x="1600200" y="259080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90041" name="Text Box 57"/>
          <p:cNvSpPr txBox="1">
            <a:spLocks noChangeArrowheads="1"/>
          </p:cNvSpPr>
          <p:nvPr/>
        </p:nvSpPr>
        <p:spPr bwMode="auto">
          <a:xfrm>
            <a:off x="2667000" y="259080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90042" name="Text Box 58"/>
          <p:cNvSpPr txBox="1">
            <a:spLocks noChangeArrowheads="1"/>
          </p:cNvSpPr>
          <p:nvPr/>
        </p:nvSpPr>
        <p:spPr bwMode="auto">
          <a:xfrm>
            <a:off x="4038600" y="2590800"/>
            <a:ext cx="3746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u</a:t>
            </a:r>
            <a:r>
              <a:rPr lang="en-US" sz="1600" baseline="30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90043" name="Text Box 59"/>
          <p:cNvSpPr txBox="1">
            <a:spLocks noChangeArrowheads="1"/>
          </p:cNvSpPr>
          <p:nvPr/>
        </p:nvSpPr>
        <p:spPr bwMode="auto">
          <a:xfrm>
            <a:off x="6172200" y="2514600"/>
            <a:ext cx="522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u</a:t>
            </a:r>
            <a:r>
              <a:rPr lang="en-US" sz="1600" baseline="3000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2090044" name="Text Box 60"/>
          <p:cNvSpPr txBox="1">
            <a:spLocks noChangeArrowheads="1"/>
          </p:cNvSpPr>
          <p:nvPr/>
        </p:nvSpPr>
        <p:spPr bwMode="auto">
          <a:xfrm>
            <a:off x="4038600" y="5438775"/>
            <a:ext cx="1125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u</a:t>
            </a:r>
            <a:r>
              <a:rPr lang="en-US" sz="2400" baseline="-25000">
                <a:solidFill>
                  <a:schemeClr val="tx1"/>
                </a:solidFill>
              </a:rPr>
              <a:t>opt </a:t>
            </a:r>
            <a:r>
              <a:rPr lang="en-US" sz="2400">
                <a:solidFill>
                  <a:schemeClr val="tx1"/>
                </a:solidFill>
              </a:rPr>
              <a:t>= e</a:t>
            </a:r>
            <a:endParaRPr lang="en-US" sz="2400" baseline="-25000">
              <a:solidFill>
                <a:schemeClr val="tx1"/>
              </a:solidFill>
            </a:endParaRPr>
          </a:p>
        </p:txBody>
      </p:sp>
      <p:sp>
        <p:nvSpPr>
          <p:cNvPr id="2090045" name="Text Box 61"/>
          <p:cNvSpPr txBox="1">
            <a:spLocks noChangeArrowheads="1"/>
          </p:cNvSpPr>
          <p:nvPr/>
        </p:nvSpPr>
        <p:spPr bwMode="auto">
          <a:xfrm>
            <a:off x="1524000" y="4114800"/>
            <a:ext cx="47323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08F00"/>
                </a:solidFill>
              </a:rPr>
              <a:t>3               9               27                       81</a:t>
            </a:r>
          </a:p>
          <a:p>
            <a:r>
              <a:rPr lang="en-US" sz="2000">
                <a:solidFill>
                  <a:srgbClr val="009900"/>
                </a:solidFill>
              </a:rPr>
              <a:t>1               3                9                        27</a:t>
            </a:r>
            <a:endParaRPr lang="en-US" sz="2000" baseline="-25000">
              <a:solidFill>
                <a:srgbClr val="0099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004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82000" cy="422275"/>
          </a:xfrm>
        </p:spPr>
        <p:txBody>
          <a:bodyPr/>
          <a:lstStyle/>
          <a:p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as a Function of u and x</a:t>
            </a:r>
          </a:p>
        </p:txBody>
      </p:sp>
      <p:pic>
        <p:nvPicPr>
          <p:cNvPr id="2092035" name="Picture 3"/>
          <p:cNvPicPr>
            <a:picLocks noChangeAspect="1" noChangeArrowheads="1"/>
          </p:cNvPicPr>
          <p:nvPr/>
        </p:nvPicPr>
        <p:blipFill>
          <a:blip r:embed="rId3"/>
          <a:srcRect l="26936"/>
          <a:stretch>
            <a:fillRect/>
          </a:stretch>
        </p:blipFill>
        <p:spPr bwMode="auto">
          <a:xfrm>
            <a:off x="838200" y="1371600"/>
            <a:ext cx="6734175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Cascading Buffers</a:t>
            </a:r>
          </a:p>
        </p:txBody>
      </p:sp>
      <p:graphicFrame>
        <p:nvGraphicFramePr>
          <p:cNvPr id="2094083" name="Group 3"/>
          <p:cNvGraphicFramePr>
            <a:graphicFrameLocks noGrp="1"/>
          </p:cNvGraphicFramePr>
          <p:nvPr>
            <p:ph type="tbl" idx="1"/>
          </p:nvPr>
        </p:nvGraphicFramePr>
        <p:xfrm>
          <a:off x="1295400" y="1752600"/>
          <a:ext cx="5486400" cy="2752726"/>
        </p:xfrm>
        <a:graphic>
          <a:graphicData uri="http://schemas.openxmlformats.org/drawingml/2006/table">
            <a:tbl>
              <a:tblPr/>
              <a:tblGrid>
                <a:gridCol w="1047750"/>
                <a:gridCol w="1466850"/>
                <a:gridCol w="1447800"/>
                <a:gridCol w="1524000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Unbuffered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Buffer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Cascaded Buffers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94115" name="Text Box 35"/>
          <p:cNvSpPr txBox="1">
            <a:spLocks noChangeArrowheads="1"/>
          </p:cNvSpPr>
          <p:nvPr/>
        </p:nvSpPr>
        <p:spPr bwMode="auto">
          <a:xfrm>
            <a:off x="2286000" y="5562600"/>
            <a:ext cx="41497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</a:t>
            </a:r>
            <a:r>
              <a:rPr lang="en-US" sz="2400" baseline="-25000">
                <a:solidFill>
                  <a:schemeClr val="tx1"/>
                </a:solidFill>
              </a:rPr>
              <a:t>in </a:t>
            </a:r>
            <a:r>
              <a:rPr lang="en-US" sz="2400">
                <a:solidFill>
                  <a:schemeClr val="tx1"/>
                </a:solidFill>
              </a:rPr>
              <a:t>= 10 fF in 1 micron CMOS</a:t>
            </a:r>
            <a:endParaRPr lang="en-US" sz="2400" baseline="-25000">
              <a:solidFill>
                <a:schemeClr val="tx1"/>
              </a:solidFill>
            </a:endParaRPr>
          </a:p>
        </p:txBody>
      </p:sp>
      <p:sp>
        <p:nvSpPr>
          <p:cNvPr id="2094116" name="Text Box 36"/>
          <p:cNvSpPr txBox="1">
            <a:spLocks noChangeArrowheads="1"/>
          </p:cNvSpPr>
          <p:nvPr/>
        </p:nvSpPr>
        <p:spPr bwMode="auto">
          <a:xfrm>
            <a:off x="1295400" y="4543425"/>
            <a:ext cx="54784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t</a:t>
            </a:r>
            <a:r>
              <a:rPr lang="en-US" sz="2000" baseline="-25000">
                <a:solidFill>
                  <a:schemeClr val="tx1"/>
                </a:solidFill>
              </a:rPr>
              <a:t>opt </a:t>
            </a:r>
            <a:r>
              <a:rPr lang="en-US" sz="2000">
                <a:solidFill>
                  <a:schemeClr val="tx1"/>
                </a:solidFill>
              </a:rPr>
              <a:t>/t</a:t>
            </a:r>
            <a:r>
              <a:rPr lang="en-US" sz="2000" baseline="-25000">
                <a:solidFill>
                  <a:schemeClr val="tx1"/>
                </a:solidFill>
              </a:rPr>
              <a:t>p0</a:t>
            </a:r>
            <a:r>
              <a:rPr lang="en-US" sz="2000">
                <a:solidFill>
                  <a:schemeClr val="tx1"/>
                </a:solidFill>
              </a:rPr>
              <a:t> versus x for various driver configurations</a:t>
            </a:r>
            <a:endParaRPr lang="en-US" sz="2000" baseline="-25000">
              <a:solidFill>
                <a:schemeClr val="tx1"/>
              </a:solidFill>
            </a:endParaRPr>
          </a:p>
        </p:txBody>
      </p:sp>
      <p:sp>
        <p:nvSpPr>
          <p:cNvPr id="2094117" name="Text Box 37"/>
          <p:cNvSpPr txBox="1">
            <a:spLocks noChangeArrowheads="1"/>
          </p:cNvSpPr>
          <p:nvPr/>
        </p:nvSpPr>
        <p:spPr bwMode="auto">
          <a:xfrm>
            <a:off x="6934200" y="3352800"/>
            <a:ext cx="1335088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chip bus</a:t>
            </a:r>
          </a:p>
          <a:p>
            <a:pPr>
              <a:lnSpc>
                <a:spcPct val="150000"/>
              </a:lnSpc>
            </a:pPr>
            <a:r>
              <a:rPr lang="en-US" sz="2400"/>
              <a:t>I/O pads</a:t>
            </a:r>
            <a:endParaRPr lang="en-US" sz="24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411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Large Transistors</a:t>
            </a:r>
          </a:p>
        </p:txBody>
      </p:sp>
      <p:sp>
        <p:nvSpPr>
          <p:cNvPr id="2096131" name="Rectangle 3"/>
          <p:cNvSpPr>
            <a:spLocks noChangeArrowheads="1"/>
          </p:cNvSpPr>
          <p:nvPr/>
        </p:nvSpPr>
        <p:spPr bwMode="auto">
          <a:xfrm>
            <a:off x="1219200" y="2362200"/>
            <a:ext cx="2362200" cy="1524000"/>
          </a:xfrm>
          <a:prstGeom prst="rect">
            <a:avLst/>
          </a:prstGeom>
          <a:solidFill>
            <a:srgbClr val="51DC00"/>
          </a:solidFill>
          <a:ln w="12700">
            <a:solidFill>
              <a:srgbClr val="51D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32" name="Rectangle 4"/>
          <p:cNvSpPr>
            <a:spLocks noChangeArrowheads="1"/>
          </p:cNvSpPr>
          <p:nvPr/>
        </p:nvSpPr>
        <p:spPr bwMode="auto">
          <a:xfrm>
            <a:off x="1219200" y="4343400"/>
            <a:ext cx="2362200" cy="76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33" name="Rectangle 5"/>
          <p:cNvSpPr>
            <a:spLocks noChangeArrowheads="1"/>
          </p:cNvSpPr>
          <p:nvPr/>
        </p:nvSpPr>
        <p:spPr bwMode="auto">
          <a:xfrm>
            <a:off x="1219200" y="1828800"/>
            <a:ext cx="2362200" cy="76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34" name="Rectangle 6"/>
          <p:cNvSpPr>
            <a:spLocks noChangeArrowheads="1"/>
          </p:cNvSpPr>
          <p:nvPr/>
        </p:nvSpPr>
        <p:spPr bwMode="auto">
          <a:xfrm>
            <a:off x="1219200" y="4876800"/>
            <a:ext cx="2362200" cy="76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35" name="Rectangle 7"/>
          <p:cNvSpPr>
            <a:spLocks noChangeArrowheads="1"/>
          </p:cNvSpPr>
          <p:nvPr/>
        </p:nvSpPr>
        <p:spPr bwMode="auto">
          <a:xfrm>
            <a:off x="1905000" y="1828800"/>
            <a:ext cx="76200" cy="22098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A11F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36" name="Rectangle 8"/>
          <p:cNvSpPr>
            <a:spLocks noChangeArrowheads="1"/>
          </p:cNvSpPr>
          <p:nvPr/>
        </p:nvSpPr>
        <p:spPr bwMode="auto">
          <a:xfrm>
            <a:off x="2819400" y="1828800"/>
            <a:ext cx="76200" cy="22098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A11F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37" name="Rectangle 9"/>
          <p:cNvSpPr>
            <a:spLocks noChangeArrowheads="1"/>
          </p:cNvSpPr>
          <p:nvPr/>
        </p:nvSpPr>
        <p:spPr bwMode="auto">
          <a:xfrm>
            <a:off x="1447800" y="2209800"/>
            <a:ext cx="76200" cy="22098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A11F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38" name="Rectangle 10"/>
          <p:cNvSpPr>
            <a:spLocks noChangeArrowheads="1"/>
          </p:cNvSpPr>
          <p:nvPr/>
        </p:nvSpPr>
        <p:spPr bwMode="auto">
          <a:xfrm>
            <a:off x="2362200" y="2209800"/>
            <a:ext cx="76200" cy="22098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A11F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39" name="Rectangle 11"/>
          <p:cNvSpPr>
            <a:spLocks noChangeArrowheads="1"/>
          </p:cNvSpPr>
          <p:nvPr/>
        </p:nvSpPr>
        <p:spPr bwMode="auto">
          <a:xfrm>
            <a:off x="1676400" y="2286000"/>
            <a:ext cx="76200" cy="2667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40" name="Rectangle 12"/>
          <p:cNvSpPr>
            <a:spLocks noChangeArrowheads="1"/>
          </p:cNvSpPr>
          <p:nvPr/>
        </p:nvSpPr>
        <p:spPr bwMode="auto">
          <a:xfrm>
            <a:off x="2133600" y="2286000"/>
            <a:ext cx="76200" cy="2667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41" name="Rectangle 13"/>
          <p:cNvSpPr>
            <a:spLocks noChangeArrowheads="1"/>
          </p:cNvSpPr>
          <p:nvPr/>
        </p:nvSpPr>
        <p:spPr bwMode="auto">
          <a:xfrm>
            <a:off x="2590800" y="2286000"/>
            <a:ext cx="76200" cy="2667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42" name="Rectangle 14"/>
          <p:cNvSpPr>
            <a:spLocks noChangeArrowheads="1"/>
          </p:cNvSpPr>
          <p:nvPr/>
        </p:nvSpPr>
        <p:spPr bwMode="auto">
          <a:xfrm>
            <a:off x="3048000" y="2286000"/>
            <a:ext cx="76200" cy="2667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43" name="Rectangle 15"/>
          <p:cNvSpPr>
            <a:spLocks noChangeArrowheads="1"/>
          </p:cNvSpPr>
          <p:nvPr/>
        </p:nvSpPr>
        <p:spPr bwMode="auto">
          <a:xfrm>
            <a:off x="3276600" y="2209800"/>
            <a:ext cx="76200" cy="22098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A11F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44" name="Text Box 16"/>
          <p:cNvSpPr txBox="1">
            <a:spLocks noChangeArrowheads="1"/>
          </p:cNvSpPr>
          <p:nvPr/>
        </p:nvSpPr>
        <p:spPr bwMode="auto">
          <a:xfrm>
            <a:off x="2971800" y="1295400"/>
            <a:ext cx="106680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D(rain)</a:t>
            </a:r>
            <a:endParaRPr lang="en-US" sz="1800" baseline="-25000">
              <a:solidFill>
                <a:schemeClr val="tx1"/>
              </a:solidFill>
            </a:endParaRPr>
          </a:p>
        </p:txBody>
      </p:sp>
      <p:sp>
        <p:nvSpPr>
          <p:cNvPr id="2096145" name="Text Box 17"/>
          <p:cNvSpPr txBox="1">
            <a:spLocks noChangeArrowheads="1"/>
          </p:cNvSpPr>
          <p:nvPr/>
        </p:nvSpPr>
        <p:spPr bwMode="auto">
          <a:xfrm>
            <a:off x="3505200" y="4114800"/>
            <a:ext cx="114300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S(ource)</a:t>
            </a:r>
            <a:endParaRPr lang="en-US" sz="1800" baseline="-25000">
              <a:solidFill>
                <a:schemeClr val="tx1"/>
              </a:solidFill>
            </a:endParaRPr>
          </a:p>
        </p:txBody>
      </p:sp>
      <p:sp>
        <p:nvSpPr>
          <p:cNvPr id="2096146" name="Text Box 18"/>
          <p:cNvSpPr txBox="1">
            <a:spLocks noChangeArrowheads="1"/>
          </p:cNvSpPr>
          <p:nvPr/>
        </p:nvSpPr>
        <p:spPr bwMode="auto">
          <a:xfrm>
            <a:off x="3505200" y="4648200"/>
            <a:ext cx="99060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G(ate)</a:t>
            </a:r>
            <a:endParaRPr lang="en-US" sz="1800" baseline="-25000">
              <a:solidFill>
                <a:schemeClr val="tx1"/>
              </a:solidFill>
            </a:endParaRPr>
          </a:p>
        </p:txBody>
      </p:sp>
      <p:sp>
        <p:nvSpPr>
          <p:cNvPr id="2096147" name="Text Box 19"/>
          <p:cNvSpPr txBox="1">
            <a:spLocks noChangeArrowheads="1"/>
          </p:cNvSpPr>
          <p:nvPr/>
        </p:nvSpPr>
        <p:spPr bwMode="auto">
          <a:xfrm>
            <a:off x="533400" y="5410200"/>
            <a:ext cx="3429000" cy="54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</a:rPr>
              <a:t>Small transistors in parallel</a:t>
            </a:r>
            <a:endParaRPr lang="en-US" sz="2000" baseline="-25000">
              <a:solidFill>
                <a:schemeClr val="tx1"/>
              </a:solidFill>
            </a:endParaRPr>
          </a:p>
        </p:txBody>
      </p:sp>
      <p:sp>
        <p:nvSpPr>
          <p:cNvPr id="2096148" name="Text Box 20"/>
          <p:cNvSpPr txBox="1">
            <a:spLocks noChangeArrowheads="1"/>
          </p:cNvSpPr>
          <p:nvPr/>
        </p:nvSpPr>
        <p:spPr bwMode="auto">
          <a:xfrm>
            <a:off x="5029200" y="5257800"/>
            <a:ext cx="3429000" cy="54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</a:rPr>
              <a:t>Circular transistors</a:t>
            </a:r>
            <a:endParaRPr lang="en-US" sz="2000" baseline="-25000">
              <a:solidFill>
                <a:schemeClr val="tx1"/>
              </a:solidFill>
            </a:endParaRPr>
          </a:p>
        </p:txBody>
      </p:sp>
      <p:sp>
        <p:nvSpPr>
          <p:cNvPr id="2096149" name="Rectangle 21"/>
          <p:cNvSpPr>
            <a:spLocks noChangeArrowheads="1"/>
          </p:cNvSpPr>
          <p:nvPr/>
        </p:nvSpPr>
        <p:spPr bwMode="auto">
          <a:xfrm>
            <a:off x="5257800" y="1981200"/>
            <a:ext cx="2438400" cy="2286000"/>
          </a:xfrm>
          <a:prstGeom prst="rect">
            <a:avLst/>
          </a:prstGeom>
          <a:solidFill>
            <a:srgbClr val="51DC00"/>
          </a:solidFill>
          <a:ln w="12700">
            <a:solidFill>
              <a:srgbClr val="51D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50" name="Rectangle 22"/>
          <p:cNvSpPr>
            <a:spLocks noChangeArrowheads="1"/>
          </p:cNvSpPr>
          <p:nvPr/>
        </p:nvSpPr>
        <p:spPr bwMode="auto">
          <a:xfrm>
            <a:off x="5105400" y="2209800"/>
            <a:ext cx="2743200" cy="76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51" name="Rectangle 23"/>
          <p:cNvSpPr>
            <a:spLocks noChangeArrowheads="1"/>
          </p:cNvSpPr>
          <p:nvPr/>
        </p:nvSpPr>
        <p:spPr bwMode="auto">
          <a:xfrm>
            <a:off x="5105400" y="3962400"/>
            <a:ext cx="2743200" cy="76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52" name="Text Box 24"/>
          <p:cNvSpPr txBox="1">
            <a:spLocks noChangeArrowheads="1"/>
          </p:cNvSpPr>
          <p:nvPr/>
        </p:nvSpPr>
        <p:spPr bwMode="auto">
          <a:xfrm>
            <a:off x="7848600" y="1905000"/>
            <a:ext cx="45720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S</a:t>
            </a:r>
            <a:endParaRPr lang="en-US" sz="1800" baseline="-25000">
              <a:solidFill>
                <a:schemeClr val="tx1"/>
              </a:solidFill>
            </a:endParaRPr>
          </a:p>
        </p:txBody>
      </p:sp>
      <p:sp>
        <p:nvSpPr>
          <p:cNvPr id="2096153" name="Text Box 25"/>
          <p:cNvSpPr txBox="1">
            <a:spLocks noChangeArrowheads="1"/>
          </p:cNvSpPr>
          <p:nvPr/>
        </p:nvSpPr>
        <p:spPr bwMode="auto">
          <a:xfrm>
            <a:off x="7848600" y="3810000"/>
            <a:ext cx="45720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S</a:t>
            </a:r>
            <a:endParaRPr lang="en-US" sz="1800" baseline="-25000">
              <a:solidFill>
                <a:schemeClr val="tx1"/>
              </a:solidFill>
            </a:endParaRPr>
          </a:p>
        </p:txBody>
      </p:sp>
      <p:sp>
        <p:nvSpPr>
          <p:cNvPr id="2096154" name="Text Box 26"/>
          <p:cNvSpPr txBox="1">
            <a:spLocks noChangeArrowheads="1"/>
          </p:cNvSpPr>
          <p:nvPr/>
        </p:nvSpPr>
        <p:spPr bwMode="auto">
          <a:xfrm>
            <a:off x="7924800" y="2819400"/>
            <a:ext cx="45720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G</a:t>
            </a:r>
            <a:endParaRPr lang="en-US" sz="1800" baseline="-25000">
              <a:solidFill>
                <a:schemeClr val="tx1"/>
              </a:solidFill>
            </a:endParaRPr>
          </a:p>
        </p:txBody>
      </p:sp>
      <p:sp>
        <p:nvSpPr>
          <p:cNvPr id="2096155" name="Text Box 27"/>
          <p:cNvSpPr txBox="1">
            <a:spLocks noChangeArrowheads="1"/>
          </p:cNvSpPr>
          <p:nvPr/>
        </p:nvSpPr>
        <p:spPr bwMode="auto">
          <a:xfrm>
            <a:off x="7924800" y="2514600"/>
            <a:ext cx="45720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D</a:t>
            </a:r>
            <a:endParaRPr lang="en-US" sz="1800" baseline="-25000">
              <a:solidFill>
                <a:schemeClr val="tx1"/>
              </a:solidFill>
            </a:endParaRPr>
          </a:p>
        </p:txBody>
      </p:sp>
      <p:sp>
        <p:nvSpPr>
          <p:cNvPr id="2096156" name="Text Box 28"/>
          <p:cNvSpPr txBox="1">
            <a:spLocks noChangeArrowheads="1"/>
          </p:cNvSpPr>
          <p:nvPr/>
        </p:nvSpPr>
        <p:spPr bwMode="auto">
          <a:xfrm>
            <a:off x="7924800" y="3200400"/>
            <a:ext cx="45720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D</a:t>
            </a:r>
            <a:endParaRPr lang="en-US" sz="1800" baseline="-25000">
              <a:solidFill>
                <a:schemeClr val="tx1"/>
              </a:solidFill>
            </a:endParaRPr>
          </a:p>
        </p:txBody>
      </p:sp>
      <p:sp>
        <p:nvSpPr>
          <p:cNvPr id="2096157" name="Rectangle 29"/>
          <p:cNvSpPr>
            <a:spLocks noChangeArrowheads="1"/>
          </p:cNvSpPr>
          <p:nvPr/>
        </p:nvSpPr>
        <p:spPr bwMode="auto">
          <a:xfrm>
            <a:off x="5486400" y="2438400"/>
            <a:ext cx="762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58" name="Rectangle 30"/>
          <p:cNvSpPr>
            <a:spLocks noChangeArrowheads="1"/>
          </p:cNvSpPr>
          <p:nvPr/>
        </p:nvSpPr>
        <p:spPr bwMode="auto">
          <a:xfrm>
            <a:off x="5943600" y="2438400"/>
            <a:ext cx="762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59" name="Rectangle 31"/>
          <p:cNvSpPr>
            <a:spLocks noChangeArrowheads="1"/>
          </p:cNvSpPr>
          <p:nvPr/>
        </p:nvSpPr>
        <p:spPr bwMode="auto">
          <a:xfrm>
            <a:off x="5486400" y="2438400"/>
            <a:ext cx="5334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60" name="Rectangle 32"/>
          <p:cNvSpPr>
            <a:spLocks noChangeArrowheads="1"/>
          </p:cNvSpPr>
          <p:nvPr/>
        </p:nvSpPr>
        <p:spPr bwMode="auto">
          <a:xfrm>
            <a:off x="5486400" y="3657600"/>
            <a:ext cx="5334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61" name="Rectangle 33"/>
          <p:cNvSpPr>
            <a:spLocks noChangeArrowheads="1"/>
          </p:cNvSpPr>
          <p:nvPr/>
        </p:nvSpPr>
        <p:spPr bwMode="auto">
          <a:xfrm>
            <a:off x="6248400" y="2438400"/>
            <a:ext cx="5334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62" name="Rectangle 34"/>
          <p:cNvSpPr>
            <a:spLocks noChangeArrowheads="1"/>
          </p:cNvSpPr>
          <p:nvPr/>
        </p:nvSpPr>
        <p:spPr bwMode="auto">
          <a:xfrm>
            <a:off x="6248400" y="2438400"/>
            <a:ext cx="762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63" name="Rectangle 35"/>
          <p:cNvSpPr>
            <a:spLocks noChangeArrowheads="1"/>
          </p:cNvSpPr>
          <p:nvPr/>
        </p:nvSpPr>
        <p:spPr bwMode="auto">
          <a:xfrm>
            <a:off x="6705600" y="2438400"/>
            <a:ext cx="762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64" name="Rectangle 36"/>
          <p:cNvSpPr>
            <a:spLocks noChangeArrowheads="1"/>
          </p:cNvSpPr>
          <p:nvPr/>
        </p:nvSpPr>
        <p:spPr bwMode="auto">
          <a:xfrm>
            <a:off x="6248400" y="3657600"/>
            <a:ext cx="5334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65" name="Rectangle 37"/>
          <p:cNvSpPr>
            <a:spLocks noChangeArrowheads="1"/>
          </p:cNvSpPr>
          <p:nvPr/>
        </p:nvSpPr>
        <p:spPr bwMode="auto">
          <a:xfrm>
            <a:off x="5486400" y="29718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66" name="Rectangle 38"/>
          <p:cNvSpPr>
            <a:spLocks noChangeArrowheads="1"/>
          </p:cNvSpPr>
          <p:nvPr/>
        </p:nvSpPr>
        <p:spPr bwMode="auto">
          <a:xfrm>
            <a:off x="5715000" y="26670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67" name="Rectangle 39"/>
          <p:cNvSpPr>
            <a:spLocks noChangeArrowheads="1"/>
          </p:cNvSpPr>
          <p:nvPr/>
        </p:nvSpPr>
        <p:spPr bwMode="auto">
          <a:xfrm>
            <a:off x="5943600" y="29718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68" name="Rectangle 40"/>
          <p:cNvSpPr>
            <a:spLocks noChangeArrowheads="1"/>
          </p:cNvSpPr>
          <p:nvPr/>
        </p:nvSpPr>
        <p:spPr bwMode="auto">
          <a:xfrm>
            <a:off x="6248400" y="29718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69" name="Rectangle 41"/>
          <p:cNvSpPr>
            <a:spLocks noChangeArrowheads="1"/>
          </p:cNvSpPr>
          <p:nvPr/>
        </p:nvSpPr>
        <p:spPr bwMode="auto">
          <a:xfrm>
            <a:off x="6705600" y="29718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70" name="Rectangle 42"/>
          <p:cNvSpPr>
            <a:spLocks noChangeArrowheads="1"/>
          </p:cNvSpPr>
          <p:nvPr/>
        </p:nvSpPr>
        <p:spPr bwMode="auto">
          <a:xfrm>
            <a:off x="6477000" y="26670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71" name="Rectangle 43"/>
          <p:cNvSpPr>
            <a:spLocks noChangeArrowheads="1"/>
          </p:cNvSpPr>
          <p:nvPr/>
        </p:nvSpPr>
        <p:spPr bwMode="auto">
          <a:xfrm>
            <a:off x="5715000" y="35814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72" name="Rectangle 44"/>
          <p:cNvSpPr>
            <a:spLocks noChangeArrowheads="1"/>
          </p:cNvSpPr>
          <p:nvPr/>
        </p:nvSpPr>
        <p:spPr bwMode="auto">
          <a:xfrm>
            <a:off x="6477000" y="35814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73" name="Rectangle 45"/>
          <p:cNvSpPr>
            <a:spLocks noChangeArrowheads="1"/>
          </p:cNvSpPr>
          <p:nvPr/>
        </p:nvSpPr>
        <p:spPr bwMode="auto">
          <a:xfrm>
            <a:off x="3276600" y="26670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74" name="Rectangle 46"/>
          <p:cNvSpPr>
            <a:spLocks noChangeArrowheads="1"/>
          </p:cNvSpPr>
          <p:nvPr/>
        </p:nvSpPr>
        <p:spPr bwMode="auto">
          <a:xfrm>
            <a:off x="3276600" y="34290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75" name="Rectangle 47"/>
          <p:cNvSpPr>
            <a:spLocks noChangeArrowheads="1"/>
          </p:cNvSpPr>
          <p:nvPr/>
        </p:nvSpPr>
        <p:spPr bwMode="auto">
          <a:xfrm>
            <a:off x="2819400" y="34290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76" name="Rectangle 48"/>
          <p:cNvSpPr>
            <a:spLocks noChangeArrowheads="1"/>
          </p:cNvSpPr>
          <p:nvPr/>
        </p:nvSpPr>
        <p:spPr bwMode="auto">
          <a:xfrm>
            <a:off x="2362200" y="34290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77" name="Rectangle 49"/>
          <p:cNvSpPr>
            <a:spLocks noChangeArrowheads="1"/>
          </p:cNvSpPr>
          <p:nvPr/>
        </p:nvSpPr>
        <p:spPr bwMode="auto">
          <a:xfrm>
            <a:off x="1905000" y="34290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78" name="Rectangle 50"/>
          <p:cNvSpPr>
            <a:spLocks noChangeArrowheads="1"/>
          </p:cNvSpPr>
          <p:nvPr/>
        </p:nvSpPr>
        <p:spPr bwMode="auto">
          <a:xfrm>
            <a:off x="1447800" y="34290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79" name="Rectangle 51"/>
          <p:cNvSpPr>
            <a:spLocks noChangeArrowheads="1"/>
          </p:cNvSpPr>
          <p:nvPr/>
        </p:nvSpPr>
        <p:spPr bwMode="auto">
          <a:xfrm>
            <a:off x="1447800" y="26670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80" name="Rectangle 52"/>
          <p:cNvSpPr>
            <a:spLocks noChangeArrowheads="1"/>
          </p:cNvSpPr>
          <p:nvPr/>
        </p:nvSpPr>
        <p:spPr bwMode="auto">
          <a:xfrm>
            <a:off x="1905000" y="26670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81" name="Rectangle 53"/>
          <p:cNvSpPr>
            <a:spLocks noChangeArrowheads="1"/>
          </p:cNvSpPr>
          <p:nvPr/>
        </p:nvSpPr>
        <p:spPr bwMode="auto">
          <a:xfrm>
            <a:off x="2362200" y="26670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82" name="Rectangle 54"/>
          <p:cNvSpPr>
            <a:spLocks noChangeArrowheads="1"/>
          </p:cNvSpPr>
          <p:nvPr/>
        </p:nvSpPr>
        <p:spPr bwMode="auto">
          <a:xfrm>
            <a:off x="2819400" y="26670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83" name="Rectangle 55"/>
          <p:cNvSpPr>
            <a:spLocks noChangeArrowheads="1"/>
          </p:cNvSpPr>
          <p:nvPr/>
        </p:nvSpPr>
        <p:spPr bwMode="auto">
          <a:xfrm>
            <a:off x="3048000" y="48006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84" name="Rectangle 56"/>
          <p:cNvSpPr>
            <a:spLocks noChangeArrowheads="1"/>
          </p:cNvSpPr>
          <p:nvPr/>
        </p:nvSpPr>
        <p:spPr bwMode="auto">
          <a:xfrm>
            <a:off x="2590800" y="48006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85" name="Rectangle 57"/>
          <p:cNvSpPr>
            <a:spLocks noChangeArrowheads="1"/>
          </p:cNvSpPr>
          <p:nvPr/>
        </p:nvSpPr>
        <p:spPr bwMode="auto">
          <a:xfrm>
            <a:off x="2133600" y="48006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86" name="Rectangle 58"/>
          <p:cNvSpPr>
            <a:spLocks noChangeArrowheads="1"/>
          </p:cNvSpPr>
          <p:nvPr/>
        </p:nvSpPr>
        <p:spPr bwMode="auto">
          <a:xfrm>
            <a:off x="1676400" y="48006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87" name="Rectangle 59"/>
          <p:cNvSpPr>
            <a:spLocks noChangeArrowheads="1"/>
          </p:cNvSpPr>
          <p:nvPr/>
        </p:nvSpPr>
        <p:spPr bwMode="auto">
          <a:xfrm>
            <a:off x="7010400" y="2438400"/>
            <a:ext cx="5334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88" name="Rectangle 60"/>
          <p:cNvSpPr>
            <a:spLocks noChangeArrowheads="1"/>
          </p:cNvSpPr>
          <p:nvPr/>
        </p:nvSpPr>
        <p:spPr bwMode="auto">
          <a:xfrm>
            <a:off x="7010400" y="2438400"/>
            <a:ext cx="762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89" name="Rectangle 61"/>
          <p:cNvSpPr>
            <a:spLocks noChangeArrowheads="1"/>
          </p:cNvSpPr>
          <p:nvPr/>
        </p:nvSpPr>
        <p:spPr bwMode="auto">
          <a:xfrm>
            <a:off x="7467600" y="2438400"/>
            <a:ext cx="762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90" name="Rectangle 62"/>
          <p:cNvSpPr>
            <a:spLocks noChangeArrowheads="1"/>
          </p:cNvSpPr>
          <p:nvPr/>
        </p:nvSpPr>
        <p:spPr bwMode="auto">
          <a:xfrm>
            <a:off x="7010400" y="3657600"/>
            <a:ext cx="5334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91" name="Rectangle 63"/>
          <p:cNvSpPr>
            <a:spLocks noChangeArrowheads="1"/>
          </p:cNvSpPr>
          <p:nvPr/>
        </p:nvSpPr>
        <p:spPr bwMode="auto">
          <a:xfrm>
            <a:off x="7010400" y="29718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92" name="Rectangle 64"/>
          <p:cNvSpPr>
            <a:spLocks noChangeArrowheads="1"/>
          </p:cNvSpPr>
          <p:nvPr/>
        </p:nvSpPr>
        <p:spPr bwMode="auto">
          <a:xfrm>
            <a:off x="7467600" y="29718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93" name="Rectangle 65"/>
          <p:cNvSpPr>
            <a:spLocks noChangeArrowheads="1"/>
          </p:cNvSpPr>
          <p:nvPr/>
        </p:nvSpPr>
        <p:spPr bwMode="auto">
          <a:xfrm>
            <a:off x="7239000" y="26670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94" name="Rectangle 66"/>
          <p:cNvSpPr>
            <a:spLocks noChangeArrowheads="1"/>
          </p:cNvSpPr>
          <p:nvPr/>
        </p:nvSpPr>
        <p:spPr bwMode="auto">
          <a:xfrm>
            <a:off x="7239000" y="3581400"/>
            <a:ext cx="762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95" name="Rectangle 67"/>
          <p:cNvSpPr>
            <a:spLocks noChangeArrowheads="1"/>
          </p:cNvSpPr>
          <p:nvPr/>
        </p:nvSpPr>
        <p:spPr bwMode="auto">
          <a:xfrm>
            <a:off x="5105400" y="2743200"/>
            <a:ext cx="2743200" cy="76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96" name="Rectangle 68"/>
          <p:cNvSpPr>
            <a:spLocks noChangeArrowheads="1"/>
          </p:cNvSpPr>
          <p:nvPr/>
        </p:nvSpPr>
        <p:spPr bwMode="auto">
          <a:xfrm>
            <a:off x="5105400" y="3048000"/>
            <a:ext cx="2743200" cy="76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6197" name="Rectangle 69"/>
          <p:cNvSpPr>
            <a:spLocks noChangeArrowheads="1"/>
          </p:cNvSpPr>
          <p:nvPr/>
        </p:nvSpPr>
        <p:spPr bwMode="auto">
          <a:xfrm>
            <a:off x="5105400" y="3352800"/>
            <a:ext cx="2743200" cy="76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6144" grpId="0" autoUpdateAnimBg="0"/>
      <p:bldP spid="2096145" grpId="0" autoUpdateAnimBg="0"/>
      <p:bldP spid="2096146" grpId="0" autoUpdateAnimBg="0"/>
      <p:bldP spid="2096147" grpId="0" autoUpdateAnimBg="0"/>
      <p:bldP spid="2096148" grpId="0" autoUpdateAnimBg="0"/>
      <p:bldP spid="2096152" grpId="0" autoUpdateAnimBg="0"/>
      <p:bldP spid="2096153" grpId="0" autoUpdateAnimBg="0"/>
      <p:bldP spid="2096154" grpId="0" autoUpdateAnimBg="0"/>
      <p:bldP spid="2096155" grpId="0" autoUpdateAnimBg="0"/>
      <p:bldP spid="209615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Capacitive Coupling (Crosstalk)</a:t>
            </a:r>
          </a:p>
        </p:txBody>
      </p:sp>
      <p:sp>
        <p:nvSpPr>
          <p:cNvPr id="209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1036638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Signal wire glitches as large as 80% of the supply voltage will be common due to crosstalk between neighboring wires as feature sizes continue to scale</a:t>
            </a:r>
            <a:r>
              <a:rPr lang="en-US"/>
              <a:t> </a:t>
            </a:r>
          </a:p>
        </p:txBody>
      </p:sp>
      <p:grpSp>
        <p:nvGrpSpPr>
          <p:cNvPr id="2098180" name="Group 4"/>
          <p:cNvGrpSpPr>
            <a:grpSpLocks/>
          </p:cNvGrpSpPr>
          <p:nvPr/>
        </p:nvGrpSpPr>
        <p:grpSpPr bwMode="auto">
          <a:xfrm>
            <a:off x="990600" y="2362200"/>
            <a:ext cx="7010400" cy="3657600"/>
            <a:chOff x="2781" y="8992"/>
            <a:chExt cx="6600" cy="3433"/>
          </a:xfrm>
        </p:grpSpPr>
        <p:sp>
          <p:nvSpPr>
            <p:cNvPr id="2098181" name="Rectangle 5"/>
            <p:cNvSpPr>
              <a:spLocks noChangeArrowheads="1"/>
            </p:cNvSpPr>
            <p:nvPr/>
          </p:nvSpPr>
          <p:spPr bwMode="auto">
            <a:xfrm>
              <a:off x="4450" y="8992"/>
              <a:ext cx="2671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 u="sng">
                  <a:solidFill>
                    <a:srgbClr val="000000"/>
                  </a:solidFill>
                </a:rPr>
                <a:t>Crosstalk vs. Technology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grpSp>
          <p:nvGrpSpPr>
            <p:cNvPr id="2098182" name="Group 6"/>
            <p:cNvGrpSpPr>
              <a:grpSpLocks/>
            </p:cNvGrpSpPr>
            <p:nvPr/>
          </p:nvGrpSpPr>
          <p:grpSpPr bwMode="auto">
            <a:xfrm>
              <a:off x="6006" y="9405"/>
              <a:ext cx="3375" cy="3020"/>
              <a:chOff x="6006" y="8026"/>
              <a:chExt cx="3375" cy="3020"/>
            </a:xfrm>
          </p:grpSpPr>
          <p:pic>
            <p:nvPicPr>
              <p:cNvPr id="2098183" name="Picture 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06" y="8026"/>
                <a:ext cx="2920" cy="3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98184" name="Text Box 8"/>
              <p:cNvSpPr txBox="1">
                <a:spLocks noChangeArrowheads="1"/>
              </p:cNvSpPr>
              <p:nvPr/>
            </p:nvSpPr>
            <p:spPr bwMode="auto">
              <a:xfrm>
                <a:off x="7277" y="8601"/>
                <a:ext cx="1744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CC3399"/>
                    </a:solidFill>
                  </a:rPr>
                  <a:t>0.16m  CMOS</a:t>
                </a:r>
              </a:p>
            </p:txBody>
          </p:sp>
          <p:sp>
            <p:nvSpPr>
              <p:cNvPr id="2098185" name="Text Box 9"/>
              <p:cNvSpPr txBox="1">
                <a:spLocks noChangeArrowheads="1"/>
              </p:cNvSpPr>
              <p:nvPr/>
            </p:nvSpPr>
            <p:spPr bwMode="auto">
              <a:xfrm>
                <a:off x="7277" y="8313"/>
                <a:ext cx="1863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/>
                  <a:t>0.12m  CMOS</a:t>
                </a:r>
              </a:p>
            </p:txBody>
          </p:sp>
          <p:sp>
            <p:nvSpPr>
              <p:cNvPr id="2098186" name="Text Box 10"/>
              <p:cNvSpPr txBox="1">
                <a:spLocks noChangeArrowheads="1"/>
              </p:cNvSpPr>
              <p:nvPr/>
            </p:nvSpPr>
            <p:spPr bwMode="auto">
              <a:xfrm>
                <a:off x="7277" y="10253"/>
                <a:ext cx="1744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chemeClr val="hlink"/>
                    </a:solidFill>
                  </a:rPr>
                  <a:t>0.35m  CMOS</a:t>
                </a:r>
              </a:p>
            </p:txBody>
          </p:sp>
          <p:sp>
            <p:nvSpPr>
              <p:cNvPr id="2098187" name="Text Box 11"/>
              <p:cNvSpPr txBox="1">
                <a:spLocks noChangeArrowheads="1"/>
              </p:cNvSpPr>
              <p:nvPr/>
            </p:nvSpPr>
            <p:spPr bwMode="auto">
              <a:xfrm>
                <a:off x="7277" y="9894"/>
                <a:ext cx="1744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FF6600"/>
                    </a:solidFill>
                  </a:rPr>
                  <a:t>0.25m  CMOS</a:t>
                </a:r>
              </a:p>
            </p:txBody>
          </p:sp>
          <p:sp>
            <p:nvSpPr>
              <p:cNvPr id="2098188" name="Text Box 12"/>
              <p:cNvSpPr txBox="1">
                <a:spLocks noChangeArrowheads="1"/>
              </p:cNvSpPr>
              <p:nvPr/>
            </p:nvSpPr>
            <p:spPr bwMode="auto">
              <a:xfrm>
                <a:off x="7580" y="8093"/>
                <a:ext cx="1801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009900"/>
                    </a:solidFill>
                  </a:rPr>
                  <a:t>Pulsed Signal</a:t>
                </a:r>
              </a:p>
            </p:txBody>
          </p:sp>
        </p:grpSp>
        <p:grpSp>
          <p:nvGrpSpPr>
            <p:cNvPr id="2098189" name="Group 13"/>
            <p:cNvGrpSpPr>
              <a:grpSpLocks/>
            </p:cNvGrpSpPr>
            <p:nvPr/>
          </p:nvGrpSpPr>
          <p:grpSpPr bwMode="auto">
            <a:xfrm>
              <a:off x="2781" y="10022"/>
              <a:ext cx="2817" cy="1910"/>
              <a:chOff x="2781" y="8643"/>
              <a:chExt cx="2817" cy="1910"/>
            </a:xfrm>
          </p:grpSpPr>
          <p:sp>
            <p:nvSpPr>
              <p:cNvPr id="2098190" name="Line 14"/>
              <p:cNvSpPr>
                <a:spLocks noChangeShapeType="1"/>
              </p:cNvSpPr>
              <p:nvPr/>
            </p:nvSpPr>
            <p:spPr bwMode="auto">
              <a:xfrm>
                <a:off x="3054" y="9379"/>
                <a:ext cx="1970" cy="3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98191" name="Group 15"/>
              <p:cNvGrpSpPr>
                <a:grpSpLocks/>
              </p:cNvGrpSpPr>
              <p:nvPr/>
            </p:nvGrpSpPr>
            <p:grpSpPr bwMode="auto">
              <a:xfrm>
                <a:off x="2781" y="9315"/>
                <a:ext cx="273" cy="116"/>
                <a:chOff x="1368" y="2041"/>
                <a:chExt cx="126" cy="54"/>
              </a:xfrm>
            </p:grpSpPr>
            <p:sp>
              <p:nvSpPr>
                <p:cNvPr id="2098192" name="Oval 16"/>
                <p:cNvSpPr>
                  <a:spLocks noChangeArrowheads="1"/>
                </p:cNvSpPr>
                <p:nvPr/>
              </p:nvSpPr>
              <p:spPr bwMode="auto">
                <a:xfrm>
                  <a:off x="1386" y="2053"/>
                  <a:ext cx="24" cy="30"/>
                </a:xfrm>
                <a:prstGeom prst="ellips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193" name="Freeform 17"/>
                <p:cNvSpPr>
                  <a:spLocks/>
                </p:cNvSpPr>
                <p:nvPr/>
              </p:nvSpPr>
              <p:spPr bwMode="auto">
                <a:xfrm>
                  <a:off x="1410" y="2041"/>
                  <a:ext cx="54" cy="54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0" y="9"/>
                    </a:cxn>
                    <a:cxn ang="0">
                      <a:pos x="0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9">
                      <a:moveTo>
                        <a:pt x="9" y="5"/>
                      </a:move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194" name="Line 18"/>
                <p:cNvSpPr>
                  <a:spLocks noChangeShapeType="1"/>
                </p:cNvSpPr>
                <p:nvPr/>
              </p:nvSpPr>
              <p:spPr bwMode="auto">
                <a:xfrm>
                  <a:off x="1458" y="2071"/>
                  <a:ext cx="36" cy="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195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368" y="2071"/>
                  <a:ext cx="18" cy="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8196" name="Group 20"/>
              <p:cNvGrpSpPr>
                <a:grpSpLocks/>
              </p:cNvGrpSpPr>
              <p:nvPr/>
            </p:nvGrpSpPr>
            <p:grpSpPr bwMode="auto">
              <a:xfrm>
                <a:off x="5024" y="9315"/>
                <a:ext cx="260" cy="116"/>
                <a:chOff x="2402" y="2041"/>
                <a:chExt cx="120" cy="54"/>
              </a:xfrm>
            </p:grpSpPr>
            <p:sp>
              <p:nvSpPr>
                <p:cNvPr id="2098197" name="Oval 21"/>
                <p:cNvSpPr>
                  <a:spLocks noChangeArrowheads="1"/>
                </p:cNvSpPr>
                <p:nvPr/>
              </p:nvSpPr>
              <p:spPr bwMode="auto">
                <a:xfrm>
                  <a:off x="2420" y="2053"/>
                  <a:ext cx="24" cy="30"/>
                </a:xfrm>
                <a:prstGeom prst="ellips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198" name="Freeform 22"/>
                <p:cNvSpPr>
                  <a:spLocks/>
                </p:cNvSpPr>
                <p:nvPr/>
              </p:nvSpPr>
              <p:spPr bwMode="auto">
                <a:xfrm>
                  <a:off x="2444" y="2041"/>
                  <a:ext cx="48" cy="54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0" y="9"/>
                    </a:cxn>
                    <a:cxn ang="0">
                      <a:pos x="0" y="0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8" h="9">
                      <a:moveTo>
                        <a:pt x="8" y="5"/>
                      </a:move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8" y="5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199" name="Line 23"/>
                <p:cNvSpPr>
                  <a:spLocks noChangeShapeType="1"/>
                </p:cNvSpPr>
                <p:nvPr/>
              </p:nvSpPr>
              <p:spPr bwMode="auto">
                <a:xfrm>
                  <a:off x="2492" y="2071"/>
                  <a:ext cx="30" cy="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0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402" y="2071"/>
                  <a:ext cx="18" cy="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98201" name="Line 25"/>
              <p:cNvSpPr>
                <a:spLocks noChangeShapeType="1"/>
              </p:cNvSpPr>
              <p:nvPr/>
            </p:nvSpPr>
            <p:spPr bwMode="auto">
              <a:xfrm>
                <a:off x="3054" y="8864"/>
                <a:ext cx="1970" cy="3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98202" name="Group 26"/>
              <p:cNvGrpSpPr>
                <a:grpSpLocks/>
              </p:cNvGrpSpPr>
              <p:nvPr/>
            </p:nvGrpSpPr>
            <p:grpSpPr bwMode="auto">
              <a:xfrm>
                <a:off x="2781" y="8800"/>
                <a:ext cx="273" cy="116"/>
                <a:chOff x="1368" y="1801"/>
                <a:chExt cx="126" cy="54"/>
              </a:xfrm>
            </p:grpSpPr>
            <p:sp>
              <p:nvSpPr>
                <p:cNvPr id="2098203" name="Oval 27"/>
                <p:cNvSpPr>
                  <a:spLocks noChangeArrowheads="1"/>
                </p:cNvSpPr>
                <p:nvPr/>
              </p:nvSpPr>
              <p:spPr bwMode="auto">
                <a:xfrm>
                  <a:off x="1386" y="1813"/>
                  <a:ext cx="24" cy="30"/>
                </a:xfrm>
                <a:prstGeom prst="ellips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04" name="Freeform 28"/>
                <p:cNvSpPr>
                  <a:spLocks/>
                </p:cNvSpPr>
                <p:nvPr/>
              </p:nvSpPr>
              <p:spPr bwMode="auto">
                <a:xfrm>
                  <a:off x="1410" y="1801"/>
                  <a:ext cx="54" cy="54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0" y="9"/>
                    </a:cxn>
                    <a:cxn ang="0">
                      <a:pos x="0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9">
                      <a:moveTo>
                        <a:pt x="9" y="5"/>
                      </a:move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05" name="Line 29"/>
                <p:cNvSpPr>
                  <a:spLocks noChangeShapeType="1"/>
                </p:cNvSpPr>
                <p:nvPr/>
              </p:nvSpPr>
              <p:spPr bwMode="auto">
                <a:xfrm>
                  <a:off x="1458" y="1831"/>
                  <a:ext cx="36" cy="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06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368" y="1831"/>
                  <a:ext cx="18" cy="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8207" name="Group 31"/>
              <p:cNvGrpSpPr>
                <a:grpSpLocks/>
              </p:cNvGrpSpPr>
              <p:nvPr/>
            </p:nvGrpSpPr>
            <p:grpSpPr bwMode="auto">
              <a:xfrm>
                <a:off x="5024" y="8800"/>
                <a:ext cx="260" cy="116"/>
                <a:chOff x="2402" y="1801"/>
                <a:chExt cx="120" cy="54"/>
              </a:xfrm>
            </p:grpSpPr>
            <p:sp>
              <p:nvSpPr>
                <p:cNvPr id="2098208" name="Oval 32"/>
                <p:cNvSpPr>
                  <a:spLocks noChangeArrowheads="1"/>
                </p:cNvSpPr>
                <p:nvPr/>
              </p:nvSpPr>
              <p:spPr bwMode="auto">
                <a:xfrm>
                  <a:off x="2420" y="1813"/>
                  <a:ext cx="24" cy="30"/>
                </a:xfrm>
                <a:prstGeom prst="ellips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09" name="Freeform 33"/>
                <p:cNvSpPr>
                  <a:spLocks/>
                </p:cNvSpPr>
                <p:nvPr/>
              </p:nvSpPr>
              <p:spPr bwMode="auto">
                <a:xfrm>
                  <a:off x="2444" y="1801"/>
                  <a:ext cx="48" cy="54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0" y="9"/>
                    </a:cxn>
                    <a:cxn ang="0">
                      <a:pos x="0" y="0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8" h="9">
                      <a:moveTo>
                        <a:pt x="8" y="5"/>
                      </a:move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8" y="5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10" name="Line 34"/>
                <p:cNvSpPr>
                  <a:spLocks noChangeShapeType="1"/>
                </p:cNvSpPr>
                <p:nvPr/>
              </p:nvSpPr>
              <p:spPr bwMode="auto">
                <a:xfrm>
                  <a:off x="2492" y="1831"/>
                  <a:ext cx="30" cy="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11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402" y="1831"/>
                  <a:ext cx="18" cy="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8212" name="Group 36"/>
              <p:cNvGrpSpPr>
                <a:grpSpLocks/>
              </p:cNvGrpSpPr>
              <p:nvPr/>
            </p:nvGrpSpPr>
            <p:grpSpPr bwMode="auto">
              <a:xfrm>
                <a:off x="2781" y="8980"/>
                <a:ext cx="2503" cy="129"/>
                <a:chOff x="1368" y="1885"/>
                <a:chExt cx="1154" cy="60"/>
              </a:xfrm>
            </p:grpSpPr>
            <p:sp>
              <p:nvSpPr>
                <p:cNvPr id="2098213" name="Line 37"/>
                <p:cNvSpPr>
                  <a:spLocks noChangeShapeType="1"/>
                </p:cNvSpPr>
                <p:nvPr/>
              </p:nvSpPr>
              <p:spPr bwMode="auto">
                <a:xfrm>
                  <a:off x="1494" y="1915"/>
                  <a:ext cx="90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98214" name="Group 38"/>
                <p:cNvGrpSpPr>
                  <a:grpSpLocks/>
                </p:cNvGrpSpPr>
                <p:nvPr/>
              </p:nvGrpSpPr>
              <p:grpSpPr bwMode="auto">
                <a:xfrm>
                  <a:off x="1368" y="1885"/>
                  <a:ext cx="126" cy="60"/>
                  <a:chOff x="1368" y="1885"/>
                  <a:chExt cx="126" cy="60"/>
                </a:xfrm>
              </p:grpSpPr>
              <p:sp>
                <p:nvSpPr>
                  <p:cNvPr id="2098215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386" y="1897"/>
                    <a:ext cx="24" cy="3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8216" name="Freeform 40"/>
                  <p:cNvSpPr>
                    <a:spLocks/>
                  </p:cNvSpPr>
                  <p:nvPr/>
                </p:nvSpPr>
                <p:spPr bwMode="auto">
                  <a:xfrm>
                    <a:off x="1410" y="1885"/>
                    <a:ext cx="54" cy="60"/>
                  </a:xfrm>
                  <a:custGeom>
                    <a:avLst/>
                    <a:gdLst/>
                    <a:ahLst/>
                    <a:cxnLst>
                      <a:cxn ang="0">
                        <a:pos x="9" y="5"/>
                      </a:cxn>
                      <a:cxn ang="0">
                        <a:pos x="0" y="10"/>
                      </a:cxn>
                      <a:cxn ang="0">
                        <a:pos x="0" y="0"/>
                      </a:cxn>
                      <a:cxn ang="0">
                        <a:pos x="9" y="5"/>
                      </a:cxn>
                    </a:cxnLst>
                    <a:rect l="0" t="0" r="r" b="b"/>
                    <a:pathLst>
                      <a:path w="9" h="10">
                        <a:moveTo>
                          <a:pt x="9" y="5"/>
                        </a:moveTo>
                        <a:lnTo>
                          <a:pt x="0" y="10"/>
                        </a:lnTo>
                        <a:lnTo>
                          <a:pt x="0" y="0"/>
                        </a:lnTo>
                        <a:lnTo>
                          <a:pt x="9" y="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821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458" y="1915"/>
                    <a:ext cx="36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8218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68" y="1915"/>
                    <a:ext cx="18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98219" name="Group 43"/>
                <p:cNvGrpSpPr>
                  <a:grpSpLocks/>
                </p:cNvGrpSpPr>
                <p:nvPr/>
              </p:nvGrpSpPr>
              <p:grpSpPr bwMode="auto">
                <a:xfrm>
                  <a:off x="2402" y="1885"/>
                  <a:ext cx="120" cy="60"/>
                  <a:chOff x="2402" y="1885"/>
                  <a:chExt cx="120" cy="60"/>
                </a:xfrm>
              </p:grpSpPr>
              <p:sp>
                <p:nvSpPr>
                  <p:cNvPr id="2098220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2420" y="1897"/>
                    <a:ext cx="24" cy="3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8221" name="Freeform 45"/>
                  <p:cNvSpPr>
                    <a:spLocks/>
                  </p:cNvSpPr>
                  <p:nvPr/>
                </p:nvSpPr>
                <p:spPr bwMode="auto">
                  <a:xfrm>
                    <a:off x="2444" y="1885"/>
                    <a:ext cx="48" cy="60"/>
                  </a:xfrm>
                  <a:custGeom>
                    <a:avLst/>
                    <a:gdLst/>
                    <a:ahLst/>
                    <a:cxnLst>
                      <a:cxn ang="0">
                        <a:pos x="8" y="5"/>
                      </a:cxn>
                      <a:cxn ang="0">
                        <a:pos x="0" y="10"/>
                      </a:cxn>
                      <a:cxn ang="0">
                        <a:pos x="0" y="0"/>
                      </a:cxn>
                      <a:cxn ang="0">
                        <a:pos x="8" y="5"/>
                      </a:cxn>
                    </a:cxnLst>
                    <a:rect l="0" t="0" r="r" b="b"/>
                    <a:pathLst>
                      <a:path w="8" h="10">
                        <a:moveTo>
                          <a:pt x="8" y="5"/>
                        </a:moveTo>
                        <a:lnTo>
                          <a:pt x="0" y="10"/>
                        </a:lnTo>
                        <a:lnTo>
                          <a:pt x="0" y="0"/>
                        </a:lnTo>
                        <a:lnTo>
                          <a:pt x="8" y="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822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492" y="1915"/>
                    <a:ext cx="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8223" name="Line 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2" y="1915"/>
                    <a:ext cx="18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98224" name="Line 48"/>
              <p:cNvSpPr>
                <a:spLocks noChangeShapeType="1"/>
              </p:cNvSpPr>
              <p:nvPr/>
            </p:nvSpPr>
            <p:spPr bwMode="auto">
              <a:xfrm>
                <a:off x="3054" y="9225"/>
                <a:ext cx="1970" cy="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98225" name="Group 49"/>
              <p:cNvGrpSpPr>
                <a:grpSpLocks/>
              </p:cNvGrpSpPr>
              <p:nvPr/>
            </p:nvGrpSpPr>
            <p:grpSpPr bwMode="auto">
              <a:xfrm>
                <a:off x="2781" y="9160"/>
                <a:ext cx="273" cy="129"/>
                <a:chOff x="1368" y="1969"/>
                <a:chExt cx="126" cy="60"/>
              </a:xfrm>
            </p:grpSpPr>
            <p:sp>
              <p:nvSpPr>
                <p:cNvPr id="2098226" name="Oval 50"/>
                <p:cNvSpPr>
                  <a:spLocks noChangeArrowheads="1"/>
                </p:cNvSpPr>
                <p:nvPr/>
              </p:nvSpPr>
              <p:spPr bwMode="auto">
                <a:xfrm>
                  <a:off x="1386" y="1987"/>
                  <a:ext cx="24" cy="24"/>
                </a:xfrm>
                <a:prstGeom prst="ellips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27" name="Freeform 51"/>
                <p:cNvSpPr>
                  <a:spLocks/>
                </p:cNvSpPr>
                <p:nvPr/>
              </p:nvSpPr>
              <p:spPr bwMode="auto">
                <a:xfrm>
                  <a:off x="1410" y="1969"/>
                  <a:ext cx="54" cy="60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10">
                      <a:moveTo>
                        <a:pt x="9" y="5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28" name="Line 52"/>
                <p:cNvSpPr>
                  <a:spLocks noChangeShapeType="1"/>
                </p:cNvSpPr>
                <p:nvPr/>
              </p:nvSpPr>
              <p:spPr bwMode="auto">
                <a:xfrm>
                  <a:off x="1458" y="1999"/>
                  <a:ext cx="36" cy="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29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368" y="1999"/>
                  <a:ext cx="18" cy="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8230" name="Group 54"/>
              <p:cNvGrpSpPr>
                <a:grpSpLocks/>
              </p:cNvGrpSpPr>
              <p:nvPr/>
            </p:nvGrpSpPr>
            <p:grpSpPr bwMode="auto">
              <a:xfrm>
                <a:off x="5024" y="9160"/>
                <a:ext cx="260" cy="129"/>
                <a:chOff x="2402" y="1969"/>
                <a:chExt cx="120" cy="60"/>
              </a:xfrm>
            </p:grpSpPr>
            <p:sp>
              <p:nvSpPr>
                <p:cNvPr id="2098231" name="Oval 55"/>
                <p:cNvSpPr>
                  <a:spLocks noChangeArrowheads="1"/>
                </p:cNvSpPr>
                <p:nvPr/>
              </p:nvSpPr>
              <p:spPr bwMode="auto">
                <a:xfrm>
                  <a:off x="2420" y="1987"/>
                  <a:ext cx="24" cy="24"/>
                </a:xfrm>
                <a:prstGeom prst="ellips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32" name="Freeform 56"/>
                <p:cNvSpPr>
                  <a:spLocks/>
                </p:cNvSpPr>
                <p:nvPr/>
              </p:nvSpPr>
              <p:spPr bwMode="auto">
                <a:xfrm>
                  <a:off x="2444" y="1969"/>
                  <a:ext cx="48" cy="60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8" h="10">
                      <a:moveTo>
                        <a:pt x="8" y="5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8" y="5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33" name="Line 57"/>
                <p:cNvSpPr>
                  <a:spLocks noChangeShapeType="1"/>
                </p:cNvSpPr>
                <p:nvPr/>
              </p:nvSpPr>
              <p:spPr bwMode="auto">
                <a:xfrm>
                  <a:off x="2492" y="1999"/>
                  <a:ext cx="30" cy="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3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2402" y="1999"/>
                  <a:ext cx="18" cy="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98235" name="Line 59"/>
              <p:cNvSpPr>
                <a:spLocks noChangeShapeType="1"/>
              </p:cNvSpPr>
              <p:nvPr/>
            </p:nvSpPr>
            <p:spPr bwMode="auto">
              <a:xfrm>
                <a:off x="3054" y="8707"/>
                <a:ext cx="1970" cy="3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98236" name="Group 60"/>
              <p:cNvGrpSpPr>
                <a:grpSpLocks/>
              </p:cNvGrpSpPr>
              <p:nvPr/>
            </p:nvGrpSpPr>
            <p:grpSpPr bwMode="auto">
              <a:xfrm>
                <a:off x="2781" y="8643"/>
                <a:ext cx="273" cy="118"/>
                <a:chOff x="1368" y="1728"/>
                <a:chExt cx="126" cy="55"/>
              </a:xfrm>
            </p:grpSpPr>
            <p:sp>
              <p:nvSpPr>
                <p:cNvPr id="2098237" name="Oval 61"/>
                <p:cNvSpPr>
                  <a:spLocks noChangeArrowheads="1"/>
                </p:cNvSpPr>
                <p:nvPr/>
              </p:nvSpPr>
              <p:spPr bwMode="auto">
                <a:xfrm>
                  <a:off x="1386" y="1740"/>
                  <a:ext cx="24" cy="30"/>
                </a:xfrm>
                <a:prstGeom prst="ellips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38" name="Freeform 62"/>
                <p:cNvSpPr>
                  <a:spLocks/>
                </p:cNvSpPr>
                <p:nvPr/>
              </p:nvSpPr>
              <p:spPr bwMode="auto">
                <a:xfrm>
                  <a:off x="1410" y="1728"/>
                  <a:ext cx="54" cy="5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0" y="9"/>
                    </a:cxn>
                    <a:cxn ang="0">
                      <a:pos x="0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9">
                      <a:moveTo>
                        <a:pt x="9" y="5"/>
                      </a:move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39" name="Line 63"/>
                <p:cNvSpPr>
                  <a:spLocks noChangeShapeType="1"/>
                </p:cNvSpPr>
                <p:nvPr/>
              </p:nvSpPr>
              <p:spPr bwMode="auto">
                <a:xfrm>
                  <a:off x="1458" y="1758"/>
                  <a:ext cx="36" cy="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40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368" y="1758"/>
                  <a:ext cx="18" cy="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8241" name="Group 65"/>
              <p:cNvGrpSpPr>
                <a:grpSpLocks/>
              </p:cNvGrpSpPr>
              <p:nvPr/>
            </p:nvGrpSpPr>
            <p:grpSpPr bwMode="auto">
              <a:xfrm>
                <a:off x="5024" y="8643"/>
                <a:ext cx="260" cy="118"/>
                <a:chOff x="2402" y="1728"/>
                <a:chExt cx="120" cy="55"/>
              </a:xfrm>
            </p:grpSpPr>
            <p:sp>
              <p:nvSpPr>
                <p:cNvPr id="2098242" name="Oval 66"/>
                <p:cNvSpPr>
                  <a:spLocks noChangeArrowheads="1"/>
                </p:cNvSpPr>
                <p:nvPr/>
              </p:nvSpPr>
              <p:spPr bwMode="auto">
                <a:xfrm>
                  <a:off x="2420" y="1740"/>
                  <a:ext cx="24" cy="30"/>
                </a:xfrm>
                <a:prstGeom prst="ellips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43" name="Freeform 67"/>
                <p:cNvSpPr>
                  <a:spLocks/>
                </p:cNvSpPr>
                <p:nvPr/>
              </p:nvSpPr>
              <p:spPr bwMode="auto">
                <a:xfrm>
                  <a:off x="2444" y="1728"/>
                  <a:ext cx="48" cy="55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0" y="9"/>
                    </a:cxn>
                    <a:cxn ang="0">
                      <a:pos x="0" y="0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8" h="9">
                      <a:moveTo>
                        <a:pt x="8" y="5"/>
                      </a:move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8" y="5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44" name="Line 68"/>
                <p:cNvSpPr>
                  <a:spLocks noChangeShapeType="1"/>
                </p:cNvSpPr>
                <p:nvPr/>
              </p:nvSpPr>
              <p:spPr bwMode="auto">
                <a:xfrm>
                  <a:off x="2492" y="1758"/>
                  <a:ext cx="30" cy="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245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402" y="1758"/>
                  <a:ext cx="18" cy="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98246" name="Rectangle 70"/>
              <p:cNvSpPr>
                <a:spLocks noChangeArrowheads="1"/>
              </p:cNvSpPr>
              <p:nvPr/>
            </p:nvSpPr>
            <p:spPr bwMode="auto">
              <a:xfrm>
                <a:off x="2821" y="9626"/>
                <a:ext cx="2295" cy="9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247" name="Rectangle 71"/>
              <p:cNvSpPr>
                <a:spLocks noChangeArrowheads="1"/>
              </p:cNvSpPr>
              <p:nvPr/>
            </p:nvSpPr>
            <p:spPr bwMode="auto">
              <a:xfrm>
                <a:off x="2886" y="9663"/>
                <a:ext cx="128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Black line quiet</a:t>
                </a:r>
              </a:p>
            </p:txBody>
          </p:sp>
          <p:sp>
            <p:nvSpPr>
              <p:cNvPr id="2098248" name="Rectangle 72"/>
              <p:cNvSpPr>
                <a:spLocks noChangeArrowheads="1"/>
              </p:cNvSpPr>
              <p:nvPr/>
            </p:nvSpPr>
            <p:spPr bwMode="auto">
              <a:xfrm>
                <a:off x="2886" y="9949"/>
                <a:ext cx="141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Red lines pulsed</a:t>
                </a:r>
              </a:p>
            </p:txBody>
          </p:sp>
          <p:sp>
            <p:nvSpPr>
              <p:cNvPr id="2098249" name="Rectangle 73"/>
              <p:cNvSpPr>
                <a:spLocks noChangeArrowheads="1"/>
              </p:cNvSpPr>
              <p:nvPr/>
            </p:nvSpPr>
            <p:spPr bwMode="auto">
              <a:xfrm>
                <a:off x="2886" y="10243"/>
                <a:ext cx="2712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Glitches strength vs technology </a:t>
                </a:r>
              </a:p>
            </p:txBody>
          </p:sp>
          <p:sp>
            <p:nvSpPr>
              <p:cNvPr id="2098250" name="Line 74"/>
              <p:cNvSpPr>
                <a:spLocks noChangeShapeType="1"/>
              </p:cNvSpPr>
              <p:nvPr/>
            </p:nvSpPr>
            <p:spPr bwMode="auto">
              <a:xfrm>
                <a:off x="4385" y="10083"/>
                <a:ext cx="678" cy="3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251" name="Line 75"/>
              <p:cNvSpPr>
                <a:spLocks noChangeShapeType="1"/>
              </p:cNvSpPr>
              <p:nvPr/>
            </p:nvSpPr>
            <p:spPr bwMode="auto">
              <a:xfrm>
                <a:off x="4385" y="9773"/>
                <a:ext cx="678" cy="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98252" name="Text Box 76"/>
          <p:cNvSpPr txBox="1">
            <a:spLocks noChangeArrowheads="1"/>
          </p:cNvSpPr>
          <p:nvPr/>
        </p:nvSpPr>
        <p:spPr bwMode="auto">
          <a:xfrm>
            <a:off x="6324600" y="6096000"/>
            <a:ext cx="20256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From Dunlop, Lucent, 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226" name="Rectangle 2" descr="5%"/>
          <p:cNvSpPr>
            <a:spLocks noChangeArrowheads="1"/>
          </p:cNvSpPr>
          <p:nvPr/>
        </p:nvSpPr>
        <p:spPr bwMode="auto">
          <a:xfrm>
            <a:off x="2286000" y="5638800"/>
            <a:ext cx="3886200" cy="6858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0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Battling Capacitive Crosstalk</a:t>
            </a:r>
          </a:p>
        </p:txBody>
      </p:sp>
      <p:sp>
        <p:nvSpPr>
          <p:cNvPr id="2100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1512888"/>
          </a:xfrm>
        </p:spPr>
        <p:txBody>
          <a:bodyPr/>
          <a:lstStyle/>
          <a:p>
            <a:r>
              <a:rPr lang="en-US"/>
              <a:t>Avoid parallel lines</a:t>
            </a:r>
          </a:p>
          <a:p>
            <a:endParaRPr lang="en-US"/>
          </a:p>
          <a:p>
            <a:r>
              <a:rPr lang="en-US"/>
              <a:t>Use shielding</a:t>
            </a:r>
          </a:p>
        </p:txBody>
      </p:sp>
      <p:sp>
        <p:nvSpPr>
          <p:cNvPr id="2100229" name="Rectangle 5"/>
          <p:cNvSpPr>
            <a:spLocks noChangeArrowheads="1"/>
          </p:cNvSpPr>
          <p:nvPr/>
        </p:nvSpPr>
        <p:spPr bwMode="auto">
          <a:xfrm>
            <a:off x="2362200" y="3810000"/>
            <a:ext cx="3733800" cy="457200"/>
          </a:xfrm>
          <a:prstGeom prst="rect">
            <a:avLst/>
          </a:prstGeom>
          <a:solidFill>
            <a:srgbClr val="8901F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0230" name="Rectangle 6"/>
          <p:cNvSpPr>
            <a:spLocks noChangeArrowheads="1"/>
          </p:cNvSpPr>
          <p:nvPr/>
        </p:nvSpPr>
        <p:spPr bwMode="auto">
          <a:xfrm>
            <a:off x="2819400" y="4724400"/>
            <a:ext cx="381000" cy="457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0231" name="Rectangle 7"/>
          <p:cNvSpPr>
            <a:spLocks noChangeArrowheads="1"/>
          </p:cNvSpPr>
          <p:nvPr/>
        </p:nvSpPr>
        <p:spPr bwMode="auto">
          <a:xfrm>
            <a:off x="3886200" y="4724400"/>
            <a:ext cx="381000" cy="457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0232" name="Rectangle 8"/>
          <p:cNvSpPr>
            <a:spLocks noChangeArrowheads="1"/>
          </p:cNvSpPr>
          <p:nvPr/>
        </p:nvSpPr>
        <p:spPr bwMode="auto">
          <a:xfrm>
            <a:off x="4953000" y="4724400"/>
            <a:ext cx="381000" cy="457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0233" name="Rectangle 9"/>
          <p:cNvSpPr>
            <a:spLocks noChangeArrowheads="1"/>
          </p:cNvSpPr>
          <p:nvPr/>
        </p:nvSpPr>
        <p:spPr bwMode="auto">
          <a:xfrm>
            <a:off x="4953000" y="2895600"/>
            <a:ext cx="381000" cy="457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0234" name="Rectangle 10"/>
          <p:cNvSpPr>
            <a:spLocks noChangeArrowheads="1"/>
          </p:cNvSpPr>
          <p:nvPr/>
        </p:nvSpPr>
        <p:spPr bwMode="auto">
          <a:xfrm>
            <a:off x="4953000" y="2895600"/>
            <a:ext cx="381000" cy="457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0235" name="Rectangle 11"/>
          <p:cNvSpPr>
            <a:spLocks noChangeArrowheads="1"/>
          </p:cNvSpPr>
          <p:nvPr/>
        </p:nvSpPr>
        <p:spPr bwMode="auto">
          <a:xfrm>
            <a:off x="3886200" y="2895600"/>
            <a:ext cx="381000" cy="457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0236" name="Rectangle 12"/>
          <p:cNvSpPr>
            <a:spLocks noChangeArrowheads="1"/>
          </p:cNvSpPr>
          <p:nvPr/>
        </p:nvSpPr>
        <p:spPr bwMode="auto">
          <a:xfrm>
            <a:off x="2819400" y="2895600"/>
            <a:ext cx="381000" cy="457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0237" name="Line 13"/>
          <p:cNvSpPr>
            <a:spLocks noChangeShapeType="1"/>
          </p:cNvSpPr>
          <p:nvPr/>
        </p:nvSpPr>
        <p:spPr bwMode="auto">
          <a:xfrm>
            <a:off x="1981200" y="56388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0238" name="Text Box 14"/>
          <p:cNvSpPr txBox="1">
            <a:spLocks noChangeArrowheads="1"/>
          </p:cNvSpPr>
          <p:nvPr/>
        </p:nvSpPr>
        <p:spPr bwMode="auto">
          <a:xfrm>
            <a:off x="2971800" y="5715000"/>
            <a:ext cx="24034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substrate (GND)</a:t>
            </a:r>
            <a:endParaRPr lang="en-US" sz="2400" baseline="-25000">
              <a:solidFill>
                <a:schemeClr val="tx1"/>
              </a:solidFill>
            </a:endParaRPr>
          </a:p>
        </p:txBody>
      </p:sp>
      <p:sp>
        <p:nvSpPr>
          <p:cNvPr id="2100239" name="Text Box 15"/>
          <p:cNvSpPr txBox="1">
            <a:spLocks noChangeArrowheads="1"/>
          </p:cNvSpPr>
          <p:nvPr/>
        </p:nvSpPr>
        <p:spPr bwMode="auto">
          <a:xfrm>
            <a:off x="6096000" y="3933825"/>
            <a:ext cx="1809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shielding layer</a:t>
            </a:r>
            <a:endParaRPr lang="en-US" sz="2000" baseline="-25000">
              <a:solidFill>
                <a:schemeClr val="tx1"/>
              </a:solidFill>
            </a:endParaRPr>
          </a:p>
        </p:txBody>
      </p:sp>
      <p:sp>
        <p:nvSpPr>
          <p:cNvPr id="2100240" name="Text Box 16"/>
          <p:cNvSpPr txBox="1">
            <a:spLocks noChangeArrowheads="1"/>
          </p:cNvSpPr>
          <p:nvPr/>
        </p:nvSpPr>
        <p:spPr bwMode="auto">
          <a:xfrm>
            <a:off x="3886200" y="3886200"/>
            <a:ext cx="5381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V</a:t>
            </a:r>
            <a:r>
              <a:rPr lang="en-US" sz="2000" baseline="-25000">
                <a:solidFill>
                  <a:schemeClr val="tx1"/>
                </a:solidFill>
              </a:rPr>
              <a:t>dd</a:t>
            </a:r>
          </a:p>
        </p:txBody>
      </p:sp>
      <p:sp>
        <p:nvSpPr>
          <p:cNvPr id="2100241" name="Text Box 17"/>
          <p:cNvSpPr txBox="1">
            <a:spLocks noChangeArrowheads="1"/>
          </p:cNvSpPr>
          <p:nvPr/>
        </p:nvSpPr>
        <p:spPr bwMode="auto">
          <a:xfrm>
            <a:off x="3733800" y="29210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GND</a:t>
            </a:r>
            <a:endParaRPr lang="en-US" sz="1800" baseline="-25000">
              <a:solidFill>
                <a:schemeClr val="tx1"/>
              </a:solidFill>
            </a:endParaRPr>
          </a:p>
        </p:txBody>
      </p:sp>
      <p:sp>
        <p:nvSpPr>
          <p:cNvPr id="2100242" name="Text Box 18"/>
          <p:cNvSpPr txBox="1">
            <a:spLocks noChangeArrowheads="1"/>
          </p:cNvSpPr>
          <p:nvPr/>
        </p:nvSpPr>
        <p:spPr bwMode="auto">
          <a:xfrm>
            <a:off x="3733800" y="47498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GND</a:t>
            </a:r>
            <a:endParaRPr lang="en-US" sz="1800" baseline="-25000">
              <a:solidFill>
                <a:schemeClr val="tx1"/>
              </a:solidFill>
            </a:endParaRPr>
          </a:p>
        </p:txBody>
      </p:sp>
      <p:sp>
        <p:nvSpPr>
          <p:cNvPr id="2100243" name="Text Box 19"/>
          <p:cNvSpPr txBox="1">
            <a:spLocks noChangeArrowheads="1"/>
          </p:cNvSpPr>
          <p:nvPr/>
        </p:nvSpPr>
        <p:spPr bwMode="auto">
          <a:xfrm>
            <a:off x="4495800" y="1905000"/>
            <a:ext cx="13906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shielding</a:t>
            </a:r>
          </a:p>
          <a:p>
            <a:r>
              <a:rPr lang="en-US" sz="2000">
                <a:solidFill>
                  <a:schemeClr val="tx1"/>
                </a:solidFill>
              </a:rPr>
              <a:t>wire</a:t>
            </a:r>
            <a:endParaRPr lang="en-US" sz="2000" baseline="-25000">
              <a:solidFill>
                <a:schemeClr val="tx1"/>
              </a:solidFill>
            </a:endParaRPr>
          </a:p>
        </p:txBody>
      </p:sp>
      <p:sp>
        <p:nvSpPr>
          <p:cNvPr id="2100244" name="Line 20"/>
          <p:cNvSpPr>
            <a:spLocks noChangeShapeType="1"/>
          </p:cNvSpPr>
          <p:nvPr/>
        </p:nvSpPr>
        <p:spPr bwMode="auto">
          <a:xfrm flipH="1">
            <a:off x="4191000" y="2514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0245" name="Text Box 21"/>
          <p:cNvSpPr txBox="1">
            <a:spLocks noChangeArrowheads="1"/>
          </p:cNvSpPr>
          <p:nvPr/>
        </p:nvSpPr>
        <p:spPr bwMode="auto">
          <a:xfrm>
            <a:off x="5943600" y="2362200"/>
            <a:ext cx="13906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signal</a:t>
            </a:r>
          </a:p>
          <a:p>
            <a:r>
              <a:rPr lang="en-US" sz="2000">
                <a:solidFill>
                  <a:schemeClr val="tx1"/>
                </a:solidFill>
              </a:rPr>
              <a:t>wire</a:t>
            </a:r>
            <a:endParaRPr lang="en-US" sz="2000" baseline="-25000">
              <a:solidFill>
                <a:schemeClr val="tx1"/>
              </a:solidFill>
            </a:endParaRPr>
          </a:p>
        </p:txBody>
      </p:sp>
      <p:sp>
        <p:nvSpPr>
          <p:cNvPr id="2100246" name="Line 22"/>
          <p:cNvSpPr>
            <a:spLocks noChangeShapeType="1"/>
          </p:cNvSpPr>
          <p:nvPr/>
        </p:nvSpPr>
        <p:spPr bwMode="auto">
          <a:xfrm flipH="1">
            <a:off x="5334000" y="26670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100247" name="Group 23"/>
          <p:cNvGrpSpPr>
            <a:grpSpLocks/>
          </p:cNvGrpSpPr>
          <p:nvPr/>
        </p:nvGrpSpPr>
        <p:grpSpPr bwMode="auto">
          <a:xfrm>
            <a:off x="2895600" y="5181600"/>
            <a:ext cx="228600" cy="457200"/>
            <a:chOff x="1776" y="3240"/>
            <a:chExt cx="240" cy="475"/>
          </a:xfrm>
        </p:grpSpPr>
        <p:sp>
          <p:nvSpPr>
            <p:cNvPr id="2100248" name="Line 24"/>
            <p:cNvSpPr>
              <a:spLocks noChangeShapeType="1"/>
            </p:cNvSpPr>
            <p:nvPr/>
          </p:nvSpPr>
          <p:spPr bwMode="auto">
            <a:xfrm>
              <a:off x="1896" y="324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49" name="Line 25"/>
            <p:cNvSpPr>
              <a:spLocks noChangeShapeType="1"/>
            </p:cNvSpPr>
            <p:nvPr/>
          </p:nvSpPr>
          <p:spPr bwMode="auto">
            <a:xfrm>
              <a:off x="1776" y="3451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50" name="Line 26"/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51" name="Line 27"/>
            <p:cNvSpPr>
              <a:spLocks noChangeShapeType="1"/>
            </p:cNvSpPr>
            <p:nvPr/>
          </p:nvSpPr>
          <p:spPr bwMode="auto">
            <a:xfrm>
              <a:off x="1896" y="350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0252" name="Group 28"/>
          <p:cNvGrpSpPr>
            <a:grpSpLocks/>
          </p:cNvGrpSpPr>
          <p:nvPr/>
        </p:nvGrpSpPr>
        <p:grpSpPr bwMode="auto">
          <a:xfrm>
            <a:off x="2895600" y="4267200"/>
            <a:ext cx="228600" cy="457200"/>
            <a:chOff x="1776" y="3240"/>
            <a:chExt cx="240" cy="475"/>
          </a:xfrm>
        </p:grpSpPr>
        <p:sp>
          <p:nvSpPr>
            <p:cNvPr id="2100253" name="Line 29"/>
            <p:cNvSpPr>
              <a:spLocks noChangeShapeType="1"/>
            </p:cNvSpPr>
            <p:nvPr/>
          </p:nvSpPr>
          <p:spPr bwMode="auto">
            <a:xfrm>
              <a:off x="1896" y="324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54" name="Line 30"/>
            <p:cNvSpPr>
              <a:spLocks noChangeShapeType="1"/>
            </p:cNvSpPr>
            <p:nvPr/>
          </p:nvSpPr>
          <p:spPr bwMode="auto">
            <a:xfrm>
              <a:off x="1776" y="3451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55" name="Line 31"/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56" name="Line 32"/>
            <p:cNvSpPr>
              <a:spLocks noChangeShapeType="1"/>
            </p:cNvSpPr>
            <p:nvPr/>
          </p:nvSpPr>
          <p:spPr bwMode="auto">
            <a:xfrm>
              <a:off x="1896" y="350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0257" name="Group 33"/>
          <p:cNvGrpSpPr>
            <a:grpSpLocks/>
          </p:cNvGrpSpPr>
          <p:nvPr/>
        </p:nvGrpSpPr>
        <p:grpSpPr bwMode="auto">
          <a:xfrm>
            <a:off x="2895600" y="3352800"/>
            <a:ext cx="228600" cy="457200"/>
            <a:chOff x="1776" y="3240"/>
            <a:chExt cx="240" cy="475"/>
          </a:xfrm>
        </p:grpSpPr>
        <p:sp>
          <p:nvSpPr>
            <p:cNvPr id="2100258" name="Line 34"/>
            <p:cNvSpPr>
              <a:spLocks noChangeShapeType="1"/>
            </p:cNvSpPr>
            <p:nvPr/>
          </p:nvSpPr>
          <p:spPr bwMode="auto">
            <a:xfrm>
              <a:off x="1896" y="324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59" name="Line 35"/>
            <p:cNvSpPr>
              <a:spLocks noChangeShapeType="1"/>
            </p:cNvSpPr>
            <p:nvPr/>
          </p:nvSpPr>
          <p:spPr bwMode="auto">
            <a:xfrm>
              <a:off x="1776" y="3451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60" name="Line 36"/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61" name="Line 37"/>
            <p:cNvSpPr>
              <a:spLocks noChangeShapeType="1"/>
            </p:cNvSpPr>
            <p:nvPr/>
          </p:nvSpPr>
          <p:spPr bwMode="auto">
            <a:xfrm>
              <a:off x="1896" y="350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0262" name="Group 38"/>
          <p:cNvGrpSpPr>
            <a:grpSpLocks/>
          </p:cNvGrpSpPr>
          <p:nvPr/>
        </p:nvGrpSpPr>
        <p:grpSpPr bwMode="auto">
          <a:xfrm>
            <a:off x="5029200" y="4267200"/>
            <a:ext cx="228600" cy="457200"/>
            <a:chOff x="1776" y="3240"/>
            <a:chExt cx="240" cy="475"/>
          </a:xfrm>
        </p:grpSpPr>
        <p:sp>
          <p:nvSpPr>
            <p:cNvPr id="2100263" name="Line 39"/>
            <p:cNvSpPr>
              <a:spLocks noChangeShapeType="1"/>
            </p:cNvSpPr>
            <p:nvPr/>
          </p:nvSpPr>
          <p:spPr bwMode="auto">
            <a:xfrm>
              <a:off x="1896" y="324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64" name="Line 40"/>
            <p:cNvSpPr>
              <a:spLocks noChangeShapeType="1"/>
            </p:cNvSpPr>
            <p:nvPr/>
          </p:nvSpPr>
          <p:spPr bwMode="auto">
            <a:xfrm>
              <a:off x="1776" y="3451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65" name="Line 41"/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66" name="Line 42"/>
            <p:cNvSpPr>
              <a:spLocks noChangeShapeType="1"/>
            </p:cNvSpPr>
            <p:nvPr/>
          </p:nvSpPr>
          <p:spPr bwMode="auto">
            <a:xfrm>
              <a:off x="1896" y="350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0267" name="Group 43"/>
          <p:cNvGrpSpPr>
            <a:grpSpLocks/>
          </p:cNvGrpSpPr>
          <p:nvPr/>
        </p:nvGrpSpPr>
        <p:grpSpPr bwMode="auto">
          <a:xfrm>
            <a:off x="5029200" y="3352800"/>
            <a:ext cx="228600" cy="457200"/>
            <a:chOff x="1776" y="3240"/>
            <a:chExt cx="240" cy="475"/>
          </a:xfrm>
        </p:grpSpPr>
        <p:sp>
          <p:nvSpPr>
            <p:cNvPr id="2100268" name="Line 44"/>
            <p:cNvSpPr>
              <a:spLocks noChangeShapeType="1"/>
            </p:cNvSpPr>
            <p:nvPr/>
          </p:nvSpPr>
          <p:spPr bwMode="auto">
            <a:xfrm>
              <a:off x="1896" y="324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69" name="Line 45"/>
            <p:cNvSpPr>
              <a:spLocks noChangeShapeType="1"/>
            </p:cNvSpPr>
            <p:nvPr/>
          </p:nvSpPr>
          <p:spPr bwMode="auto">
            <a:xfrm>
              <a:off x="1776" y="3451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70" name="Line 46"/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71" name="Line 47"/>
            <p:cNvSpPr>
              <a:spLocks noChangeShapeType="1"/>
            </p:cNvSpPr>
            <p:nvPr/>
          </p:nvSpPr>
          <p:spPr bwMode="auto">
            <a:xfrm>
              <a:off x="1896" y="350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0272" name="Group 48"/>
          <p:cNvGrpSpPr>
            <a:grpSpLocks/>
          </p:cNvGrpSpPr>
          <p:nvPr/>
        </p:nvGrpSpPr>
        <p:grpSpPr bwMode="auto">
          <a:xfrm>
            <a:off x="5029200" y="5181600"/>
            <a:ext cx="228600" cy="457200"/>
            <a:chOff x="1776" y="3240"/>
            <a:chExt cx="240" cy="475"/>
          </a:xfrm>
        </p:grpSpPr>
        <p:sp>
          <p:nvSpPr>
            <p:cNvPr id="2100273" name="Line 49"/>
            <p:cNvSpPr>
              <a:spLocks noChangeShapeType="1"/>
            </p:cNvSpPr>
            <p:nvPr/>
          </p:nvSpPr>
          <p:spPr bwMode="auto">
            <a:xfrm>
              <a:off x="1896" y="324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74" name="Line 50"/>
            <p:cNvSpPr>
              <a:spLocks noChangeShapeType="1"/>
            </p:cNvSpPr>
            <p:nvPr/>
          </p:nvSpPr>
          <p:spPr bwMode="auto">
            <a:xfrm>
              <a:off x="1776" y="3451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75" name="Line 51"/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76" name="Line 52"/>
            <p:cNvSpPr>
              <a:spLocks noChangeShapeType="1"/>
            </p:cNvSpPr>
            <p:nvPr/>
          </p:nvSpPr>
          <p:spPr bwMode="auto">
            <a:xfrm>
              <a:off x="1896" y="350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0277" name="Group 53"/>
          <p:cNvGrpSpPr>
            <a:grpSpLocks/>
          </p:cNvGrpSpPr>
          <p:nvPr/>
        </p:nvGrpSpPr>
        <p:grpSpPr bwMode="auto">
          <a:xfrm rot="-5400000">
            <a:off x="4495800" y="4648200"/>
            <a:ext cx="228600" cy="685800"/>
            <a:chOff x="1776" y="3240"/>
            <a:chExt cx="240" cy="475"/>
          </a:xfrm>
        </p:grpSpPr>
        <p:sp>
          <p:nvSpPr>
            <p:cNvPr id="2100278" name="Line 54"/>
            <p:cNvSpPr>
              <a:spLocks noChangeShapeType="1"/>
            </p:cNvSpPr>
            <p:nvPr/>
          </p:nvSpPr>
          <p:spPr bwMode="auto">
            <a:xfrm>
              <a:off x="1896" y="324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79" name="Line 55"/>
            <p:cNvSpPr>
              <a:spLocks noChangeShapeType="1"/>
            </p:cNvSpPr>
            <p:nvPr/>
          </p:nvSpPr>
          <p:spPr bwMode="auto">
            <a:xfrm>
              <a:off x="1776" y="3451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80" name="Line 56"/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81" name="Line 57"/>
            <p:cNvSpPr>
              <a:spLocks noChangeShapeType="1"/>
            </p:cNvSpPr>
            <p:nvPr/>
          </p:nvSpPr>
          <p:spPr bwMode="auto">
            <a:xfrm>
              <a:off x="1896" y="350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0282" name="Group 58"/>
          <p:cNvGrpSpPr>
            <a:grpSpLocks/>
          </p:cNvGrpSpPr>
          <p:nvPr/>
        </p:nvGrpSpPr>
        <p:grpSpPr bwMode="auto">
          <a:xfrm rot="-5400000">
            <a:off x="3429000" y="4648200"/>
            <a:ext cx="228600" cy="685800"/>
            <a:chOff x="1776" y="3240"/>
            <a:chExt cx="240" cy="475"/>
          </a:xfrm>
        </p:grpSpPr>
        <p:sp>
          <p:nvSpPr>
            <p:cNvPr id="2100283" name="Line 59"/>
            <p:cNvSpPr>
              <a:spLocks noChangeShapeType="1"/>
            </p:cNvSpPr>
            <p:nvPr/>
          </p:nvSpPr>
          <p:spPr bwMode="auto">
            <a:xfrm>
              <a:off x="1896" y="324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84" name="Line 60"/>
            <p:cNvSpPr>
              <a:spLocks noChangeShapeType="1"/>
            </p:cNvSpPr>
            <p:nvPr/>
          </p:nvSpPr>
          <p:spPr bwMode="auto">
            <a:xfrm>
              <a:off x="1776" y="3451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85" name="Line 61"/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86" name="Line 62"/>
            <p:cNvSpPr>
              <a:spLocks noChangeShapeType="1"/>
            </p:cNvSpPr>
            <p:nvPr/>
          </p:nvSpPr>
          <p:spPr bwMode="auto">
            <a:xfrm>
              <a:off x="1896" y="350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0287" name="Group 63"/>
          <p:cNvGrpSpPr>
            <a:grpSpLocks/>
          </p:cNvGrpSpPr>
          <p:nvPr/>
        </p:nvGrpSpPr>
        <p:grpSpPr bwMode="auto">
          <a:xfrm rot="-5400000">
            <a:off x="3429000" y="2743200"/>
            <a:ext cx="228600" cy="685800"/>
            <a:chOff x="1776" y="3240"/>
            <a:chExt cx="240" cy="475"/>
          </a:xfrm>
        </p:grpSpPr>
        <p:sp>
          <p:nvSpPr>
            <p:cNvPr id="2100288" name="Line 64"/>
            <p:cNvSpPr>
              <a:spLocks noChangeShapeType="1"/>
            </p:cNvSpPr>
            <p:nvPr/>
          </p:nvSpPr>
          <p:spPr bwMode="auto">
            <a:xfrm>
              <a:off x="1896" y="324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89" name="Line 65"/>
            <p:cNvSpPr>
              <a:spLocks noChangeShapeType="1"/>
            </p:cNvSpPr>
            <p:nvPr/>
          </p:nvSpPr>
          <p:spPr bwMode="auto">
            <a:xfrm>
              <a:off x="1776" y="3451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90" name="Line 66"/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91" name="Line 67"/>
            <p:cNvSpPr>
              <a:spLocks noChangeShapeType="1"/>
            </p:cNvSpPr>
            <p:nvPr/>
          </p:nvSpPr>
          <p:spPr bwMode="auto">
            <a:xfrm>
              <a:off x="1896" y="350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0292" name="Group 68"/>
          <p:cNvGrpSpPr>
            <a:grpSpLocks/>
          </p:cNvGrpSpPr>
          <p:nvPr/>
        </p:nvGrpSpPr>
        <p:grpSpPr bwMode="auto">
          <a:xfrm rot="-5400000">
            <a:off x="4495800" y="2743200"/>
            <a:ext cx="228600" cy="685800"/>
            <a:chOff x="1776" y="3240"/>
            <a:chExt cx="240" cy="475"/>
          </a:xfrm>
        </p:grpSpPr>
        <p:sp>
          <p:nvSpPr>
            <p:cNvPr id="2100293" name="Line 69"/>
            <p:cNvSpPr>
              <a:spLocks noChangeShapeType="1"/>
            </p:cNvSpPr>
            <p:nvPr/>
          </p:nvSpPr>
          <p:spPr bwMode="auto">
            <a:xfrm>
              <a:off x="1896" y="324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94" name="Line 70"/>
            <p:cNvSpPr>
              <a:spLocks noChangeShapeType="1"/>
            </p:cNvSpPr>
            <p:nvPr/>
          </p:nvSpPr>
          <p:spPr bwMode="auto">
            <a:xfrm>
              <a:off x="1776" y="3451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95" name="Line 71"/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296" name="Line 72"/>
            <p:cNvSpPr>
              <a:spLocks noChangeShapeType="1"/>
            </p:cNvSpPr>
            <p:nvPr/>
          </p:nvSpPr>
          <p:spPr bwMode="auto">
            <a:xfrm>
              <a:off x="1896" y="350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Effects</a:t>
            </a:r>
          </a:p>
        </p:txBody>
      </p:sp>
      <p:sp>
        <p:nvSpPr>
          <p:cNvPr id="210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457825"/>
          </a:xfrm>
        </p:spPr>
        <p:txBody>
          <a:bodyPr/>
          <a:lstStyle/>
          <a:p>
            <a:r>
              <a:rPr lang="en-US"/>
              <a:t>When wires are sufficiently long or circuits are sufficiently fast, </a:t>
            </a:r>
            <a:r>
              <a:rPr lang="en-US">
                <a:solidFill>
                  <a:schemeClr val="accent1"/>
                </a:solidFill>
              </a:rPr>
              <a:t>inductance</a:t>
            </a:r>
            <a:r>
              <a:rPr lang="en-US"/>
              <a:t> of the wire starts to dominate the delay behavior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Must consider wire transmission line effects</a:t>
            </a:r>
          </a:p>
          <a:p>
            <a:pPr lvl="1"/>
            <a:r>
              <a:rPr lang="en-US"/>
              <a:t>Wave mode instead of diffusion equations used so far</a:t>
            </a:r>
          </a:p>
          <a:p>
            <a:pPr lvl="1"/>
            <a:r>
              <a:rPr lang="en-US"/>
              <a:t>Signal alternately transfers energy from capacitive to inductive modes</a:t>
            </a:r>
          </a:p>
        </p:txBody>
      </p:sp>
      <p:pic>
        <p:nvPicPr>
          <p:cNvPr id="2102276" name="Picture 4"/>
          <p:cNvPicPr>
            <a:picLocks noChangeAspect="1" noChangeArrowheads="1"/>
          </p:cNvPicPr>
          <p:nvPr/>
        </p:nvPicPr>
        <p:blipFill>
          <a:blip r:embed="rId3"/>
          <a:srcRect b="45903"/>
          <a:stretch>
            <a:fillRect/>
          </a:stretch>
        </p:blipFill>
        <p:spPr bwMode="auto">
          <a:xfrm>
            <a:off x="1447800" y="3048000"/>
            <a:ext cx="6367463" cy="202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422275"/>
          </a:xfrm>
        </p:spPr>
        <p:txBody>
          <a:bodyPr/>
          <a:lstStyle/>
          <a:p>
            <a:r>
              <a:rPr lang="en-US"/>
              <a:t>Transmission Line Considerations</a:t>
            </a:r>
          </a:p>
        </p:txBody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3303588"/>
          </a:xfrm>
        </p:spPr>
        <p:txBody>
          <a:bodyPr/>
          <a:lstStyle/>
          <a:p>
            <a:r>
              <a:rPr lang="en-US"/>
              <a:t>Transmission line effects should be considered when the rise or fall time of the input signal is smaller than the time-of-flight of the transmission line</a:t>
            </a:r>
          </a:p>
          <a:p>
            <a:endParaRPr lang="en-US"/>
          </a:p>
          <a:p>
            <a:pPr algn="ctr"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Rule of Thumb</a:t>
            </a:r>
          </a:p>
          <a:p>
            <a:pPr algn="ctr">
              <a:buFont typeface="Wingdings" pitchFamily="2" charset="2"/>
              <a:buNone/>
            </a:pPr>
            <a:endParaRPr lang="en-US">
              <a:solidFill>
                <a:schemeClr val="accent1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/>
              <a:t>t</a:t>
            </a:r>
            <a:r>
              <a:rPr lang="en-US" baseline="-25000"/>
              <a:t>r</a:t>
            </a:r>
            <a:r>
              <a:rPr lang="en-US"/>
              <a:t>  (t</a:t>
            </a:r>
            <a:r>
              <a:rPr lang="en-US" baseline="-25000"/>
              <a:t>f</a:t>
            </a:r>
            <a:r>
              <a:rPr lang="en-US"/>
              <a:t>)  &lt;  2.5 t</a:t>
            </a:r>
            <a:r>
              <a:rPr lang="en-US" baseline="-25000"/>
              <a:t>flight  </a:t>
            </a:r>
            <a:r>
              <a:rPr lang="en-US"/>
              <a:t>=  2.5 L/v</a:t>
            </a:r>
            <a:endParaRPr lang="en-US" baseline="-25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422275"/>
          </a:xfrm>
        </p:spPr>
        <p:txBody>
          <a:bodyPr/>
          <a:lstStyle/>
          <a:p>
            <a:r>
              <a:rPr lang="en-US"/>
              <a:t>Power and Ground Distribution</a:t>
            </a:r>
          </a:p>
        </p:txBody>
      </p:sp>
      <p:pic>
        <p:nvPicPr>
          <p:cNvPr id="2106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19200"/>
            <a:ext cx="7324725" cy="4718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Interconnect</a:t>
            </a:r>
          </a:p>
        </p:txBody>
      </p:sp>
      <p:sp>
        <p:nvSpPr>
          <p:cNvPr id="207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75" y="1320800"/>
            <a:ext cx="6554788" cy="1512888"/>
          </a:xfrm>
        </p:spPr>
        <p:txBody>
          <a:bodyPr/>
          <a:lstStyle/>
          <a:p>
            <a:r>
              <a:rPr lang="en-US"/>
              <a:t>System level signal interconnect - buses</a:t>
            </a:r>
          </a:p>
          <a:p>
            <a:r>
              <a:rPr lang="en-US"/>
              <a:t>Vdd and Gnd planes</a:t>
            </a:r>
          </a:p>
          <a:p>
            <a:r>
              <a:rPr lang="en-US"/>
              <a:t>System clock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ile:PhysicalDesign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4" name="Picture 2" descr="File:PD Flow.gif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 descr="File:Physical design flow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43000"/>
            <a:ext cx="7239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Interconnect Parasitics</a:t>
            </a:r>
          </a:p>
        </p:txBody>
      </p:sp>
      <p:sp>
        <p:nvSpPr>
          <p:cNvPr id="207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5041900" cy="3222625"/>
          </a:xfrm>
        </p:spPr>
        <p:txBody>
          <a:bodyPr/>
          <a:lstStyle/>
          <a:p>
            <a:r>
              <a:rPr lang="en-US"/>
              <a:t>Reduced reliability</a:t>
            </a:r>
          </a:p>
          <a:p>
            <a:r>
              <a:rPr lang="en-US"/>
              <a:t>Reduced performance</a:t>
            </a:r>
          </a:p>
          <a:p>
            <a:endParaRPr lang="en-US"/>
          </a:p>
          <a:p>
            <a:r>
              <a:rPr lang="en-US"/>
              <a:t>Classes of parasitics</a:t>
            </a:r>
          </a:p>
          <a:p>
            <a:pPr lvl="1"/>
            <a:r>
              <a:rPr lang="en-US"/>
              <a:t>capacitive</a:t>
            </a:r>
          </a:p>
          <a:p>
            <a:pPr lvl="1"/>
            <a:r>
              <a:rPr lang="en-US"/>
              <a:t>resistive</a:t>
            </a:r>
          </a:p>
          <a:p>
            <a:pPr lvl="1"/>
            <a:r>
              <a:rPr lang="en-US"/>
              <a:t>inductive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Level Signal Interconnect</a:t>
            </a:r>
          </a:p>
        </p:txBody>
      </p:sp>
      <p:sp>
        <p:nvSpPr>
          <p:cNvPr id="207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346575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Many drivers - only one active at a time</a:t>
            </a:r>
          </a:p>
          <a:p>
            <a:r>
              <a:rPr lang="en-US"/>
              <a:t>Many receivers - many may be active at a time</a:t>
            </a:r>
          </a:p>
        </p:txBody>
      </p:sp>
      <p:sp>
        <p:nvSpPr>
          <p:cNvPr id="2077700" name="AutoShape 4"/>
          <p:cNvSpPr>
            <a:spLocks noChangeArrowheads="1"/>
          </p:cNvSpPr>
          <p:nvPr/>
        </p:nvSpPr>
        <p:spPr bwMode="auto">
          <a:xfrm>
            <a:off x="1893888" y="3049588"/>
            <a:ext cx="449262" cy="365125"/>
          </a:xfrm>
          <a:prstGeom prst="flowChartExtra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01" name="AutoShape 5"/>
          <p:cNvSpPr>
            <a:spLocks noChangeArrowheads="1"/>
          </p:cNvSpPr>
          <p:nvPr/>
        </p:nvSpPr>
        <p:spPr bwMode="auto">
          <a:xfrm>
            <a:off x="3387725" y="3049588"/>
            <a:ext cx="449263" cy="365125"/>
          </a:xfrm>
          <a:prstGeom prst="flowChartExtra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02" name="AutoShape 6"/>
          <p:cNvSpPr>
            <a:spLocks noChangeArrowheads="1"/>
          </p:cNvSpPr>
          <p:nvPr/>
        </p:nvSpPr>
        <p:spPr bwMode="auto">
          <a:xfrm>
            <a:off x="5030788" y="3049588"/>
            <a:ext cx="447675" cy="365125"/>
          </a:xfrm>
          <a:prstGeom prst="flowChartExtra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03" name="AutoShape 7"/>
          <p:cNvSpPr>
            <a:spLocks noChangeArrowheads="1"/>
          </p:cNvSpPr>
          <p:nvPr/>
        </p:nvSpPr>
        <p:spPr bwMode="auto">
          <a:xfrm>
            <a:off x="6450013" y="3049588"/>
            <a:ext cx="447675" cy="365125"/>
          </a:xfrm>
          <a:prstGeom prst="flowChartExtra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04" name="AutoShape 8"/>
          <p:cNvSpPr>
            <a:spLocks noChangeArrowheads="1"/>
          </p:cNvSpPr>
          <p:nvPr/>
        </p:nvSpPr>
        <p:spPr bwMode="auto">
          <a:xfrm>
            <a:off x="5778500" y="2200275"/>
            <a:ext cx="447675" cy="363538"/>
          </a:xfrm>
          <a:prstGeom prst="flowChartExtra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05" name="AutoShape 9"/>
          <p:cNvSpPr>
            <a:spLocks noChangeArrowheads="1"/>
          </p:cNvSpPr>
          <p:nvPr/>
        </p:nvSpPr>
        <p:spPr bwMode="auto">
          <a:xfrm>
            <a:off x="4284663" y="2200275"/>
            <a:ext cx="447675" cy="363538"/>
          </a:xfrm>
          <a:prstGeom prst="flowChartExtra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06" name="AutoShape 10"/>
          <p:cNvSpPr>
            <a:spLocks noChangeArrowheads="1"/>
          </p:cNvSpPr>
          <p:nvPr/>
        </p:nvSpPr>
        <p:spPr bwMode="auto">
          <a:xfrm>
            <a:off x="2641600" y="2200275"/>
            <a:ext cx="447675" cy="363538"/>
          </a:xfrm>
          <a:prstGeom prst="flowChartExtra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07" name="AutoShape 11"/>
          <p:cNvSpPr>
            <a:spLocks noChangeArrowheads="1"/>
          </p:cNvSpPr>
          <p:nvPr/>
        </p:nvSpPr>
        <p:spPr bwMode="auto">
          <a:xfrm>
            <a:off x="1147763" y="2200275"/>
            <a:ext cx="447675" cy="363538"/>
          </a:xfrm>
          <a:prstGeom prst="flowChartExtra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08" name="Line 12"/>
          <p:cNvSpPr>
            <a:spLocks noChangeShapeType="1"/>
          </p:cNvSpPr>
          <p:nvPr/>
        </p:nvSpPr>
        <p:spPr bwMode="auto">
          <a:xfrm flipV="1">
            <a:off x="2119313" y="2806700"/>
            <a:ext cx="0" cy="24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09" name="Line 13"/>
          <p:cNvSpPr>
            <a:spLocks noChangeShapeType="1"/>
          </p:cNvSpPr>
          <p:nvPr/>
        </p:nvSpPr>
        <p:spPr bwMode="auto">
          <a:xfrm flipV="1">
            <a:off x="3611563" y="2806700"/>
            <a:ext cx="0" cy="24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10" name="Line 14"/>
          <p:cNvSpPr>
            <a:spLocks noChangeShapeType="1"/>
          </p:cNvSpPr>
          <p:nvPr/>
        </p:nvSpPr>
        <p:spPr bwMode="auto">
          <a:xfrm flipV="1">
            <a:off x="5254625" y="2806700"/>
            <a:ext cx="0" cy="24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11" name="Line 15"/>
          <p:cNvSpPr>
            <a:spLocks noChangeShapeType="1"/>
          </p:cNvSpPr>
          <p:nvPr/>
        </p:nvSpPr>
        <p:spPr bwMode="auto">
          <a:xfrm flipV="1">
            <a:off x="6673850" y="2806700"/>
            <a:ext cx="0" cy="24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12" name="Line 16"/>
          <p:cNvSpPr>
            <a:spLocks noChangeShapeType="1"/>
          </p:cNvSpPr>
          <p:nvPr/>
        </p:nvSpPr>
        <p:spPr bwMode="auto">
          <a:xfrm flipV="1">
            <a:off x="6002338" y="2563813"/>
            <a:ext cx="0" cy="242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13" name="Line 17"/>
          <p:cNvSpPr>
            <a:spLocks noChangeShapeType="1"/>
          </p:cNvSpPr>
          <p:nvPr/>
        </p:nvSpPr>
        <p:spPr bwMode="auto">
          <a:xfrm flipV="1">
            <a:off x="4508500" y="2563813"/>
            <a:ext cx="0" cy="242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14" name="Line 18"/>
          <p:cNvSpPr>
            <a:spLocks noChangeShapeType="1"/>
          </p:cNvSpPr>
          <p:nvPr/>
        </p:nvSpPr>
        <p:spPr bwMode="auto">
          <a:xfrm flipV="1">
            <a:off x="2865438" y="2563813"/>
            <a:ext cx="0" cy="242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15" name="Line 19"/>
          <p:cNvSpPr>
            <a:spLocks noChangeShapeType="1"/>
          </p:cNvSpPr>
          <p:nvPr/>
        </p:nvSpPr>
        <p:spPr bwMode="auto">
          <a:xfrm flipV="1">
            <a:off x="1371600" y="2563813"/>
            <a:ext cx="0" cy="242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16" name="Line 20"/>
          <p:cNvSpPr>
            <a:spLocks noChangeShapeType="1"/>
          </p:cNvSpPr>
          <p:nvPr/>
        </p:nvSpPr>
        <p:spPr bwMode="auto">
          <a:xfrm flipV="1">
            <a:off x="2119313" y="3414713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17" name="Line 21"/>
          <p:cNvSpPr>
            <a:spLocks noChangeShapeType="1"/>
          </p:cNvSpPr>
          <p:nvPr/>
        </p:nvSpPr>
        <p:spPr bwMode="auto">
          <a:xfrm flipV="1">
            <a:off x="3611563" y="3414713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18" name="Line 22"/>
          <p:cNvSpPr>
            <a:spLocks noChangeShapeType="1"/>
          </p:cNvSpPr>
          <p:nvPr/>
        </p:nvSpPr>
        <p:spPr bwMode="auto">
          <a:xfrm flipV="1">
            <a:off x="5254625" y="3414713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19" name="Line 23"/>
          <p:cNvSpPr>
            <a:spLocks noChangeShapeType="1"/>
          </p:cNvSpPr>
          <p:nvPr/>
        </p:nvSpPr>
        <p:spPr bwMode="auto">
          <a:xfrm flipV="1">
            <a:off x="6673850" y="3414713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20" name="Text Box 24"/>
          <p:cNvSpPr txBox="1">
            <a:spLocks noChangeArrowheads="1"/>
          </p:cNvSpPr>
          <p:nvPr/>
        </p:nvSpPr>
        <p:spPr bwMode="auto">
          <a:xfrm>
            <a:off x="1920875" y="3559175"/>
            <a:ext cx="482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</a:t>
            </a:r>
            <a:r>
              <a:rPr lang="en-US" sz="2000" baseline="-25000">
                <a:solidFill>
                  <a:schemeClr val="tx1"/>
                </a:solidFill>
              </a:rPr>
              <a:t>in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77721" name="Text Box 25"/>
          <p:cNvSpPr txBox="1">
            <a:spLocks noChangeArrowheads="1"/>
          </p:cNvSpPr>
          <p:nvPr/>
        </p:nvSpPr>
        <p:spPr bwMode="auto">
          <a:xfrm>
            <a:off x="3382963" y="3559175"/>
            <a:ext cx="482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B</a:t>
            </a:r>
            <a:r>
              <a:rPr lang="en-US" sz="2000" baseline="-25000">
                <a:solidFill>
                  <a:schemeClr val="tx1"/>
                </a:solidFill>
              </a:rPr>
              <a:t>in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77722" name="Text Box 26"/>
          <p:cNvSpPr txBox="1">
            <a:spLocks noChangeArrowheads="1"/>
          </p:cNvSpPr>
          <p:nvPr/>
        </p:nvSpPr>
        <p:spPr bwMode="auto">
          <a:xfrm>
            <a:off x="5018088" y="3559175"/>
            <a:ext cx="4968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C</a:t>
            </a:r>
            <a:r>
              <a:rPr lang="en-US" sz="2000" baseline="-25000">
                <a:solidFill>
                  <a:schemeClr val="tx1"/>
                </a:solidFill>
              </a:rPr>
              <a:t>in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77723" name="Text Box 27"/>
          <p:cNvSpPr txBox="1">
            <a:spLocks noChangeArrowheads="1"/>
          </p:cNvSpPr>
          <p:nvPr/>
        </p:nvSpPr>
        <p:spPr bwMode="auto">
          <a:xfrm>
            <a:off x="6437313" y="3560763"/>
            <a:ext cx="4968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</a:t>
            </a:r>
            <a:r>
              <a:rPr lang="en-US" sz="2000" baseline="-25000">
                <a:solidFill>
                  <a:schemeClr val="tx1"/>
                </a:solidFill>
              </a:rPr>
              <a:t>in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77724" name="Text Box 28"/>
          <p:cNvSpPr txBox="1">
            <a:spLocks noChangeArrowheads="1"/>
          </p:cNvSpPr>
          <p:nvPr/>
        </p:nvSpPr>
        <p:spPr bwMode="auto">
          <a:xfrm>
            <a:off x="1131888" y="1687513"/>
            <a:ext cx="6540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W</a:t>
            </a:r>
            <a:r>
              <a:rPr lang="en-US" sz="2000" baseline="-25000">
                <a:solidFill>
                  <a:schemeClr val="tx1"/>
                </a:solidFill>
              </a:rPr>
              <a:t>out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77725" name="Text Box 29"/>
          <p:cNvSpPr txBox="1">
            <a:spLocks noChangeArrowheads="1"/>
          </p:cNvSpPr>
          <p:nvPr/>
        </p:nvSpPr>
        <p:spPr bwMode="auto">
          <a:xfrm>
            <a:off x="2627313" y="1687513"/>
            <a:ext cx="584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X</a:t>
            </a:r>
            <a:r>
              <a:rPr lang="en-US" sz="2000" baseline="-25000">
                <a:solidFill>
                  <a:schemeClr val="tx1"/>
                </a:solidFill>
              </a:rPr>
              <a:t>out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77726" name="Text Box 30"/>
          <p:cNvSpPr txBox="1">
            <a:spLocks noChangeArrowheads="1"/>
          </p:cNvSpPr>
          <p:nvPr/>
        </p:nvSpPr>
        <p:spPr bwMode="auto">
          <a:xfrm>
            <a:off x="4268788" y="1687513"/>
            <a:ext cx="584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Y</a:t>
            </a:r>
            <a:r>
              <a:rPr lang="en-US" sz="2000" baseline="-25000">
                <a:solidFill>
                  <a:schemeClr val="tx1"/>
                </a:solidFill>
              </a:rPr>
              <a:t>out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77727" name="Text Box 31"/>
          <p:cNvSpPr txBox="1">
            <a:spLocks noChangeArrowheads="1"/>
          </p:cNvSpPr>
          <p:nvPr/>
        </p:nvSpPr>
        <p:spPr bwMode="auto">
          <a:xfrm>
            <a:off x="5762625" y="1687513"/>
            <a:ext cx="5699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Z</a:t>
            </a:r>
            <a:r>
              <a:rPr lang="en-US" sz="2000" baseline="-25000">
                <a:solidFill>
                  <a:schemeClr val="tx1"/>
                </a:solidFill>
              </a:rPr>
              <a:t>out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77728" name="Line 32"/>
          <p:cNvSpPr>
            <a:spLocks noChangeShapeType="1"/>
          </p:cNvSpPr>
          <p:nvPr/>
        </p:nvSpPr>
        <p:spPr bwMode="auto">
          <a:xfrm>
            <a:off x="1744663" y="3232150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29" name="Line 33"/>
          <p:cNvSpPr>
            <a:spLocks noChangeShapeType="1"/>
          </p:cNvSpPr>
          <p:nvPr/>
        </p:nvSpPr>
        <p:spPr bwMode="auto">
          <a:xfrm>
            <a:off x="3238500" y="3232150"/>
            <a:ext cx="298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30" name="Line 34"/>
          <p:cNvSpPr>
            <a:spLocks noChangeShapeType="1"/>
          </p:cNvSpPr>
          <p:nvPr/>
        </p:nvSpPr>
        <p:spPr bwMode="auto">
          <a:xfrm>
            <a:off x="4881563" y="3232150"/>
            <a:ext cx="298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31" name="Line 35"/>
          <p:cNvSpPr>
            <a:spLocks noChangeShapeType="1"/>
          </p:cNvSpPr>
          <p:nvPr/>
        </p:nvSpPr>
        <p:spPr bwMode="auto">
          <a:xfrm>
            <a:off x="6300788" y="3232150"/>
            <a:ext cx="298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32" name="Line 36"/>
          <p:cNvSpPr>
            <a:spLocks noChangeShapeType="1"/>
          </p:cNvSpPr>
          <p:nvPr/>
        </p:nvSpPr>
        <p:spPr bwMode="auto">
          <a:xfrm flipV="1">
            <a:off x="1362075" y="2030413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33" name="Line 37"/>
          <p:cNvSpPr>
            <a:spLocks noChangeShapeType="1"/>
          </p:cNvSpPr>
          <p:nvPr/>
        </p:nvSpPr>
        <p:spPr bwMode="auto">
          <a:xfrm flipV="1">
            <a:off x="2855913" y="2030413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34" name="Line 38"/>
          <p:cNvSpPr>
            <a:spLocks noChangeShapeType="1"/>
          </p:cNvSpPr>
          <p:nvPr/>
        </p:nvSpPr>
        <p:spPr bwMode="auto">
          <a:xfrm flipV="1">
            <a:off x="4498975" y="2030413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35" name="Line 39"/>
          <p:cNvSpPr>
            <a:spLocks noChangeShapeType="1"/>
          </p:cNvSpPr>
          <p:nvPr/>
        </p:nvSpPr>
        <p:spPr bwMode="auto">
          <a:xfrm flipV="1">
            <a:off x="5992813" y="2030413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36" name="Line 40"/>
          <p:cNvSpPr>
            <a:spLocks noChangeShapeType="1"/>
          </p:cNvSpPr>
          <p:nvPr/>
        </p:nvSpPr>
        <p:spPr bwMode="auto">
          <a:xfrm>
            <a:off x="914400" y="2819400"/>
            <a:ext cx="6199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737" name="Text Box 41"/>
          <p:cNvSpPr txBox="1">
            <a:spLocks noChangeArrowheads="1"/>
          </p:cNvSpPr>
          <p:nvPr/>
        </p:nvSpPr>
        <p:spPr bwMode="auto">
          <a:xfrm>
            <a:off x="7086600" y="3200400"/>
            <a:ext cx="11430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Tristate</a:t>
            </a:r>
          </a:p>
          <a:p>
            <a:r>
              <a:rPr lang="en-US" sz="2000">
                <a:solidFill>
                  <a:schemeClr val="tx1"/>
                </a:solidFill>
              </a:rPr>
              <a:t>Bus</a:t>
            </a:r>
          </a:p>
          <a:p>
            <a:r>
              <a:rPr lang="en-US" sz="2000">
                <a:solidFill>
                  <a:schemeClr val="tx1"/>
                </a:solidFill>
              </a:rPr>
              <a:t>drivers</a:t>
            </a:r>
          </a:p>
        </p:txBody>
      </p:sp>
      <p:sp>
        <p:nvSpPr>
          <p:cNvPr id="2077738" name="Text Box 42"/>
          <p:cNvSpPr txBox="1">
            <a:spLocks noChangeArrowheads="1"/>
          </p:cNvSpPr>
          <p:nvPr/>
        </p:nvSpPr>
        <p:spPr bwMode="auto">
          <a:xfrm>
            <a:off x="7010400" y="1676400"/>
            <a:ext cx="12144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Bus</a:t>
            </a:r>
          </a:p>
          <a:p>
            <a:r>
              <a:rPr lang="en-US" sz="2000">
                <a:solidFill>
                  <a:schemeClr val="tx1"/>
                </a:solidFill>
              </a:rPr>
              <a:t>receivers</a:t>
            </a:r>
          </a:p>
        </p:txBody>
      </p:sp>
      <p:sp>
        <p:nvSpPr>
          <p:cNvPr id="2077739" name="Text Box 43"/>
          <p:cNvSpPr txBox="1">
            <a:spLocks noChangeArrowheads="1"/>
          </p:cNvSpPr>
          <p:nvPr/>
        </p:nvSpPr>
        <p:spPr bwMode="auto">
          <a:xfrm>
            <a:off x="7086600" y="2608263"/>
            <a:ext cx="946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Tristate Buffers</a:t>
            </a:r>
          </a:p>
        </p:txBody>
      </p:sp>
      <p:grpSp>
        <p:nvGrpSpPr>
          <p:cNvPr id="2079747" name="Group 3"/>
          <p:cNvGrpSpPr>
            <a:grpSpLocks/>
          </p:cNvGrpSpPr>
          <p:nvPr/>
        </p:nvGrpSpPr>
        <p:grpSpPr bwMode="auto">
          <a:xfrm>
            <a:off x="4419600" y="4267200"/>
            <a:ext cx="609600" cy="838200"/>
            <a:chOff x="1104" y="2736"/>
            <a:chExt cx="384" cy="528"/>
          </a:xfrm>
        </p:grpSpPr>
        <p:sp>
          <p:nvSpPr>
            <p:cNvPr id="2079748" name="Line 4"/>
            <p:cNvSpPr>
              <a:spLocks noChangeShapeType="1"/>
            </p:cNvSpPr>
            <p:nvPr/>
          </p:nvSpPr>
          <p:spPr bwMode="auto">
            <a:xfrm>
              <a:off x="1296" y="28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49" name="Line 5"/>
            <p:cNvSpPr>
              <a:spLocks noChangeShapeType="1"/>
            </p:cNvSpPr>
            <p:nvPr/>
          </p:nvSpPr>
          <p:spPr bwMode="auto">
            <a:xfrm>
              <a:off x="1344" y="28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50" name="Line 6"/>
            <p:cNvSpPr>
              <a:spLocks noChangeShapeType="1"/>
            </p:cNvSpPr>
            <p:nvPr/>
          </p:nvSpPr>
          <p:spPr bwMode="auto">
            <a:xfrm>
              <a:off x="1344" y="28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51" name="Line 7"/>
            <p:cNvSpPr>
              <a:spLocks noChangeShapeType="1"/>
            </p:cNvSpPr>
            <p:nvPr/>
          </p:nvSpPr>
          <p:spPr bwMode="auto">
            <a:xfrm>
              <a:off x="1344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52" name="Line 8"/>
            <p:cNvSpPr>
              <a:spLocks noChangeShapeType="1"/>
            </p:cNvSpPr>
            <p:nvPr/>
          </p:nvSpPr>
          <p:spPr bwMode="auto">
            <a:xfrm flipV="1">
              <a:off x="1488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53" name="Line 9"/>
            <p:cNvSpPr>
              <a:spLocks noChangeShapeType="1"/>
            </p:cNvSpPr>
            <p:nvPr/>
          </p:nvSpPr>
          <p:spPr bwMode="auto">
            <a:xfrm flipV="1">
              <a:off x="1488" y="31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54" name="Line 10"/>
            <p:cNvSpPr>
              <a:spLocks noChangeShapeType="1"/>
            </p:cNvSpPr>
            <p:nvPr/>
          </p:nvSpPr>
          <p:spPr bwMode="auto">
            <a:xfrm>
              <a:off x="1104" y="302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9755" name="Group 11"/>
          <p:cNvGrpSpPr>
            <a:grpSpLocks/>
          </p:cNvGrpSpPr>
          <p:nvPr/>
        </p:nvGrpSpPr>
        <p:grpSpPr bwMode="auto">
          <a:xfrm>
            <a:off x="4495800" y="2743200"/>
            <a:ext cx="533400" cy="838200"/>
            <a:chOff x="1104" y="1536"/>
            <a:chExt cx="336" cy="528"/>
          </a:xfrm>
        </p:grpSpPr>
        <p:sp>
          <p:nvSpPr>
            <p:cNvPr id="2079756" name="Line 12"/>
            <p:cNvSpPr>
              <a:spLocks noChangeShapeType="1"/>
            </p:cNvSpPr>
            <p:nvPr/>
          </p:nvSpPr>
          <p:spPr bwMode="auto">
            <a:xfrm>
              <a:off x="1248" y="16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57" name="Oval 13"/>
            <p:cNvSpPr>
              <a:spLocks noChangeArrowheads="1"/>
            </p:cNvSpPr>
            <p:nvPr/>
          </p:nvSpPr>
          <p:spPr bwMode="auto">
            <a:xfrm>
              <a:off x="1200" y="1776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758" name="Line 14"/>
            <p:cNvSpPr>
              <a:spLocks noChangeShapeType="1"/>
            </p:cNvSpPr>
            <p:nvPr/>
          </p:nvSpPr>
          <p:spPr bwMode="auto">
            <a:xfrm>
              <a:off x="1296" y="16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59" name="Line 15"/>
            <p:cNvSpPr>
              <a:spLocks noChangeShapeType="1"/>
            </p:cNvSpPr>
            <p:nvPr/>
          </p:nvSpPr>
          <p:spPr bwMode="auto">
            <a:xfrm>
              <a:off x="129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60" name="Line 16"/>
            <p:cNvSpPr>
              <a:spLocks noChangeShapeType="1"/>
            </p:cNvSpPr>
            <p:nvPr/>
          </p:nvSpPr>
          <p:spPr bwMode="auto">
            <a:xfrm>
              <a:off x="1296" y="19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61" name="Line 17"/>
            <p:cNvSpPr>
              <a:spLocks noChangeShapeType="1"/>
            </p:cNvSpPr>
            <p:nvPr/>
          </p:nvSpPr>
          <p:spPr bwMode="auto">
            <a:xfrm flipV="1">
              <a:off x="1440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62" name="Line 18"/>
            <p:cNvSpPr>
              <a:spLocks noChangeShapeType="1"/>
            </p:cNvSpPr>
            <p:nvPr/>
          </p:nvSpPr>
          <p:spPr bwMode="auto">
            <a:xfrm flipV="1">
              <a:off x="1440" y="19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63" name="Line 19"/>
            <p:cNvSpPr>
              <a:spLocks noChangeShapeType="1"/>
            </p:cNvSpPr>
            <p:nvPr/>
          </p:nvSpPr>
          <p:spPr bwMode="auto">
            <a:xfrm>
              <a:off x="1104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9764" name="Group 20"/>
          <p:cNvGrpSpPr>
            <a:grpSpLocks/>
          </p:cNvGrpSpPr>
          <p:nvPr/>
        </p:nvGrpSpPr>
        <p:grpSpPr bwMode="auto">
          <a:xfrm>
            <a:off x="4495800" y="3429000"/>
            <a:ext cx="533400" cy="838200"/>
            <a:chOff x="1104" y="1536"/>
            <a:chExt cx="336" cy="528"/>
          </a:xfrm>
        </p:grpSpPr>
        <p:sp>
          <p:nvSpPr>
            <p:cNvPr id="2079765" name="Line 21"/>
            <p:cNvSpPr>
              <a:spLocks noChangeShapeType="1"/>
            </p:cNvSpPr>
            <p:nvPr/>
          </p:nvSpPr>
          <p:spPr bwMode="auto">
            <a:xfrm>
              <a:off x="1248" y="16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66" name="Oval 22"/>
            <p:cNvSpPr>
              <a:spLocks noChangeArrowheads="1"/>
            </p:cNvSpPr>
            <p:nvPr/>
          </p:nvSpPr>
          <p:spPr bwMode="auto">
            <a:xfrm>
              <a:off x="1200" y="1776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767" name="Line 23"/>
            <p:cNvSpPr>
              <a:spLocks noChangeShapeType="1"/>
            </p:cNvSpPr>
            <p:nvPr/>
          </p:nvSpPr>
          <p:spPr bwMode="auto">
            <a:xfrm>
              <a:off x="1296" y="16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68" name="Line 24"/>
            <p:cNvSpPr>
              <a:spLocks noChangeShapeType="1"/>
            </p:cNvSpPr>
            <p:nvPr/>
          </p:nvSpPr>
          <p:spPr bwMode="auto">
            <a:xfrm>
              <a:off x="129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69" name="Line 25"/>
            <p:cNvSpPr>
              <a:spLocks noChangeShapeType="1"/>
            </p:cNvSpPr>
            <p:nvPr/>
          </p:nvSpPr>
          <p:spPr bwMode="auto">
            <a:xfrm>
              <a:off x="1296" y="19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70" name="Line 26"/>
            <p:cNvSpPr>
              <a:spLocks noChangeShapeType="1"/>
            </p:cNvSpPr>
            <p:nvPr/>
          </p:nvSpPr>
          <p:spPr bwMode="auto">
            <a:xfrm flipV="1">
              <a:off x="1440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71" name="Line 27"/>
            <p:cNvSpPr>
              <a:spLocks noChangeShapeType="1"/>
            </p:cNvSpPr>
            <p:nvPr/>
          </p:nvSpPr>
          <p:spPr bwMode="auto">
            <a:xfrm flipV="1">
              <a:off x="1440" y="19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72" name="Line 28"/>
            <p:cNvSpPr>
              <a:spLocks noChangeShapeType="1"/>
            </p:cNvSpPr>
            <p:nvPr/>
          </p:nvSpPr>
          <p:spPr bwMode="auto">
            <a:xfrm>
              <a:off x="1104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9773" name="Group 29"/>
          <p:cNvGrpSpPr>
            <a:grpSpLocks/>
          </p:cNvGrpSpPr>
          <p:nvPr/>
        </p:nvGrpSpPr>
        <p:grpSpPr bwMode="auto">
          <a:xfrm>
            <a:off x="4419600" y="4953000"/>
            <a:ext cx="609600" cy="838200"/>
            <a:chOff x="1104" y="2736"/>
            <a:chExt cx="384" cy="528"/>
          </a:xfrm>
        </p:grpSpPr>
        <p:sp>
          <p:nvSpPr>
            <p:cNvPr id="2079774" name="Line 30"/>
            <p:cNvSpPr>
              <a:spLocks noChangeShapeType="1"/>
            </p:cNvSpPr>
            <p:nvPr/>
          </p:nvSpPr>
          <p:spPr bwMode="auto">
            <a:xfrm>
              <a:off x="1296" y="28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75" name="Line 31"/>
            <p:cNvSpPr>
              <a:spLocks noChangeShapeType="1"/>
            </p:cNvSpPr>
            <p:nvPr/>
          </p:nvSpPr>
          <p:spPr bwMode="auto">
            <a:xfrm>
              <a:off x="1344" y="28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76" name="Line 32"/>
            <p:cNvSpPr>
              <a:spLocks noChangeShapeType="1"/>
            </p:cNvSpPr>
            <p:nvPr/>
          </p:nvSpPr>
          <p:spPr bwMode="auto">
            <a:xfrm>
              <a:off x="1344" y="28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77" name="Line 33"/>
            <p:cNvSpPr>
              <a:spLocks noChangeShapeType="1"/>
            </p:cNvSpPr>
            <p:nvPr/>
          </p:nvSpPr>
          <p:spPr bwMode="auto">
            <a:xfrm>
              <a:off x="1344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78" name="Line 34"/>
            <p:cNvSpPr>
              <a:spLocks noChangeShapeType="1"/>
            </p:cNvSpPr>
            <p:nvPr/>
          </p:nvSpPr>
          <p:spPr bwMode="auto">
            <a:xfrm flipV="1">
              <a:off x="1488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79" name="Line 35"/>
            <p:cNvSpPr>
              <a:spLocks noChangeShapeType="1"/>
            </p:cNvSpPr>
            <p:nvPr/>
          </p:nvSpPr>
          <p:spPr bwMode="auto">
            <a:xfrm flipV="1">
              <a:off x="1488" y="31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80" name="Line 36"/>
            <p:cNvSpPr>
              <a:spLocks noChangeShapeType="1"/>
            </p:cNvSpPr>
            <p:nvPr/>
          </p:nvSpPr>
          <p:spPr bwMode="auto">
            <a:xfrm>
              <a:off x="1104" y="302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9781" name="Line 37"/>
          <p:cNvSpPr>
            <a:spLocks noChangeShapeType="1"/>
          </p:cNvSpPr>
          <p:nvPr/>
        </p:nvSpPr>
        <p:spPr bwMode="auto">
          <a:xfrm>
            <a:off x="4876800" y="5791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9782" name="Line 38"/>
          <p:cNvSpPr>
            <a:spLocks noChangeShapeType="1"/>
          </p:cNvSpPr>
          <p:nvPr/>
        </p:nvSpPr>
        <p:spPr bwMode="auto">
          <a:xfrm>
            <a:off x="4876800" y="2743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9783" name="Line 39"/>
          <p:cNvSpPr>
            <a:spLocks noChangeShapeType="1"/>
          </p:cNvSpPr>
          <p:nvPr/>
        </p:nvSpPr>
        <p:spPr bwMode="auto">
          <a:xfrm>
            <a:off x="4953000" y="5867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9784" name="Line 40"/>
          <p:cNvSpPr>
            <a:spLocks noChangeShapeType="1"/>
          </p:cNvSpPr>
          <p:nvPr/>
        </p:nvSpPr>
        <p:spPr bwMode="auto">
          <a:xfrm>
            <a:off x="5029200" y="4267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9785" name="Line 41"/>
          <p:cNvSpPr>
            <a:spLocks noChangeShapeType="1"/>
          </p:cNvSpPr>
          <p:nvPr/>
        </p:nvSpPr>
        <p:spPr bwMode="auto">
          <a:xfrm>
            <a:off x="3352800" y="32004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9786" name="Line 42"/>
          <p:cNvSpPr>
            <a:spLocks noChangeShapeType="1"/>
          </p:cNvSpPr>
          <p:nvPr/>
        </p:nvSpPr>
        <p:spPr bwMode="auto">
          <a:xfrm>
            <a:off x="3352800" y="54102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9787" name="Line 43"/>
          <p:cNvSpPr>
            <a:spLocks noChangeShapeType="1"/>
          </p:cNvSpPr>
          <p:nvPr/>
        </p:nvSpPr>
        <p:spPr bwMode="auto">
          <a:xfrm>
            <a:off x="3352800" y="32004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9788" name="Line 44"/>
          <p:cNvSpPr>
            <a:spLocks noChangeShapeType="1"/>
          </p:cNvSpPr>
          <p:nvPr/>
        </p:nvSpPr>
        <p:spPr bwMode="auto">
          <a:xfrm>
            <a:off x="2895600" y="4267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9789" name="Text Box 45"/>
          <p:cNvSpPr txBox="1">
            <a:spLocks noChangeArrowheads="1"/>
          </p:cNvSpPr>
          <p:nvPr/>
        </p:nvSpPr>
        <p:spPr bwMode="auto">
          <a:xfrm>
            <a:off x="2514600" y="403860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2079790" name="Text Box 46"/>
          <p:cNvSpPr txBox="1">
            <a:spLocks noChangeArrowheads="1"/>
          </p:cNvSpPr>
          <p:nvPr/>
        </p:nvSpPr>
        <p:spPr bwMode="auto">
          <a:xfrm>
            <a:off x="6096000" y="4038600"/>
            <a:ext cx="5921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2079791" name="Text Box 47"/>
          <p:cNvSpPr txBox="1">
            <a:spLocks noChangeArrowheads="1"/>
          </p:cNvSpPr>
          <p:nvPr/>
        </p:nvSpPr>
        <p:spPr bwMode="auto">
          <a:xfrm>
            <a:off x="3962400" y="3657600"/>
            <a:ext cx="565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!En</a:t>
            </a:r>
          </a:p>
        </p:txBody>
      </p:sp>
      <p:sp>
        <p:nvSpPr>
          <p:cNvPr id="2079792" name="Text Box 48"/>
          <p:cNvSpPr txBox="1">
            <a:spLocks noChangeArrowheads="1"/>
          </p:cNvSpPr>
          <p:nvPr/>
        </p:nvSpPr>
        <p:spPr bwMode="auto">
          <a:xfrm>
            <a:off x="4038600" y="4495800"/>
            <a:ext cx="495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En</a:t>
            </a:r>
          </a:p>
        </p:txBody>
      </p:sp>
      <p:sp>
        <p:nvSpPr>
          <p:cNvPr id="2079793" name="Text Box 49"/>
          <p:cNvSpPr txBox="1">
            <a:spLocks noChangeArrowheads="1"/>
          </p:cNvSpPr>
          <p:nvPr/>
        </p:nvSpPr>
        <p:spPr bwMode="auto">
          <a:xfrm>
            <a:off x="1752600" y="1066800"/>
            <a:ext cx="6013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Three states - 0, 1, and z (high impedance)</a:t>
            </a:r>
          </a:p>
        </p:txBody>
      </p:sp>
      <p:sp>
        <p:nvSpPr>
          <p:cNvPr id="2079794" name="Text Box 50"/>
          <p:cNvSpPr txBox="1">
            <a:spLocks noChangeArrowheads="1"/>
          </p:cNvSpPr>
          <p:nvPr/>
        </p:nvSpPr>
        <p:spPr bwMode="auto">
          <a:xfrm>
            <a:off x="3505200" y="3657600"/>
            <a:ext cx="3254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9900"/>
                </a:solidFill>
              </a:rPr>
              <a:t>0</a:t>
            </a:r>
          </a:p>
          <a:p>
            <a:endParaRPr lang="en-US" sz="2000">
              <a:solidFill>
                <a:srgbClr val="009900"/>
              </a:solidFill>
            </a:endParaRPr>
          </a:p>
          <a:p>
            <a:endParaRPr lang="en-US" sz="2000">
              <a:solidFill>
                <a:srgbClr val="009900"/>
              </a:solidFill>
            </a:endParaRPr>
          </a:p>
          <a:p>
            <a:r>
              <a:rPr lang="en-US" sz="20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079795" name="Text Box 51"/>
          <p:cNvSpPr txBox="1">
            <a:spLocks noChangeArrowheads="1"/>
          </p:cNvSpPr>
          <p:nvPr/>
        </p:nvSpPr>
        <p:spPr bwMode="auto">
          <a:xfrm>
            <a:off x="6705600" y="3733800"/>
            <a:ext cx="4651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9900"/>
                </a:solidFill>
              </a:rPr>
              <a:t>!In</a:t>
            </a:r>
          </a:p>
        </p:txBody>
      </p:sp>
      <p:sp>
        <p:nvSpPr>
          <p:cNvPr id="2079796" name="Text Box 52"/>
          <p:cNvSpPr txBox="1">
            <a:spLocks noChangeArrowheads="1"/>
          </p:cNvSpPr>
          <p:nvPr/>
        </p:nvSpPr>
        <p:spPr bwMode="auto">
          <a:xfrm>
            <a:off x="3810000" y="3810000"/>
            <a:ext cx="3254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0</a:t>
            </a:r>
          </a:p>
        </p:txBody>
      </p:sp>
      <p:sp>
        <p:nvSpPr>
          <p:cNvPr id="2079797" name="Text Box 53"/>
          <p:cNvSpPr txBox="1">
            <a:spLocks noChangeArrowheads="1"/>
          </p:cNvSpPr>
          <p:nvPr/>
        </p:nvSpPr>
        <p:spPr bwMode="auto">
          <a:xfrm>
            <a:off x="6705600" y="4419600"/>
            <a:ext cx="20462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z (disconnected)</a:t>
            </a:r>
          </a:p>
        </p:txBody>
      </p:sp>
      <p:grpSp>
        <p:nvGrpSpPr>
          <p:cNvPr id="2079798" name="Group 54"/>
          <p:cNvGrpSpPr>
            <a:grpSpLocks/>
          </p:cNvGrpSpPr>
          <p:nvPr/>
        </p:nvGrpSpPr>
        <p:grpSpPr bwMode="auto">
          <a:xfrm>
            <a:off x="609600" y="1981200"/>
            <a:ext cx="2344738" cy="1273175"/>
            <a:chOff x="144" y="1512"/>
            <a:chExt cx="1477" cy="802"/>
          </a:xfrm>
        </p:grpSpPr>
        <p:sp>
          <p:nvSpPr>
            <p:cNvPr id="2079799" name="AutoShape 55"/>
            <p:cNvSpPr>
              <a:spLocks noChangeArrowheads="1"/>
            </p:cNvSpPr>
            <p:nvPr/>
          </p:nvSpPr>
          <p:spPr bwMode="auto">
            <a:xfrm rot="5400000">
              <a:off x="576" y="1536"/>
              <a:ext cx="432" cy="38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800" name="Line 56"/>
            <p:cNvSpPr>
              <a:spLocks noChangeShapeType="1"/>
            </p:cNvSpPr>
            <p:nvPr/>
          </p:nvSpPr>
          <p:spPr bwMode="auto">
            <a:xfrm>
              <a:off x="288" y="172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801" name="Line 57"/>
            <p:cNvSpPr>
              <a:spLocks noChangeShapeType="1"/>
            </p:cNvSpPr>
            <p:nvPr/>
          </p:nvSpPr>
          <p:spPr bwMode="auto">
            <a:xfrm>
              <a:off x="1056" y="17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802" name="Text Box 58"/>
            <p:cNvSpPr txBox="1">
              <a:spLocks noChangeArrowheads="1"/>
            </p:cNvSpPr>
            <p:nvPr/>
          </p:nvSpPr>
          <p:spPr bwMode="auto">
            <a:xfrm>
              <a:off x="144" y="1584"/>
              <a:ext cx="24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2079803" name="Text Box 59"/>
            <p:cNvSpPr txBox="1">
              <a:spLocks noChangeArrowheads="1"/>
            </p:cNvSpPr>
            <p:nvPr/>
          </p:nvSpPr>
          <p:spPr bwMode="auto">
            <a:xfrm>
              <a:off x="1248" y="1584"/>
              <a:ext cx="37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2079804" name="Line 60"/>
            <p:cNvSpPr>
              <a:spLocks noChangeShapeType="1"/>
            </p:cNvSpPr>
            <p:nvPr/>
          </p:nvSpPr>
          <p:spPr bwMode="auto">
            <a:xfrm>
              <a:off x="768" y="182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805" name="Text Box 61"/>
            <p:cNvSpPr txBox="1">
              <a:spLocks noChangeArrowheads="1"/>
            </p:cNvSpPr>
            <p:nvPr/>
          </p:nvSpPr>
          <p:spPr bwMode="auto">
            <a:xfrm>
              <a:off x="624" y="2064"/>
              <a:ext cx="3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En</a:t>
              </a:r>
            </a:p>
          </p:txBody>
        </p:sp>
        <p:sp>
          <p:nvSpPr>
            <p:cNvPr id="2079806" name="Oval 62"/>
            <p:cNvSpPr>
              <a:spLocks noChangeArrowheads="1"/>
            </p:cNvSpPr>
            <p:nvPr/>
          </p:nvSpPr>
          <p:spPr bwMode="auto">
            <a:xfrm>
              <a:off x="960" y="1680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794" grpId="0" autoUpdateAnimBg="0"/>
      <p:bldP spid="2079795" grpId="0" autoUpdateAnimBg="0"/>
      <p:bldP spid="2079796" grpId="0" autoUpdateAnimBg="0"/>
      <p:bldP spid="207979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010400" cy="422275"/>
          </a:xfrm>
        </p:spPr>
        <p:txBody>
          <a:bodyPr/>
          <a:lstStyle/>
          <a:p>
            <a:r>
              <a:rPr lang="en-US"/>
              <a:t>Reducing Effective Capacitance</a:t>
            </a:r>
          </a:p>
        </p:txBody>
      </p:sp>
      <p:sp>
        <p:nvSpPr>
          <p:cNvPr id="208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458200" cy="379413"/>
          </a:xfrm>
        </p:spPr>
        <p:txBody>
          <a:bodyPr/>
          <a:lstStyle/>
          <a:p>
            <a:pPr marL="342900" indent="-342900"/>
            <a:r>
              <a:rPr lang="en-US"/>
              <a:t>Shared resources may also incur extra switching activity</a:t>
            </a:r>
          </a:p>
        </p:txBody>
      </p:sp>
      <p:grpSp>
        <p:nvGrpSpPr>
          <p:cNvPr id="2081796" name="Group 4"/>
          <p:cNvGrpSpPr>
            <a:grpSpLocks/>
          </p:cNvGrpSpPr>
          <p:nvPr/>
        </p:nvGrpSpPr>
        <p:grpSpPr bwMode="auto">
          <a:xfrm>
            <a:off x="304800" y="1905000"/>
            <a:ext cx="5257800" cy="2211388"/>
            <a:chOff x="-240" y="1251"/>
            <a:chExt cx="4008" cy="1438"/>
          </a:xfrm>
        </p:grpSpPr>
        <p:sp>
          <p:nvSpPr>
            <p:cNvPr id="2081797" name="AutoShape 5"/>
            <p:cNvSpPr>
              <a:spLocks noChangeArrowheads="1"/>
            </p:cNvSpPr>
            <p:nvPr/>
          </p:nvSpPr>
          <p:spPr bwMode="auto">
            <a:xfrm>
              <a:off x="480" y="2113"/>
              <a:ext cx="283" cy="230"/>
            </a:xfrm>
            <a:prstGeom prst="flowChartExtra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798" name="AutoShape 6"/>
            <p:cNvSpPr>
              <a:spLocks noChangeArrowheads="1"/>
            </p:cNvSpPr>
            <p:nvPr/>
          </p:nvSpPr>
          <p:spPr bwMode="auto">
            <a:xfrm>
              <a:off x="1421" y="2113"/>
              <a:ext cx="283" cy="230"/>
            </a:xfrm>
            <a:prstGeom prst="flowChartExtra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799" name="AutoShape 7"/>
            <p:cNvSpPr>
              <a:spLocks noChangeArrowheads="1"/>
            </p:cNvSpPr>
            <p:nvPr/>
          </p:nvSpPr>
          <p:spPr bwMode="auto">
            <a:xfrm>
              <a:off x="2456" y="2113"/>
              <a:ext cx="282" cy="230"/>
            </a:xfrm>
            <a:prstGeom prst="flowChartExtra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00" name="AutoShape 8"/>
            <p:cNvSpPr>
              <a:spLocks noChangeArrowheads="1"/>
            </p:cNvSpPr>
            <p:nvPr/>
          </p:nvSpPr>
          <p:spPr bwMode="auto">
            <a:xfrm>
              <a:off x="3350" y="2113"/>
              <a:ext cx="282" cy="230"/>
            </a:xfrm>
            <a:prstGeom prst="flowChartExtra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01" name="AutoShape 9"/>
            <p:cNvSpPr>
              <a:spLocks noChangeArrowheads="1"/>
            </p:cNvSpPr>
            <p:nvPr/>
          </p:nvSpPr>
          <p:spPr bwMode="auto">
            <a:xfrm>
              <a:off x="2927" y="1578"/>
              <a:ext cx="282" cy="229"/>
            </a:xfrm>
            <a:prstGeom prst="flowChartExtra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02" name="AutoShape 10"/>
            <p:cNvSpPr>
              <a:spLocks noChangeArrowheads="1"/>
            </p:cNvSpPr>
            <p:nvPr/>
          </p:nvSpPr>
          <p:spPr bwMode="auto">
            <a:xfrm>
              <a:off x="1986" y="1578"/>
              <a:ext cx="282" cy="229"/>
            </a:xfrm>
            <a:prstGeom prst="flowChartExtra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03" name="AutoShape 11"/>
            <p:cNvSpPr>
              <a:spLocks noChangeArrowheads="1"/>
            </p:cNvSpPr>
            <p:nvPr/>
          </p:nvSpPr>
          <p:spPr bwMode="auto">
            <a:xfrm>
              <a:off x="951" y="1578"/>
              <a:ext cx="282" cy="229"/>
            </a:xfrm>
            <a:prstGeom prst="flowChartExtra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04" name="AutoShape 12"/>
            <p:cNvSpPr>
              <a:spLocks noChangeArrowheads="1"/>
            </p:cNvSpPr>
            <p:nvPr/>
          </p:nvSpPr>
          <p:spPr bwMode="auto">
            <a:xfrm>
              <a:off x="10" y="1578"/>
              <a:ext cx="282" cy="229"/>
            </a:xfrm>
            <a:prstGeom prst="flowChartExtra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05" name="Line 13"/>
            <p:cNvSpPr>
              <a:spLocks noChangeShapeType="1"/>
            </p:cNvSpPr>
            <p:nvPr/>
          </p:nvSpPr>
          <p:spPr bwMode="auto">
            <a:xfrm flipV="1">
              <a:off x="622" y="1960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06" name="Line 14"/>
            <p:cNvSpPr>
              <a:spLocks noChangeShapeType="1"/>
            </p:cNvSpPr>
            <p:nvPr/>
          </p:nvSpPr>
          <p:spPr bwMode="auto">
            <a:xfrm flipV="1">
              <a:off x="1562" y="1960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07" name="Line 15"/>
            <p:cNvSpPr>
              <a:spLocks noChangeShapeType="1"/>
            </p:cNvSpPr>
            <p:nvPr/>
          </p:nvSpPr>
          <p:spPr bwMode="auto">
            <a:xfrm flipV="1">
              <a:off x="2597" y="1960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08" name="Line 16"/>
            <p:cNvSpPr>
              <a:spLocks noChangeShapeType="1"/>
            </p:cNvSpPr>
            <p:nvPr/>
          </p:nvSpPr>
          <p:spPr bwMode="auto">
            <a:xfrm flipV="1">
              <a:off x="3491" y="1960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09" name="Line 17"/>
            <p:cNvSpPr>
              <a:spLocks noChangeShapeType="1"/>
            </p:cNvSpPr>
            <p:nvPr/>
          </p:nvSpPr>
          <p:spPr bwMode="auto">
            <a:xfrm flipV="1">
              <a:off x="3068" y="1807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10" name="Line 18"/>
            <p:cNvSpPr>
              <a:spLocks noChangeShapeType="1"/>
            </p:cNvSpPr>
            <p:nvPr/>
          </p:nvSpPr>
          <p:spPr bwMode="auto">
            <a:xfrm flipV="1">
              <a:off x="2127" y="1807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11" name="Line 19"/>
            <p:cNvSpPr>
              <a:spLocks noChangeShapeType="1"/>
            </p:cNvSpPr>
            <p:nvPr/>
          </p:nvSpPr>
          <p:spPr bwMode="auto">
            <a:xfrm flipV="1">
              <a:off x="1092" y="1807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12" name="Line 20"/>
            <p:cNvSpPr>
              <a:spLocks noChangeShapeType="1"/>
            </p:cNvSpPr>
            <p:nvPr/>
          </p:nvSpPr>
          <p:spPr bwMode="auto">
            <a:xfrm flipV="1">
              <a:off x="151" y="1807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13" name="Line 21"/>
            <p:cNvSpPr>
              <a:spLocks noChangeShapeType="1"/>
            </p:cNvSpPr>
            <p:nvPr/>
          </p:nvSpPr>
          <p:spPr bwMode="auto">
            <a:xfrm flipV="1">
              <a:off x="622" y="2343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14" name="Line 22"/>
            <p:cNvSpPr>
              <a:spLocks noChangeShapeType="1"/>
            </p:cNvSpPr>
            <p:nvPr/>
          </p:nvSpPr>
          <p:spPr bwMode="auto">
            <a:xfrm flipV="1">
              <a:off x="1562" y="2343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15" name="Line 23"/>
            <p:cNvSpPr>
              <a:spLocks noChangeShapeType="1"/>
            </p:cNvSpPr>
            <p:nvPr/>
          </p:nvSpPr>
          <p:spPr bwMode="auto">
            <a:xfrm flipV="1">
              <a:off x="2597" y="2343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16" name="Line 24"/>
            <p:cNvSpPr>
              <a:spLocks noChangeShapeType="1"/>
            </p:cNvSpPr>
            <p:nvPr/>
          </p:nvSpPr>
          <p:spPr bwMode="auto">
            <a:xfrm flipV="1">
              <a:off x="3491" y="2343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17" name="Text Box 25"/>
            <p:cNvSpPr txBox="1">
              <a:spLocks noChangeArrowheads="1"/>
            </p:cNvSpPr>
            <p:nvPr/>
          </p:nvSpPr>
          <p:spPr bwMode="auto">
            <a:xfrm>
              <a:off x="466" y="2430"/>
              <a:ext cx="367" cy="2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A</a:t>
              </a:r>
              <a:r>
                <a:rPr lang="en-US" sz="2000" baseline="-25000">
                  <a:solidFill>
                    <a:schemeClr val="tx1"/>
                  </a:solidFill>
                </a:rPr>
                <a:t>in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081818" name="Text Box 26"/>
            <p:cNvSpPr txBox="1">
              <a:spLocks noChangeArrowheads="1"/>
            </p:cNvSpPr>
            <p:nvPr/>
          </p:nvSpPr>
          <p:spPr bwMode="auto">
            <a:xfrm>
              <a:off x="1386" y="2430"/>
              <a:ext cx="368" cy="2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B</a:t>
              </a:r>
              <a:r>
                <a:rPr lang="en-US" sz="2000" baseline="-25000">
                  <a:solidFill>
                    <a:schemeClr val="tx1"/>
                  </a:solidFill>
                </a:rPr>
                <a:t>in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081819" name="Text Box 27"/>
            <p:cNvSpPr txBox="1">
              <a:spLocks noChangeArrowheads="1"/>
            </p:cNvSpPr>
            <p:nvPr/>
          </p:nvSpPr>
          <p:spPr bwMode="auto">
            <a:xfrm>
              <a:off x="2416" y="2430"/>
              <a:ext cx="379" cy="2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C</a:t>
              </a:r>
              <a:r>
                <a:rPr lang="en-US" sz="2000" baseline="-25000">
                  <a:solidFill>
                    <a:schemeClr val="tx1"/>
                  </a:solidFill>
                </a:rPr>
                <a:t>in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081820" name="Text Box 28"/>
            <p:cNvSpPr txBox="1">
              <a:spLocks noChangeArrowheads="1"/>
            </p:cNvSpPr>
            <p:nvPr/>
          </p:nvSpPr>
          <p:spPr bwMode="auto">
            <a:xfrm>
              <a:off x="3311" y="2431"/>
              <a:ext cx="378" cy="2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D</a:t>
              </a:r>
              <a:r>
                <a:rPr lang="en-US" sz="2000" baseline="-25000">
                  <a:solidFill>
                    <a:schemeClr val="tx1"/>
                  </a:solidFill>
                </a:rPr>
                <a:t>in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081821" name="Text Box 29"/>
            <p:cNvSpPr txBox="1">
              <a:spLocks noChangeArrowheads="1"/>
            </p:cNvSpPr>
            <p:nvPr/>
          </p:nvSpPr>
          <p:spPr bwMode="auto">
            <a:xfrm>
              <a:off x="-43" y="1251"/>
              <a:ext cx="499" cy="2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W</a:t>
              </a:r>
              <a:r>
                <a:rPr lang="en-US" sz="2000" baseline="-25000">
                  <a:solidFill>
                    <a:schemeClr val="tx1"/>
                  </a:solidFill>
                </a:rPr>
                <a:t>out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081822" name="Text Box 30"/>
            <p:cNvSpPr txBox="1">
              <a:spLocks noChangeArrowheads="1"/>
            </p:cNvSpPr>
            <p:nvPr/>
          </p:nvSpPr>
          <p:spPr bwMode="auto">
            <a:xfrm>
              <a:off x="905" y="1251"/>
              <a:ext cx="445" cy="2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X</a:t>
              </a:r>
              <a:r>
                <a:rPr lang="en-US" sz="2000" baseline="-25000">
                  <a:solidFill>
                    <a:schemeClr val="tx1"/>
                  </a:solidFill>
                </a:rPr>
                <a:t>out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081823" name="Text Box 31"/>
            <p:cNvSpPr txBox="1">
              <a:spLocks noChangeArrowheads="1"/>
            </p:cNvSpPr>
            <p:nvPr/>
          </p:nvSpPr>
          <p:spPr bwMode="auto">
            <a:xfrm>
              <a:off x="1938" y="1251"/>
              <a:ext cx="446" cy="2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Y</a:t>
              </a:r>
              <a:r>
                <a:rPr lang="en-US" sz="2000" baseline="-25000">
                  <a:solidFill>
                    <a:schemeClr val="tx1"/>
                  </a:solidFill>
                </a:rPr>
                <a:t>out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081824" name="Text Box 32"/>
            <p:cNvSpPr txBox="1">
              <a:spLocks noChangeArrowheads="1"/>
            </p:cNvSpPr>
            <p:nvPr/>
          </p:nvSpPr>
          <p:spPr bwMode="auto">
            <a:xfrm>
              <a:off x="2880" y="1251"/>
              <a:ext cx="434" cy="2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Z</a:t>
              </a:r>
              <a:r>
                <a:rPr lang="en-US" sz="2000" baseline="-25000">
                  <a:solidFill>
                    <a:schemeClr val="tx1"/>
                  </a:solidFill>
                </a:rPr>
                <a:t>out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081825" name="Line 33"/>
            <p:cNvSpPr>
              <a:spLocks noChangeShapeType="1"/>
            </p:cNvSpPr>
            <p:nvPr/>
          </p:nvSpPr>
          <p:spPr bwMode="auto">
            <a:xfrm>
              <a:off x="386" y="2228"/>
              <a:ext cx="1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26" name="Line 34"/>
            <p:cNvSpPr>
              <a:spLocks noChangeShapeType="1"/>
            </p:cNvSpPr>
            <p:nvPr/>
          </p:nvSpPr>
          <p:spPr bwMode="auto">
            <a:xfrm>
              <a:off x="1327" y="2228"/>
              <a:ext cx="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27" name="Line 35"/>
            <p:cNvSpPr>
              <a:spLocks noChangeShapeType="1"/>
            </p:cNvSpPr>
            <p:nvPr/>
          </p:nvSpPr>
          <p:spPr bwMode="auto">
            <a:xfrm>
              <a:off x="2362" y="2228"/>
              <a:ext cx="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28" name="Line 36"/>
            <p:cNvSpPr>
              <a:spLocks noChangeShapeType="1"/>
            </p:cNvSpPr>
            <p:nvPr/>
          </p:nvSpPr>
          <p:spPr bwMode="auto">
            <a:xfrm>
              <a:off x="3256" y="2228"/>
              <a:ext cx="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29" name="Line 37"/>
            <p:cNvSpPr>
              <a:spLocks noChangeShapeType="1"/>
            </p:cNvSpPr>
            <p:nvPr/>
          </p:nvSpPr>
          <p:spPr bwMode="auto">
            <a:xfrm flipV="1">
              <a:off x="145" y="1471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30" name="Line 38"/>
            <p:cNvSpPr>
              <a:spLocks noChangeShapeType="1"/>
            </p:cNvSpPr>
            <p:nvPr/>
          </p:nvSpPr>
          <p:spPr bwMode="auto">
            <a:xfrm flipV="1">
              <a:off x="1086" y="1471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31" name="Line 39"/>
            <p:cNvSpPr>
              <a:spLocks noChangeShapeType="1"/>
            </p:cNvSpPr>
            <p:nvPr/>
          </p:nvSpPr>
          <p:spPr bwMode="auto">
            <a:xfrm flipV="1">
              <a:off x="2121" y="1471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32" name="Line 40"/>
            <p:cNvSpPr>
              <a:spLocks noChangeShapeType="1"/>
            </p:cNvSpPr>
            <p:nvPr/>
          </p:nvSpPr>
          <p:spPr bwMode="auto">
            <a:xfrm flipV="1">
              <a:off x="3062" y="1471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33" name="Line 41"/>
            <p:cNvSpPr>
              <a:spLocks noChangeShapeType="1"/>
            </p:cNvSpPr>
            <p:nvPr/>
          </p:nvSpPr>
          <p:spPr bwMode="auto">
            <a:xfrm>
              <a:off x="-137" y="1968"/>
              <a:ext cx="39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34" name="Line 42"/>
            <p:cNvSpPr>
              <a:spLocks noChangeShapeType="1"/>
            </p:cNvSpPr>
            <p:nvPr/>
          </p:nvSpPr>
          <p:spPr bwMode="auto">
            <a:xfrm>
              <a:off x="-137" y="1968"/>
              <a:ext cx="39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35" name="Line 43"/>
            <p:cNvSpPr>
              <a:spLocks noChangeShapeType="1"/>
            </p:cNvSpPr>
            <p:nvPr/>
          </p:nvSpPr>
          <p:spPr bwMode="auto">
            <a:xfrm>
              <a:off x="-144" y="1968"/>
              <a:ext cx="39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836" name="Line 44"/>
            <p:cNvSpPr>
              <a:spLocks noChangeShapeType="1"/>
            </p:cNvSpPr>
            <p:nvPr/>
          </p:nvSpPr>
          <p:spPr bwMode="auto">
            <a:xfrm>
              <a:off x="-240" y="1968"/>
              <a:ext cx="39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1837" name="Group 45"/>
          <p:cNvGrpSpPr>
            <a:grpSpLocks/>
          </p:cNvGrpSpPr>
          <p:nvPr/>
        </p:nvGrpSpPr>
        <p:grpSpPr bwMode="auto">
          <a:xfrm>
            <a:off x="6400800" y="1295400"/>
            <a:ext cx="2238375" cy="3894138"/>
            <a:chOff x="3984" y="1056"/>
            <a:chExt cx="1410" cy="2453"/>
          </a:xfrm>
        </p:grpSpPr>
        <p:grpSp>
          <p:nvGrpSpPr>
            <p:cNvPr id="2081838" name="Group 46"/>
            <p:cNvGrpSpPr>
              <a:grpSpLocks/>
            </p:cNvGrpSpPr>
            <p:nvPr/>
          </p:nvGrpSpPr>
          <p:grpSpPr bwMode="auto">
            <a:xfrm>
              <a:off x="3984" y="2352"/>
              <a:ext cx="1410" cy="1157"/>
              <a:chOff x="3936" y="1897"/>
              <a:chExt cx="1569" cy="1497"/>
            </a:xfrm>
          </p:grpSpPr>
          <p:sp>
            <p:nvSpPr>
              <p:cNvPr id="2081839" name="Line 47"/>
              <p:cNvSpPr>
                <a:spLocks noChangeShapeType="1"/>
              </p:cNvSpPr>
              <p:nvPr/>
            </p:nvSpPr>
            <p:spPr bwMode="auto">
              <a:xfrm>
                <a:off x="3936" y="2640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40" name="AutoShape 48"/>
              <p:cNvSpPr>
                <a:spLocks noChangeArrowheads="1"/>
              </p:cNvSpPr>
              <p:nvPr/>
            </p:nvSpPr>
            <p:spPr bwMode="auto">
              <a:xfrm>
                <a:off x="4752" y="2784"/>
                <a:ext cx="282" cy="230"/>
              </a:xfrm>
              <a:prstGeom prst="flowChartExtra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41" name="Line 49"/>
              <p:cNvSpPr>
                <a:spLocks noChangeShapeType="1"/>
              </p:cNvSpPr>
              <p:nvPr/>
            </p:nvSpPr>
            <p:spPr bwMode="auto">
              <a:xfrm flipV="1">
                <a:off x="4893" y="2631"/>
                <a:ext cx="0" cy="1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42" name="Line 50"/>
              <p:cNvSpPr>
                <a:spLocks noChangeShapeType="1"/>
              </p:cNvSpPr>
              <p:nvPr/>
            </p:nvSpPr>
            <p:spPr bwMode="auto">
              <a:xfrm flipV="1">
                <a:off x="4893" y="3014"/>
                <a:ext cx="0" cy="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43" name="Text Box 51"/>
              <p:cNvSpPr txBox="1">
                <a:spLocks noChangeArrowheads="1"/>
              </p:cNvSpPr>
              <p:nvPr/>
            </p:nvSpPr>
            <p:spPr bwMode="auto">
              <a:xfrm>
                <a:off x="4726" y="3069"/>
                <a:ext cx="348" cy="3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</a:t>
                </a:r>
                <a:r>
                  <a:rPr lang="en-US" sz="2000" baseline="-25000">
                    <a:solidFill>
                      <a:schemeClr val="tx1"/>
                    </a:solidFill>
                  </a:rPr>
                  <a:t>in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81844" name="Line 52"/>
              <p:cNvSpPr>
                <a:spLocks noChangeShapeType="1"/>
              </p:cNvSpPr>
              <p:nvPr/>
            </p:nvSpPr>
            <p:spPr bwMode="auto">
              <a:xfrm>
                <a:off x="4658" y="2899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45" name="AutoShape 53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282" cy="230"/>
              </a:xfrm>
              <a:prstGeom prst="flowChartExtra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46" name="Line 54"/>
              <p:cNvSpPr>
                <a:spLocks noChangeShapeType="1"/>
              </p:cNvSpPr>
              <p:nvPr/>
            </p:nvSpPr>
            <p:spPr bwMode="auto">
              <a:xfrm flipV="1">
                <a:off x="4173" y="2631"/>
                <a:ext cx="0" cy="1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47" name="Line 55"/>
              <p:cNvSpPr>
                <a:spLocks noChangeShapeType="1"/>
              </p:cNvSpPr>
              <p:nvPr/>
            </p:nvSpPr>
            <p:spPr bwMode="auto">
              <a:xfrm flipV="1">
                <a:off x="4173" y="3014"/>
                <a:ext cx="0" cy="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48" name="Text Box 56"/>
              <p:cNvSpPr txBox="1">
                <a:spLocks noChangeArrowheads="1"/>
              </p:cNvSpPr>
              <p:nvPr/>
            </p:nvSpPr>
            <p:spPr bwMode="auto">
              <a:xfrm>
                <a:off x="4006" y="3071"/>
                <a:ext cx="348" cy="3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C</a:t>
                </a:r>
                <a:r>
                  <a:rPr lang="en-US" sz="2000" baseline="-25000">
                    <a:solidFill>
                      <a:schemeClr val="tx1"/>
                    </a:solidFill>
                  </a:rPr>
                  <a:t>in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81849" name="Line 57"/>
              <p:cNvSpPr>
                <a:spLocks noChangeShapeType="1"/>
              </p:cNvSpPr>
              <p:nvPr/>
            </p:nvSpPr>
            <p:spPr bwMode="auto">
              <a:xfrm>
                <a:off x="3938" y="2899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50" name="AutoShape 58"/>
              <p:cNvSpPr>
                <a:spLocks noChangeArrowheads="1"/>
              </p:cNvSpPr>
              <p:nvPr/>
            </p:nvSpPr>
            <p:spPr bwMode="auto">
              <a:xfrm>
                <a:off x="4368" y="2256"/>
                <a:ext cx="282" cy="229"/>
              </a:xfrm>
              <a:prstGeom prst="flowChartExtra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51" name="Line 59"/>
              <p:cNvSpPr>
                <a:spLocks noChangeShapeType="1"/>
              </p:cNvSpPr>
              <p:nvPr/>
            </p:nvSpPr>
            <p:spPr bwMode="auto">
              <a:xfrm flipV="1">
                <a:off x="4509" y="2485"/>
                <a:ext cx="0" cy="1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52" name="Text Box 60"/>
              <p:cNvSpPr txBox="1">
                <a:spLocks noChangeArrowheads="1"/>
              </p:cNvSpPr>
              <p:nvPr/>
            </p:nvSpPr>
            <p:spPr bwMode="auto">
              <a:xfrm>
                <a:off x="4338" y="1897"/>
                <a:ext cx="409" cy="3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Y</a:t>
                </a:r>
                <a:r>
                  <a:rPr lang="en-US" sz="2000" baseline="-25000">
                    <a:solidFill>
                      <a:schemeClr val="tx1"/>
                    </a:solidFill>
                  </a:rPr>
                  <a:t>out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81853" name="Line 61"/>
              <p:cNvSpPr>
                <a:spLocks noChangeShapeType="1"/>
              </p:cNvSpPr>
              <p:nvPr/>
            </p:nvSpPr>
            <p:spPr bwMode="auto">
              <a:xfrm flipV="1">
                <a:off x="4503" y="2149"/>
                <a:ext cx="0" cy="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54" name="AutoShape 62"/>
              <p:cNvSpPr>
                <a:spLocks noChangeArrowheads="1"/>
              </p:cNvSpPr>
              <p:nvPr/>
            </p:nvSpPr>
            <p:spPr bwMode="auto">
              <a:xfrm>
                <a:off x="5136" y="2256"/>
                <a:ext cx="282" cy="229"/>
              </a:xfrm>
              <a:prstGeom prst="flowChartExtra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55" name="Line 63"/>
              <p:cNvSpPr>
                <a:spLocks noChangeShapeType="1"/>
              </p:cNvSpPr>
              <p:nvPr/>
            </p:nvSpPr>
            <p:spPr bwMode="auto">
              <a:xfrm flipV="1">
                <a:off x="5277" y="2485"/>
                <a:ext cx="0" cy="1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56" name="Text Box 64"/>
              <p:cNvSpPr txBox="1">
                <a:spLocks noChangeArrowheads="1"/>
              </p:cNvSpPr>
              <p:nvPr/>
            </p:nvSpPr>
            <p:spPr bwMode="auto">
              <a:xfrm>
                <a:off x="5106" y="1897"/>
                <a:ext cx="399" cy="3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Z</a:t>
                </a:r>
                <a:r>
                  <a:rPr lang="en-US" sz="2000" baseline="-25000">
                    <a:solidFill>
                      <a:schemeClr val="tx1"/>
                    </a:solidFill>
                  </a:rPr>
                  <a:t>out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81857" name="Line 65"/>
              <p:cNvSpPr>
                <a:spLocks noChangeShapeType="1"/>
              </p:cNvSpPr>
              <p:nvPr/>
            </p:nvSpPr>
            <p:spPr bwMode="auto">
              <a:xfrm flipV="1">
                <a:off x="5271" y="2149"/>
                <a:ext cx="0" cy="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81858" name="Group 66"/>
            <p:cNvGrpSpPr>
              <a:grpSpLocks/>
            </p:cNvGrpSpPr>
            <p:nvPr/>
          </p:nvGrpSpPr>
          <p:grpSpPr bwMode="auto">
            <a:xfrm>
              <a:off x="3984" y="1056"/>
              <a:ext cx="1284" cy="1308"/>
              <a:chOff x="3840" y="624"/>
              <a:chExt cx="1599" cy="1450"/>
            </a:xfrm>
          </p:grpSpPr>
          <p:sp>
            <p:nvSpPr>
              <p:cNvPr id="2081859" name="Line 67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60" name="AutoShape 68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282" cy="230"/>
              </a:xfrm>
              <a:prstGeom prst="flowChartExtra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61" name="Line 69"/>
              <p:cNvSpPr>
                <a:spLocks noChangeShapeType="1"/>
              </p:cNvSpPr>
              <p:nvPr/>
            </p:nvSpPr>
            <p:spPr bwMode="auto">
              <a:xfrm flipV="1">
                <a:off x="4797" y="1335"/>
                <a:ext cx="0" cy="1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62" name="Line 70"/>
              <p:cNvSpPr>
                <a:spLocks noChangeShapeType="1"/>
              </p:cNvSpPr>
              <p:nvPr/>
            </p:nvSpPr>
            <p:spPr bwMode="auto">
              <a:xfrm flipV="1">
                <a:off x="4797" y="1718"/>
                <a:ext cx="0" cy="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63" name="Text Box 71"/>
              <p:cNvSpPr txBox="1">
                <a:spLocks noChangeArrowheads="1"/>
              </p:cNvSpPr>
              <p:nvPr/>
            </p:nvSpPr>
            <p:spPr bwMode="auto">
              <a:xfrm>
                <a:off x="4615" y="1797"/>
                <a:ext cx="378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</a:t>
                </a:r>
                <a:r>
                  <a:rPr lang="en-US" sz="2000" baseline="-25000">
                    <a:solidFill>
                      <a:schemeClr val="tx1"/>
                    </a:solidFill>
                  </a:rPr>
                  <a:t>in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81864" name="Line 72"/>
              <p:cNvSpPr>
                <a:spLocks noChangeShapeType="1"/>
              </p:cNvSpPr>
              <p:nvPr/>
            </p:nvSpPr>
            <p:spPr bwMode="auto">
              <a:xfrm>
                <a:off x="4562" y="1603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65" name="AutoShape 73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282" cy="230"/>
              </a:xfrm>
              <a:prstGeom prst="flowChartExtra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66" name="Line 74"/>
              <p:cNvSpPr>
                <a:spLocks noChangeShapeType="1"/>
              </p:cNvSpPr>
              <p:nvPr/>
            </p:nvSpPr>
            <p:spPr bwMode="auto">
              <a:xfrm flipV="1">
                <a:off x="4077" y="1335"/>
                <a:ext cx="0" cy="1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67" name="Line 75"/>
              <p:cNvSpPr>
                <a:spLocks noChangeShapeType="1"/>
              </p:cNvSpPr>
              <p:nvPr/>
            </p:nvSpPr>
            <p:spPr bwMode="auto">
              <a:xfrm flipV="1">
                <a:off x="4077" y="1718"/>
                <a:ext cx="0" cy="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68" name="Text Box 76"/>
              <p:cNvSpPr txBox="1">
                <a:spLocks noChangeArrowheads="1"/>
              </p:cNvSpPr>
              <p:nvPr/>
            </p:nvSpPr>
            <p:spPr bwMode="auto">
              <a:xfrm>
                <a:off x="3895" y="1797"/>
                <a:ext cx="378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A</a:t>
                </a:r>
                <a:r>
                  <a:rPr lang="en-US" sz="2000" baseline="-25000">
                    <a:solidFill>
                      <a:schemeClr val="tx1"/>
                    </a:solidFill>
                  </a:rPr>
                  <a:t>in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81869" name="Line 77"/>
              <p:cNvSpPr>
                <a:spLocks noChangeShapeType="1"/>
              </p:cNvSpPr>
              <p:nvPr/>
            </p:nvSpPr>
            <p:spPr bwMode="auto">
              <a:xfrm>
                <a:off x="3842" y="1603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70" name="AutoShape 78"/>
              <p:cNvSpPr>
                <a:spLocks noChangeArrowheads="1"/>
              </p:cNvSpPr>
              <p:nvPr/>
            </p:nvSpPr>
            <p:spPr bwMode="auto">
              <a:xfrm>
                <a:off x="4272" y="960"/>
                <a:ext cx="282" cy="229"/>
              </a:xfrm>
              <a:prstGeom prst="flowChartExtra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71" name="Line 79"/>
              <p:cNvSpPr>
                <a:spLocks noChangeShapeType="1"/>
              </p:cNvSpPr>
              <p:nvPr/>
            </p:nvSpPr>
            <p:spPr bwMode="auto">
              <a:xfrm flipV="1">
                <a:off x="4413" y="1189"/>
                <a:ext cx="0" cy="1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72" name="Text Box 80"/>
              <p:cNvSpPr txBox="1">
                <a:spLocks noChangeArrowheads="1"/>
              </p:cNvSpPr>
              <p:nvPr/>
            </p:nvSpPr>
            <p:spPr bwMode="auto">
              <a:xfrm>
                <a:off x="4190" y="624"/>
                <a:ext cx="513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W</a:t>
                </a:r>
                <a:r>
                  <a:rPr lang="en-US" sz="2000" baseline="-25000">
                    <a:solidFill>
                      <a:schemeClr val="tx1"/>
                    </a:solidFill>
                  </a:rPr>
                  <a:t>out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81873" name="Line 81"/>
              <p:cNvSpPr>
                <a:spLocks noChangeShapeType="1"/>
              </p:cNvSpPr>
              <p:nvPr/>
            </p:nvSpPr>
            <p:spPr bwMode="auto">
              <a:xfrm flipV="1">
                <a:off x="4407" y="853"/>
                <a:ext cx="0" cy="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74" name="AutoShape 82"/>
              <p:cNvSpPr>
                <a:spLocks noChangeArrowheads="1"/>
              </p:cNvSpPr>
              <p:nvPr/>
            </p:nvSpPr>
            <p:spPr bwMode="auto">
              <a:xfrm>
                <a:off x="5040" y="960"/>
                <a:ext cx="282" cy="229"/>
              </a:xfrm>
              <a:prstGeom prst="flowChartExtra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75" name="Line 83"/>
              <p:cNvSpPr>
                <a:spLocks noChangeShapeType="1"/>
              </p:cNvSpPr>
              <p:nvPr/>
            </p:nvSpPr>
            <p:spPr bwMode="auto">
              <a:xfrm flipV="1">
                <a:off x="5181" y="1189"/>
                <a:ext cx="0" cy="1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876" name="Text Box 84"/>
              <p:cNvSpPr txBox="1">
                <a:spLocks noChangeArrowheads="1"/>
              </p:cNvSpPr>
              <p:nvPr/>
            </p:nvSpPr>
            <p:spPr bwMode="auto">
              <a:xfrm>
                <a:off x="4981" y="624"/>
                <a:ext cx="458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X</a:t>
                </a:r>
                <a:r>
                  <a:rPr lang="en-US" sz="2000" baseline="-25000">
                    <a:solidFill>
                      <a:schemeClr val="tx1"/>
                    </a:solidFill>
                  </a:rPr>
                  <a:t>out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81877" name="Line 85"/>
              <p:cNvSpPr>
                <a:spLocks noChangeShapeType="1"/>
              </p:cNvSpPr>
              <p:nvPr/>
            </p:nvSpPr>
            <p:spPr bwMode="auto">
              <a:xfrm flipV="1">
                <a:off x="5175" y="853"/>
                <a:ext cx="0" cy="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81878" name="AutoShape 86"/>
          <p:cNvSpPr>
            <a:spLocks noChangeArrowheads="1"/>
          </p:cNvSpPr>
          <p:nvPr/>
        </p:nvSpPr>
        <p:spPr bwMode="auto">
          <a:xfrm>
            <a:off x="5791200" y="28956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1795" grpId="0" build="p" autoUpdateAnimBg="0"/>
      <p:bldP spid="20818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Driving Large Capacitances</a:t>
            </a:r>
          </a:p>
        </p:txBody>
      </p:sp>
      <p:sp>
        <p:nvSpPr>
          <p:cNvPr id="2083843" name="Text Box 3"/>
          <p:cNvSpPr txBox="1">
            <a:spLocks noChangeArrowheads="1"/>
          </p:cNvSpPr>
          <p:nvPr/>
        </p:nvSpPr>
        <p:spPr bwMode="auto">
          <a:xfrm>
            <a:off x="3657600" y="2362200"/>
            <a:ext cx="5921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Out</a:t>
            </a:r>
          </a:p>
        </p:txBody>
      </p:sp>
      <p:grpSp>
        <p:nvGrpSpPr>
          <p:cNvPr id="2083844" name="Group 4"/>
          <p:cNvGrpSpPr>
            <a:grpSpLocks/>
          </p:cNvGrpSpPr>
          <p:nvPr/>
        </p:nvGrpSpPr>
        <p:grpSpPr bwMode="auto">
          <a:xfrm>
            <a:off x="838200" y="1752600"/>
            <a:ext cx="2819400" cy="1752600"/>
            <a:chOff x="528" y="1104"/>
            <a:chExt cx="1776" cy="1104"/>
          </a:xfrm>
        </p:grpSpPr>
        <p:grpSp>
          <p:nvGrpSpPr>
            <p:cNvPr id="2083845" name="Group 5"/>
            <p:cNvGrpSpPr>
              <a:grpSpLocks/>
            </p:cNvGrpSpPr>
            <p:nvPr/>
          </p:nvGrpSpPr>
          <p:grpSpPr bwMode="auto">
            <a:xfrm>
              <a:off x="1248" y="1632"/>
              <a:ext cx="384" cy="528"/>
              <a:chOff x="1104" y="2736"/>
              <a:chExt cx="384" cy="528"/>
            </a:xfrm>
          </p:grpSpPr>
          <p:sp>
            <p:nvSpPr>
              <p:cNvPr id="2083846" name="Line 6"/>
              <p:cNvSpPr>
                <a:spLocks noChangeShapeType="1"/>
              </p:cNvSpPr>
              <p:nvPr/>
            </p:nvSpPr>
            <p:spPr bwMode="auto">
              <a:xfrm>
                <a:off x="1296" y="288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847" name="Line 7"/>
              <p:cNvSpPr>
                <a:spLocks noChangeShapeType="1"/>
              </p:cNvSpPr>
              <p:nvPr/>
            </p:nvSpPr>
            <p:spPr bwMode="auto">
              <a:xfrm>
                <a:off x="1344" y="288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848" name="Line 8"/>
              <p:cNvSpPr>
                <a:spLocks noChangeShapeType="1"/>
              </p:cNvSpPr>
              <p:nvPr/>
            </p:nvSpPr>
            <p:spPr bwMode="auto">
              <a:xfrm>
                <a:off x="1344" y="288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849" name="Line 9"/>
              <p:cNvSpPr>
                <a:spLocks noChangeShapeType="1"/>
              </p:cNvSpPr>
              <p:nvPr/>
            </p:nvSpPr>
            <p:spPr bwMode="auto">
              <a:xfrm>
                <a:off x="1344" y="31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850" name="Line 10"/>
              <p:cNvSpPr>
                <a:spLocks noChangeShapeType="1"/>
              </p:cNvSpPr>
              <p:nvPr/>
            </p:nvSpPr>
            <p:spPr bwMode="auto">
              <a:xfrm flipV="1">
                <a:off x="1488" y="27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851" name="Line 11"/>
              <p:cNvSpPr>
                <a:spLocks noChangeShapeType="1"/>
              </p:cNvSpPr>
              <p:nvPr/>
            </p:nvSpPr>
            <p:spPr bwMode="auto">
              <a:xfrm flipV="1">
                <a:off x="1488" y="31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852" name="Line 12"/>
              <p:cNvSpPr>
                <a:spLocks noChangeShapeType="1"/>
              </p:cNvSpPr>
              <p:nvPr/>
            </p:nvSpPr>
            <p:spPr bwMode="auto">
              <a:xfrm>
                <a:off x="1104" y="302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83853" name="Group 13"/>
            <p:cNvGrpSpPr>
              <a:grpSpLocks/>
            </p:cNvGrpSpPr>
            <p:nvPr/>
          </p:nvGrpSpPr>
          <p:grpSpPr bwMode="auto">
            <a:xfrm>
              <a:off x="1296" y="1104"/>
              <a:ext cx="336" cy="528"/>
              <a:chOff x="1104" y="1536"/>
              <a:chExt cx="336" cy="528"/>
            </a:xfrm>
          </p:grpSpPr>
          <p:sp>
            <p:nvSpPr>
              <p:cNvPr id="2083854" name="Line 14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855" name="Oval 15"/>
              <p:cNvSpPr>
                <a:spLocks noChangeArrowheads="1"/>
              </p:cNvSpPr>
              <p:nvPr/>
            </p:nvSpPr>
            <p:spPr bwMode="auto">
              <a:xfrm>
                <a:off x="1200" y="17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3856" name="Line 16"/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857" name="Line 17"/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858" name="Line 1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859" name="Line 19"/>
              <p:cNvSpPr>
                <a:spLocks noChangeShapeType="1"/>
              </p:cNvSpPr>
              <p:nvPr/>
            </p:nvSpPr>
            <p:spPr bwMode="auto">
              <a:xfrm flipV="1">
                <a:off x="1440" y="15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860" name="Line 20"/>
              <p:cNvSpPr>
                <a:spLocks noChangeShapeType="1"/>
              </p:cNvSpPr>
              <p:nvPr/>
            </p:nvSpPr>
            <p:spPr bwMode="auto">
              <a:xfrm flipV="1">
                <a:off x="1440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861" name="Line 2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83862" name="Line 22"/>
            <p:cNvSpPr>
              <a:spLocks noChangeShapeType="1"/>
            </p:cNvSpPr>
            <p:nvPr/>
          </p:nvSpPr>
          <p:spPr bwMode="auto">
            <a:xfrm>
              <a:off x="1536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3863" name="Line 23"/>
            <p:cNvSpPr>
              <a:spLocks noChangeShapeType="1"/>
            </p:cNvSpPr>
            <p:nvPr/>
          </p:nvSpPr>
          <p:spPr bwMode="auto">
            <a:xfrm>
              <a:off x="1536" y="11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3864" name="Line 24"/>
            <p:cNvSpPr>
              <a:spLocks noChangeShapeType="1"/>
            </p:cNvSpPr>
            <p:nvPr/>
          </p:nvSpPr>
          <p:spPr bwMode="auto">
            <a:xfrm>
              <a:off x="1584" y="22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3865" name="Line 25"/>
            <p:cNvSpPr>
              <a:spLocks noChangeShapeType="1"/>
            </p:cNvSpPr>
            <p:nvPr/>
          </p:nvSpPr>
          <p:spPr bwMode="auto">
            <a:xfrm>
              <a:off x="1632" y="163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3866" name="Line 26"/>
            <p:cNvSpPr>
              <a:spLocks noChangeShapeType="1"/>
            </p:cNvSpPr>
            <p:nvPr/>
          </p:nvSpPr>
          <p:spPr bwMode="auto">
            <a:xfrm>
              <a:off x="1008" y="13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3867" name="Line 27"/>
            <p:cNvSpPr>
              <a:spLocks noChangeShapeType="1"/>
            </p:cNvSpPr>
            <p:nvPr/>
          </p:nvSpPr>
          <p:spPr bwMode="auto">
            <a:xfrm>
              <a:off x="1008" y="192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3868" name="Line 28"/>
            <p:cNvSpPr>
              <a:spLocks noChangeShapeType="1"/>
            </p:cNvSpPr>
            <p:nvPr/>
          </p:nvSpPr>
          <p:spPr bwMode="auto">
            <a:xfrm>
              <a:off x="1008" y="139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3869" name="Line 29"/>
            <p:cNvSpPr>
              <a:spLocks noChangeShapeType="1"/>
            </p:cNvSpPr>
            <p:nvPr/>
          </p:nvSpPr>
          <p:spPr bwMode="auto">
            <a:xfrm>
              <a:off x="768" y="163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3870" name="Text Box 30"/>
            <p:cNvSpPr txBox="1">
              <a:spLocks noChangeArrowheads="1"/>
            </p:cNvSpPr>
            <p:nvPr/>
          </p:nvSpPr>
          <p:spPr bwMode="auto">
            <a:xfrm>
              <a:off x="528" y="1488"/>
              <a:ext cx="24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2083871" name="Line 31"/>
            <p:cNvSpPr>
              <a:spLocks noChangeShapeType="1"/>
            </p:cNvSpPr>
            <p:nvPr/>
          </p:nvSpPr>
          <p:spPr bwMode="auto">
            <a:xfrm>
              <a:off x="1968" y="16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3872" name="Line 32"/>
            <p:cNvSpPr>
              <a:spLocks noChangeShapeType="1"/>
            </p:cNvSpPr>
            <p:nvPr/>
          </p:nvSpPr>
          <p:spPr bwMode="auto">
            <a:xfrm>
              <a:off x="1824" y="182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3873" name="Line 33"/>
            <p:cNvSpPr>
              <a:spLocks noChangeShapeType="1"/>
            </p:cNvSpPr>
            <p:nvPr/>
          </p:nvSpPr>
          <p:spPr bwMode="auto">
            <a:xfrm>
              <a:off x="1824" y="187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3874" name="Line 34"/>
            <p:cNvSpPr>
              <a:spLocks noChangeShapeType="1"/>
            </p:cNvSpPr>
            <p:nvPr/>
          </p:nvSpPr>
          <p:spPr bwMode="auto">
            <a:xfrm>
              <a:off x="196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3875" name="Line 35"/>
            <p:cNvSpPr>
              <a:spLocks noChangeShapeType="1"/>
            </p:cNvSpPr>
            <p:nvPr/>
          </p:nvSpPr>
          <p:spPr bwMode="auto">
            <a:xfrm>
              <a:off x="1872" y="206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3876" name="Line 36"/>
            <p:cNvSpPr>
              <a:spLocks noChangeShapeType="1"/>
            </p:cNvSpPr>
            <p:nvPr/>
          </p:nvSpPr>
          <p:spPr bwMode="auto">
            <a:xfrm>
              <a:off x="1920" y="211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3877" name="Text Box 37"/>
          <p:cNvSpPr txBox="1">
            <a:spLocks noChangeArrowheads="1"/>
          </p:cNvSpPr>
          <p:nvPr/>
        </p:nvSpPr>
        <p:spPr bwMode="auto">
          <a:xfrm>
            <a:off x="3352800" y="2895600"/>
            <a:ext cx="4603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</a:t>
            </a:r>
            <a:r>
              <a:rPr lang="en-US" sz="2000" baseline="-2500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083878" name="Text Box 38"/>
          <p:cNvSpPr txBox="1">
            <a:spLocks noChangeArrowheads="1"/>
          </p:cNvSpPr>
          <p:nvPr/>
        </p:nvSpPr>
        <p:spPr bwMode="auto">
          <a:xfrm>
            <a:off x="4953000" y="2238375"/>
            <a:ext cx="2535238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            C</a:t>
            </a:r>
            <a:r>
              <a:rPr lang="en-US" sz="2400" baseline="-25000">
                <a:solidFill>
                  <a:schemeClr val="tx1"/>
                </a:solidFill>
              </a:rPr>
              <a:t>L</a:t>
            </a:r>
            <a:r>
              <a:rPr lang="en-US" sz="2400">
                <a:solidFill>
                  <a:schemeClr val="tx1"/>
                </a:solidFill>
              </a:rPr>
              <a:t> V</a:t>
            </a:r>
            <a:r>
              <a:rPr lang="en-US" sz="2400" baseline="-25000">
                <a:solidFill>
                  <a:schemeClr val="tx1"/>
                </a:solidFill>
              </a:rPr>
              <a:t>swing/2</a:t>
            </a:r>
          </a:p>
          <a:p>
            <a:r>
              <a:rPr lang="en-US" sz="2400">
                <a:solidFill>
                  <a:schemeClr val="tx1"/>
                </a:solidFill>
              </a:rPr>
              <a:t>t</a:t>
            </a:r>
            <a:r>
              <a:rPr lang="en-US" sz="2400" baseline="-25000">
                <a:solidFill>
                  <a:schemeClr val="tx1"/>
                </a:solidFill>
              </a:rPr>
              <a:t>pHL    </a:t>
            </a:r>
            <a:r>
              <a:rPr lang="en-US" sz="2400">
                <a:solidFill>
                  <a:schemeClr val="tx1"/>
                </a:solidFill>
              </a:rPr>
              <a:t>=  -------------</a:t>
            </a:r>
          </a:p>
          <a:p>
            <a:r>
              <a:rPr lang="en-US" sz="2400">
                <a:solidFill>
                  <a:schemeClr val="tx1"/>
                </a:solidFill>
              </a:rPr>
              <a:t>                  I</a:t>
            </a:r>
            <a:r>
              <a:rPr lang="en-US" sz="2400" baseline="-25000">
                <a:solidFill>
                  <a:schemeClr val="tx1"/>
                </a:solidFill>
              </a:rPr>
              <a:t>av</a:t>
            </a:r>
          </a:p>
        </p:txBody>
      </p:sp>
      <p:sp>
        <p:nvSpPr>
          <p:cNvPr id="2083879" name="Rectangle 39"/>
          <p:cNvSpPr>
            <a:spLocks noChangeArrowheads="1"/>
          </p:cNvSpPr>
          <p:nvPr/>
        </p:nvSpPr>
        <p:spPr bwMode="auto">
          <a:xfrm>
            <a:off x="4724400" y="2133600"/>
            <a:ext cx="3124200" cy="15240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3880" name="Text Box 40"/>
          <p:cNvSpPr txBox="1">
            <a:spLocks noChangeArrowheads="1"/>
          </p:cNvSpPr>
          <p:nvPr/>
        </p:nvSpPr>
        <p:spPr bwMode="auto">
          <a:xfrm>
            <a:off x="4572000" y="4114800"/>
            <a:ext cx="35131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Increase with transistor sizing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I</a:t>
            </a:r>
            <a:r>
              <a:rPr lang="en-US" sz="2000" baseline="-25000">
                <a:solidFill>
                  <a:schemeClr val="tx1"/>
                </a:solidFill>
              </a:rPr>
              <a:t>D</a:t>
            </a:r>
            <a:r>
              <a:rPr lang="en-US" sz="2000">
                <a:solidFill>
                  <a:schemeClr val="tx1"/>
                </a:solidFill>
              </a:rPr>
              <a:t> = k’/2  W/L (…)</a:t>
            </a:r>
          </a:p>
        </p:txBody>
      </p:sp>
      <p:sp>
        <p:nvSpPr>
          <p:cNvPr id="2083881" name="Line 41"/>
          <p:cNvSpPr>
            <a:spLocks noChangeShapeType="1"/>
          </p:cNvSpPr>
          <p:nvPr/>
        </p:nvSpPr>
        <p:spPr bwMode="auto">
          <a:xfrm flipV="1">
            <a:off x="5867400" y="3276600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Inverter as buffer</a:t>
            </a:r>
          </a:p>
        </p:txBody>
      </p:sp>
      <p:grpSp>
        <p:nvGrpSpPr>
          <p:cNvPr id="2085891" name="Group 3"/>
          <p:cNvGrpSpPr>
            <a:grpSpLocks/>
          </p:cNvGrpSpPr>
          <p:nvPr/>
        </p:nvGrpSpPr>
        <p:grpSpPr bwMode="auto">
          <a:xfrm>
            <a:off x="2743200" y="1981200"/>
            <a:ext cx="609600" cy="838200"/>
            <a:chOff x="1104" y="2736"/>
            <a:chExt cx="384" cy="528"/>
          </a:xfrm>
        </p:grpSpPr>
        <p:sp>
          <p:nvSpPr>
            <p:cNvPr id="2085892" name="Line 4"/>
            <p:cNvSpPr>
              <a:spLocks noChangeShapeType="1"/>
            </p:cNvSpPr>
            <p:nvPr/>
          </p:nvSpPr>
          <p:spPr bwMode="auto">
            <a:xfrm>
              <a:off x="1296" y="28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893" name="Line 5"/>
            <p:cNvSpPr>
              <a:spLocks noChangeShapeType="1"/>
            </p:cNvSpPr>
            <p:nvPr/>
          </p:nvSpPr>
          <p:spPr bwMode="auto">
            <a:xfrm>
              <a:off x="1344" y="28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894" name="Line 6"/>
            <p:cNvSpPr>
              <a:spLocks noChangeShapeType="1"/>
            </p:cNvSpPr>
            <p:nvPr/>
          </p:nvSpPr>
          <p:spPr bwMode="auto">
            <a:xfrm>
              <a:off x="1344" y="28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895" name="Line 7"/>
            <p:cNvSpPr>
              <a:spLocks noChangeShapeType="1"/>
            </p:cNvSpPr>
            <p:nvPr/>
          </p:nvSpPr>
          <p:spPr bwMode="auto">
            <a:xfrm>
              <a:off x="1344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896" name="Line 8"/>
            <p:cNvSpPr>
              <a:spLocks noChangeShapeType="1"/>
            </p:cNvSpPr>
            <p:nvPr/>
          </p:nvSpPr>
          <p:spPr bwMode="auto">
            <a:xfrm flipV="1">
              <a:off x="1488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897" name="Line 9"/>
            <p:cNvSpPr>
              <a:spLocks noChangeShapeType="1"/>
            </p:cNvSpPr>
            <p:nvPr/>
          </p:nvSpPr>
          <p:spPr bwMode="auto">
            <a:xfrm flipV="1">
              <a:off x="1488" y="31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898" name="Line 10"/>
            <p:cNvSpPr>
              <a:spLocks noChangeShapeType="1"/>
            </p:cNvSpPr>
            <p:nvPr/>
          </p:nvSpPr>
          <p:spPr bwMode="auto">
            <a:xfrm>
              <a:off x="1104" y="302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5899" name="Group 11"/>
          <p:cNvGrpSpPr>
            <a:grpSpLocks/>
          </p:cNvGrpSpPr>
          <p:nvPr/>
        </p:nvGrpSpPr>
        <p:grpSpPr bwMode="auto">
          <a:xfrm>
            <a:off x="2819400" y="1143000"/>
            <a:ext cx="533400" cy="838200"/>
            <a:chOff x="1104" y="1536"/>
            <a:chExt cx="336" cy="528"/>
          </a:xfrm>
        </p:grpSpPr>
        <p:sp>
          <p:nvSpPr>
            <p:cNvPr id="2085900" name="Line 12"/>
            <p:cNvSpPr>
              <a:spLocks noChangeShapeType="1"/>
            </p:cNvSpPr>
            <p:nvPr/>
          </p:nvSpPr>
          <p:spPr bwMode="auto">
            <a:xfrm>
              <a:off x="1248" y="16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01" name="Oval 13"/>
            <p:cNvSpPr>
              <a:spLocks noChangeArrowheads="1"/>
            </p:cNvSpPr>
            <p:nvPr/>
          </p:nvSpPr>
          <p:spPr bwMode="auto">
            <a:xfrm>
              <a:off x="1200" y="1776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5902" name="Line 14"/>
            <p:cNvSpPr>
              <a:spLocks noChangeShapeType="1"/>
            </p:cNvSpPr>
            <p:nvPr/>
          </p:nvSpPr>
          <p:spPr bwMode="auto">
            <a:xfrm>
              <a:off x="1296" y="16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03" name="Line 15"/>
            <p:cNvSpPr>
              <a:spLocks noChangeShapeType="1"/>
            </p:cNvSpPr>
            <p:nvPr/>
          </p:nvSpPr>
          <p:spPr bwMode="auto">
            <a:xfrm>
              <a:off x="129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04" name="Line 16"/>
            <p:cNvSpPr>
              <a:spLocks noChangeShapeType="1"/>
            </p:cNvSpPr>
            <p:nvPr/>
          </p:nvSpPr>
          <p:spPr bwMode="auto">
            <a:xfrm>
              <a:off x="1296" y="19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05" name="Line 17"/>
            <p:cNvSpPr>
              <a:spLocks noChangeShapeType="1"/>
            </p:cNvSpPr>
            <p:nvPr/>
          </p:nvSpPr>
          <p:spPr bwMode="auto">
            <a:xfrm flipV="1">
              <a:off x="1440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06" name="Line 18"/>
            <p:cNvSpPr>
              <a:spLocks noChangeShapeType="1"/>
            </p:cNvSpPr>
            <p:nvPr/>
          </p:nvSpPr>
          <p:spPr bwMode="auto">
            <a:xfrm flipV="1">
              <a:off x="1440" y="19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07" name="Line 19"/>
            <p:cNvSpPr>
              <a:spLocks noChangeShapeType="1"/>
            </p:cNvSpPr>
            <p:nvPr/>
          </p:nvSpPr>
          <p:spPr bwMode="auto">
            <a:xfrm>
              <a:off x="1104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5908" name="Line 20"/>
          <p:cNvSpPr>
            <a:spLocks noChangeShapeType="1"/>
          </p:cNvSpPr>
          <p:nvPr/>
        </p:nvSpPr>
        <p:spPr bwMode="auto">
          <a:xfrm>
            <a:off x="32004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5909" name="Line 21"/>
          <p:cNvSpPr>
            <a:spLocks noChangeShapeType="1"/>
          </p:cNvSpPr>
          <p:nvPr/>
        </p:nvSpPr>
        <p:spPr bwMode="auto">
          <a:xfrm>
            <a:off x="3200400" y="1143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5910" name="Line 22"/>
          <p:cNvSpPr>
            <a:spLocks noChangeShapeType="1"/>
          </p:cNvSpPr>
          <p:nvPr/>
        </p:nvSpPr>
        <p:spPr bwMode="auto">
          <a:xfrm>
            <a:off x="3276600" y="2895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5911" name="Line 23"/>
          <p:cNvSpPr>
            <a:spLocks noChangeShapeType="1"/>
          </p:cNvSpPr>
          <p:nvPr/>
        </p:nvSpPr>
        <p:spPr bwMode="auto">
          <a:xfrm>
            <a:off x="3352800" y="1981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5912" name="Line 24"/>
          <p:cNvSpPr>
            <a:spLocks noChangeShapeType="1"/>
          </p:cNvSpPr>
          <p:nvPr/>
        </p:nvSpPr>
        <p:spPr bwMode="auto">
          <a:xfrm>
            <a:off x="2362200" y="1600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5913" name="Line 25"/>
          <p:cNvSpPr>
            <a:spLocks noChangeShapeType="1"/>
          </p:cNvSpPr>
          <p:nvPr/>
        </p:nvSpPr>
        <p:spPr bwMode="auto">
          <a:xfrm>
            <a:off x="2362200" y="2438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5914" name="Line 26"/>
          <p:cNvSpPr>
            <a:spLocks noChangeShapeType="1"/>
          </p:cNvSpPr>
          <p:nvPr/>
        </p:nvSpPr>
        <p:spPr bwMode="auto">
          <a:xfrm>
            <a:off x="2362200" y="16002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5915" name="Line 27"/>
          <p:cNvSpPr>
            <a:spLocks noChangeShapeType="1"/>
          </p:cNvSpPr>
          <p:nvPr/>
        </p:nvSpPr>
        <p:spPr bwMode="auto">
          <a:xfrm>
            <a:off x="1981200" y="1981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5916" name="Text Box 28"/>
          <p:cNvSpPr txBox="1">
            <a:spLocks noChangeArrowheads="1"/>
          </p:cNvSpPr>
          <p:nvPr/>
        </p:nvSpPr>
        <p:spPr bwMode="auto">
          <a:xfrm>
            <a:off x="1600200" y="175260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In</a:t>
            </a:r>
          </a:p>
        </p:txBody>
      </p:sp>
      <p:grpSp>
        <p:nvGrpSpPr>
          <p:cNvPr id="2085917" name="Group 29"/>
          <p:cNvGrpSpPr>
            <a:grpSpLocks/>
          </p:cNvGrpSpPr>
          <p:nvPr/>
        </p:nvGrpSpPr>
        <p:grpSpPr bwMode="auto">
          <a:xfrm>
            <a:off x="3657600" y="1981200"/>
            <a:ext cx="457200" cy="762000"/>
            <a:chOff x="1824" y="1632"/>
            <a:chExt cx="288" cy="480"/>
          </a:xfrm>
        </p:grpSpPr>
        <p:sp>
          <p:nvSpPr>
            <p:cNvPr id="2085918" name="Line 30"/>
            <p:cNvSpPr>
              <a:spLocks noChangeShapeType="1"/>
            </p:cNvSpPr>
            <p:nvPr/>
          </p:nvSpPr>
          <p:spPr bwMode="auto">
            <a:xfrm>
              <a:off x="1968" y="16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19" name="Line 31"/>
            <p:cNvSpPr>
              <a:spLocks noChangeShapeType="1"/>
            </p:cNvSpPr>
            <p:nvPr/>
          </p:nvSpPr>
          <p:spPr bwMode="auto">
            <a:xfrm>
              <a:off x="1824" y="182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20" name="Line 32"/>
            <p:cNvSpPr>
              <a:spLocks noChangeShapeType="1"/>
            </p:cNvSpPr>
            <p:nvPr/>
          </p:nvSpPr>
          <p:spPr bwMode="auto">
            <a:xfrm>
              <a:off x="1824" y="187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21" name="Line 33"/>
            <p:cNvSpPr>
              <a:spLocks noChangeShapeType="1"/>
            </p:cNvSpPr>
            <p:nvPr/>
          </p:nvSpPr>
          <p:spPr bwMode="auto">
            <a:xfrm>
              <a:off x="196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22" name="Line 34"/>
            <p:cNvSpPr>
              <a:spLocks noChangeShapeType="1"/>
            </p:cNvSpPr>
            <p:nvPr/>
          </p:nvSpPr>
          <p:spPr bwMode="auto">
            <a:xfrm>
              <a:off x="1872" y="206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23" name="Line 35"/>
            <p:cNvSpPr>
              <a:spLocks noChangeShapeType="1"/>
            </p:cNvSpPr>
            <p:nvPr/>
          </p:nvSpPr>
          <p:spPr bwMode="auto">
            <a:xfrm>
              <a:off x="1920" y="211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5924" name="Group 36"/>
          <p:cNvGrpSpPr>
            <a:grpSpLocks/>
          </p:cNvGrpSpPr>
          <p:nvPr/>
        </p:nvGrpSpPr>
        <p:grpSpPr bwMode="auto">
          <a:xfrm>
            <a:off x="4419600" y="1143000"/>
            <a:ext cx="2438400" cy="1752600"/>
            <a:chOff x="2928" y="1104"/>
            <a:chExt cx="1536" cy="1104"/>
          </a:xfrm>
        </p:grpSpPr>
        <p:grpSp>
          <p:nvGrpSpPr>
            <p:cNvPr id="2085925" name="Group 37"/>
            <p:cNvGrpSpPr>
              <a:grpSpLocks/>
            </p:cNvGrpSpPr>
            <p:nvPr/>
          </p:nvGrpSpPr>
          <p:grpSpPr bwMode="auto">
            <a:xfrm>
              <a:off x="3408" y="1632"/>
              <a:ext cx="384" cy="528"/>
              <a:chOff x="1104" y="2736"/>
              <a:chExt cx="384" cy="528"/>
            </a:xfrm>
          </p:grpSpPr>
          <p:sp>
            <p:nvSpPr>
              <p:cNvPr id="2085926" name="Line 38"/>
              <p:cNvSpPr>
                <a:spLocks noChangeShapeType="1"/>
              </p:cNvSpPr>
              <p:nvPr/>
            </p:nvSpPr>
            <p:spPr bwMode="auto">
              <a:xfrm>
                <a:off x="1296" y="288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927" name="Line 39"/>
              <p:cNvSpPr>
                <a:spLocks noChangeShapeType="1"/>
              </p:cNvSpPr>
              <p:nvPr/>
            </p:nvSpPr>
            <p:spPr bwMode="auto">
              <a:xfrm>
                <a:off x="1344" y="288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928" name="Line 40"/>
              <p:cNvSpPr>
                <a:spLocks noChangeShapeType="1"/>
              </p:cNvSpPr>
              <p:nvPr/>
            </p:nvSpPr>
            <p:spPr bwMode="auto">
              <a:xfrm>
                <a:off x="1344" y="288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929" name="Line 41"/>
              <p:cNvSpPr>
                <a:spLocks noChangeShapeType="1"/>
              </p:cNvSpPr>
              <p:nvPr/>
            </p:nvSpPr>
            <p:spPr bwMode="auto">
              <a:xfrm>
                <a:off x="1344" y="31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930" name="Line 42"/>
              <p:cNvSpPr>
                <a:spLocks noChangeShapeType="1"/>
              </p:cNvSpPr>
              <p:nvPr/>
            </p:nvSpPr>
            <p:spPr bwMode="auto">
              <a:xfrm flipV="1">
                <a:off x="1488" y="27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931" name="Line 43"/>
              <p:cNvSpPr>
                <a:spLocks noChangeShapeType="1"/>
              </p:cNvSpPr>
              <p:nvPr/>
            </p:nvSpPr>
            <p:spPr bwMode="auto">
              <a:xfrm flipV="1">
                <a:off x="1488" y="31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932" name="Line 44"/>
              <p:cNvSpPr>
                <a:spLocks noChangeShapeType="1"/>
              </p:cNvSpPr>
              <p:nvPr/>
            </p:nvSpPr>
            <p:spPr bwMode="auto">
              <a:xfrm>
                <a:off x="1104" y="302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85933" name="Group 45"/>
            <p:cNvGrpSpPr>
              <a:grpSpLocks/>
            </p:cNvGrpSpPr>
            <p:nvPr/>
          </p:nvGrpSpPr>
          <p:grpSpPr bwMode="auto">
            <a:xfrm>
              <a:off x="3456" y="1104"/>
              <a:ext cx="336" cy="528"/>
              <a:chOff x="1104" y="1536"/>
              <a:chExt cx="336" cy="528"/>
            </a:xfrm>
          </p:grpSpPr>
          <p:sp>
            <p:nvSpPr>
              <p:cNvPr id="2085934" name="Line 46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935" name="Oval 47"/>
              <p:cNvSpPr>
                <a:spLocks noChangeArrowheads="1"/>
              </p:cNvSpPr>
              <p:nvPr/>
            </p:nvSpPr>
            <p:spPr bwMode="auto">
              <a:xfrm>
                <a:off x="1200" y="17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5936" name="Line 48"/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937" name="Line 49"/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938" name="Line 5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939" name="Line 51"/>
              <p:cNvSpPr>
                <a:spLocks noChangeShapeType="1"/>
              </p:cNvSpPr>
              <p:nvPr/>
            </p:nvSpPr>
            <p:spPr bwMode="auto">
              <a:xfrm flipV="1">
                <a:off x="1440" y="15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940" name="Line 52"/>
              <p:cNvSpPr>
                <a:spLocks noChangeShapeType="1"/>
              </p:cNvSpPr>
              <p:nvPr/>
            </p:nvSpPr>
            <p:spPr bwMode="auto">
              <a:xfrm flipV="1">
                <a:off x="1440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941" name="Line 53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85942" name="Line 54"/>
            <p:cNvSpPr>
              <a:spLocks noChangeShapeType="1"/>
            </p:cNvSpPr>
            <p:nvPr/>
          </p:nvSpPr>
          <p:spPr bwMode="auto">
            <a:xfrm>
              <a:off x="3696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43" name="Line 55"/>
            <p:cNvSpPr>
              <a:spLocks noChangeShapeType="1"/>
            </p:cNvSpPr>
            <p:nvPr/>
          </p:nvSpPr>
          <p:spPr bwMode="auto">
            <a:xfrm>
              <a:off x="3696" y="11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44" name="Line 56"/>
            <p:cNvSpPr>
              <a:spLocks noChangeShapeType="1"/>
            </p:cNvSpPr>
            <p:nvPr/>
          </p:nvSpPr>
          <p:spPr bwMode="auto">
            <a:xfrm>
              <a:off x="3744" y="22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45" name="Line 57"/>
            <p:cNvSpPr>
              <a:spLocks noChangeShapeType="1"/>
            </p:cNvSpPr>
            <p:nvPr/>
          </p:nvSpPr>
          <p:spPr bwMode="auto">
            <a:xfrm>
              <a:off x="3792" y="163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46" name="Line 58"/>
            <p:cNvSpPr>
              <a:spLocks noChangeShapeType="1"/>
            </p:cNvSpPr>
            <p:nvPr/>
          </p:nvSpPr>
          <p:spPr bwMode="auto">
            <a:xfrm>
              <a:off x="3168" y="13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47" name="Line 59"/>
            <p:cNvSpPr>
              <a:spLocks noChangeShapeType="1"/>
            </p:cNvSpPr>
            <p:nvPr/>
          </p:nvSpPr>
          <p:spPr bwMode="auto">
            <a:xfrm>
              <a:off x="3168" y="192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48" name="Line 60"/>
            <p:cNvSpPr>
              <a:spLocks noChangeShapeType="1"/>
            </p:cNvSpPr>
            <p:nvPr/>
          </p:nvSpPr>
          <p:spPr bwMode="auto">
            <a:xfrm>
              <a:off x="3168" y="139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49" name="Line 61"/>
            <p:cNvSpPr>
              <a:spLocks noChangeShapeType="1"/>
            </p:cNvSpPr>
            <p:nvPr/>
          </p:nvSpPr>
          <p:spPr bwMode="auto">
            <a:xfrm>
              <a:off x="2928" y="163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50" name="Line 62"/>
            <p:cNvSpPr>
              <a:spLocks noChangeShapeType="1"/>
            </p:cNvSpPr>
            <p:nvPr/>
          </p:nvSpPr>
          <p:spPr bwMode="auto">
            <a:xfrm>
              <a:off x="4128" y="16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51" name="Line 63"/>
            <p:cNvSpPr>
              <a:spLocks noChangeShapeType="1"/>
            </p:cNvSpPr>
            <p:nvPr/>
          </p:nvSpPr>
          <p:spPr bwMode="auto">
            <a:xfrm>
              <a:off x="3984" y="182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52" name="Line 64"/>
            <p:cNvSpPr>
              <a:spLocks noChangeShapeType="1"/>
            </p:cNvSpPr>
            <p:nvPr/>
          </p:nvSpPr>
          <p:spPr bwMode="auto">
            <a:xfrm>
              <a:off x="3984" y="187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53" name="Line 65"/>
            <p:cNvSpPr>
              <a:spLocks noChangeShapeType="1"/>
            </p:cNvSpPr>
            <p:nvPr/>
          </p:nvSpPr>
          <p:spPr bwMode="auto">
            <a:xfrm>
              <a:off x="412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54" name="Line 66"/>
            <p:cNvSpPr>
              <a:spLocks noChangeShapeType="1"/>
            </p:cNvSpPr>
            <p:nvPr/>
          </p:nvSpPr>
          <p:spPr bwMode="auto">
            <a:xfrm>
              <a:off x="4032" y="206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55" name="Line 67"/>
            <p:cNvSpPr>
              <a:spLocks noChangeShapeType="1"/>
            </p:cNvSpPr>
            <p:nvPr/>
          </p:nvSpPr>
          <p:spPr bwMode="auto">
            <a:xfrm>
              <a:off x="4080" y="211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5956" name="Text Box 68"/>
          <p:cNvSpPr txBox="1">
            <a:spLocks noChangeArrowheads="1"/>
          </p:cNvSpPr>
          <p:nvPr/>
        </p:nvSpPr>
        <p:spPr bwMode="auto">
          <a:xfrm>
            <a:off x="3336925" y="1331913"/>
            <a:ext cx="336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</a:t>
            </a:r>
          </a:p>
        </p:txBody>
      </p:sp>
      <p:sp>
        <p:nvSpPr>
          <p:cNvPr id="2085957" name="Text Box 69"/>
          <p:cNvSpPr txBox="1">
            <a:spLocks noChangeArrowheads="1"/>
          </p:cNvSpPr>
          <p:nvPr/>
        </p:nvSpPr>
        <p:spPr bwMode="auto">
          <a:xfrm>
            <a:off x="3352800" y="22860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2085958" name="Text Box 70"/>
          <p:cNvSpPr txBox="1">
            <a:spLocks noChangeArrowheads="1"/>
          </p:cNvSpPr>
          <p:nvPr/>
        </p:nvSpPr>
        <p:spPr bwMode="auto">
          <a:xfrm>
            <a:off x="5791200" y="22860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u</a:t>
            </a:r>
          </a:p>
        </p:txBody>
      </p:sp>
      <p:sp>
        <p:nvSpPr>
          <p:cNvPr id="2085959" name="Text Box 71"/>
          <p:cNvSpPr txBox="1">
            <a:spLocks noChangeArrowheads="1"/>
          </p:cNvSpPr>
          <p:nvPr/>
        </p:nvSpPr>
        <p:spPr bwMode="auto">
          <a:xfrm>
            <a:off x="5791200" y="1371600"/>
            <a:ext cx="590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U*A</a:t>
            </a:r>
          </a:p>
        </p:txBody>
      </p:sp>
      <p:grpSp>
        <p:nvGrpSpPr>
          <p:cNvPr id="2085960" name="Group 72"/>
          <p:cNvGrpSpPr>
            <a:grpSpLocks/>
          </p:cNvGrpSpPr>
          <p:nvPr/>
        </p:nvGrpSpPr>
        <p:grpSpPr bwMode="auto">
          <a:xfrm>
            <a:off x="1828800" y="1981200"/>
            <a:ext cx="457200" cy="762000"/>
            <a:chOff x="1824" y="1632"/>
            <a:chExt cx="288" cy="480"/>
          </a:xfrm>
        </p:grpSpPr>
        <p:sp>
          <p:nvSpPr>
            <p:cNvPr id="2085961" name="Line 73"/>
            <p:cNvSpPr>
              <a:spLocks noChangeShapeType="1"/>
            </p:cNvSpPr>
            <p:nvPr/>
          </p:nvSpPr>
          <p:spPr bwMode="auto">
            <a:xfrm>
              <a:off x="1968" y="16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62" name="Line 74"/>
            <p:cNvSpPr>
              <a:spLocks noChangeShapeType="1"/>
            </p:cNvSpPr>
            <p:nvPr/>
          </p:nvSpPr>
          <p:spPr bwMode="auto">
            <a:xfrm>
              <a:off x="1824" y="182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63" name="Line 75"/>
            <p:cNvSpPr>
              <a:spLocks noChangeShapeType="1"/>
            </p:cNvSpPr>
            <p:nvPr/>
          </p:nvSpPr>
          <p:spPr bwMode="auto">
            <a:xfrm>
              <a:off x="1824" y="187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64" name="Line 76"/>
            <p:cNvSpPr>
              <a:spLocks noChangeShapeType="1"/>
            </p:cNvSpPr>
            <p:nvPr/>
          </p:nvSpPr>
          <p:spPr bwMode="auto">
            <a:xfrm>
              <a:off x="196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65" name="Line 77"/>
            <p:cNvSpPr>
              <a:spLocks noChangeShapeType="1"/>
            </p:cNvSpPr>
            <p:nvPr/>
          </p:nvSpPr>
          <p:spPr bwMode="auto">
            <a:xfrm>
              <a:off x="1872" y="206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966" name="Line 78"/>
            <p:cNvSpPr>
              <a:spLocks noChangeShapeType="1"/>
            </p:cNvSpPr>
            <p:nvPr/>
          </p:nvSpPr>
          <p:spPr bwMode="auto">
            <a:xfrm>
              <a:off x="1920" y="211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5967" name="Text Box 79"/>
          <p:cNvSpPr txBox="1">
            <a:spLocks noChangeArrowheads="1"/>
          </p:cNvSpPr>
          <p:nvPr/>
        </p:nvSpPr>
        <p:spPr bwMode="auto">
          <a:xfrm>
            <a:off x="6629400" y="2133600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CL = x. Cin</a:t>
            </a:r>
          </a:p>
        </p:txBody>
      </p:sp>
      <p:sp>
        <p:nvSpPr>
          <p:cNvPr id="2085968" name="Text Box 80"/>
          <p:cNvSpPr txBox="1">
            <a:spLocks noChangeArrowheads="1"/>
          </p:cNvSpPr>
          <p:nvPr/>
        </p:nvSpPr>
        <p:spPr bwMode="auto">
          <a:xfrm>
            <a:off x="1295400" y="2209800"/>
            <a:ext cx="527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Cin</a:t>
            </a:r>
          </a:p>
        </p:txBody>
      </p:sp>
      <p:sp>
        <p:nvSpPr>
          <p:cNvPr id="2085969" name="Text Box 81"/>
          <p:cNvSpPr txBox="1">
            <a:spLocks noChangeArrowheads="1"/>
          </p:cNvSpPr>
          <p:nvPr/>
        </p:nvSpPr>
        <p:spPr bwMode="auto">
          <a:xfrm>
            <a:off x="609600" y="3124200"/>
            <a:ext cx="8534400" cy="337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Total propogation delay = tp(inv) + tp(buffer)</a:t>
            </a:r>
          </a:p>
          <a:p>
            <a:endParaRPr lang="en-US" sz="2400"/>
          </a:p>
          <a:p>
            <a:r>
              <a:rPr lang="en-US" sz="2400"/>
              <a:t>tp0 - delay of minimum sized inverter with single minimum sized inverter for fanout</a:t>
            </a:r>
          </a:p>
          <a:p>
            <a:endParaRPr lang="en-US" sz="2400"/>
          </a:p>
          <a:p>
            <a:r>
              <a:rPr lang="en-US" sz="2400"/>
              <a:t>tp = u. tp0 + x/u tp0</a:t>
            </a:r>
          </a:p>
          <a:p>
            <a:endParaRPr lang="en-US" sz="2400"/>
          </a:p>
          <a:p>
            <a:r>
              <a:rPr lang="en-US" sz="2400"/>
              <a:t>uopt = sqrt(x); tp,opt = 2 tp0. Sqrt(x)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Cascaded Buffers</a:t>
            </a:r>
          </a:p>
        </p:txBody>
      </p:sp>
      <p:sp>
        <p:nvSpPr>
          <p:cNvPr id="2087939" name="Line 3"/>
          <p:cNvSpPr>
            <a:spLocks noChangeShapeType="1"/>
          </p:cNvSpPr>
          <p:nvPr/>
        </p:nvSpPr>
        <p:spPr bwMode="auto">
          <a:xfrm>
            <a:off x="1066800" y="2743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7940" name="Text Box 4"/>
          <p:cNvSpPr txBox="1">
            <a:spLocks noChangeArrowheads="1"/>
          </p:cNvSpPr>
          <p:nvPr/>
        </p:nvSpPr>
        <p:spPr bwMode="auto">
          <a:xfrm>
            <a:off x="685800" y="2514600"/>
            <a:ext cx="3825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2087941" name="Text Box 5"/>
          <p:cNvSpPr txBox="1">
            <a:spLocks noChangeArrowheads="1"/>
          </p:cNvSpPr>
          <p:nvPr/>
        </p:nvSpPr>
        <p:spPr bwMode="auto">
          <a:xfrm>
            <a:off x="7696200" y="2438400"/>
            <a:ext cx="5365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out</a:t>
            </a:r>
          </a:p>
        </p:txBody>
      </p:sp>
      <p:grpSp>
        <p:nvGrpSpPr>
          <p:cNvPr id="2087942" name="Group 6"/>
          <p:cNvGrpSpPr>
            <a:grpSpLocks/>
          </p:cNvGrpSpPr>
          <p:nvPr/>
        </p:nvGrpSpPr>
        <p:grpSpPr bwMode="auto">
          <a:xfrm>
            <a:off x="2667000" y="2362200"/>
            <a:ext cx="762000" cy="685800"/>
            <a:chOff x="816" y="1248"/>
            <a:chExt cx="480" cy="432"/>
          </a:xfrm>
        </p:grpSpPr>
        <p:sp>
          <p:nvSpPr>
            <p:cNvPr id="2087943" name="AutoShape 7"/>
            <p:cNvSpPr>
              <a:spLocks noChangeArrowheads="1"/>
            </p:cNvSpPr>
            <p:nvPr/>
          </p:nvSpPr>
          <p:spPr bwMode="auto">
            <a:xfrm rot="5400000">
              <a:off x="792" y="1272"/>
              <a:ext cx="432" cy="38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944" name="Oval 8"/>
            <p:cNvSpPr>
              <a:spLocks noChangeArrowheads="1"/>
            </p:cNvSpPr>
            <p:nvPr/>
          </p:nvSpPr>
          <p:spPr bwMode="auto">
            <a:xfrm>
              <a:off x="1200" y="1416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7945" name="Group 9"/>
          <p:cNvGrpSpPr>
            <a:grpSpLocks/>
          </p:cNvGrpSpPr>
          <p:nvPr/>
        </p:nvGrpSpPr>
        <p:grpSpPr bwMode="auto">
          <a:xfrm>
            <a:off x="1600200" y="2514600"/>
            <a:ext cx="533400" cy="457200"/>
            <a:chOff x="816" y="1248"/>
            <a:chExt cx="480" cy="432"/>
          </a:xfrm>
        </p:grpSpPr>
        <p:sp>
          <p:nvSpPr>
            <p:cNvPr id="2087946" name="AutoShape 10"/>
            <p:cNvSpPr>
              <a:spLocks noChangeArrowheads="1"/>
            </p:cNvSpPr>
            <p:nvPr/>
          </p:nvSpPr>
          <p:spPr bwMode="auto">
            <a:xfrm rot="5400000">
              <a:off x="792" y="1272"/>
              <a:ext cx="432" cy="38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947" name="Oval 11"/>
            <p:cNvSpPr>
              <a:spLocks noChangeArrowheads="1"/>
            </p:cNvSpPr>
            <p:nvPr/>
          </p:nvSpPr>
          <p:spPr bwMode="auto">
            <a:xfrm>
              <a:off x="1200" y="1416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7948" name="Line 12"/>
          <p:cNvSpPr>
            <a:spLocks noChangeShapeType="1"/>
          </p:cNvSpPr>
          <p:nvPr/>
        </p:nvSpPr>
        <p:spPr bwMode="auto">
          <a:xfrm>
            <a:off x="2133600" y="2743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7949" name="Line 13"/>
          <p:cNvSpPr>
            <a:spLocks noChangeShapeType="1"/>
          </p:cNvSpPr>
          <p:nvPr/>
        </p:nvSpPr>
        <p:spPr bwMode="auto">
          <a:xfrm>
            <a:off x="3429000" y="2743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087950" name="Group 14"/>
          <p:cNvGrpSpPr>
            <a:grpSpLocks/>
          </p:cNvGrpSpPr>
          <p:nvPr/>
        </p:nvGrpSpPr>
        <p:grpSpPr bwMode="auto">
          <a:xfrm>
            <a:off x="3962400" y="2286000"/>
            <a:ext cx="990600" cy="838200"/>
            <a:chOff x="816" y="1248"/>
            <a:chExt cx="480" cy="432"/>
          </a:xfrm>
        </p:grpSpPr>
        <p:sp>
          <p:nvSpPr>
            <p:cNvPr id="2087951" name="AutoShape 15"/>
            <p:cNvSpPr>
              <a:spLocks noChangeArrowheads="1"/>
            </p:cNvSpPr>
            <p:nvPr/>
          </p:nvSpPr>
          <p:spPr bwMode="auto">
            <a:xfrm rot="5400000">
              <a:off x="792" y="1272"/>
              <a:ext cx="432" cy="38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952" name="Oval 16"/>
            <p:cNvSpPr>
              <a:spLocks noChangeArrowheads="1"/>
            </p:cNvSpPr>
            <p:nvPr/>
          </p:nvSpPr>
          <p:spPr bwMode="auto">
            <a:xfrm>
              <a:off x="1200" y="1416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7953" name="Line 17"/>
          <p:cNvSpPr>
            <a:spLocks noChangeShapeType="1"/>
          </p:cNvSpPr>
          <p:nvPr/>
        </p:nvSpPr>
        <p:spPr bwMode="auto">
          <a:xfrm>
            <a:off x="5029200" y="2743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7954" name="Line 18"/>
          <p:cNvSpPr>
            <a:spLocks noChangeShapeType="1"/>
          </p:cNvSpPr>
          <p:nvPr/>
        </p:nvSpPr>
        <p:spPr bwMode="auto">
          <a:xfrm>
            <a:off x="4953000" y="2743200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087955" name="Group 19"/>
          <p:cNvGrpSpPr>
            <a:grpSpLocks/>
          </p:cNvGrpSpPr>
          <p:nvPr/>
        </p:nvGrpSpPr>
        <p:grpSpPr bwMode="auto">
          <a:xfrm>
            <a:off x="6096000" y="2133600"/>
            <a:ext cx="990600" cy="1066800"/>
            <a:chOff x="816" y="1248"/>
            <a:chExt cx="480" cy="432"/>
          </a:xfrm>
        </p:grpSpPr>
        <p:sp>
          <p:nvSpPr>
            <p:cNvPr id="2087956" name="AutoShape 20"/>
            <p:cNvSpPr>
              <a:spLocks noChangeArrowheads="1"/>
            </p:cNvSpPr>
            <p:nvPr/>
          </p:nvSpPr>
          <p:spPr bwMode="auto">
            <a:xfrm rot="5400000">
              <a:off x="792" y="1272"/>
              <a:ext cx="432" cy="38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957" name="Oval 21"/>
            <p:cNvSpPr>
              <a:spLocks noChangeArrowheads="1"/>
            </p:cNvSpPr>
            <p:nvPr/>
          </p:nvSpPr>
          <p:spPr bwMode="auto">
            <a:xfrm>
              <a:off x="1200" y="1416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7958" name="Line 22"/>
          <p:cNvSpPr>
            <a:spLocks noChangeShapeType="1"/>
          </p:cNvSpPr>
          <p:nvPr/>
        </p:nvSpPr>
        <p:spPr bwMode="auto">
          <a:xfrm>
            <a:off x="7086600" y="2667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7959" name="Text Box 23"/>
          <p:cNvSpPr txBox="1">
            <a:spLocks noChangeArrowheads="1"/>
          </p:cNvSpPr>
          <p:nvPr/>
        </p:nvSpPr>
        <p:spPr bwMode="auto">
          <a:xfrm>
            <a:off x="6477000" y="4038600"/>
            <a:ext cx="20701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</a:t>
            </a:r>
            <a:r>
              <a:rPr lang="en-US" sz="2000" baseline="-25000">
                <a:solidFill>
                  <a:schemeClr val="tx1"/>
                </a:solidFill>
              </a:rPr>
              <a:t>L </a:t>
            </a:r>
            <a:r>
              <a:rPr lang="en-US" sz="2000">
                <a:solidFill>
                  <a:schemeClr val="tx1"/>
                </a:solidFill>
              </a:rPr>
              <a:t>= xC</a:t>
            </a:r>
            <a:r>
              <a:rPr lang="en-US" sz="2000" baseline="-25000">
                <a:solidFill>
                  <a:schemeClr val="tx1"/>
                </a:solidFill>
              </a:rPr>
              <a:t>in </a:t>
            </a:r>
            <a:r>
              <a:rPr lang="en-US" sz="2000">
                <a:solidFill>
                  <a:schemeClr val="tx1"/>
                </a:solidFill>
              </a:rPr>
              <a:t>= u</a:t>
            </a:r>
            <a:r>
              <a:rPr lang="en-US" sz="2000" baseline="30000">
                <a:solidFill>
                  <a:schemeClr val="tx1"/>
                </a:solidFill>
              </a:rPr>
              <a:t>N</a:t>
            </a:r>
            <a:r>
              <a:rPr lang="en-US" sz="2000">
                <a:solidFill>
                  <a:schemeClr val="tx1"/>
                </a:solidFill>
              </a:rPr>
              <a:t> C</a:t>
            </a:r>
            <a:r>
              <a:rPr lang="en-US" sz="2000" baseline="-25000">
                <a:solidFill>
                  <a:schemeClr val="tx1"/>
                </a:solidFill>
              </a:rPr>
              <a:t>in</a:t>
            </a:r>
          </a:p>
        </p:txBody>
      </p:sp>
      <p:grpSp>
        <p:nvGrpSpPr>
          <p:cNvPr id="2087960" name="Group 24"/>
          <p:cNvGrpSpPr>
            <a:grpSpLocks/>
          </p:cNvGrpSpPr>
          <p:nvPr/>
        </p:nvGrpSpPr>
        <p:grpSpPr bwMode="auto">
          <a:xfrm>
            <a:off x="7086600" y="2667000"/>
            <a:ext cx="457200" cy="1066800"/>
            <a:chOff x="4416" y="2064"/>
            <a:chExt cx="288" cy="480"/>
          </a:xfrm>
        </p:grpSpPr>
        <p:sp>
          <p:nvSpPr>
            <p:cNvPr id="2087961" name="Line 25"/>
            <p:cNvSpPr>
              <a:spLocks noChangeShapeType="1"/>
            </p:cNvSpPr>
            <p:nvPr/>
          </p:nvSpPr>
          <p:spPr bwMode="auto">
            <a:xfrm>
              <a:off x="4560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62" name="Line 26"/>
            <p:cNvSpPr>
              <a:spLocks noChangeShapeType="1"/>
            </p:cNvSpPr>
            <p:nvPr/>
          </p:nvSpPr>
          <p:spPr bwMode="auto">
            <a:xfrm>
              <a:off x="4416" y="22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63" name="Line 27"/>
            <p:cNvSpPr>
              <a:spLocks noChangeShapeType="1"/>
            </p:cNvSpPr>
            <p:nvPr/>
          </p:nvSpPr>
          <p:spPr bwMode="auto">
            <a:xfrm>
              <a:off x="4416" y="23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64" name="Line 28"/>
            <p:cNvSpPr>
              <a:spLocks noChangeShapeType="1"/>
            </p:cNvSpPr>
            <p:nvPr/>
          </p:nvSpPr>
          <p:spPr bwMode="auto">
            <a:xfrm>
              <a:off x="4560" y="23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65" name="Line 29"/>
            <p:cNvSpPr>
              <a:spLocks noChangeShapeType="1"/>
            </p:cNvSpPr>
            <p:nvPr/>
          </p:nvSpPr>
          <p:spPr bwMode="auto">
            <a:xfrm>
              <a:off x="4464" y="24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66" name="Line 30"/>
            <p:cNvSpPr>
              <a:spLocks noChangeShapeType="1"/>
            </p:cNvSpPr>
            <p:nvPr/>
          </p:nvSpPr>
          <p:spPr bwMode="auto">
            <a:xfrm>
              <a:off x="4512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7967" name="Text Box 31"/>
          <p:cNvSpPr txBox="1">
            <a:spLocks noChangeArrowheads="1"/>
          </p:cNvSpPr>
          <p:nvPr/>
        </p:nvSpPr>
        <p:spPr bwMode="auto">
          <a:xfrm>
            <a:off x="7467600" y="2971800"/>
            <a:ext cx="4603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</a:t>
            </a:r>
            <a:r>
              <a:rPr lang="en-US" sz="2000" baseline="-25000">
                <a:solidFill>
                  <a:schemeClr val="tx1"/>
                </a:solidFill>
              </a:rPr>
              <a:t>L</a:t>
            </a:r>
          </a:p>
        </p:txBody>
      </p:sp>
      <p:grpSp>
        <p:nvGrpSpPr>
          <p:cNvPr id="2087968" name="Group 32"/>
          <p:cNvGrpSpPr>
            <a:grpSpLocks/>
          </p:cNvGrpSpPr>
          <p:nvPr/>
        </p:nvGrpSpPr>
        <p:grpSpPr bwMode="auto">
          <a:xfrm>
            <a:off x="1143000" y="2743200"/>
            <a:ext cx="304800" cy="609600"/>
            <a:chOff x="3648" y="864"/>
            <a:chExt cx="288" cy="480"/>
          </a:xfrm>
        </p:grpSpPr>
        <p:sp>
          <p:nvSpPr>
            <p:cNvPr id="2087969" name="Line 33"/>
            <p:cNvSpPr>
              <a:spLocks noChangeShapeType="1"/>
            </p:cNvSpPr>
            <p:nvPr/>
          </p:nvSpPr>
          <p:spPr bwMode="auto">
            <a:xfrm>
              <a:off x="3792" y="8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70" name="Line 34"/>
            <p:cNvSpPr>
              <a:spLocks noChangeShapeType="1"/>
            </p:cNvSpPr>
            <p:nvPr/>
          </p:nvSpPr>
          <p:spPr bwMode="auto">
            <a:xfrm>
              <a:off x="3648" y="10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71" name="Line 35"/>
            <p:cNvSpPr>
              <a:spLocks noChangeShapeType="1"/>
            </p:cNvSpPr>
            <p:nvPr/>
          </p:nvSpPr>
          <p:spPr bwMode="auto">
            <a:xfrm>
              <a:off x="3648" y="11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72" name="Line 36"/>
            <p:cNvSpPr>
              <a:spLocks noChangeShapeType="1"/>
            </p:cNvSpPr>
            <p:nvPr/>
          </p:nvSpPr>
          <p:spPr bwMode="auto">
            <a:xfrm>
              <a:off x="3792" y="11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73" name="Line 37"/>
            <p:cNvSpPr>
              <a:spLocks noChangeShapeType="1"/>
            </p:cNvSpPr>
            <p:nvPr/>
          </p:nvSpPr>
          <p:spPr bwMode="auto">
            <a:xfrm>
              <a:off x="3696" y="12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74" name="Line 38"/>
            <p:cNvSpPr>
              <a:spLocks noChangeShapeType="1"/>
            </p:cNvSpPr>
            <p:nvPr/>
          </p:nvSpPr>
          <p:spPr bwMode="auto">
            <a:xfrm>
              <a:off x="3744" y="13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7975" name="Group 39"/>
          <p:cNvGrpSpPr>
            <a:grpSpLocks/>
          </p:cNvGrpSpPr>
          <p:nvPr/>
        </p:nvGrpSpPr>
        <p:grpSpPr bwMode="auto">
          <a:xfrm>
            <a:off x="2209800" y="2743200"/>
            <a:ext cx="304800" cy="685800"/>
            <a:chOff x="3648" y="864"/>
            <a:chExt cx="288" cy="480"/>
          </a:xfrm>
        </p:grpSpPr>
        <p:sp>
          <p:nvSpPr>
            <p:cNvPr id="2087976" name="Line 40"/>
            <p:cNvSpPr>
              <a:spLocks noChangeShapeType="1"/>
            </p:cNvSpPr>
            <p:nvPr/>
          </p:nvSpPr>
          <p:spPr bwMode="auto">
            <a:xfrm>
              <a:off x="3792" y="8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77" name="Line 41"/>
            <p:cNvSpPr>
              <a:spLocks noChangeShapeType="1"/>
            </p:cNvSpPr>
            <p:nvPr/>
          </p:nvSpPr>
          <p:spPr bwMode="auto">
            <a:xfrm>
              <a:off x="3648" y="10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78" name="Line 42"/>
            <p:cNvSpPr>
              <a:spLocks noChangeShapeType="1"/>
            </p:cNvSpPr>
            <p:nvPr/>
          </p:nvSpPr>
          <p:spPr bwMode="auto">
            <a:xfrm>
              <a:off x="3648" y="11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79" name="Line 43"/>
            <p:cNvSpPr>
              <a:spLocks noChangeShapeType="1"/>
            </p:cNvSpPr>
            <p:nvPr/>
          </p:nvSpPr>
          <p:spPr bwMode="auto">
            <a:xfrm>
              <a:off x="3792" y="11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80" name="Line 44"/>
            <p:cNvSpPr>
              <a:spLocks noChangeShapeType="1"/>
            </p:cNvSpPr>
            <p:nvPr/>
          </p:nvSpPr>
          <p:spPr bwMode="auto">
            <a:xfrm>
              <a:off x="3696" y="12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81" name="Line 45"/>
            <p:cNvSpPr>
              <a:spLocks noChangeShapeType="1"/>
            </p:cNvSpPr>
            <p:nvPr/>
          </p:nvSpPr>
          <p:spPr bwMode="auto">
            <a:xfrm>
              <a:off x="3744" y="13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7982" name="Group 46"/>
          <p:cNvGrpSpPr>
            <a:grpSpLocks/>
          </p:cNvGrpSpPr>
          <p:nvPr/>
        </p:nvGrpSpPr>
        <p:grpSpPr bwMode="auto">
          <a:xfrm>
            <a:off x="3429000" y="2743200"/>
            <a:ext cx="381000" cy="838200"/>
            <a:chOff x="3648" y="864"/>
            <a:chExt cx="288" cy="480"/>
          </a:xfrm>
        </p:grpSpPr>
        <p:sp>
          <p:nvSpPr>
            <p:cNvPr id="2087983" name="Line 47"/>
            <p:cNvSpPr>
              <a:spLocks noChangeShapeType="1"/>
            </p:cNvSpPr>
            <p:nvPr/>
          </p:nvSpPr>
          <p:spPr bwMode="auto">
            <a:xfrm>
              <a:off x="3792" y="8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84" name="Line 48"/>
            <p:cNvSpPr>
              <a:spLocks noChangeShapeType="1"/>
            </p:cNvSpPr>
            <p:nvPr/>
          </p:nvSpPr>
          <p:spPr bwMode="auto">
            <a:xfrm>
              <a:off x="3648" y="10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85" name="Line 49"/>
            <p:cNvSpPr>
              <a:spLocks noChangeShapeType="1"/>
            </p:cNvSpPr>
            <p:nvPr/>
          </p:nvSpPr>
          <p:spPr bwMode="auto">
            <a:xfrm>
              <a:off x="3648" y="11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86" name="Line 50"/>
            <p:cNvSpPr>
              <a:spLocks noChangeShapeType="1"/>
            </p:cNvSpPr>
            <p:nvPr/>
          </p:nvSpPr>
          <p:spPr bwMode="auto">
            <a:xfrm>
              <a:off x="3792" y="11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87" name="Line 51"/>
            <p:cNvSpPr>
              <a:spLocks noChangeShapeType="1"/>
            </p:cNvSpPr>
            <p:nvPr/>
          </p:nvSpPr>
          <p:spPr bwMode="auto">
            <a:xfrm>
              <a:off x="3696" y="12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988" name="Line 52"/>
            <p:cNvSpPr>
              <a:spLocks noChangeShapeType="1"/>
            </p:cNvSpPr>
            <p:nvPr/>
          </p:nvSpPr>
          <p:spPr bwMode="auto">
            <a:xfrm>
              <a:off x="3744" y="13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7989" name="Text Box 53"/>
          <p:cNvSpPr txBox="1">
            <a:spLocks noChangeArrowheads="1"/>
          </p:cNvSpPr>
          <p:nvPr/>
        </p:nvSpPr>
        <p:spPr bwMode="auto">
          <a:xfrm>
            <a:off x="609600" y="2895600"/>
            <a:ext cx="4968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</a:t>
            </a:r>
            <a:r>
              <a:rPr lang="en-US" sz="2000" baseline="-2500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2087990" name="Text Box 54"/>
          <p:cNvSpPr txBox="1">
            <a:spLocks noChangeArrowheads="1"/>
          </p:cNvSpPr>
          <p:nvPr/>
        </p:nvSpPr>
        <p:spPr bwMode="auto">
          <a:xfrm>
            <a:off x="1828800" y="2895600"/>
            <a:ext cx="4603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</a:t>
            </a:r>
            <a:r>
              <a:rPr lang="en-US" sz="20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87991" name="Text Box 55"/>
          <p:cNvSpPr txBox="1">
            <a:spLocks noChangeArrowheads="1"/>
          </p:cNvSpPr>
          <p:nvPr/>
        </p:nvSpPr>
        <p:spPr bwMode="auto">
          <a:xfrm>
            <a:off x="3048000" y="2895600"/>
            <a:ext cx="4603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</a:t>
            </a:r>
            <a:r>
              <a:rPr lang="en-US" sz="20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87992" name="Text Box 56"/>
          <p:cNvSpPr txBox="1">
            <a:spLocks noChangeArrowheads="1"/>
          </p:cNvSpPr>
          <p:nvPr/>
        </p:nvSpPr>
        <p:spPr bwMode="auto">
          <a:xfrm>
            <a:off x="1600200" y="259080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87993" name="Text Box 57"/>
          <p:cNvSpPr txBox="1">
            <a:spLocks noChangeArrowheads="1"/>
          </p:cNvSpPr>
          <p:nvPr/>
        </p:nvSpPr>
        <p:spPr bwMode="auto">
          <a:xfrm>
            <a:off x="2667000" y="259080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87994" name="Text Box 58"/>
          <p:cNvSpPr txBox="1">
            <a:spLocks noChangeArrowheads="1"/>
          </p:cNvSpPr>
          <p:nvPr/>
        </p:nvSpPr>
        <p:spPr bwMode="auto">
          <a:xfrm>
            <a:off x="4038600" y="2590800"/>
            <a:ext cx="3746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u</a:t>
            </a:r>
            <a:r>
              <a:rPr lang="en-US" sz="1600" baseline="30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87995" name="Text Box 59"/>
          <p:cNvSpPr txBox="1">
            <a:spLocks noChangeArrowheads="1"/>
          </p:cNvSpPr>
          <p:nvPr/>
        </p:nvSpPr>
        <p:spPr bwMode="auto">
          <a:xfrm>
            <a:off x="6172200" y="2514600"/>
            <a:ext cx="522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u</a:t>
            </a:r>
            <a:r>
              <a:rPr lang="en-US" sz="1600" baseline="3000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2087996" name="Text Box 60"/>
          <p:cNvSpPr txBox="1">
            <a:spLocks noChangeArrowheads="1"/>
          </p:cNvSpPr>
          <p:nvPr/>
        </p:nvSpPr>
        <p:spPr bwMode="auto">
          <a:xfrm>
            <a:off x="4038600" y="5438775"/>
            <a:ext cx="1125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u</a:t>
            </a:r>
            <a:r>
              <a:rPr lang="en-US" sz="2400" baseline="-25000">
                <a:solidFill>
                  <a:schemeClr val="tx1"/>
                </a:solidFill>
              </a:rPr>
              <a:t>opt </a:t>
            </a:r>
            <a:r>
              <a:rPr lang="en-US" sz="2400">
                <a:solidFill>
                  <a:schemeClr val="tx1"/>
                </a:solidFill>
              </a:rPr>
              <a:t>= e</a:t>
            </a:r>
            <a:endParaRPr lang="en-US" sz="24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Pages>47</Pages>
  <Words>997</Words>
  <Application>Microsoft PowerPoint 4.0</Application>
  <PresentationFormat>Letter Paper (8.5x11 in)</PresentationFormat>
  <Paragraphs>241</Paragraphs>
  <Slides>25</Slides>
  <Notes>19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mjicse431</vt:lpstr>
      <vt:lpstr>Nature of Interconnect</vt:lpstr>
      <vt:lpstr>Global Interconnect</vt:lpstr>
      <vt:lpstr>Impact of Interconnect Parasitics</vt:lpstr>
      <vt:lpstr>System Level Signal Interconnect</vt:lpstr>
      <vt:lpstr>Tristate Buffers</vt:lpstr>
      <vt:lpstr>Reducing Effective Capacitance</vt:lpstr>
      <vt:lpstr>Driving Large Capacitances</vt:lpstr>
      <vt:lpstr>Single Inverter as buffer</vt:lpstr>
      <vt:lpstr>Use Cascaded Buffers</vt:lpstr>
      <vt:lpstr>Use Cascaded Buffers</vt:lpstr>
      <vt:lpstr>tp as a Function of u and x</vt:lpstr>
      <vt:lpstr>Impact of Cascading Buffers</vt:lpstr>
      <vt:lpstr>Designing Large Transistors</vt:lpstr>
      <vt:lpstr>Capacitive Coupling (Crosstalk)</vt:lpstr>
      <vt:lpstr>Battling Capacitive Crosstalk</vt:lpstr>
      <vt:lpstr>Inductive Effects</vt:lpstr>
      <vt:lpstr>Transmission Line Considerations</vt:lpstr>
      <vt:lpstr>Power and Ground Distribution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477. VLSI Systems Design</dc:title>
  <dc:subject>Lecture 27</dc:subject>
  <dc:creator>Janie Irwin</dc:creator>
  <cp:lastModifiedBy>user</cp:lastModifiedBy>
  <cp:revision>484</cp:revision>
  <cp:lastPrinted>1997-08-27T08:28:34Z</cp:lastPrinted>
  <dcterms:created xsi:type="dcterms:W3CDTF">1997-08-19T16:58:46Z</dcterms:created>
  <dcterms:modified xsi:type="dcterms:W3CDTF">2013-04-15T01:14:59Z</dcterms:modified>
</cp:coreProperties>
</file>