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7" r:id="rId13"/>
    <p:sldId id="458" r:id="rId14"/>
    <p:sldId id="461" r:id="rId15"/>
    <p:sldId id="460" r:id="rId16"/>
    <p:sldId id="462" r:id="rId17"/>
    <p:sldId id="453" r:id="rId18"/>
    <p:sldId id="454" r:id="rId19"/>
    <p:sldId id="455" r:id="rId20"/>
    <p:sldId id="456" r:id="rId21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9900"/>
    <a:srgbClr val="33CC33"/>
    <a:srgbClr val="D03D20"/>
    <a:srgbClr val="B74539"/>
    <a:srgbClr val="008000"/>
    <a:srgbClr val="009900"/>
    <a:srgbClr val="CC3399"/>
    <a:srgbClr val="D2D2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789" autoAdjust="0"/>
  </p:normalViewPr>
  <p:slideViewPr>
    <p:cSldViewPr>
      <p:cViewPr varScale="1">
        <p:scale>
          <a:sx n="58" d="100"/>
          <a:sy n="58" d="100"/>
        </p:scale>
        <p:origin x="-17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87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588963"/>
            <a:ext cx="4552950" cy="3414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5938" y="4341813"/>
            <a:ext cx="5910262" cy="411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2001" tIns="45193" rIns="92001" bIns="451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we want this to be in font 11 and justify.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2838" y="679450"/>
            <a:ext cx="4627562" cy="3470275"/>
          </a:xfrm>
        </p:spPr>
      </p:sp>
      <p:sp>
        <p:nvSpPr>
          <p:cNvPr id="201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3525"/>
          </a:xfrm>
          <a:ln/>
        </p:spPr>
        <p:txBody>
          <a:bodyPr lIns="91414" tIns="45709" rIns="91414" bIns="45709"/>
          <a:lstStyle/>
          <a:p>
            <a:r>
              <a:rPr lang="en-US"/>
              <a:t>f0-&gt;1 represents the energy consuming transition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03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/>
          <a:lstStyle/>
          <a:p>
            <a:pPr>
              <a:buClr>
                <a:schemeClr val="hlink"/>
              </a:buClr>
            </a:pPr>
            <a:r>
              <a:rPr lang="en-US"/>
              <a:t>Physical capacitance:  circuit style selection, transistor sizing, placement and routing, architectural optimizations.</a:t>
            </a:r>
          </a:p>
          <a:p>
            <a:pPr>
              <a:buClr>
                <a:schemeClr val="hlink"/>
              </a:buClr>
            </a:pPr>
            <a:r>
              <a:rPr lang="en-US"/>
              <a:t>input and output rise/fall times – determines short-circuit power</a:t>
            </a:r>
          </a:p>
          <a:p>
            <a:pPr>
              <a:buClr>
                <a:schemeClr val="hlink"/>
              </a:buClr>
            </a:pPr>
            <a:r>
              <a:rPr lang="en-US"/>
              <a:t>device thresholds and temperature – impacts leakage power</a:t>
            </a:r>
          </a:p>
          <a:p>
            <a:pPr>
              <a:buClr>
                <a:schemeClr val="hlink"/>
              </a:buClr>
            </a:pPr>
            <a:r>
              <a:rPr lang="en-US"/>
              <a:t>switching activity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03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ln/>
        </p:spPr>
        <p:txBody>
          <a:bodyPr/>
          <a:lstStyle/>
          <a:p>
            <a:r>
              <a:rPr lang="en-US"/>
              <a:t>Value of VGS where strong inversion occurs is VT</a:t>
            </a:r>
          </a:p>
          <a:p>
            <a:endParaRPr lang="en-US"/>
          </a:p>
          <a:p>
            <a:r>
              <a:rPr lang="en-US"/>
              <a:t>VSB is the source to bulk (body) or substrate bias (note relationship to body effect)</a:t>
            </a:r>
          </a:p>
          <a:p>
            <a:r>
              <a:rPr lang="en-US"/>
              <a:t>For tox = 5 nm then Cox = 7fF/micron^2 (typical tox less than 10nm (==100 angstroms) in today’s technology)</a:t>
            </a:r>
          </a:p>
          <a:p>
            <a:r>
              <a:rPr lang="en-US"/>
              <a:t>Typical values for NA = 10**15 atoms/cm**3 and ND = 10**16 atoms/cm**3</a:t>
            </a:r>
          </a:p>
          <a:p>
            <a:endParaRPr lang="en-US"/>
          </a:p>
          <a:p>
            <a:r>
              <a:rPr lang="en-US"/>
              <a:t>Observe that the threshold voltage has a positive value for a normal NMOS device and a negative for a normal PMOS device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01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/>
          <a:lstStyle/>
          <a:p>
            <a:pPr>
              <a:buClr>
                <a:schemeClr val="hlink"/>
              </a:buClr>
            </a:pPr>
            <a:r>
              <a:rPr lang="en-US"/>
              <a:t>Physical capacitance:  circuit style selection, transistor sizing, placement and routing, architectural optimizations.</a:t>
            </a:r>
          </a:p>
          <a:p>
            <a:pPr>
              <a:buClr>
                <a:schemeClr val="hlink"/>
              </a:buClr>
            </a:pPr>
            <a:r>
              <a:rPr lang="en-US"/>
              <a:t>input and output rise/fall times – determines short-circuit power</a:t>
            </a:r>
          </a:p>
          <a:p>
            <a:pPr>
              <a:buClr>
                <a:schemeClr val="hlink"/>
              </a:buClr>
            </a:pPr>
            <a:r>
              <a:rPr lang="en-US"/>
              <a:t>device thresholds and temperature – impacts leakage power</a:t>
            </a:r>
          </a:p>
          <a:p>
            <a:pPr>
              <a:buClr>
                <a:schemeClr val="hlink"/>
              </a:buClr>
            </a:pPr>
            <a:r>
              <a:rPr lang="en-US"/>
              <a:t>switching activity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01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75150"/>
            <a:ext cx="5043488" cy="4076700"/>
          </a:xfrm>
          <a:ln/>
        </p:spPr>
        <p:txBody>
          <a:bodyPr/>
          <a:lstStyle/>
          <a:p>
            <a:r>
              <a:rPr lang="en-US"/>
              <a:t>Five stage pipeline (originally for performance, but also helps with energy)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02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/>
          <a:lstStyle/>
          <a:p>
            <a:pPr>
              <a:buClr>
                <a:schemeClr val="hlink"/>
              </a:buClr>
            </a:pPr>
            <a:r>
              <a:rPr lang="en-US"/>
              <a:t>Physical capacitance:  circuit style selection, transistor sizing, placement and routing, architectural optimizations.</a:t>
            </a:r>
          </a:p>
          <a:p>
            <a:pPr>
              <a:buClr>
                <a:schemeClr val="hlink"/>
              </a:buClr>
            </a:pPr>
            <a:r>
              <a:rPr lang="en-US"/>
              <a:t>input and output rise/fall times – determines short-circuit power</a:t>
            </a:r>
          </a:p>
          <a:p>
            <a:pPr>
              <a:buClr>
                <a:schemeClr val="hlink"/>
              </a:buClr>
            </a:pPr>
            <a:r>
              <a:rPr lang="en-US"/>
              <a:t>device thresholds and temperature – impacts leakage power</a:t>
            </a:r>
          </a:p>
          <a:p>
            <a:pPr>
              <a:buClr>
                <a:schemeClr val="hlink"/>
              </a:buClr>
            </a:pPr>
            <a:r>
              <a:rPr lang="en-US"/>
              <a:t>switching activity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02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75150"/>
            <a:ext cx="5043488" cy="4076700"/>
          </a:xfrm>
          <a:ln/>
        </p:spPr>
        <p:txBody>
          <a:bodyPr lIns="89936" tIns="44967" rIns="89936" bIns="44967"/>
          <a:lstStyle/>
          <a:p>
            <a:r>
              <a:rPr lang="en-US"/>
              <a:t>Motorola’s Mcore numbers for number of pipeline latches disabled by clock gating on pipeline stall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02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/>
          <a:lstStyle/>
          <a:p>
            <a:pPr>
              <a:buClr>
                <a:schemeClr val="hlink"/>
              </a:buClr>
            </a:pPr>
            <a:r>
              <a:rPr lang="en-US"/>
              <a:t>Physical capacitance:  circuit style selection, transistor sizing, placement and routing, architectural optimizations.</a:t>
            </a:r>
          </a:p>
          <a:p>
            <a:pPr>
              <a:buClr>
                <a:schemeClr val="hlink"/>
              </a:buClr>
            </a:pPr>
            <a:r>
              <a:rPr lang="en-US"/>
              <a:t>input and output rise/fall times – determines short-circuit power</a:t>
            </a:r>
          </a:p>
          <a:p>
            <a:pPr>
              <a:buClr>
                <a:schemeClr val="hlink"/>
              </a:buClr>
            </a:pPr>
            <a:r>
              <a:rPr lang="en-US"/>
              <a:t>device thresholds and temperature – impacts leakage power</a:t>
            </a:r>
          </a:p>
          <a:p>
            <a:pPr>
              <a:buClr>
                <a:schemeClr val="hlink"/>
              </a:buClr>
            </a:pPr>
            <a:r>
              <a:rPr lang="en-US"/>
              <a:t>switching activity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</p:spPr>
      </p:sp>
      <p:sp>
        <p:nvSpPr>
          <p:cNvPr id="202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  <a:ln/>
        </p:spPr>
        <p:txBody>
          <a:bodyPr/>
          <a:lstStyle/>
          <a:p>
            <a:r>
              <a:rPr lang="en-US"/>
              <a:t>Good design practice keeps drain diffusion areas as small as possible</a:t>
            </a:r>
          </a:p>
          <a:p>
            <a:endParaRPr lang="en-US"/>
          </a:p>
          <a:p>
            <a:r>
              <a:rPr lang="en-US"/>
              <a:t>Self-loading is when the intrinsic capacitance (diffusion capacitance) starts to dominate the extrinsic load formed by wiring and fanout.</a:t>
            </a:r>
          </a:p>
          <a:p>
            <a:endParaRPr lang="en-US"/>
          </a:p>
          <a:p>
            <a:r>
              <a:rPr lang="en-US"/>
              <a:t>Propagation delay of a CMOS inverter as a function of supply voltage (normalized wrt delay at 2.5V supply).  While the delay is relatively insensitive to supply variations for higher values of VDD, a sharp increase can be observed starting around 2VT.  This operation regions should be avoided for high performance!  Increasing VDD also has reliability concerns - oxide breakdown, hot-electron effects - that enforce firm upper bounds on the supply voltage in deep submicron processes. Lowering VDD slows down the gate!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0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ym typeface="Symbol" pitchFamily="18" charset="2"/>
              </a:rPr>
              <a:t>Always keeps clock frequency within limits required by V</a:t>
            </a:r>
            <a:r>
              <a:rPr lang="en-US" baseline="-25000">
                <a:sym typeface="Symbol" pitchFamily="18" charset="2"/>
              </a:rPr>
              <a:t>DD</a:t>
            </a:r>
            <a:r>
              <a:rPr lang="en-US">
                <a:sym typeface="Symbol" pitchFamily="18" charset="2"/>
              </a:rPr>
              <a:t> to avoid clock skew problems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39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i="1">
                <a:solidFill>
                  <a:schemeClr val="accent1"/>
                </a:solidFill>
              </a:rPr>
              <a:t>Average</a:t>
            </a:r>
            <a:r>
              <a:rPr lang="en-US" i="1"/>
              <a:t> case</a:t>
            </a:r>
            <a:r>
              <a:rPr lang="en-US"/>
              <a:t> power dissipation can often be much lower than worst case due to</a:t>
            </a:r>
          </a:p>
          <a:p>
            <a:pPr lvl="1">
              <a:lnSpc>
                <a:spcPct val="90000"/>
              </a:lnSpc>
            </a:pPr>
            <a:r>
              <a:rPr lang="en-US"/>
              <a:t>Aggressive clock gating</a:t>
            </a:r>
          </a:p>
          <a:p>
            <a:pPr lvl="1">
              <a:lnSpc>
                <a:spcPct val="90000"/>
              </a:lnSpc>
            </a:pPr>
            <a:r>
              <a:rPr lang="en-US"/>
              <a:t>Applications variations</a:t>
            </a:r>
          </a:p>
          <a:p>
            <a:pPr lvl="1">
              <a:lnSpc>
                <a:spcPct val="90000"/>
              </a:lnSpc>
            </a:pPr>
            <a:r>
              <a:rPr lang="en-US"/>
              <a:t>Underutilized resources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Not enough ILP</a:t>
            </a:r>
          </a:p>
          <a:p>
            <a:r>
              <a:rPr lang="en-US"/>
              <a:t>Currently about a 30% difference</a:t>
            </a:r>
          </a:p>
          <a:p>
            <a:r>
              <a:rPr lang="en-US"/>
              <a:t>Likely to further diverge…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534400" cy="422275"/>
          </a:xfrm>
        </p:spPr>
        <p:txBody>
          <a:bodyPr/>
          <a:lstStyle/>
          <a:p>
            <a:r>
              <a:rPr lang="en-US"/>
              <a:t>Review: Energy &amp; Power Equations</a:t>
            </a:r>
          </a:p>
        </p:txBody>
      </p:sp>
      <p:sp>
        <p:nvSpPr>
          <p:cNvPr id="201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467600" cy="2871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/>
              <a:t>E = </a:t>
            </a:r>
            <a:r>
              <a:rPr lang="en-US" sz="2600">
                <a:solidFill>
                  <a:schemeClr val="accent1"/>
                </a:solidFill>
              </a:rPr>
              <a:t>C</a:t>
            </a:r>
            <a:r>
              <a:rPr lang="en-US" sz="2600" baseline="-25000">
                <a:solidFill>
                  <a:schemeClr val="accent1"/>
                </a:solidFill>
              </a:rPr>
              <a:t>L</a:t>
            </a:r>
            <a:r>
              <a:rPr lang="en-US" sz="2600">
                <a:solidFill>
                  <a:schemeClr val="accent1"/>
                </a:solidFill>
              </a:rPr>
              <a:t> V</a:t>
            </a:r>
            <a:r>
              <a:rPr lang="en-US" sz="2600" baseline="-25000">
                <a:solidFill>
                  <a:schemeClr val="accent1"/>
                </a:solidFill>
              </a:rPr>
              <a:t>DD</a:t>
            </a:r>
            <a:r>
              <a:rPr lang="en-US" sz="2600" baseline="30000">
                <a:solidFill>
                  <a:schemeClr val="accent1"/>
                </a:solidFill>
              </a:rPr>
              <a:t>2 </a:t>
            </a:r>
            <a:r>
              <a:rPr lang="en-US" sz="2600">
                <a:solidFill>
                  <a:schemeClr val="accent1"/>
                </a:solidFill>
              </a:rPr>
              <a:t>P</a:t>
            </a:r>
            <a:r>
              <a:rPr lang="en-US" sz="2600" baseline="-25000">
                <a:solidFill>
                  <a:schemeClr val="accent1"/>
                </a:solidFill>
              </a:rPr>
              <a:t>0</a:t>
            </a:r>
            <a:r>
              <a:rPr lang="en-US" sz="2600" baseline="-25000">
                <a:solidFill>
                  <a:schemeClr val="accent1"/>
                </a:solidFill>
                <a:sym typeface="Symbol" pitchFamily="18" charset="2"/>
              </a:rPr>
              <a:t>1</a:t>
            </a:r>
            <a:r>
              <a:rPr lang="en-US" sz="2600"/>
              <a:t>  +  </a:t>
            </a:r>
            <a:r>
              <a:rPr lang="en-US" sz="2600">
                <a:solidFill>
                  <a:srgbClr val="008000"/>
                </a:solidFill>
              </a:rPr>
              <a:t>t</a:t>
            </a:r>
            <a:r>
              <a:rPr lang="en-US" sz="2600" baseline="-25000">
                <a:solidFill>
                  <a:srgbClr val="008000"/>
                </a:solidFill>
              </a:rPr>
              <a:t>sc</a:t>
            </a:r>
            <a:r>
              <a:rPr lang="en-US" sz="2600">
                <a:solidFill>
                  <a:srgbClr val="008000"/>
                </a:solidFill>
              </a:rPr>
              <a:t> V</a:t>
            </a:r>
            <a:r>
              <a:rPr lang="en-US" sz="2600" baseline="-25000">
                <a:solidFill>
                  <a:srgbClr val="008000"/>
                </a:solidFill>
              </a:rPr>
              <a:t>DD</a:t>
            </a:r>
            <a:r>
              <a:rPr lang="en-US" sz="2600">
                <a:solidFill>
                  <a:srgbClr val="008000"/>
                </a:solidFill>
              </a:rPr>
              <a:t> I</a:t>
            </a:r>
            <a:r>
              <a:rPr lang="en-US" sz="2600" baseline="-25000">
                <a:solidFill>
                  <a:srgbClr val="008000"/>
                </a:solidFill>
              </a:rPr>
              <a:t>peak </a:t>
            </a:r>
            <a:r>
              <a:rPr lang="en-US" sz="2600">
                <a:solidFill>
                  <a:srgbClr val="008000"/>
                </a:solidFill>
              </a:rPr>
              <a:t>P</a:t>
            </a:r>
            <a:r>
              <a:rPr lang="en-US" sz="2600" baseline="-25000">
                <a:solidFill>
                  <a:srgbClr val="008000"/>
                </a:solidFill>
              </a:rPr>
              <a:t>0</a:t>
            </a:r>
            <a:r>
              <a:rPr lang="en-US" sz="2600" baseline="-25000">
                <a:solidFill>
                  <a:srgbClr val="008000"/>
                </a:solidFill>
                <a:sym typeface="Symbol" pitchFamily="18" charset="2"/>
              </a:rPr>
              <a:t>1 </a:t>
            </a:r>
            <a:r>
              <a:rPr lang="en-US" sz="2600" baseline="-25000">
                <a:solidFill>
                  <a:srgbClr val="008000"/>
                </a:solidFill>
              </a:rPr>
              <a:t> </a:t>
            </a:r>
            <a:r>
              <a:rPr lang="en-US" sz="2600"/>
              <a:t>+  </a:t>
            </a:r>
            <a:r>
              <a:rPr lang="en-US" sz="2600">
                <a:solidFill>
                  <a:schemeClr val="accent2"/>
                </a:solidFill>
              </a:rPr>
              <a:t>V</a:t>
            </a:r>
            <a:r>
              <a:rPr lang="en-US" sz="2600" baseline="-25000">
                <a:solidFill>
                  <a:schemeClr val="accent2"/>
                </a:solidFill>
              </a:rPr>
              <a:t>DD</a:t>
            </a:r>
            <a:r>
              <a:rPr lang="en-US" sz="2600">
                <a:solidFill>
                  <a:schemeClr val="accent2"/>
                </a:solidFill>
              </a:rPr>
              <a:t> I</a:t>
            </a:r>
            <a:r>
              <a:rPr lang="en-US" sz="2600" baseline="-25000">
                <a:solidFill>
                  <a:schemeClr val="accent2"/>
                </a:solidFill>
              </a:rPr>
              <a:t>leakage</a:t>
            </a:r>
          </a:p>
          <a:p>
            <a:pPr>
              <a:buFont typeface="Wingdings" pitchFamily="2" charset="2"/>
              <a:buNone/>
            </a:pPr>
            <a:endParaRPr lang="en-US" sz="2600">
              <a:solidFill>
                <a:schemeClr val="accent2"/>
              </a:solidFill>
            </a:endParaRPr>
          </a:p>
          <a:p>
            <a:endParaRPr lang="en-US" sz="2600">
              <a:solidFill>
                <a:schemeClr val="accent2"/>
              </a:solidFill>
            </a:endParaRPr>
          </a:p>
          <a:p>
            <a:endParaRPr lang="en-US" sz="2600"/>
          </a:p>
          <a:p>
            <a:pPr>
              <a:buFont typeface="Wingdings" pitchFamily="2" charset="2"/>
              <a:buNone/>
            </a:pPr>
            <a:r>
              <a:rPr lang="en-US" sz="2600"/>
              <a:t>P = </a:t>
            </a:r>
            <a:r>
              <a:rPr lang="en-US" sz="2600">
                <a:solidFill>
                  <a:schemeClr val="accent1"/>
                </a:solidFill>
              </a:rPr>
              <a:t>C</a:t>
            </a:r>
            <a:r>
              <a:rPr lang="en-US" sz="2600" baseline="-25000">
                <a:solidFill>
                  <a:schemeClr val="accent1"/>
                </a:solidFill>
              </a:rPr>
              <a:t>L</a:t>
            </a:r>
            <a:r>
              <a:rPr lang="en-US" sz="2600">
                <a:solidFill>
                  <a:schemeClr val="accent1"/>
                </a:solidFill>
              </a:rPr>
              <a:t> V</a:t>
            </a:r>
            <a:r>
              <a:rPr lang="en-US" sz="2600" baseline="-25000">
                <a:solidFill>
                  <a:schemeClr val="accent1"/>
                </a:solidFill>
              </a:rPr>
              <a:t>DD</a:t>
            </a:r>
            <a:r>
              <a:rPr lang="en-US" sz="2600" baseline="30000">
                <a:solidFill>
                  <a:schemeClr val="accent1"/>
                </a:solidFill>
              </a:rPr>
              <a:t>2</a:t>
            </a:r>
            <a:r>
              <a:rPr lang="en-US" sz="2600">
                <a:solidFill>
                  <a:schemeClr val="accent1"/>
                </a:solidFill>
              </a:rPr>
              <a:t> f</a:t>
            </a:r>
            <a:r>
              <a:rPr lang="en-US" sz="2600" baseline="-25000">
                <a:solidFill>
                  <a:schemeClr val="accent1"/>
                </a:solidFill>
              </a:rPr>
              <a:t>0</a:t>
            </a:r>
            <a:r>
              <a:rPr lang="en-US" sz="2600" baseline="-25000">
                <a:solidFill>
                  <a:schemeClr val="accent1"/>
                </a:solidFill>
                <a:sym typeface="Symbol" pitchFamily="18" charset="2"/>
              </a:rPr>
              <a:t>1 </a:t>
            </a:r>
            <a:r>
              <a:rPr lang="en-US" sz="2600"/>
              <a:t> +   </a:t>
            </a:r>
            <a:r>
              <a:rPr lang="en-US" sz="2600">
                <a:solidFill>
                  <a:srgbClr val="008000"/>
                </a:solidFill>
              </a:rPr>
              <a:t>t</a:t>
            </a:r>
            <a:r>
              <a:rPr lang="en-US" sz="2600" baseline="-25000">
                <a:solidFill>
                  <a:srgbClr val="008000"/>
                </a:solidFill>
              </a:rPr>
              <a:t>sc</a:t>
            </a:r>
            <a:r>
              <a:rPr lang="en-US" sz="2600">
                <a:solidFill>
                  <a:srgbClr val="008000"/>
                </a:solidFill>
              </a:rPr>
              <a:t>V</a:t>
            </a:r>
            <a:r>
              <a:rPr lang="en-US" sz="2600" baseline="-25000">
                <a:solidFill>
                  <a:srgbClr val="008000"/>
                </a:solidFill>
              </a:rPr>
              <a:t>DD</a:t>
            </a:r>
            <a:r>
              <a:rPr lang="en-US" sz="2600">
                <a:solidFill>
                  <a:srgbClr val="008000"/>
                </a:solidFill>
              </a:rPr>
              <a:t> I</a:t>
            </a:r>
            <a:r>
              <a:rPr lang="en-US" sz="2600" baseline="-25000">
                <a:solidFill>
                  <a:srgbClr val="008000"/>
                </a:solidFill>
              </a:rPr>
              <a:t>peak</a:t>
            </a:r>
            <a:r>
              <a:rPr lang="en-US" sz="2600">
                <a:solidFill>
                  <a:srgbClr val="008000"/>
                </a:solidFill>
              </a:rPr>
              <a:t> f</a:t>
            </a:r>
            <a:r>
              <a:rPr lang="en-US" sz="2600" baseline="-25000">
                <a:solidFill>
                  <a:srgbClr val="008000"/>
                </a:solidFill>
              </a:rPr>
              <a:t>0</a:t>
            </a:r>
            <a:r>
              <a:rPr lang="en-US" sz="2600" baseline="-25000">
                <a:solidFill>
                  <a:srgbClr val="008000"/>
                </a:solidFill>
                <a:sym typeface="Symbol" pitchFamily="18" charset="2"/>
              </a:rPr>
              <a:t>1 </a:t>
            </a:r>
            <a:r>
              <a:rPr lang="en-US" sz="2600"/>
              <a:t>+</a:t>
            </a:r>
            <a:r>
              <a:rPr lang="en-US" sz="2600">
                <a:solidFill>
                  <a:srgbClr val="0000B6"/>
                </a:solidFill>
              </a:rPr>
              <a:t>   </a:t>
            </a:r>
            <a:r>
              <a:rPr lang="en-US" sz="2600">
                <a:solidFill>
                  <a:schemeClr val="accent2"/>
                </a:solidFill>
              </a:rPr>
              <a:t>V</a:t>
            </a:r>
            <a:r>
              <a:rPr lang="en-US" sz="2600" baseline="-25000">
                <a:solidFill>
                  <a:schemeClr val="accent2"/>
                </a:solidFill>
              </a:rPr>
              <a:t>DD</a:t>
            </a:r>
            <a:r>
              <a:rPr lang="en-US" sz="2600">
                <a:solidFill>
                  <a:schemeClr val="accent2"/>
                </a:solidFill>
              </a:rPr>
              <a:t> I</a:t>
            </a:r>
            <a:r>
              <a:rPr lang="en-US" sz="2600" baseline="-25000">
                <a:solidFill>
                  <a:schemeClr val="accent2"/>
                </a:solidFill>
              </a:rPr>
              <a:t>leakage</a:t>
            </a:r>
          </a:p>
        </p:txBody>
      </p:sp>
      <p:sp>
        <p:nvSpPr>
          <p:cNvPr id="2012164" name="Rectangle 4"/>
          <p:cNvSpPr>
            <a:spLocks noChangeArrowheads="1"/>
          </p:cNvSpPr>
          <p:nvPr/>
        </p:nvSpPr>
        <p:spPr bwMode="auto">
          <a:xfrm>
            <a:off x="685800" y="4267200"/>
            <a:ext cx="25146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Dynamic power</a:t>
            </a:r>
          </a:p>
          <a:p>
            <a:pPr algn="ctr"/>
            <a:r>
              <a:rPr lang="en-US" sz="2400"/>
              <a:t>(~90% today and decreasing relatively)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12165" name="Rectangle 5"/>
          <p:cNvSpPr>
            <a:spLocks noChangeArrowheads="1"/>
          </p:cNvSpPr>
          <p:nvPr/>
        </p:nvSpPr>
        <p:spPr bwMode="auto">
          <a:xfrm>
            <a:off x="3505200" y="4267200"/>
            <a:ext cx="23622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8000"/>
                </a:solidFill>
              </a:rPr>
              <a:t>Short-circuit power</a:t>
            </a:r>
          </a:p>
          <a:p>
            <a:pPr algn="ctr"/>
            <a:r>
              <a:rPr lang="en-US" sz="2400">
                <a:solidFill>
                  <a:srgbClr val="008000"/>
                </a:solidFill>
              </a:rPr>
              <a:t>(~8% today and decreasing absolutely)</a:t>
            </a:r>
            <a:endParaRPr lang="en-US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2012166" name="Rectangle 6"/>
          <p:cNvSpPr>
            <a:spLocks noChangeArrowheads="1"/>
          </p:cNvSpPr>
          <p:nvPr/>
        </p:nvSpPr>
        <p:spPr bwMode="auto">
          <a:xfrm>
            <a:off x="6248400" y="4267200"/>
            <a:ext cx="2362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accent2"/>
                </a:solidFill>
              </a:rPr>
              <a:t>Leakage power</a:t>
            </a:r>
          </a:p>
          <a:p>
            <a:pPr algn="ctr"/>
            <a:r>
              <a:rPr lang="en-US" sz="2400">
                <a:solidFill>
                  <a:schemeClr val="accent2"/>
                </a:solidFill>
              </a:rPr>
              <a:t>(~2% today and increasing)</a:t>
            </a:r>
            <a:endParaRPr 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2012167" name="Group 7"/>
          <p:cNvGrpSpPr>
            <a:grpSpLocks/>
          </p:cNvGrpSpPr>
          <p:nvPr/>
        </p:nvGrpSpPr>
        <p:grpSpPr bwMode="auto">
          <a:xfrm>
            <a:off x="3124200" y="1905000"/>
            <a:ext cx="3657600" cy="1295400"/>
            <a:chOff x="1680" y="1632"/>
            <a:chExt cx="2304" cy="816"/>
          </a:xfrm>
        </p:grpSpPr>
        <p:sp>
          <p:nvSpPr>
            <p:cNvPr id="2012168" name="Line 8"/>
            <p:cNvSpPr>
              <a:spLocks noChangeShapeType="1"/>
            </p:cNvSpPr>
            <p:nvPr/>
          </p:nvSpPr>
          <p:spPr bwMode="auto">
            <a:xfrm>
              <a:off x="1824" y="168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2169" name="Line 9"/>
            <p:cNvSpPr>
              <a:spLocks noChangeShapeType="1"/>
            </p:cNvSpPr>
            <p:nvPr/>
          </p:nvSpPr>
          <p:spPr bwMode="auto">
            <a:xfrm>
              <a:off x="379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2170" name="Rectangle 10"/>
            <p:cNvSpPr>
              <a:spLocks noChangeArrowheads="1"/>
            </p:cNvSpPr>
            <p:nvPr/>
          </p:nvSpPr>
          <p:spPr bwMode="auto">
            <a:xfrm>
              <a:off x="1680" y="1920"/>
              <a:ext cx="230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 f</a:t>
              </a:r>
              <a:r>
                <a:rPr lang="en-US" sz="2400" baseline="-25000">
                  <a:solidFill>
                    <a:schemeClr val="tx1"/>
                  </a:solidFill>
                </a:rPr>
                <a:t>0</a:t>
              </a:r>
              <a:r>
                <a:rPr lang="en-US" sz="2400" baseline="-25000">
                  <a:solidFill>
                    <a:schemeClr val="tx1"/>
                  </a:solidFill>
                  <a:sym typeface="Symbol" pitchFamily="18" charset="2"/>
                </a:rPr>
                <a:t></a:t>
              </a:r>
              <a:r>
                <a:rPr lang="en-US" sz="2400" baseline="-25000">
                  <a:solidFill>
                    <a:schemeClr val="tx1"/>
                  </a:solidFill>
                </a:rPr>
                <a:t>1</a:t>
              </a:r>
              <a:r>
                <a:rPr lang="en-US" sz="2400">
                  <a:solidFill>
                    <a:schemeClr val="tx1"/>
                  </a:solidFill>
                </a:rPr>
                <a:t> = P</a:t>
              </a:r>
              <a:r>
                <a:rPr lang="en-US" sz="2400" baseline="-25000">
                  <a:solidFill>
                    <a:schemeClr val="tx1"/>
                  </a:solidFill>
                </a:rPr>
                <a:t>0</a:t>
              </a:r>
              <a:r>
                <a:rPr lang="en-US" sz="2400" baseline="-25000">
                  <a:solidFill>
                    <a:schemeClr val="tx1"/>
                  </a:solidFill>
                  <a:sym typeface="Symbol" pitchFamily="18" charset="2"/>
                </a:rPr>
                <a:t></a:t>
              </a:r>
              <a:r>
                <a:rPr lang="en-US" sz="2400" baseline="-25000">
                  <a:solidFill>
                    <a:schemeClr val="tx1"/>
                  </a:solidFill>
                </a:rPr>
                <a:t>1</a:t>
              </a:r>
              <a:r>
                <a:rPr lang="en-US" sz="2400">
                  <a:solidFill>
                    <a:schemeClr val="tx1"/>
                  </a:solidFill>
                </a:rPr>
                <a:t> * f</a:t>
              </a:r>
              <a:r>
                <a:rPr lang="en-US" sz="2400" baseline="-25000">
                  <a:solidFill>
                    <a:schemeClr val="tx1"/>
                  </a:solidFill>
                </a:rPr>
                <a:t>clock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 Dynamic Power as a Function of V</a:t>
            </a:r>
            <a:r>
              <a:rPr lang="en-US" baseline="-25000"/>
              <a:t>DD</a:t>
            </a:r>
          </a:p>
        </p:txBody>
      </p:sp>
      <p:sp>
        <p:nvSpPr>
          <p:cNvPr id="202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3698875" cy="2589213"/>
          </a:xfrm>
        </p:spPr>
        <p:txBody>
          <a:bodyPr/>
          <a:lstStyle/>
          <a:p>
            <a:pPr marL="342900" indent="-342900"/>
            <a:r>
              <a:rPr lang="en-US"/>
              <a:t>Decreasing the V</a:t>
            </a:r>
            <a:r>
              <a:rPr lang="en-US" baseline="-25000"/>
              <a:t>DD </a:t>
            </a:r>
            <a:r>
              <a:rPr lang="en-US">
                <a:solidFill>
                  <a:schemeClr val="accent1"/>
                </a:solidFill>
              </a:rPr>
              <a:t>decreases</a:t>
            </a:r>
            <a:r>
              <a:rPr lang="en-US"/>
              <a:t> dynamic energy consumption (quadratically)</a:t>
            </a:r>
          </a:p>
          <a:p>
            <a:pPr marL="342900" indent="-342900"/>
            <a:r>
              <a:rPr lang="en-US"/>
              <a:t>But, </a:t>
            </a:r>
            <a:r>
              <a:rPr lang="en-US">
                <a:solidFill>
                  <a:schemeClr val="accent1"/>
                </a:solidFill>
              </a:rPr>
              <a:t>increases</a:t>
            </a:r>
            <a:r>
              <a:rPr lang="en-US"/>
              <a:t> gate delay (decreases performance)</a:t>
            </a:r>
            <a:endParaRPr lang="en-US" baseline="-25000"/>
          </a:p>
        </p:txBody>
      </p:sp>
      <p:graphicFrame>
        <p:nvGraphicFramePr>
          <p:cNvPr id="2027524" name="Object 4"/>
          <p:cNvGraphicFramePr>
            <a:graphicFrameLocks noChangeAspect="1"/>
          </p:cNvGraphicFramePr>
          <p:nvPr/>
        </p:nvGraphicFramePr>
        <p:xfrm>
          <a:off x="4495800" y="990600"/>
          <a:ext cx="4038600" cy="3505200"/>
        </p:xfrm>
        <a:graphic>
          <a:graphicData uri="http://schemas.openxmlformats.org/presentationml/2006/ole">
            <p:oleObj spid="_x0000_s2027524" name="Chart" r:id="rId4" imgW="7781849" imgH="4505249" progId="MSGraph.Chart.8">
              <p:embed followColorScheme="full"/>
            </p:oleObj>
          </a:graphicData>
        </a:graphic>
      </p:graphicFrame>
      <p:sp>
        <p:nvSpPr>
          <p:cNvPr id="2027525" name="Text Box 5"/>
          <p:cNvSpPr txBox="1">
            <a:spLocks noChangeArrowheads="1"/>
          </p:cNvSpPr>
          <p:nvPr/>
        </p:nvSpPr>
        <p:spPr bwMode="auto">
          <a:xfrm>
            <a:off x="6096000" y="4267200"/>
            <a:ext cx="1284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V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DD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(V) </a:t>
            </a:r>
          </a:p>
        </p:txBody>
      </p:sp>
      <p:sp>
        <p:nvSpPr>
          <p:cNvPr id="2027526" name="Text Box 6"/>
          <p:cNvSpPr txBox="1">
            <a:spLocks noChangeArrowheads="1"/>
          </p:cNvSpPr>
          <p:nvPr/>
        </p:nvSpPr>
        <p:spPr bwMode="auto">
          <a:xfrm rot="-5390744">
            <a:off x="3509963" y="2251075"/>
            <a:ext cx="15779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>
                <a:solidFill>
                  <a:schemeClr val="tx1"/>
                </a:solidFill>
                <a:latin typeface="Comic Sans MS" pitchFamily="66" charset="0"/>
              </a:rPr>
              <a:t>t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p(normalized)</a:t>
            </a:r>
            <a:endParaRPr lang="en-US" sz="240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027527" name="Rectangle 7"/>
          <p:cNvSpPr>
            <a:spLocks noChangeArrowheads="1"/>
          </p:cNvSpPr>
          <p:nvPr/>
        </p:nvSpPr>
        <p:spPr bwMode="auto">
          <a:xfrm>
            <a:off x="457200" y="4800600"/>
            <a:ext cx="8153400" cy="1365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Determine the critical path(s) at </a:t>
            </a:r>
            <a:r>
              <a:rPr lang="en-US" sz="2400"/>
              <a:t>design time</a:t>
            </a:r>
            <a:r>
              <a:rPr lang="en-US" sz="2400">
                <a:solidFill>
                  <a:schemeClr val="tx1"/>
                </a:solidFill>
              </a:rPr>
              <a:t> and use high V</a:t>
            </a:r>
            <a:r>
              <a:rPr lang="en-US" sz="2400" baseline="-25000">
                <a:solidFill>
                  <a:schemeClr val="tx1"/>
                </a:solidFill>
              </a:rPr>
              <a:t>DD</a:t>
            </a:r>
            <a:r>
              <a:rPr lang="en-US" sz="2400">
                <a:solidFill>
                  <a:schemeClr val="tx1"/>
                </a:solidFill>
              </a:rPr>
              <a:t> for the transistors on those paths for speed.  Use a lower V</a:t>
            </a:r>
            <a:r>
              <a:rPr lang="en-US" sz="2400" baseline="-25000">
                <a:solidFill>
                  <a:schemeClr val="tx1"/>
                </a:solidFill>
              </a:rPr>
              <a:t>DD</a:t>
            </a:r>
            <a:r>
              <a:rPr lang="en-US" sz="2400">
                <a:solidFill>
                  <a:schemeClr val="tx1"/>
                </a:solidFill>
              </a:rPr>
              <a:t> on the other logic to reduce dynamic energy consumption.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24">
                                            <p:oleChartEl type="series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027524" grpId="0" bld="series"/>
      <p:bldP spid="20275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Frequency and Voltage Scaling</a:t>
            </a:r>
          </a:p>
        </p:txBody>
      </p:sp>
      <p:sp>
        <p:nvSpPr>
          <p:cNvPr id="202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1743075"/>
          </a:xfrm>
        </p:spPr>
        <p:txBody>
          <a:bodyPr/>
          <a:lstStyle/>
          <a:p>
            <a:pPr marL="342900" indent="-342900"/>
            <a:r>
              <a:rPr lang="en-US"/>
              <a:t>Intel’s SpeedStep</a:t>
            </a:r>
          </a:p>
          <a:p>
            <a:pPr marL="742950" lvl="1" indent="-285750"/>
            <a:r>
              <a:rPr lang="en-US"/>
              <a:t>Hardware that steps down the clock frequency (dynamic frequency scaling – DFS) when the user unplugs from AC power</a:t>
            </a:r>
          </a:p>
          <a:p>
            <a:pPr marL="1143000" lvl="2" indent="-228600"/>
            <a:r>
              <a:rPr lang="en-US"/>
              <a:t>PLL from 650MHz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500MHz</a:t>
            </a:r>
          </a:p>
          <a:p>
            <a:pPr marL="742950" lvl="1" indent="-285750"/>
            <a:r>
              <a:rPr lang="en-US"/>
              <a:t>CPU stalls during SpeedStep adjustment</a:t>
            </a:r>
          </a:p>
        </p:txBody>
      </p:sp>
      <p:sp>
        <p:nvSpPr>
          <p:cNvPr id="2029572" name="Rectangle 4"/>
          <p:cNvSpPr>
            <a:spLocks noChangeArrowheads="1"/>
          </p:cNvSpPr>
          <p:nvPr/>
        </p:nvSpPr>
        <p:spPr bwMode="auto">
          <a:xfrm>
            <a:off x="381000" y="2832100"/>
            <a:ext cx="8153400" cy="345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Transmeta LongRun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Hardware that applies </a:t>
            </a:r>
            <a:r>
              <a:rPr lang="en-US" sz="2000"/>
              <a:t>both</a:t>
            </a:r>
            <a:r>
              <a:rPr lang="en-US" sz="2000">
                <a:solidFill>
                  <a:schemeClr val="tx1"/>
                </a:solidFill>
              </a:rPr>
              <a:t> DFS </a:t>
            </a:r>
            <a:r>
              <a:rPr lang="en-US" sz="2000"/>
              <a:t>and</a:t>
            </a:r>
            <a:r>
              <a:rPr lang="en-US" sz="2000">
                <a:solidFill>
                  <a:schemeClr val="tx1"/>
                </a:solidFill>
              </a:rPr>
              <a:t> DVS (dynamic supply voltage scaling)</a:t>
            </a:r>
          </a:p>
          <a:p>
            <a:pPr marL="1146175" lvl="2" indent="-176213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sz="1800">
                <a:solidFill>
                  <a:schemeClr val="tx1"/>
                </a:solidFill>
              </a:rPr>
              <a:t>32 levels of V</a:t>
            </a:r>
            <a:r>
              <a:rPr lang="en-US" sz="1800" baseline="-25000">
                <a:solidFill>
                  <a:schemeClr val="tx1"/>
                </a:solidFill>
              </a:rPr>
              <a:t>DD</a:t>
            </a:r>
            <a:r>
              <a:rPr lang="en-US" sz="1800">
                <a:solidFill>
                  <a:schemeClr val="tx1"/>
                </a:solidFill>
              </a:rPr>
              <a:t> from 1.1V to 1.6V</a:t>
            </a:r>
          </a:p>
          <a:p>
            <a:pPr marL="1146175" lvl="2" indent="-176213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sz="1800">
                <a:solidFill>
                  <a:schemeClr val="tx1"/>
                </a:solidFill>
              </a:rPr>
              <a:t>PLL from 200MHz </a:t>
            </a:r>
            <a:r>
              <a:rPr lang="en-US" sz="180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1"/>
                </a:solidFill>
              </a:rPr>
              <a:t> 700MHz in increments of 33MHz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Triggered when CPU load change is detected by software</a:t>
            </a:r>
          </a:p>
          <a:p>
            <a:pPr marL="1146175" lvl="2" indent="-176213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sz="1800">
                <a:solidFill>
                  <a:schemeClr val="tx1"/>
                </a:solidFill>
              </a:rPr>
              <a:t>heavier load </a:t>
            </a:r>
            <a:r>
              <a:rPr lang="en-US" sz="1800">
                <a:solidFill>
                  <a:schemeClr val="tx1"/>
                </a:solidFill>
                <a:sym typeface="Symbol" pitchFamily="18" charset="2"/>
              </a:rPr>
              <a:t> ramp up V</a:t>
            </a:r>
            <a:r>
              <a:rPr lang="en-US" sz="1800" baseline="-25000">
                <a:solidFill>
                  <a:schemeClr val="tx1"/>
                </a:solidFill>
                <a:sym typeface="Symbol" pitchFamily="18" charset="2"/>
              </a:rPr>
              <a:t>DD</a:t>
            </a:r>
            <a:r>
              <a:rPr lang="en-US" sz="1800">
                <a:solidFill>
                  <a:schemeClr val="tx1"/>
                </a:solidFill>
                <a:sym typeface="Symbol" pitchFamily="18" charset="2"/>
              </a:rPr>
              <a:t>, when stable speed up clock</a:t>
            </a:r>
          </a:p>
          <a:p>
            <a:pPr marL="1146175" lvl="2" indent="-176213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sz="1800">
                <a:solidFill>
                  <a:schemeClr val="tx1"/>
                </a:solidFill>
                <a:sym typeface="Symbol" pitchFamily="18" charset="2"/>
              </a:rPr>
              <a:t>lighter load  slow down clock, when PLL locks onto new rate, ramp down V</a:t>
            </a:r>
            <a:r>
              <a:rPr lang="en-US" sz="1800" baseline="-25000">
                <a:solidFill>
                  <a:schemeClr val="tx1"/>
                </a:solidFill>
                <a:sym typeface="Symbol" pitchFamily="18" charset="2"/>
              </a:rPr>
              <a:t>DD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CPU stalls only during PLL relock (&lt; 20 microsec)</a:t>
            </a:r>
            <a:endParaRPr lang="en-US" sz="2000" baseline="-2500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95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Thermal Management (DTM)</a:t>
            </a:r>
          </a:p>
        </p:txBody>
      </p:sp>
      <p:grpSp>
        <p:nvGrpSpPr>
          <p:cNvPr id="2037763" name="Group 3"/>
          <p:cNvGrpSpPr>
            <a:grpSpLocks/>
          </p:cNvGrpSpPr>
          <p:nvPr/>
        </p:nvGrpSpPr>
        <p:grpSpPr bwMode="auto">
          <a:xfrm>
            <a:off x="3200400" y="2362200"/>
            <a:ext cx="3200400" cy="2552700"/>
            <a:chOff x="2016" y="1944"/>
            <a:chExt cx="2016" cy="1608"/>
          </a:xfrm>
        </p:grpSpPr>
        <p:sp>
          <p:nvSpPr>
            <p:cNvPr id="2037764" name="Rectangle 4"/>
            <p:cNvSpPr>
              <a:spLocks noChangeArrowheads="1"/>
            </p:cNvSpPr>
            <p:nvPr/>
          </p:nvSpPr>
          <p:spPr bwMode="auto">
            <a:xfrm>
              <a:off x="2016" y="2669"/>
              <a:ext cx="2016" cy="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sz="2400">
                  <a:solidFill>
                    <a:schemeClr val="tx1"/>
                  </a:solidFill>
                </a:rPr>
                <a:t>Initiation Mechanism:</a:t>
              </a:r>
            </a:p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sz="2000">
                  <a:solidFill>
                    <a:schemeClr val="tx1"/>
                  </a:solidFill>
                </a:rPr>
                <a:t>How do we enable technique?</a:t>
              </a:r>
            </a:p>
          </p:txBody>
        </p:sp>
        <p:pic>
          <p:nvPicPr>
            <p:cNvPr id="2037765" name="Picture 5" descr="Firetrk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60" y="1944"/>
              <a:ext cx="1411" cy="700"/>
            </a:xfrm>
            <a:prstGeom prst="rect">
              <a:avLst/>
            </a:prstGeom>
            <a:noFill/>
          </p:spPr>
        </p:pic>
      </p:grpSp>
      <p:grpSp>
        <p:nvGrpSpPr>
          <p:cNvPr id="2037766" name="Group 6"/>
          <p:cNvGrpSpPr>
            <a:grpSpLocks/>
          </p:cNvGrpSpPr>
          <p:nvPr/>
        </p:nvGrpSpPr>
        <p:grpSpPr bwMode="auto">
          <a:xfrm>
            <a:off x="5638800" y="2908300"/>
            <a:ext cx="3429000" cy="3035300"/>
            <a:chOff x="3552" y="2408"/>
            <a:chExt cx="2160" cy="1912"/>
          </a:xfrm>
        </p:grpSpPr>
        <p:sp>
          <p:nvSpPr>
            <p:cNvPr id="2037767" name="Rectangle 7"/>
            <p:cNvSpPr>
              <a:spLocks noChangeArrowheads="1"/>
            </p:cNvSpPr>
            <p:nvPr/>
          </p:nvSpPr>
          <p:spPr bwMode="auto">
            <a:xfrm>
              <a:off x="3552" y="3557"/>
              <a:ext cx="2160" cy="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sz="2400">
                  <a:solidFill>
                    <a:schemeClr val="tx1"/>
                  </a:solidFill>
                </a:rPr>
                <a:t>Response Mechanism:</a:t>
              </a:r>
            </a:p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sz="2000">
                  <a:solidFill>
                    <a:schemeClr val="tx1"/>
                  </a:solidFill>
                </a:rPr>
                <a:t>What technique do we enable?</a:t>
              </a:r>
              <a:endParaRPr kumimoji="1" lang="en-US" sz="2400">
                <a:solidFill>
                  <a:schemeClr val="tx1"/>
                </a:solidFill>
              </a:endParaRPr>
            </a:p>
          </p:txBody>
        </p:sp>
        <p:pic>
          <p:nvPicPr>
            <p:cNvPr id="2037768" name="Picture 8" descr="IN00599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66" y="2408"/>
              <a:ext cx="1454" cy="1149"/>
            </a:xfrm>
            <a:prstGeom prst="rect">
              <a:avLst/>
            </a:prstGeom>
            <a:noFill/>
          </p:spPr>
        </p:pic>
      </p:grpSp>
      <p:grpSp>
        <p:nvGrpSpPr>
          <p:cNvPr id="2037769" name="Group 9"/>
          <p:cNvGrpSpPr>
            <a:grpSpLocks/>
          </p:cNvGrpSpPr>
          <p:nvPr/>
        </p:nvGrpSpPr>
        <p:grpSpPr bwMode="auto">
          <a:xfrm>
            <a:off x="228600" y="1524000"/>
            <a:ext cx="2971800" cy="2927350"/>
            <a:chOff x="144" y="1372"/>
            <a:chExt cx="1872" cy="1844"/>
          </a:xfrm>
        </p:grpSpPr>
        <p:pic>
          <p:nvPicPr>
            <p:cNvPr id="2037770" name="Picture 10" descr="BL00520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0" y="1372"/>
              <a:ext cx="1020" cy="913"/>
            </a:xfrm>
            <a:prstGeom prst="rect">
              <a:avLst/>
            </a:prstGeom>
            <a:noFill/>
          </p:spPr>
        </p:pic>
        <p:sp>
          <p:nvSpPr>
            <p:cNvPr id="2037771" name="Rectangle 11"/>
            <p:cNvSpPr>
              <a:spLocks noChangeArrowheads="1"/>
            </p:cNvSpPr>
            <p:nvPr/>
          </p:nvSpPr>
          <p:spPr bwMode="auto">
            <a:xfrm>
              <a:off x="144" y="2346"/>
              <a:ext cx="1872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sz="2400">
                  <a:solidFill>
                    <a:schemeClr val="tx1"/>
                  </a:solidFill>
                </a:rPr>
                <a:t>Trigger Mechanism:</a:t>
              </a:r>
              <a:r>
                <a:rPr kumimoji="1" lang="en-US" sz="2400">
                  <a:solidFill>
                    <a:schemeClr val="tx1"/>
                  </a:solidFill>
                  <a:latin typeface="Tahoma" pitchFamily="34" charset="0"/>
                </a:rPr>
                <a:t> </a:t>
              </a:r>
            </a:p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sz="2000">
                  <a:solidFill>
                    <a:schemeClr val="tx1"/>
                  </a:solidFill>
                </a:rPr>
                <a:t>When do we enable DTM techniques?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3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3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786" name="Rectangle 2"/>
          <p:cNvSpPr>
            <a:spLocks noChangeArrowheads="1"/>
          </p:cNvSpPr>
          <p:nvPr/>
        </p:nvSpPr>
        <p:spPr bwMode="auto">
          <a:xfrm>
            <a:off x="1830388" y="914400"/>
            <a:ext cx="989012" cy="10302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8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DTM Trigger Mechanisms</a:t>
            </a:r>
          </a:p>
        </p:txBody>
      </p:sp>
      <p:sp>
        <p:nvSpPr>
          <p:cNvPr id="20387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7813" y="2514600"/>
            <a:ext cx="4294187" cy="3522663"/>
          </a:xfrm>
        </p:spPr>
        <p:txBody>
          <a:bodyPr/>
          <a:lstStyle/>
          <a:p>
            <a:pPr marL="342900" indent="-342900"/>
            <a:r>
              <a:rPr lang="en-US"/>
              <a:t>Mechanism: How to deduce temperature?</a:t>
            </a:r>
          </a:p>
          <a:p>
            <a:pPr marL="342900" indent="-342900"/>
            <a:r>
              <a:rPr lang="en-US"/>
              <a:t>Direct approach: on-chip temperature sensors </a:t>
            </a:r>
          </a:p>
          <a:p>
            <a:pPr marL="742950" lvl="1" indent="-285750"/>
            <a:r>
              <a:rPr lang="en-US"/>
              <a:t>Based on differential voltage change across 2 diodes of different sizes </a:t>
            </a:r>
          </a:p>
          <a:p>
            <a:pPr marL="742950" lvl="1" indent="-285750"/>
            <a:r>
              <a:rPr lang="en-US"/>
              <a:t>May require &gt;1 sensor</a:t>
            </a:r>
          </a:p>
          <a:p>
            <a:pPr marL="742950" lvl="1" indent="-285750"/>
            <a:r>
              <a:rPr lang="en-US"/>
              <a:t>Hysteresis and delay are problems</a:t>
            </a:r>
          </a:p>
        </p:txBody>
      </p:sp>
      <p:grpSp>
        <p:nvGrpSpPr>
          <p:cNvPr id="2038789" name="Group 5"/>
          <p:cNvGrpSpPr>
            <a:grpSpLocks/>
          </p:cNvGrpSpPr>
          <p:nvPr/>
        </p:nvGrpSpPr>
        <p:grpSpPr bwMode="auto">
          <a:xfrm>
            <a:off x="1830388" y="838200"/>
            <a:ext cx="5332412" cy="1074738"/>
            <a:chOff x="913" y="1248"/>
            <a:chExt cx="3359" cy="677"/>
          </a:xfrm>
        </p:grpSpPr>
        <p:pic>
          <p:nvPicPr>
            <p:cNvPr id="2038790" name="Picture 6" descr="Firetrk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8" y="1352"/>
              <a:ext cx="1185" cy="573"/>
            </a:xfrm>
            <a:prstGeom prst="rect">
              <a:avLst/>
            </a:prstGeom>
            <a:noFill/>
          </p:spPr>
        </p:pic>
        <p:pic>
          <p:nvPicPr>
            <p:cNvPr id="2038791" name="Picture 7" descr="IN0059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08" y="1296"/>
              <a:ext cx="864" cy="603"/>
            </a:xfrm>
            <a:prstGeom prst="rect">
              <a:avLst/>
            </a:prstGeom>
            <a:noFill/>
          </p:spPr>
        </p:pic>
        <p:pic>
          <p:nvPicPr>
            <p:cNvPr id="2038792" name="Picture 8" descr="BL00520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13" y="1248"/>
              <a:ext cx="623" cy="606"/>
            </a:xfrm>
            <a:prstGeom prst="rect">
              <a:avLst/>
            </a:prstGeom>
            <a:noFill/>
          </p:spPr>
        </p:pic>
        <p:sp>
          <p:nvSpPr>
            <p:cNvPr id="2038793" name="AutoShape 9"/>
            <p:cNvSpPr>
              <a:spLocks noChangeArrowheads="1"/>
            </p:cNvSpPr>
            <p:nvPr/>
          </p:nvSpPr>
          <p:spPr bwMode="auto">
            <a:xfrm>
              <a:off x="1555" y="1488"/>
              <a:ext cx="413" cy="15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794" name="AutoShape 10"/>
            <p:cNvSpPr>
              <a:spLocks noChangeArrowheads="1"/>
            </p:cNvSpPr>
            <p:nvPr/>
          </p:nvSpPr>
          <p:spPr bwMode="auto">
            <a:xfrm>
              <a:off x="2976" y="1508"/>
              <a:ext cx="413" cy="15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38795" name="Rectangle 11"/>
          <p:cNvSpPr>
            <a:spLocks noChangeArrowheads="1"/>
          </p:cNvSpPr>
          <p:nvPr/>
        </p:nvSpPr>
        <p:spPr bwMode="auto">
          <a:xfrm>
            <a:off x="4724400" y="2514600"/>
            <a:ext cx="4038600" cy="4057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Policy:  When to begin responding?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Trigger level set too high means higher packaging costs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Trigger level set too low means frequent triggering and loss in performance</a:t>
            </a:r>
          </a:p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Choose trigger level to exploit difference between average and worst case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786" grpId="0" animBg="1"/>
      <p:bldP spid="2038788" grpId="0" build="allAtOnce"/>
      <p:bldP spid="20387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858" name="Rectangle 2"/>
          <p:cNvSpPr>
            <a:spLocks noChangeArrowheads="1"/>
          </p:cNvSpPr>
          <p:nvPr/>
        </p:nvSpPr>
        <p:spPr bwMode="auto">
          <a:xfrm>
            <a:off x="5867400" y="914400"/>
            <a:ext cx="16002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1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DTM Initiation and Response Mechanisms</a:t>
            </a:r>
          </a:p>
        </p:txBody>
      </p:sp>
      <p:sp>
        <p:nvSpPr>
          <p:cNvPr id="204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630488"/>
            <a:ext cx="8382000" cy="3554412"/>
          </a:xfrm>
        </p:spPr>
        <p:txBody>
          <a:bodyPr/>
          <a:lstStyle/>
          <a:p>
            <a:r>
              <a:rPr lang="en-US"/>
              <a:t>Operating system or microarchitectural control?</a:t>
            </a:r>
          </a:p>
          <a:p>
            <a:pPr lvl="1"/>
            <a:r>
              <a:rPr lang="en-US"/>
              <a:t>Hardware support can reduce performance penalty by 20-30%</a:t>
            </a:r>
          </a:p>
          <a:p>
            <a:r>
              <a:rPr lang="en-US"/>
              <a:t>Initiation of policy incurs some delay</a:t>
            </a:r>
          </a:p>
          <a:p>
            <a:pPr lvl="1"/>
            <a:r>
              <a:rPr lang="en-US"/>
              <a:t>When using DVS and/or DFS, much of the performance penalty can be attributed to enabling/disabling overhead </a:t>
            </a:r>
          </a:p>
          <a:p>
            <a:pPr lvl="1"/>
            <a:r>
              <a:rPr lang="en-US"/>
              <a:t>Increasing policy delay reduces overhead; smarter initiation techniques would help as well</a:t>
            </a:r>
          </a:p>
          <a:p>
            <a:r>
              <a:rPr lang="en-US"/>
              <a:t>Thermal window (100Kcycles+)</a:t>
            </a:r>
          </a:p>
          <a:p>
            <a:pPr lvl="1"/>
            <a:r>
              <a:rPr lang="en-US"/>
              <a:t>Larger thermal windows “smooth” short thermal spikes</a:t>
            </a:r>
          </a:p>
        </p:txBody>
      </p:sp>
      <p:sp>
        <p:nvSpPr>
          <p:cNvPr id="2041861" name="Rectangle 5"/>
          <p:cNvSpPr>
            <a:spLocks noChangeArrowheads="1"/>
          </p:cNvSpPr>
          <p:nvPr/>
        </p:nvSpPr>
        <p:spPr bwMode="auto">
          <a:xfrm>
            <a:off x="3582988" y="914400"/>
            <a:ext cx="16002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1862" name="Group 6"/>
          <p:cNvGrpSpPr>
            <a:grpSpLocks/>
          </p:cNvGrpSpPr>
          <p:nvPr/>
        </p:nvGrpSpPr>
        <p:grpSpPr bwMode="auto">
          <a:xfrm>
            <a:off x="1906588" y="838200"/>
            <a:ext cx="5332412" cy="1074738"/>
            <a:chOff x="913" y="1248"/>
            <a:chExt cx="3359" cy="677"/>
          </a:xfrm>
        </p:grpSpPr>
        <p:pic>
          <p:nvPicPr>
            <p:cNvPr id="2041863" name="Picture 7" descr="Firetrk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28" y="1352"/>
              <a:ext cx="1185" cy="573"/>
            </a:xfrm>
            <a:prstGeom prst="rect">
              <a:avLst/>
            </a:prstGeom>
            <a:noFill/>
          </p:spPr>
        </p:pic>
        <p:pic>
          <p:nvPicPr>
            <p:cNvPr id="2041864" name="Picture 8" descr="IN00599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08" y="1296"/>
              <a:ext cx="864" cy="603"/>
            </a:xfrm>
            <a:prstGeom prst="rect">
              <a:avLst/>
            </a:prstGeom>
            <a:noFill/>
          </p:spPr>
        </p:pic>
        <p:pic>
          <p:nvPicPr>
            <p:cNvPr id="2041865" name="Picture 9" descr="BL00520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3" y="1248"/>
              <a:ext cx="623" cy="606"/>
            </a:xfrm>
            <a:prstGeom prst="rect">
              <a:avLst/>
            </a:prstGeom>
            <a:noFill/>
          </p:spPr>
        </p:pic>
        <p:sp>
          <p:nvSpPr>
            <p:cNvPr id="2041866" name="AutoShape 10"/>
            <p:cNvSpPr>
              <a:spLocks noChangeArrowheads="1"/>
            </p:cNvSpPr>
            <p:nvPr/>
          </p:nvSpPr>
          <p:spPr bwMode="auto">
            <a:xfrm>
              <a:off x="1555" y="1488"/>
              <a:ext cx="413" cy="15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1867" name="AutoShape 11"/>
            <p:cNvSpPr>
              <a:spLocks noChangeArrowheads="1"/>
            </p:cNvSpPr>
            <p:nvPr/>
          </p:nvSpPr>
          <p:spPr bwMode="auto">
            <a:xfrm>
              <a:off x="2976" y="1508"/>
              <a:ext cx="413" cy="15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4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1858" grpId="0" animBg="1"/>
      <p:bldP spid="2041860" grpId="0" build="p"/>
      <p:bldP spid="20418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DTM Activation and Deactivation Cycle</a:t>
            </a:r>
          </a:p>
        </p:txBody>
      </p:sp>
      <p:grpSp>
        <p:nvGrpSpPr>
          <p:cNvPr id="2040835" name="Group 3"/>
          <p:cNvGrpSpPr>
            <a:grpSpLocks/>
          </p:cNvGrpSpPr>
          <p:nvPr/>
        </p:nvGrpSpPr>
        <p:grpSpPr bwMode="auto">
          <a:xfrm>
            <a:off x="1658938" y="1143000"/>
            <a:ext cx="1252537" cy="1230313"/>
            <a:chOff x="1045" y="1048"/>
            <a:chExt cx="789" cy="775"/>
          </a:xfrm>
        </p:grpSpPr>
        <p:sp>
          <p:nvSpPr>
            <p:cNvPr id="2040836" name="Rectangle 4"/>
            <p:cNvSpPr>
              <a:spLocks noChangeArrowheads="1"/>
            </p:cNvSpPr>
            <p:nvPr/>
          </p:nvSpPr>
          <p:spPr bwMode="auto">
            <a:xfrm>
              <a:off x="1045" y="1649"/>
              <a:ext cx="426" cy="17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0837" name="Text Box 5"/>
            <p:cNvSpPr txBox="1">
              <a:spLocks noChangeArrowheads="1"/>
            </p:cNvSpPr>
            <p:nvPr/>
          </p:nvSpPr>
          <p:spPr bwMode="auto">
            <a:xfrm>
              <a:off x="1142" y="1048"/>
              <a:ext cx="6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Trigger</a:t>
              </a:r>
            </a:p>
            <a:p>
              <a:r>
                <a:rPr lang="en-US" sz="1800">
                  <a:solidFill>
                    <a:schemeClr val="tx1"/>
                  </a:solidFill>
                </a:rPr>
                <a:t>Reached</a:t>
              </a:r>
            </a:p>
          </p:txBody>
        </p:sp>
        <p:sp>
          <p:nvSpPr>
            <p:cNvPr id="2040838" name="Line 6"/>
            <p:cNvSpPr>
              <a:spLocks noChangeShapeType="1"/>
            </p:cNvSpPr>
            <p:nvPr/>
          </p:nvSpPr>
          <p:spPr bwMode="auto">
            <a:xfrm flipH="1">
              <a:off x="1467" y="1420"/>
              <a:ext cx="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0839" name="Group 7"/>
          <p:cNvGrpSpPr>
            <a:grpSpLocks/>
          </p:cNvGrpSpPr>
          <p:nvPr/>
        </p:nvGrpSpPr>
        <p:grpSpPr bwMode="auto">
          <a:xfrm>
            <a:off x="455613" y="2097088"/>
            <a:ext cx="8178800" cy="2640012"/>
            <a:chOff x="287" y="1649"/>
            <a:chExt cx="5152" cy="1663"/>
          </a:xfrm>
        </p:grpSpPr>
        <p:sp>
          <p:nvSpPr>
            <p:cNvPr id="2040840" name="Rectangle 8"/>
            <p:cNvSpPr>
              <a:spLocks noChangeArrowheads="1"/>
            </p:cNvSpPr>
            <p:nvPr/>
          </p:nvSpPr>
          <p:spPr bwMode="auto">
            <a:xfrm>
              <a:off x="1721" y="1649"/>
              <a:ext cx="934" cy="1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0841" name="Rectangle 9"/>
            <p:cNvSpPr>
              <a:spLocks noChangeArrowheads="1"/>
            </p:cNvSpPr>
            <p:nvPr/>
          </p:nvSpPr>
          <p:spPr bwMode="auto">
            <a:xfrm>
              <a:off x="287" y="3024"/>
              <a:ext cx="5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q"/>
              </a:pPr>
              <a:r>
                <a:rPr kumimoji="1" lang="en-US" sz="2400">
                  <a:solidFill>
                    <a:schemeClr val="tx1"/>
                  </a:solidFill>
                </a:rPr>
                <a:t>Response Delay – Invocation time (e.g., adjust clock)</a:t>
              </a:r>
            </a:p>
          </p:txBody>
        </p:sp>
        <p:sp>
          <p:nvSpPr>
            <p:cNvPr id="2040842" name="Text Box 10"/>
            <p:cNvSpPr txBox="1">
              <a:spLocks noChangeArrowheads="1"/>
            </p:cNvSpPr>
            <p:nvPr/>
          </p:nvSpPr>
          <p:spPr bwMode="auto">
            <a:xfrm>
              <a:off x="1823" y="1872"/>
              <a:ext cx="86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Response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</a:rPr>
                <a:t>Delay</a:t>
              </a:r>
            </a:p>
          </p:txBody>
        </p:sp>
      </p:grpSp>
      <p:grpSp>
        <p:nvGrpSpPr>
          <p:cNvPr id="2040843" name="Group 11"/>
          <p:cNvGrpSpPr>
            <a:grpSpLocks/>
          </p:cNvGrpSpPr>
          <p:nvPr/>
        </p:nvGrpSpPr>
        <p:grpSpPr bwMode="auto">
          <a:xfrm>
            <a:off x="455613" y="1155700"/>
            <a:ext cx="8178800" cy="4152900"/>
            <a:chOff x="287" y="1056"/>
            <a:chExt cx="5152" cy="2616"/>
          </a:xfrm>
        </p:grpSpPr>
        <p:grpSp>
          <p:nvGrpSpPr>
            <p:cNvPr id="2040844" name="Group 12"/>
            <p:cNvGrpSpPr>
              <a:grpSpLocks/>
            </p:cNvGrpSpPr>
            <p:nvPr/>
          </p:nvGrpSpPr>
          <p:grpSpPr bwMode="auto">
            <a:xfrm>
              <a:off x="287" y="1649"/>
              <a:ext cx="5152" cy="2023"/>
              <a:chOff x="287" y="1649"/>
              <a:chExt cx="5152" cy="2023"/>
            </a:xfrm>
          </p:grpSpPr>
          <p:grpSp>
            <p:nvGrpSpPr>
              <p:cNvPr id="2040845" name="Group 13"/>
              <p:cNvGrpSpPr>
                <a:grpSpLocks/>
              </p:cNvGrpSpPr>
              <p:nvPr/>
            </p:nvGrpSpPr>
            <p:grpSpPr bwMode="auto">
              <a:xfrm>
                <a:off x="2651" y="1649"/>
                <a:ext cx="596" cy="174"/>
                <a:chOff x="2651" y="1649"/>
                <a:chExt cx="596" cy="174"/>
              </a:xfrm>
            </p:grpSpPr>
            <p:sp>
              <p:nvSpPr>
                <p:cNvPr id="2040846" name="Rectangle 14"/>
                <p:cNvSpPr>
                  <a:spLocks noChangeArrowheads="1"/>
                </p:cNvSpPr>
                <p:nvPr/>
              </p:nvSpPr>
              <p:spPr bwMode="auto">
                <a:xfrm>
                  <a:off x="2651" y="1649"/>
                  <a:ext cx="592" cy="17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0847" name="Rectangle 15"/>
                <p:cNvSpPr>
                  <a:spLocks noChangeArrowheads="1"/>
                </p:cNvSpPr>
                <p:nvPr/>
              </p:nvSpPr>
              <p:spPr bwMode="auto">
                <a:xfrm>
                  <a:off x="2651" y="1649"/>
                  <a:ext cx="596" cy="17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40848" name="Rectangle 16"/>
              <p:cNvSpPr>
                <a:spLocks noChangeArrowheads="1"/>
              </p:cNvSpPr>
              <p:nvPr/>
            </p:nvSpPr>
            <p:spPr bwMode="auto">
              <a:xfrm>
                <a:off x="287" y="3336"/>
                <a:ext cx="515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q"/>
                </a:pPr>
                <a:r>
                  <a:rPr kumimoji="1" lang="en-US" sz="2400">
                    <a:solidFill>
                      <a:schemeClr val="tx1"/>
                    </a:solidFill>
                  </a:rPr>
                  <a:t>Policy Delay – Number of cycles engaged</a:t>
                </a:r>
              </a:p>
            </p:txBody>
          </p:sp>
          <p:sp>
            <p:nvSpPr>
              <p:cNvPr id="2040849" name="Text Box 17"/>
              <p:cNvSpPr txBox="1">
                <a:spLocks noChangeArrowheads="1"/>
              </p:cNvSpPr>
              <p:nvPr/>
            </p:nvSpPr>
            <p:spPr bwMode="auto">
              <a:xfrm>
                <a:off x="2543" y="1872"/>
                <a:ext cx="86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tx1"/>
                    </a:solidFill>
                  </a:rPr>
                  <a:t>Policy</a:t>
                </a:r>
              </a:p>
              <a:p>
                <a:pPr algn="ctr"/>
                <a:r>
                  <a:rPr lang="en-US" sz="1800">
                    <a:solidFill>
                      <a:schemeClr val="tx1"/>
                    </a:solidFill>
                  </a:rPr>
                  <a:t>Delay</a:t>
                </a:r>
              </a:p>
            </p:txBody>
          </p:sp>
        </p:grpSp>
        <p:sp>
          <p:nvSpPr>
            <p:cNvPr id="2040850" name="Line 18"/>
            <p:cNvSpPr>
              <a:spLocks noChangeShapeType="1"/>
            </p:cNvSpPr>
            <p:nvPr/>
          </p:nvSpPr>
          <p:spPr bwMode="auto">
            <a:xfrm>
              <a:off x="3234" y="1453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0851" name="Text Box 19"/>
            <p:cNvSpPr txBox="1">
              <a:spLocks noChangeArrowheads="1"/>
            </p:cNvSpPr>
            <p:nvPr/>
          </p:nvSpPr>
          <p:spPr bwMode="auto">
            <a:xfrm>
              <a:off x="2639" y="1056"/>
              <a:ext cx="86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Check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</a:rPr>
                <a:t>Temp</a:t>
              </a:r>
            </a:p>
          </p:txBody>
        </p:sp>
      </p:grpSp>
      <p:grpSp>
        <p:nvGrpSpPr>
          <p:cNvPr id="2040852" name="Group 20"/>
          <p:cNvGrpSpPr>
            <a:grpSpLocks/>
          </p:cNvGrpSpPr>
          <p:nvPr/>
        </p:nvGrpSpPr>
        <p:grpSpPr bwMode="auto">
          <a:xfrm>
            <a:off x="5146675" y="1155700"/>
            <a:ext cx="1406525" cy="1217613"/>
            <a:chOff x="3242" y="1056"/>
            <a:chExt cx="886" cy="767"/>
          </a:xfrm>
        </p:grpSpPr>
        <p:grpSp>
          <p:nvGrpSpPr>
            <p:cNvPr id="2040853" name="Group 21"/>
            <p:cNvGrpSpPr>
              <a:grpSpLocks/>
            </p:cNvGrpSpPr>
            <p:nvPr/>
          </p:nvGrpSpPr>
          <p:grpSpPr bwMode="auto">
            <a:xfrm>
              <a:off x="3242" y="1646"/>
              <a:ext cx="596" cy="177"/>
              <a:chOff x="3243" y="1649"/>
              <a:chExt cx="596" cy="174"/>
            </a:xfrm>
          </p:grpSpPr>
          <p:sp>
            <p:nvSpPr>
              <p:cNvPr id="2040854" name="Rectangle 22"/>
              <p:cNvSpPr>
                <a:spLocks noChangeArrowheads="1"/>
              </p:cNvSpPr>
              <p:nvPr/>
            </p:nvSpPr>
            <p:spPr bwMode="auto">
              <a:xfrm>
                <a:off x="3243" y="1649"/>
                <a:ext cx="591" cy="170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0855" name="Rectangle 23"/>
              <p:cNvSpPr>
                <a:spLocks noChangeArrowheads="1"/>
              </p:cNvSpPr>
              <p:nvPr/>
            </p:nvSpPr>
            <p:spPr bwMode="auto">
              <a:xfrm>
                <a:off x="3243" y="1649"/>
                <a:ext cx="596" cy="174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0856" name="Group 24"/>
            <p:cNvGrpSpPr>
              <a:grpSpLocks/>
            </p:cNvGrpSpPr>
            <p:nvPr/>
          </p:nvGrpSpPr>
          <p:grpSpPr bwMode="auto">
            <a:xfrm>
              <a:off x="3412" y="1463"/>
              <a:ext cx="236" cy="34"/>
              <a:chOff x="3412" y="1463"/>
              <a:chExt cx="236" cy="34"/>
            </a:xfrm>
          </p:grpSpPr>
          <p:sp>
            <p:nvSpPr>
              <p:cNvPr id="2040857" name="Rectangle 25"/>
              <p:cNvSpPr>
                <a:spLocks noChangeArrowheads="1"/>
              </p:cNvSpPr>
              <p:nvPr/>
            </p:nvSpPr>
            <p:spPr bwMode="auto">
              <a:xfrm>
                <a:off x="3412" y="1463"/>
                <a:ext cx="34" cy="34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0858" name="Rectangle 26"/>
              <p:cNvSpPr>
                <a:spLocks noChangeArrowheads="1"/>
              </p:cNvSpPr>
              <p:nvPr/>
            </p:nvSpPr>
            <p:spPr bwMode="auto">
              <a:xfrm>
                <a:off x="3479" y="1463"/>
                <a:ext cx="34" cy="34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0859" name="Rectangle 27"/>
              <p:cNvSpPr>
                <a:spLocks noChangeArrowheads="1"/>
              </p:cNvSpPr>
              <p:nvPr/>
            </p:nvSpPr>
            <p:spPr bwMode="auto">
              <a:xfrm>
                <a:off x="3547" y="1463"/>
                <a:ext cx="34" cy="34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0860" name="Rectangle 28"/>
              <p:cNvSpPr>
                <a:spLocks noChangeArrowheads="1"/>
              </p:cNvSpPr>
              <p:nvPr/>
            </p:nvSpPr>
            <p:spPr bwMode="auto">
              <a:xfrm>
                <a:off x="3615" y="1463"/>
                <a:ext cx="33" cy="34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0861" name="Group 29"/>
            <p:cNvGrpSpPr>
              <a:grpSpLocks/>
            </p:cNvGrpSpPr>
            <p:nvPr/>
          </p:nvGrpSpPr>
          <p:grpSpPr bwMode="auto">
            <a:xfrm>
              <a:off x="3412" y="1717"/>
              <a:ext cx="236" cy="34"/>
              <a:chOff x="3412" y="1717"/>
              <a:chExt cx="236" cy="34"/>
            </a:xfrm>
          </p:grpSpPr>
          <p:sp>
            <p:nvSpPr>
              <p:cNvPr id="2040862" name="Rectangle 30"/>
              <p:cNvSpPr>
                <a:spLocks noChangeArrowheads="1"/>
              </p:cNvSpPr>
              <p:nvPr/>
            </p:nvSpPr>
            <p:spPr bwMode="auto">
              <a:xfrm>
                <a:off x="3412" y="1717"/>
                <a:ext cx="34" cy="34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0863" name="Rectangle 31"/>
              <p:cNvSpPr>
                <a:spLocks noChangeArrowheads="1"/>
              </p:cNvSpPr>
              <p:nvPr/>
            </p:nvSpPr>
            <p:spPr bwMode="auto">
              <a:xfrm>
                <a:off x="3479" y="1717"/>
                <a:ext cx="34" cy="34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0864" name="Rectangle 32"/>
              <p:cNvSpPr>
                <a:spLocks noChangeArrowheads="1"/>
              </p:cNvSpPr>
              <p:nvPr/>
            </p:nvSpPr>
            <p:spPr bwMode="auto">
              <a:xfrm>
                <a:off x="3547" y="1717"/>
                <a:ext cx="34" cy="34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0865" name="Rectangle 33"/>
              <p:cNvSpPr>
                <a:spLocks noChangeArrowheads="1"/>
              </p:cNvSpPr>
              <p:nvPr/>
            </p:nvSpPr>
            <p:spPr bwMode="auto">
              <a:xfrm>
                <a:off x="3615" y="1717"/>
                <a:ext cx="33" cy="34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0866" name="Line 34"/>
            <p:cNvSpPr>
              <a:spLocks noChangeShapeType="1"/>
            </p:cNvSpPr>
            <p:nvPr/>
          </p:nvSpPr>
          <p:spPr bwMode="auto">
            <a:xfrm>
              <a:off x="3840" y="1451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0867" name="Text Box 35"/>
            <p:cNvSpPr txBox="1">
              <a:spLocks noChangeArrowheads="1"/>
            </p:cNvSpPr>
            <p:nvPr/>
          </p:nvSpPr>
          <p:spPr bwMode="auto">
            <a:xfrm>
              <a:off x="3263" y="1056"/>
              <a:ext cx="86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Check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</a:rPr>
                <a:t>Temp</a:t>
              </a:r>
            </a:p>
          </p:txBody>
        </p:sp>
      </p:grpSp>
      <p:grpSp>
        <p:nvGrpSpPr>
          <p:cNvPr id="2040868" name="Group 36"/>
          <p:cNvGrpSpPr>
            <a:grpSpLocks/>
          </p:cNvGrpSpPr>
          <p:nvPr/>
        </p:nvGrpSpPr>
        <p:grpSpPr bwMode="auto">
          <a:xfrm>
            <a:off x="455613" y="1144588"/>
            <a:ext cx="8178800" cy="3135312"/>
            <a:chOff x="287" y="1049"/>
            <a:chExt cx="5152" cy="1975"/>
          </a:xfrm>
        </p:grpSpPr>
        <p:sp>
          <p:nvSpPr>
            <p:cNvPr id="2040869" name="Rectangle 37"/>
            <p:cNvSpPr>
              <a:spLocks noChangeArrowheads="1"/>
            </p:cNvSpPr>
            <p:nvPr/>
          </p:nvSpPr>
          <p:spPr bwMode="auto">
            <a:xfrm>
              <a:off x="1467" y="1649"/>
              <a:ext cx="258" cy="1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0870" name="Text Box 38"/>
            <p:cNvSpPr txBox="1">
              <a:spLocks noChangeArrowheads="1"/>
            </p:cNvSpPr>
            <p:nvPr/>
          </p:nvSpPr>
          <p:spPr bwMode="auto">
            <a:xfrm>
              <a:off x="1769" y="1049"/>
              <a:ext cx="86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Turn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</a:rPr>
                <a:t>Response On</a:t>
              </a:r>
            </a:p>
          </p:txBody>
        </p:sp>
        <p:sp>
          <p:nvSpPr>
            <p:cNvPr id="2040871" name="Line 39"/>
            <p:cNvSpPr>
              <a:spLocks noChangeShapeType="1"/>
            </p:cNvSpPr>
            <p:nvPr/>
          </p:nvSpPr>
          <p:spPr bwMode="auto">
            <a:xfrm flipH="1">
              <a:off x="1721" y="1420"/>
              <a:ext cx="169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0872" name="Text Box 40"/>
            <p:cNvSpPr txBox="1">
              <a:spLocks noChangeArrowheads="1"/>
            </p:cNvSpPr>
            <p:nvPr/>
          </p:nvSpPr>
          <p:spPr bwMode="auto">
            <a:xfrm>
              <a:off x="1151" y="1872"/>
              <a:ext cx="86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Initiation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2040873" name="Rectangle 41"/>
            <p:cNvSpPr>
              <a:spLocks noChangeArrowheads="1"/>
            </p:cNvSpPr>
            <p:nvPr/>
          </p:nvSpPr>
          <p:spPr bwMode="auto">
            <a:xfrm>
              <a:off x="287" y="2712"/>
              <a:ext cx="5152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q"/>
              </a:pPr>
              <a:r>
                <a:rPr kumimoji="1" lang="en-US" sz="2400">
                  <a:solidFill>
                    <a:schemeClr val="tx1"/>
                  </a:solidFill>
                </a:rPr>
                <a:t>Initiation Delay – OS interrupt/handler</a:t>
              </a:r>
            </a:p>
          </p:txBody>
        </p:sp>
      </p:grpSp>
      <p:sp>
        <p:nvSpPr>
          <p:cNvPr id="2040874" name="Rectangle 42"/>
          <p:cNvSpPr>
            <a:spLocks noChangeArrowheads="1"/>
          </p:cNvSpPr>
          <p:nvPr/>
        </p:nvSpPr>
        <p:spPr bwMode="auto">
          <a:xfrm>
            <a:off x="6489700" y="2097088"/>
            <a:ext cx="677863" cy="276225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40875" name="Group 43"/>
          <p:cNvGrpSpPr>
            <a:grpSpLocks/>
          </p:cNvGrpSpPr>
          <p:nvPr/>
        </p:nvGrpSpPr>
        <p:grpSpPr bwMode="auto">
          <a:xfrm>
            <a:off x="457200" y="1155700"/>
            <a:ext cx="8178800" cy="4686300"/>
            <a:chOff x="288" y="1056"/>
            <a:chExt cx="5152" cy="2952"/>
          </a:xfrm>
        </p:grpSpPr>
        <p:grpSp>
          <p:nvGrpSpPr>
            <p:cNvPr id="2040876" name="Group 44"/>
            <p:cNvGrpSpPr>
              <a:grpSpLocks/>
            </p:cNvGrpSpPr>
            <p:nvPr/>
          </p:nvGrpSpPr>
          <p:grpSpPr bwMode="auto">
            <a:xfrm>
              <a:off x="3834" y="1649"/>
              <a:ext cx="258" cy="174"/>
              <a:chOff x="3834" y="1649"/>
              <a:chExt cx="258" cy="174"/>
            </a:xfrm>
          </p:grpSpPr>
          <p:sp>
            <p:nvSpPr>
              <p:cNvPr id="2040877" name="Rectangle 45" descr="Wide upward diagonal"/>
              <p:cNvSpPr>
                <a:spLocks noChangeArrowheads="1"/>
              </p:cNvSpPr>
              <p:nvPr/>
            </p:nvSpPr>
            <p:spPr bwMode="auto">
              <a:xfrm>
                <a:off x="3834" y="1649"/>
                <a:ext cx="254" cy="170"/>
              </a:xfrm>
              <a:prstGeom prst="rect">
                <a:avLst/>
              </a:prstGeom>
              <a:pattFill prst="wdUpDiag">
                <a:fgClr>
                  <a:srgbClr val="FFFF00"/>
                </a:fgClr>
                <a:bgClr>
                  <a:srgbClr val="008000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0878" name="Rectangle 46" descr="Wide upward diagonal"/>
              <p:cNvSpPr>
                <a:spLocks noChangeArrowheads="1"/>
              </p:cNvSpPr>
              <p:nvPr/>
            </p:nvSpPr>
            <p:spPr bwMode="auto">
              <a:xfrm>
                <a:off x="3834" y="1649"/>
                <a:ext cx="258" cy="174"/>
              </a:xfrm>
              <a:prstGeom prst="rect">
                <a:avLst/>
              </a:prstGeom>
              <a:pattFill prst="wdUpDiag">
                <a:fgClr>
                  <a:srgbClr val="FFFF00"/>
                </a:fgClr>
                <a:bgClr>
                  <a:srgbClr val="008000"/>
                </a:bgClr>
              </a:patt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0879" name="Text Box 47"/>
            <p:cNvSpPr txBox="1">
              <a:spLocks noChangeArrowheads="1"/>
            </p:cNvSpPr>
            <p:nvPr/>
          </p:nvSpPr>
          <p:spPr bwMode="auto">
            <a:xfrm>
              <a:off x="3551" y="1872"/>
              <a:ext cx="86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Shutoff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2040880" name="Text Box 48"/>
            <p:cNvSpPr txBox="1">
              <a:spLocks noChangeArrowheads="1"/>
            </p:cNvSpPr>
            <p:nvPr/>
          </p:nvSpPr>
          <p:spPr bwMode="auto">
            <a:xfrm>
              <a:off x="4175" y="1056"/>
              <a:ext cx="86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Turn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</a:rPr>
                <a:t>Response Off</a:t>
              </a:r>
            </a:p>
          </p:txBody>
        </p:sp>
        <p:sp>
          <p:nvSpPr>
            <p:cNvPr id="2040881" name="Line 49"/>
            <p:cNvSpPr>
              <a:spLocks noChangeShapeType="1"/>
            </p:cNvSpPr>
            <p:nvPr/>
          </p:nvSpPr>
          <p:spPr bwMode="auto">
            <a:xfrm flipH="1">
              <a:off x="4103" y="1403"/>
              <a:ext cx="169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0882" name="Rectangle 50"/>
            <p:cNvSpPr>
              <a:spLocks noChangeArrowheads="1"/>
            </p:cNvSpPr>
            <p:nvPr/>
          </p:nvSpPr>
          <p:spPr bwMode="auto">
            <a:xfrm>
              <a:off x="288" y="3696"/>
              <a:ext cx="5152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q"/>
              </a:pPr>
              <a:r>
                <a:rPr kumimoji="1" lang="en-US" sz="2400">
                  <a:solidFill>
                    <a:schemeClr val="tx1"/>
                  </a:solidFill>
                </a:rPr>
                <a:t>Shutoff Delay – Disabling time (e.g., re-adjust clock)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0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0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0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0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08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DTM Savings Benefits</a:t>
            </a:r>
          </a:p>
        </p:txBody>
      </p:sp>
      <p:grpSp>
        <p:nvGrpSpPr>
          <p:cNvPr id="2042883" name="Group 3"/>
          <p:cNvGrpSpPr>
            <a:grpSpLocks/>
          </p:cNvGrpSpPr>
          <p:nvPr/>
        </p:nvGrpSpPr>
        <p:grpSpPr bwMode="auto">
          <a:xfrm>
            <a:off x="989013" y="5675313"/>
            <a:ext cx="7504112" cy="544512"/>
            <a:chOff x="755" y="3875"/>
            <a:chExt cx="4614" cy="343"/>
          </a:xfrm>
        </p:grpSpPr>
        <p:sp>
          <p:nvSpPr>
            <p:cNvPr id="2042884" name="Rectangle 4"/>
            <p:cNvSpPr>
              <a:spLocks noChangeArrowheads="1"/>
            </p:cNvSpPr>
            <p:nvPr/>
          </p:nvSpPr>
          <p:spPr bwMode="auto">
            <a:xfrm>
              <a:off x="755" y="3875"/>
              <a:ext cx="4614" cy="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2885" name="Rectangle 5"/>
            <p:cNvSpPr>
              <a:spLocks noChangeArrowheads="1"/>
            </p:cNvSpPr>
            <p:nvPr/>
          </p:nvSpPr>
          <p:spPr bwMode="auto">
            <a:xfrm>
              <a:off x="2349" y="3967"/>
              <a:ext cx="58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2886" name="Rectangle 6"/>
            <p:cNvSpPr>
              <a:spLocks noChangeArrowheads="1"/>
            </p:cNvSpPr>
            <p:nvPr/>
          </p:nvSpPr>
          <p:spPr bwMode="auto">
            <a:xfrm>
              <a:off x="2433" y="4005"/>
              <a:ext cx="3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</a:rPr>
                <a:t>Time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042887" name="Rectangle 7"/>
            <p:cNvSpPr>
              <a:spLocks noChangeArrowheads="1"/>
            </p:cNvSpPr>
            <p:nvPr/>
          </p:nvSpPr>
          <p:spPr bwMode="auto">
            <a:xfrm>
              <a:off x="2773" y="4005"/>
              <a:ext cx="4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042888" name="Group 8"/>
          <p:cNvGrpSpPr>
            <a:grpSpLocks/>
          </p:cNvGrpSpPr>
          <p:nvPr/>
        </p:nvGrpSpPr>
        <p:grpSpPr bwMode="auto">
          <a:xfrm>
            <a:off x="457200" y="1295400"/>
            <a:ext cx="546100" cy="4405313"/>
            <a:chOff x="420" y="1116"/>
            <a:chExt cx="344" cy="2775"/>
          </a:xfrm>
        </p:grpSpPr>
        <p:sp>
          <p:nvSpPr>
            <p:cNvPr id="2042889" name="Rectangle 9"/>
            <p:cNvSpPr>
              <a:spLocks noChangeArrowheads="1"/>
            </p:cNvSpPr>
            <p:nvPr/>
          </p:nvSpPr>
          <p:spPr bwMode="auto">
            <a:xfrm>
              <a:off x="420" y="1870"/>
              <a:ext cx="252" cy="1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2890" name="Rectangle 10"/>
            <p:cNvSpPr>
              <a:spLocks noChangeArrowheads="1"/>
            </p:cNvSpPr>
            <p:nvPr/>
          </p:nvSpPr>
          <p:spPr bwMode="auto">
            <a:xfrm rot="16200000">
              <a:off x="44" y="2290"/>
              <a:ext cx="96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</a:rPr>
                <a:t>Temperature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042891" name="Rectangle 11"/>
            <p:cNvSpPr>
              <a:spLocks noChangeArrowheads="1"/>
            </p:cNvSpPr>
            <p:nvPr/>
          </p:nvSpPr>
          <p:spPr bwMode="auto">
            <a:xfrm rot="16200000">
              <a:off x="499" y="1911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042892" name="Rectangle 12"/>
            <p:cNvSpPr>
              <a:spLocks noChangeArrowheads="1"/>
            </p:cNvSpPr>
            <p:nvPr/>
          </p:nvSpPr>
          <p:spPr bwMode="auto">
            <a:xfrm>
              <a:off x="747" y="1116"/>
              <a:ext cx="17" cy="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2893" name="Freeform 13"/>
          <p:cNvSpPr>
            <a:spLocks/>
          </p:cNvSpPr>
          <p:nvPr/>
        </p:nvSpPr>
        <p:spPr bwMode="auto">
          <a:xfrm>
            <a:off x="3519488" y="3151188"/>
            <a:ext cx="4662487" cy="6731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256" y="206"/>
              </a:cxn>
              <a:cxn ang="0">
                <a:pos x="508" y="156"/>
              </a:cxn>
              <a:cxn ang="0">
                <a:pos x="755" y="109"/>
              </a:cxn>
              <a:cxn ang="0">
                <a:pos x="994" y="68"/>
              </a:cxn>
              <a:cxn ang="0">
                <a:pos x="1225" y="34"/>
              </a:cxn>
              <a:cxn ang="0">
                <a:pos x="1448" y="13"/>
              </a:cxn>
              <a:cxn ang="0">
                <a:pos x="1653" y="0"/>
              </a:cxn>
              <a:cxn ang="0">
                <a:pos x="1754" y="0"/>
              </a:cxn>
              <a:cxn ang="0">
                <a:pos x="1846" y="5"/>
              </a:cxn>
              <a:cxn ang="0">
                <a:pos x="1938" y="13"/>
              </a:cxn>
              <a:cxn ang="0">
                <a:pos x="2026" y="26"/>
              </a:cxn>
              <a:cxn ang="0">
                <a:pos x="2203" y="59"/>
              </a:cxn>
              <a:cxn ang="0">
                <a:pos x="2366" y="101"/>
              </a:cxn>
              <a:cxn ang="0">
                <a:pos x="2517" y="160"/>
              </a:cxn>
              <a:cxn ang="0">
                <a:pos x="2588" y="189"/>
              </a:cxn>
              <a:cxn ang="0">
                <a:pos x="2651" y="219"/>
              </a:cxn>
              <a:cxn ang="0">
                <a:pos x="2714" y="252"/>
              </a:cxn>
              <a:cxn ang="0">
                <a:pos x="2769" y="286"/>
              </a:cxn>
              <a:cxn ang="0">
                <a:pos x="2819" y="319"/>
              </a:cxn>
              <a:cxn ang="0">
                <a:pos x="2865" y="357"/>
              </a:cxn>
              <a:cxn ang="0">
                <a:pos x="2903" y="390"/>
              </a:cxn>
              <a:cxn ang="0">
                <a:pos x="2937" y="424"/>
              </a:cxn>
            </a:cxnLst>
            <a:rect l="0" t="0" r="r" b="b"/>
            <a:pathLst>
              <a:path w="2937" h="424">
                <a:moveTo>
                  <a:pt x="0" y="256"/>
                </a:moveTo>
                <a:lnTo>
                  <a:pt x="256" y="206"/>
                </a:lnTo>
                <a:lnTo>
                  <a:pt x="508" y="156"/>
                </a:lnTo>
                <a:lnTo>
                  <a:pt x="755" y="109"/>
                </a:lnTo>
                <a:lnTo>
                  <a:pt x="994" y="68"/>
                </a:lnTo>
                <a:lnTo>
                  <a:pt x="1225" y="34"/>
                </a:lnTo>
                <a:lnTo>
                  <a:pt x="1448" y="13"/>
                </a:lnTo>
                <a:lnTo>
                  <a:pt x="1653" y="0"/>
                </a:lnTo>
                <a:lnTo>
                  <a:pt x="1754" y="0"/>
                </a:lnTo>
                <a:lnTo>
                  <a:pt x="1846" y="5"/>
                </a:lnTo>
                <a:lnTo>
                  <a:pt x="1938" y="13"/>
                </a:lnTo>
                <a:lnTo>
                  <a:pt x="2026" y="26"/>
                </a:lnTo>
                <a:lnTo>
                  <a:pt x="2203" y="59"/>
                </a:lnTo>
                <a:lnTo>
                  <a:pt x="2366" y="101"/>
                </a:lnTo>
                <a:lnTo>
                  <a:pt x="2517" y="160"/>
                </a:lnTo>
                <a:lnTo>
                  <a:pt x="2588" y="189"/>
                </a:lnTo>
                <a:lnTo>
                  <a:pt x="2651" y="219"/>
                </a:lnTo>
                <a:lnTo>
                  <a:pt x="2714" y="252"/>
                </a:lnTo>
                <a:lnTo>
                  <a:pt x="2769" y="286"/>
                </a:lnTo>
                <a:lnTo>
                  <a:pt x="2819" y="319"/>
                </a:lnTo>
                <a:lnTo>
                  <a:pt x="2865" y="357"/>
                </a:lnTo>
                <a:lnTo>
                  <a:pt x="2903" y="390"/>
                </a:lnTo>
                <a:lnTo>
                  <a:pt x="2937" y="424"/>
                </a:lnTo>
              </a:path>
            </a:pathLst>
          </a:custGeom>
          <a:noFill/>
          <a:ln w="38100" cmpd="sng">
            <a:solidFill>
              <a:srgbClr val="3366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2894" name="Rectangle 14"/>
          <p:cNvSpPr>
            <a:spLocks noChangeArrowheads="1"/>
          </p:cNvSpPr>
          <p:nvPr/>
        </p:nvSpPr>
        <p:spPr bwMode="auto">
          <a:xfrm>
            <a:off x="1003300" y="4781550"/>
            <a:ext cx="2063750" cy="893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DTM Disabled</a:t>
            </a:r>
          </a:p>
        </p:txBody>
      </p:sp>
      <p:sp>
        <p:nvSpPr>
          <p:cNvPr id="2042895" name="Rectangle 15"/>
          <p:cNvSpPr>
            <a:spLocks noChangeArrowheads="1"/>
          </p:cNvSpPr>
          <p:nvPr/>
        </p:nvSpPr>
        <p:spPr bwMode="auto">
          <a:xfrm>
            <a:off x="3067050" y="4781550"/>
            <a:ext cx="585788" cy="8937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2896" name="Rectangle 16"/>
          <p:cNvSpPr>
            <a:spLocks noChangeArrowheads="1"/>
          </p:cNvSpPr>
          <p:nvPr/>
        </p:nvSpPr>
        <p:spPr bwMode="auto">
          <a:xfrm>
            <a:off x="8196263" y="4781550"/>
            <a:ext cx="296862" cy="8937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2897" name="Group 17"/>
          <p:cNvGrpSpPr>
            <a:grpSpLocks/>
          </p:cNvGrpSpPr>
          <p:nvPr/>
        </p:nvGrpSpPr>
        <p:grpSpPr bwMode="auto">
          <a:xfrm>
            <a:off x="3652838" y="4781550"/>
            <a:ext cx="4543425" cy="893763"/>
            <a:chOff x="2544" y="3312"/>
            <a:chExt cx="2751" cy="563"/>
          </a:xfrm>
        </p:grpSpPr>
        <p:sp>
          <p:nvSpPr>
            <p:cNvPr id="2042898" name="Rectangle 18"/>
            <p:cNvSpPr>
              <a:spLocks noChangeArrowheads="1"/>
            </p:cNvSpPr>
            <p:nvPr/>
          </p:nvSpPr>
          <p:spPr bwMode="auto">
            <a:xfrm>
              <a:off x="2546" y="3312"/>
              <a:ext cx="2749" cy="563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2899" name="Text Box 19"/>
            <p:cNvSpPr txBox="1">
              <a:spLocks noChangeArrowheads="1"/>
            </p:cNvSpPr>
            <p:nvPr/>
          </p:nvSpPr>
          <p:spPr bwMode="auto">
            <a:xfrm>
              <a:off x="2544" y="3456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bg1"/>
                  </a:solidFill>
                </a:rPr>
                <a:t>DTM/Response Engaged</a:t>
              </a:r>
            </a:p>
          </p:txBody>
        </p:sp>
      </p:grpSp>
      <p:grpSp>
        <p:nvGrpSpPr>
          <p:cNvPr id="2042900" name="Group 20"/>
          <p:cNvGrpSpPr>
            <a:grpSpLocks/>
          </p:cNvGrpSpPr>
          <p:nvPr/>
        </p:nvGrpSpPr>
        <p:grpSpPr bwMode="auto">
          <a:xfrm>
            <a:off x="989013" y="1411288"/>
            <a:ext cx="7192962" cy="550862"/>
            <a:chOff x="755" y="1189"/>
            <a:chExt cx="4531" cy="347"/>
          </a:xfrm>
        </p:grpSpPr>
        <p:sp>
          <p:nvSpPr>
            <p:cNvPr id="2042901" name="Line 21"/>
            <p:cNvSpPr>
              <a:spLocks noChangeShapeType="1"/>
            </p:cNvSpPr>
            <p:nvPr/>
          </p:nvSpPr>
          <p:spPr bwMode="auto">
            <a:xfrm>
              <a:off x="755" y="1535"/>
              <a:ext cx="4531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2902" name="Text Box 22"/>
            <p:cNvSpPr txBox="1">
              <a:spLocks noChangeArrowheads="1"/>
            </p:cNvSpPr>
            <p:nvPr/>
          </p:nvSpPr>
          <p:spPr bwMode="auto">
            <a:xfrm>
              <a:off x="819" y="1189"/>
              <a:ext cx="37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Designed for cooling capacity without DTM</a:t>
              </a:r>
            </a:p>
          </p:txBody>
        </p:sp>
      </p:grpSp>
      <p:grpSp>
        <p:nvGrpSpPr>
          <p:cNvPr id="2042903" name="Group 23"/>
          <p:cNvGrpSpPr>
            <a:grpSpLocks/>
          </p:cNvGrpSpPr>
          <p:nvPr/>
        </p:nvGrpSpPr>
        <p:grpSpPr bwMode="auto">
          <a:xfrm>
            <a:off x="989013" y="3027363"/>
            <a:ext cx="7192962" cy="822325"/>
            <a:chOff x="755" y="2207"/>
            <a:chExt cx="4531" cy="518"/>
          </a:xfrm>
        </p:grpSpPr>
        <p:sp>
          <p:nvSpPr>
            <p:cNvPr id="2042904" name="Line 24"/>
            <p:cNvSpPr>
              <a:spLocks noChangeShapeType="1"/>
            </p:cNvSpPr>
            <p:nvPr/>
          </p:nvSpPr>
          <p:spPr bwMode="auto">
            <a:xfrm>
              <a:off x="755" y="2709"/>
              <a:ext cx="453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2905" name="Text Box 25"/>
            <p:cNvSpPr txBox="1">
              <a:spLocks noChangeArrowheads="1"/>
            </p:cNvSpPr>
            <p:nvPr/>
          </p:nvSpPr>
          <p:spPr bwMode="auto">
            <a:xfrm>
              <a:off x="816" y="2207"/>
              <a:ext cx="11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DTM trigger</a:t>
              </a:r>
            </a:p>
            <a:p>
              <a:r>
                <a:rPr lang="en-US" sz="2400">
                  <a:solidFill>
                    <a:schemeClr val="accent2"/>
                  </a:solidFill>
                </a:rPr>
                <a:t>level</a:t>
              </a:r>
            </a:p>
          </p:txBody>
        </p:sp>
      </p:grpSp>
      <p:grpSp>
        <p:nvGrpSpPr>
          <p:cNvPr id="2042906" name="Group 26"/>
          <p:cNvGrpSpPr>
            <a:grpSpLocks/>
          </p:cNvGrpSpPr>
          <p:nvPr/>
        </p:nvGrpSpPr>
        <p:grpSpPr bwMode="auto">
          <a:xfrm>
            <a:off x="989013" y="2606675"/>
            <a:ext cx="6659562" cy="1657350"/>
            <a:chOff x="755" y="1942"/>
            <a:chExt cx="4195" cy="1044"/>
          </a:xfrm>
        </p:grpSpPr>
        <p:sp>
          <p:nvSpPr>
            <p:cNvPr id="2042907" name="Freeform 27"/>
            <p:cNvSpPr>
              <a:spLocks/>
            </p:cNvSpPr>
            <p:nvPr/>
          </p:nvSpPr>
          <p:spPr bwMode="auto">
            <a:xfrm>
              <a:off x="2014" y="1942"/>
              <a:ext cx="2936" cy="767"/>
            </a:xfrm>
            <a:custGeom>
              <a:avLst/>
              <a:gdLst/>
              <a:ahLst/>
              <a:cxnLst>
                <a:cxn ang="0">
                  <a:pos x="0" y="767"/>
                </a:cxn>
                <a:cxn ang="0">
                  <a:pos x="239" y="637"/>
                </a:cxn>
                <a:cxn ang="0">
                  <a:pos x="478" y="515"/>
                </a:cxn>
                <a:cxn ang="0">
                  <a:pos x="709" y="398"/>
                </a:cxn>
                <a:cxn ang="0">
                  <a:pos x="935" y="289"/>
                </a:cxn>
                <a:cxn ang="0">
                  <a:pos x="1145" y="193"/>
                </a:cxn>
                <a:cxn ang="0">
                  <a:pos x="1246" y="151"/>
                </a:cxn>
                <a:cxn ang="0">
                  <a:pos x="1342" y="113"/>
                </a:cxn>
                <a:cxn ang="0">
                  <a:pos x="1434" y="79"/>
                </a:cxn>
                <a:cxn ang="0">
                  <a:pos x="1518" y="50"/>
                </a:cxn>
                <a:cxn ang="0">
                  <a:pos x="1602" y="29"/>
                </a:cxn>
                <a:cxn ang="0">
                  <a:pos x="1678" y="12"/>
                </a:cxn>
                <a:cxn ang="0">
                  <a:pos x="1749" y="4"/>
                </a:cxn>
                <a:cxn ang="0">
                  <a:pos x="1812" y="0"/>
                </a:cxn>
                <a:cxn ang="0">
                  <a:pos x="1866" y="8"/>
                </a:cxn>
                <a:cxn ang="0">
                  <a:pos x="1917" y="16"/>
                </a:cxn>
                <a:cxn ang="0">
                  <a:pos x="1963" y="33"/>
                </a:cxn>
                <a:cxn ang="0">
                  <a:pos x="2005" y="54"/>
                </a:cxn>
                <a:cxn ang="0">
                  <a:pos x="2080" y="104"/>
                </a:cxn>
                <a:cxn ang="0">
                  <a:pos x="2147" y="167"/>
                </a:cxn>
                <a:cxn ang="0">
                  <a:pos x="2210" y="230"/>
                </a:cxn>
                <a:cxn ang="0">
                  <a:pos x="2277" y="293"/>
                </a:cxn>
                <a:cxn ang="0">
                  <a:pos x="2349" y="348"/>
                </a:cxn>
                <a:cxn ang="0">
                  <a:pos x="2428" y="398"/>
                </a:cxn>
                <a:cxn ang="0">
                  <a:pos x="2517" y="457"/>
                </a:cxn>
                <a:cxn ang="0">
                  <a:pos x="2600" y="515"/>
                </a:cxn>
                <a:cxn ang="0">
                  <a:pos x="2684" y="574"/>
                </a:cxn>
                <a:cxn ang="0">
                  <a:pos x="2764" y="633"/>
                </a:cxn>
                <a:cxn ang="0">
                  <a:pos x="2831" y="683"/>
                </a:cxn>
                <a:cxn ang="0">
                  <a:pos x="2890" y="729"/>
                </a:cxn>
                <a:cxn ang="0">
                  <a:pos x="2915" y="750"/>
                </a:cxn>
                <a:cxn ang="0">
                  <a:pos x="2936" y="767"/>
                </a:cxn>
              </a:cxnLst>
              <a:rect l="0" t="0" r="r" b="b"/>
              <a:pathLst>
                <a:path w="2936" h="767">
                  <a:moveTo>
                    <a:pt x="0" y="767"/>
                  </a:moveTo>
                  <a:lnTo>
                    <a:pt x="239" y="637"/>
                  </a:lnTo>
                  <a:lnTo>
                    <a:pt x="478" y="515"/>
                  </a:lnTo>
                  <a:lnTo>
                    <a:pt x="709" y="398"/>
                  </a:lnTo>
                  <a:lnTo>
                    <a:pt x="935" y="289"/>
                  </a:lnTo>
                  <a:lnTo>
                    <a:pt x="1145" y="193"/>
                  </a:lnTo>
                  <a:lnTo>
                    <a:pt x="1246" y="151"/>
                  </a:lnTo>
                  <a:lnTo>
                    <a:pt x="1342" y="113"/>
                  </a:lnTo>
                  <a:lnTo>
                    <a:pt x="1434" y="79"/>
                  </a:lnTo>
                  <a:lnTo>
                    <a:pt x="1518" y="50"/>
                  </a:lnTo>
                  <a:lnTo>
                    <a:pt x="1602" y="29"/>
                  </a:lnTo>
                  <a:lnTo>
                    <a:pt x="1678" y="12"/>
                  </a:lnTo>
                  <a:lnTo>
                    <a:pt x="1749" y="4"/>
                  </a:lnTo>
                  <a:lnTo>
                    <a:pt x="1812" y="0"/>
                  </a:lnTo>
                  <a:lnTo>
                    <a:pt x="1866" y="8"/>
                  </a:lnTo>
                  <a:lnTo>
                    <a:pt x="1917" y="16"/>
                  </a:lnTo>
                  <a:lnTo>
                    <a:pt x="1963" y="33"/>
                  </a:lnTo>
                  <a:lnTo>
                    <a:pt x="2005" y="54"/>
                  </a:lnTo>
                  <a:lnTo>
                    <a:pt x="2080" y="104"/>
                  </a:lnTo>
                  <a:lnTo>
                    <a:pt x="2147" y="167"/>
                  </a:lnTo>
                  <a:lnTo>
                    <a:pt x="2210" y="230"/>
                  </a:lnTo>
                  <a:lnTo>
                    <a:pt x="2277" y="293"/>
                  </a:lnTo>
                  <a:lnTo>
                    <a:pt x="2349" y="348"/>
                  </a:lnTo>
                  <a:lnTo>
                    <a:pt x="2428" y="398"/>
                  </a:lnTo>
                  <a:lnTo>
                    <a:pt x="2517" y="457"/>
                  </a:lnTo>
                  <a:lnTo>
                    <a:pt x="2600" y="515"/>
                  </a:lnTo>
                  <a:lnTo>
                    <a:pt x="2684" y="574"/>
                  </a:lnTo>
                  <a:lnTo>
                    <a:pt x="2764" y="633"/>
                  </a:lnTo>
                  <a:lnTo>
                    <a:pt x="2831" y="683"/>
                  </a:lnTo>
                  <a:lnTo>
                    <a:pt x="2890" y="729"/>
                  </a:lnTo>
                  <a:lnTo>
                    <a:pt x="2915" y="750"/>
                  </a:lnTo>
                  <a:lnTo>
                    <a:pt x="2936" y="76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2908" name="Freeform 28"/>
            <p:cNvSpPr>
              <a:spLocks/>
            </p:cNvSpPr>
            <p:nvPr/>
          </p:nvSpPr>
          <p:spPr bwMode="auto">
            <a:xfrm>
              <a:off x="755" y="2709"/>
              <a:ext cx="1259" cy="277"/>
            </a:xfrm>
            <a:custGeom>
              <a:avLst/>
              <a:gdLst/>
              <a:ahLst/>
              <a:cxnLst>
                <a:cxn ang="0">
                  <a:pos x="1259" y="0"/>
                </a:cxn>
                <a:cxn ang="0">
                  <a:pos x="995" y="80"/>
                </a:cxn>
                <a:cxn ang="0">
                  <a:pos x="865" y="113"/>
                </a:cxn>
                <a:cxn ang="0">
                  <a:pos x="743" y="151"/>
                </a:cxn>
                <a:cxn ang="0">
                  <a:pos x="625" y="180"/>
                </a:cxn>
                <a:cxn ang="0">
                  <a:pos x="521" y="210"/>
                </a:cxn>
                <a:cxn ang="0">
                  <a:pos x="420" y="235"/>
                </a:cxn>
                <a:cxn ang="0">
                  <a:pos x="336" y="252"/>
                </a:cxn>
                <a:cxn ang="0">
                  <a:pos x="265" y="264"/>
                </a:cxn>
                <a:cxn ang="0">
                  <a:pos x="206" y="273"/>
                </a:cxn>
                <a:cxn ang="0">
                  <a:pos x="156" y="277"/>
                </a:cxn>
                <a:cxn ang="0">
                  <a:pos x="114" y="277"/>
                </a:cxn>
                <a:cxn ang="0">
                  <a:pos x="80" y="273"/>
                </a:cxn>
                <a:cxn ang="0">
                  <a:pos x="51" y="268"/>
                </a:cxn>
                <a:cxn ang="0">
                  <a:pos x="0" y="252"/>
                </a:cxn>
              </a:cxnLst>
              <a:rect l="0" t="0" r="r" b="b"/>
              <a:pathLst>
                <a:path w="1259" h="277">
                  <a:moveTo>
                    <a:pt x="1259" y="0"/>
                  </a:moveTo>
                  <a:lnTo>
                    <a:pt x="995" y="80"/>
                  </a:lnTo>
                  <a:lnTo>
                    <a:pt x="865" y="113"/>
                  </a:lnTo>
                  <a:lnTo>
                    <a:pt x="743" y="151"/>
                  </a:lnTo>
                  <a:lnTo>
                    <a:pt x="625" y="180"/>
                  </a:lnTo>
                  <a:lnTo>
                    <a:pt x="521" y="210"/>
                  </a:lnTo>
                  <a:lnTo>
                    <a:pt x="420" y="235"/>
                  </a:lnTo>
                  <a:lnTo>
                    <a:pt x="336" y="252"/>
                  </a:lnTo>
                  <a:lnTo>
                    <a:pt x="265" y="264"/>
                  </a:lnTo>
                  <a:lnTo>
                    <a:pt x="206" y="273"/>
                  </a:lnTo>
                  <a:lnTo>
                    <a:pt x="156" y="277"/>
                  </a:lnTo>
                  <a:lnTo>
                    <a:pt x="114" y="277"/>
                  </a:lnTo>
                  <a:lnTo>
                    <a:pt x="80" y="273"/>
                  </a:lnTo>
                  <a:lnTo>
                    <a:pt x="51" y="268"/>
                  </a:lnTo>
                  <a:lnTo>
                    <a:pt x="0" y="25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2909" name="Line 29"/>
          <p:cNvSpPr>
            <a:spLocks noChangeShapeType="1"/>
          </p:cNvSpPr>
          <p:nvPr/>
        </p:nvSpPr>
        <p:spPr bwMode="auto">
          <a:xfrm>
            <a:off x="976313" y="1412875"/>
            <a:ext cx="0" cy="4468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2910" name="Line 30"/>
          <p:cNvSpPr>
            <a:spLocks noChangeShapeType="1"/>
          </p:cNvSpPr>
          <p:nvPr/>
        </p:nvSpPr>
        <p:spPr bwMode="auto">
          <a:xfrm flipH="1">
            <a:off x="976313" y="5881688"/>
            <a:ext cx="7516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42911" name="Group 31"/>
          <p:cNvGrpSpPr>
            <a:grpSpLocks/>
          </p:cNvGrpSpPr>
          <p:nvPr/>
        </p:nvGrpSpPr>
        <p:grpSpPr bwMode="auto">
          <a:xfrm>
            <a:off x="989013" y="1962150"/>
            <a:ext cx="7958137" cy="931863"/>
            <a:chOff x="755" y="1536"/>
            <a:chExt cx="5013" cy="587"/>
          </a:xfrm>
        </p:grpSpPr>
        <p:grpSp>
          <p:nvGrpSpPr>
            <p:cNvPr id="2042912" name="Group 32"/>
            <p:cNvGrpSpPr>
              <a:grpSpLocks/>
            </p:cNvGrpSpPr>
            <p:nvPr/>
          </p:nvGrpSpPr>
          <p:grpSpPr bwMode="auto">
            <a:xfrm>
              <a:off x="755" y="1593"/>
              <a:ext cx="4531" cy="530"/>
              <a:chOff x="755" y="1593"/>
              <a:chExt cx="4531" cy="530"/>
            </a:xfrm>
          </p:grpSpPr>
          <p:sp>
            <p:nvSpPr>
              <p:cNvPr id="2042913" name="Line 33"/>
              <p:cNvSpPr>
                <a:spLocks noChangeShapeType="1"/>
              </p:cNvSpPr>
              <p:nvPr/>
            </p:nvSpPr>
            <p:spPr bwMode="auto">
              <a:xfrm>
                <a:off x="755" y="2122"/>
                <a:ext cx="4531" cy="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2914" name="Text Box 34"/>
              <p:cNvSpPr txBox="1">
                <a:spLocks noChangeArrowheads="1"/>
              </p:cNvSpPr>
              <p:nvPr/>
            </p:nvSpPr>
            <p:spPr bwMode="auto">
              <a:xfrm>
                <a:off x="816" y="1593"/>
                <a:ext cx="186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hlink"/>
                    </a:solidFill>
                  </a:rPr>
                  <a:t>Designed for cooling</a:t>
                </a:r>
              </a:p>
              <a:p>
                <a:r>
                  <a:rPr lang="en-US" sz="2400">
                    <a:solidFill>
                      <a:schemeClr val="hlink"/>
                    </a:solidFill>
                  </a:rPr>
                  <a:t> capacity with DTM</a:t>
                </a:r>
              </a:p>
            </p:txBody>
          </p:sp>
        </p:grpSp>
        <p:grpSp>
          <p:nvGrpSpPr>
            <p:cNvPr id="2042915" name="Group 35"/>
            <p:cNvGrpSpPr>
              <a:grpSpLocks/>
            </p:cNvGrpSpPr>
            <p:nvPr/>
          </p:nvGrpSpPr>
          <p:grpSpPr bwMode="auto">
            <a:xfrm>
              <a:off x="4704" y="1536"/>
              <a:ext cx="1064" cy="576"/>
              <a:chOff x="4704" y="1536"/>
              <a:chExt cx="1064" cy="576"/>
            </a:xfrm>
          </p:grpSpPr>
          <p:sp>
            <p:nvSpPr>
              <p:cNvPr id="2042916" name="Line 36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2917" name="Text Box 37"/>
              <p:cNvSpPr txBox="1">
                <a:spLocks noChangeArrowheads="1"/>
              </p:cNvSpPr>
              <p:nvPr/>
            </p:nvSpPr>
            <p:spPr bwMode="auto">
              <a:xfrm>
                <a:off x="4709" y="1582"/>
                <a:ext cx="105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System</a:t>
                </a:r>
              </a:p>
              <a:p>
                <a:r>
                  <a:rPr lang="en-US" sz="2000">
                    <a:solidFill>
                      <a:schemeClr val="tx1"/>
                    </a:solidFill>
                  </a:rPr>
                  <a:t>Cost Savings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2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2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2893" grpId="0" animBg="1"/>
      <p:bldP spid="2042894" grpId="0" animBg="1" autoUpdateAnimBg="0"/>
      <p:bldP spid="2042895" grpId="0" animBg="1"/>
      <p:bldP spid="20428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and Energy Design Space</a:t>
            </a:r>
          </a:p>
        </p:txBody>
      </p:sp>
      <p:graphicFrame>
        <p:nvGraphicFramePr>
          <p:cNvPr id="2031619" name="Group 3"/>
          <p:cNvGraphicFramePr>
            <a:graphicFrameLocks noGrp="1"/>
          </p:cNvGraphicFramePr>
          <p:nvPr/>
        </p:nvGraphicFramePr>
        <p:xfrm>
          <a:off x="533400" y="1295400"/>
          <a:ext cx="8080375" cy="4605211"/>
        </p:xfrm>
        <a:graphic>
          <a:graphicData uri="http://schemas.openxmlformats.org/drawingml/2006/table">
            <a:tbl>
              <a:tblPr/>
              <a:tblGrid>
                <a:gridCol w="1371600"/>
                <a:gridCol w="1981200"/>
                <a:gridCol w="1495425"/>
                <a:gridCol w="1323975"/>
                <a:gridCol w="190817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 Throughput/Latency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Throughput/Latency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Energy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Time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Non-active Modules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6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 Design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Reduced 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Multi-V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 Gating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DFS, DVS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(Dynamic Freq, Voltage Scaling)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Leakage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Multi-V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Sleep Transistors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Multi-V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Variable 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31646" name="Oval 30"/>
          <p:cNvSpPr>
            <a:spLocks noChangeArrowheads="1"/>
          </p:cNvSpPr>
          <p:nvPr/>
        </p:nvSpPr>
        <p:spPr bwMode="auto">
          <a:xfrm>
            <a:off x="2057400" y="4876800"/>
            <a:ext cx="1676400" cy="533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1647" name="Oval 31"/>
          <p:cNvSpPr>
            <a:spLocks noChangeArrowheads="1"/>
          </p:cNvSpPr>
          <p:nvPr/>
        </p:nvSpPr>
        <p:spPr bwMode="auto">
          <a:xfrm>
            <a:off x="6781800" y="4876800"/>
            <a:ext cx="1828800" cy="533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1648" name="Oval 32"/>
          <p:cNvSpPr>
            <a:spLocks noChangeArrowheads="1"/>
          </p:cNvSpPr>
          <p:nvPr/>
        </p:nvSpPr>
        <p:spPr bwMode="auto">
          <a:xfrm>
            <a:off x="3962400" y="4343400"/>
            <a:ext cx="2590800" cy="533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31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31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3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31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31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3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31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31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3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1646" grpId="0" animBg="1"/>
      <p:bldP spid="2031647" grpId="0" animBg="1"/>
      <p:bldP spid="20316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121525" cy="422275"/>
          </a:xfrm>
        </p:spPr>
        <p:txBody>
          <a:bodyPr/>
          <a:lstStyle/>
          <a:p>
            <a:r>
              <a:rPr lang="en-US"/>
              <a:t>Speculated Power of a 15mm </a:t>
            </a:r>
            <a:r>
              <a:rPr lang="en-US">
                <a:latin typeface="Symbol" pitchFamily="18" charset="2"/>
              </a:rPr>
              <a:t>m</a:t>
            </a:r>
            <a:r>
              <a:rPr lang="en-US"/>
              <a:t>P</a:t>
            </a:r>
          </a:p>
        </p:txBody>
      </p:sp>
      <p:pic>
        <p:nvPicPr>
          <p:cNvPr id="20336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4695825" cy="2971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</p:pic>
      <p:pic>
        <p:nvPicPr>
          <p:cNvPr id="20336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4850" y="792163"/>
            <a:ext cx="4705350" cy="298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</p:pic>
      <p:pic>
        <p:nvPicPr>
          <p:cNvPr id="20336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516313"/>
            <a:ext cx="4714875" cy="2990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</p:pic>
      <p:pic>
        <p:nvPicPr>
          <p:cNvPr id="20336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3506788"/>
            <a:ext cx="4724400" cy="300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422275"/>
          </a:xfrm>
        </p:spPr>
        <p:txBody>
          <a:bodyPr/>
          <a:lstStyle/>
          <a:p>
            <a:r>
              <a:rPr lang="en-US"/>
              <a:t>Review: Leakage as a Function of Design Time V</a:t>
            </a:r>
            <a:r>
              <a:rPr lang="en-US" baseline="-25000"/>
              <a:t>T</a:t>
            </a:r>
          </a:p>
        </p:txBody>
      </p:sp>
      <p:sp>
        <p:nvSpPr>
          <p:cNvPr id="203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3810000" cy="2589213"/>
          </a:xfrm>
        </p:spPr>
        <p:txBody>
          <a:bodyPr/>
          <a:lstStyle/>
          <a:p>
            <a:r>
              <a:rPr lang="en-US"/>
              <a:t>Reducing the V</a:t>
            </a:r>
            <a:r>
              <a:rPr lang="en-US" baseline="-25000"/>
              <a:t>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increases</a:t>
            </a:r>
            <a:r>
              <a:rPr lang="en-US"/>
              <a:t> the sub-threshold leakage current (exponentially)</a:t>
            </a:r>
          </a:p>
          <a:p>
            <a:r>
              <a:rPr lang="en-US"/>
              <a:t>But, reducing V</a:t>
            </a:r>
            <a:r>
              <a:rPr lang="en-US" baseline="-25000"/>
              <a:t>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decreases</a:t>
            </a:r>
            <a:r>
              <a:rPr lang="en-US"/>
              <a:t> gate delay (increases performance)</a:t>
            </a:r>
          </a:p>
        </p:txBody>
      </p:sp>
      <p:graphicFrame>
        <p:nvGraphicFramePr>
          <p:cNvPr id="20346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232275" y="950913"/>
          <a:ext cx="4378325" cy="3925887"/>
        </p:xfrm>
        <a:graphic>
          <a:graphicData uri="http://schemas.openxmlformats.org/presentationml/2006/ole">
            <p:oleObj spid="_x0000_s2034692" name="Chart" r:id="rId3" imgW="8620049" imgH="5810402" progId="MSGraph.Chart.8">
              <p:embed followColorScheme="full"/>
            </p:oleObj>
          </a:graphicData>
        </a:graphic>
      </p:graphicFrame>
      <p:sp>
        <p:nvSpPr>
          <p:cNvPr id="2034693" name="Rectangle 5"/>
          <p:cNvSpPr>
            <a:spLocks noChangeArrowheads="1"/>
          </p:cNvSpPr>
          <p:nvPr/>
        </p:nvSpPr>
        <p:spPr bwMode="auto">
          <a:xfrm>
            <a:off x="381000" y="4830763"/>
            <a:ext cx="8229600" cy="1036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Determine the critical path(s) at </a:t>
            </a:r>
            <a:r>
              <a:rPr lang="en-US" sz="2400"/>
              <a:t>design time</a:t>
            </a:r>
            <a:r>
              <a:rPr lang="en-US" sz="2400">
                <a:solidFill>
                  <a:schemeClr val="tx1"/>
                </a:solidFill>
              </a:rPr>
              <a:t> and use low V</a:t>
            </a:r>
            <a:r>
              <a:rPr lang="en-US" sz="2400" baseline="-25000">
                <a:solidFill>
                  <a:schemeClr val="tx1"/>
                </a:solidFill>
              </a:rPr>
              <a:t>T</a:t>
            </a:r>
            <a:r>
              <a:rPr lang="en-US" sz="2400">
                <a:solidFill>
                  <a:schemeClr val="tx1"/>
                </a:solidFill>
              </a:rPr>
              <a:t> devices on the transistors on those paths for speed.  Use a high V</a:t>
            </a:r>
            <a:r>
              <a:rPr lang="en-US" sz="2400" baseline="-25000">
                <a:solidFill>
                  <a:schemeClr val="tx1"/>
                </a:solidFill>
              </a:rPr>
              <a:t>T</a:t>
            </a:r>
            <a:r>
              <a:rPr lang="en-US" sz="2400">
                <a:solidFill>
                  <a:schemeClr val="tx1"/>
                </a:solidFill>
              </a:rPr>
              <a:t> on the other logic for leakage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and Energy Design Space</a:t>
            </a:r>
          </a:p>
        </p:txBody>
      </p:sp>
      <p:graphicFrame>
        <p:nvGraphicFramePr>
          <p:cNvPr id="2014211" name="Group 3"/>
          <p:cNvGraphicFramePr>
            <a:graphicFrameLocks noGrp="1"/>
          </p:cNvGraphicFramePr>
          <p:nvPr/>
        </p:nvGraphicFramePr>
        <p:xfrm>
          <a:off x="533400" y="1295400"/>
          <a:ext cx="8080375" cy="4605211"/>
        </p:xfrm>
        <a:graphic>
          <a:graphicData uri="http://schemas.openxmlformats.org/drawingml/2006/table">
            <a:tbl>
              <a:tblPr/>
              <a:tblGrid>
                <a:gridCol w="1371600"/>
                <a:gridCol w="1981200"/>
                <a:gridCol w="1495425"/>
                <a:gridCol w="1323975"/>
                <a:gridCol w="190817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 Throughput/Latency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Throughput/Latency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Energy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Time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Non-active Modules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6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 Design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Reduced 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Multi-V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 Gating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DFS, DVS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(Dynamic Freq, Voltage Scaling)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Leakage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Multi-V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Sleep Transistors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Multi-V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Variable 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14238" name="Rectangle 30"/>
          <p:cNvSpPr>
            <a:spLocks noChangeArrowheads="1"/>
          </p:cNvSpPr>
          <p:nvPr/>
        </p:nvSpPr>
        <p:spPr bwMode="auto">
          <a:xfrm>
            <a:off x="533400" y="2514600"/>
            <a:ext cx="8077200" cy="19812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  <a:alpha val="2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4239" name="Rectangle 31"/>
          <p:cNvSpPr>
            <a:spLocks noChangeArrowheads="1"/>
          </p:cNvSpPr>
          <p:nvPr/>
        </p:nvSpPr>
        <p:spPr bwMode="auto">
          <a:xfrm>
            <a:off x="533400" y="4495800"/>
            <a:ext cx="8077200" cy="13716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4240" name="Rectangle 32"/>
          <p:cNvSpPr>
            <a:spLocks noChangeArrowheads="1"/>
          </p:cNvSpPr>
          <p:nvPr/>
        </p:nvSpPr>
        <p:spPr bwMode="auto">
          <a:xfrm>
            <a:off x="1905000" y="1981200"/>
            <a:ext cx="1981200" cy="3886200"/>
          </a:xfrm>
          <a:prstGeom prst="rect">
            <a:avLst/>
          </a:prstGeom>
          <a:gradFill rotWithShape="1">
            <a:gsLst>
              <a:gs pos="0">
                <a:srgbClr val="009900">
                  <a:alpha val="20000"/>
                </a:srgbClr>
              </a:gs>
              <a:gs pos="100000">
                <a:srgbClr val="009900">
                  <a:gamma/>
                  <a:shade val="46275"/>
                  <a:invGamma/>
                  <a:alpha val="20000"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4241" name="Rectangle 33"/>
          <p:cNvSpPr>
            <a:spLocks noChangeArrowheads="1"/>
          </p:cNvSpPr>
          <p:nvPr/>
        </p:nvSpPr>
        <p:spPr bwMode="auto">
          <a:xfrm>
            <a:off x="6705600" y="1981200"/>
            <a:ext cx="1905000" cy="3886200"/>
          </a:xfrm>
          <a:prstGeom prst="rect">
            <a:avLst/>
          </a:prstGeom>
          <a:gradFill rotWithShape="1">
            <a:gsLst>
              <a:gs pos="0">
                <a:srgbClr val="009900">
                  <a:alpha val="20000"/>
                </a:srgbClr>
              </a:gs>
              <a:gs pos="100000">
                <a:srgbClr val="009900">
                  <a:gamma/>
                  <a:shade val="46275"/>
                  <a:invGamma/>
                  <a:alpha val="20000"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4242" name="Rectangle 34"/>
          <p:cNvSpPr>
            <a:spLocks noChangeArrowheads="1"/>
          </p:cNvSpPr>
          <p:nvPr/>
        </p:nvSpPr>
        <p:spPr bwMode="auto">
          <a:xfrm>
            <a:off x="3886200" y="1981200"/>
            <a:ext cx="2819400" cy="3886200"/>
          </a:xfrm>
          <a:prstGeom prst="rect">
            <a:avLst/>
          </a:prstGeom>
          <a:gradFill rotWithShape="1">
            <a:gsLst>
              <a:gs pos="0">
                <a:srgbClr val="009900">
                  <a:alpha val="20000"/>
                </a:srgbClr>
              </a:gs>
              <a:gs pos="100000">
                <a:srgbClr val="009900">
                  <a:gamma/>
                  <a:shade val="46275"/>
                  <a:invGamma/>
                  <a:alpha val="20000"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4238" grpId="0" animBg="1"/>
      <p:bldP spid="2014239" grpId="0" animBg="1"/>
      <p:bldP spid="2014240" grpId="0" animBg="1"/>
      <p:bldP spid="2014241" grpId="0" animBg="1"/>
      <p:bldP spid="20142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 Variable V</a:t>
            </a:r>
            <a:r>
              <a:rPr lang="en-US" baseline="-25000"/>
              <a:t>T</a:t>
            </a:r>
            <a:r>
              <a:rPr lang="en-US"/>
              <a:t> (ABB) at Run Time</a:t>
            </a:r>
            <a:endParaRPr lang="en-US" baseline="-25000"/>
          </a:p>
        </p:txBody>
      </p:sp>
      <p:sp>
        <p:nvSpPr>
          <p:cNvPr id="203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14400"/>
            <a:ext cx="7162800" cy="379413"/>
          </a:xfrm>
        </p:spPr>
        <p:txBody>
          <a:bodyPr/>
          <a:lstStyle/>
          <a:p>
            <a:r>
              <a:rPr lang="en-US"/>
              <a:t>V</a:t>
            </a:r>
            <a:r>
              <a:rPr lang="en-US" baseline="-25000"/>
              <a:t>T</a:t>
            </a:r>
            <a:r>
              <a:rPr lang="en-US"/>
              <a:t> = V</a:t>
            </a:r>
            <a:r>
              <a:rPr lang="en-US" baseline="-25000"/>
              <a:t>T0</a:t>
            </a:r>
            <a:r>
              <a:rPr lang="en-US"/>
              <a:t> + </a:t>
            </a:r>
            <a:r>
              <a:rPr lang="en-US">
                <a:sym typeface="Symbol" pitchFamily="18" charset="2"/>
              </a:rPr>
              <a:t>(|-2</a:t>
            </a:r>
            <a:r>
              <a:rPr lang="en-US" baseline="-25000"/>
              <a:t>F</a:t>
            </a:r>
            <a:r>
              <a:rPr lang="en-US"/>
              <a:t> + V</a:t>
            </a:r>
            <a:r>
              <a:rPr lang="en-US" baseline="-25000"/>
              <a:t>SB</a:t>
            </a:r>
            <a:r>
              <a:rPr lang="en-US"/>
              <a:t>| - </a:t>
            </a:r>
            <a:r>
              <a:rPr lang="en-US">
                <a:sym typeface="Symbol" pitchFamily="18" charset="2"/>
              </a:rPr>
              <a:t>|-2</a:t>
            </a:r>
            <a:r>
              <a:rPr lang="en-US" baseline="-25000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|)</a:t>
            </a:r>
          </a:p>
        </p:txBody>
      </p:sp>
      <p:sp>
        <p:nvSpPr>
          <p:cNvPr id="2035716" name="Rectangle 4"/>
          <p:cNvSpPr>
            <a:spLocks noChangeArrowheads="1"/>
          </p:cNvSpPr>
          <p:nvPr/>
        </p:nvSpPr>
        <p:spPr bwMode="auto">
          <a:xfrm>
            <a:off x="1066800" y="1524000"/>
            <a:ext cx="7239000" cy="1090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6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200">
                <a:solidFill>
                  <a:schemeClr val="tx1"/>
                </a:solidFill>
              </a:rPr>
              <a:t>where V</a:t>
            </a:r>
            <a:r>
              <a:rPr lang="en-US" sz="2200" baseline="-25000">
                <a:solidFill>
                  <a:schemeClr val="tx1"/>
                </a:solidFill>
              </a:rPr>
              <a:t>T0 </a:t>
            </a:r>
            <a:r>
              <a:rPr lang="en-US" sz="2200">
                <a:solidFill>
                  <a:schemeClr val="tx1"/>
                </a:solidFill>
              </a:rPr>
              <a:t>is the threshold voltage at V</a:t>
            </a:r>
            <a:r>
              <a:rPr lang="en-US" sz="2200" baseline="-25000">
                <a:solidFill>
                  <a:schemeClr val="tx1"/>
                </a:solidFill>
              </a:rPr>
              <a:t>SB</a:t>
            </a:r>
            <a:r>
              <a:rPr lang="en-US" sz="2200">
                <a:solidFill>
                  <a:schemeClr val="tx1"/>
                </a:solidFill>
              </a:rPr>
              <a:t> = 0</a:t>
            </a:r>
            <a:endParaRPr lang="en-US" sz="2200">
              <a:solidFill>
                <a:schemeClr val="tx1"/>
              </a:solidFill>
              <a:sym typeface="Symbol" pitchFamily="18" charset="2"/>
            </a:endParaRPr>
          </a:p>
          <a:p>
            <a:pPr marL="287338" indent="-287338">
              <a:lnSpc>
                <a:spcPct val="6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200">
                <a:solidFill>
                  <a:schemeClr val="tx1"/>
                </a:solidFill>
                <a:sym typeface="Symbol" pitchFamily="18" charset="2"/>
              </a:rPr>
              <a:t>           V</a:t>
            </a:r>
            <a:r>
              <a:rPr lang="en-US" sz="2200" baseline="-25000">
                <a:solidFill>
                  <a:schemeClr val="tx1"/>
                </a:solidFill>
                <a:sym typeface="Symbol" pitchFamily="18" charset="2"/>
              </a:rPr>
              <a:t>SB</a:t>
            </a:r>
            <a:r>
              <a:rPr lang="en-US" sz="2200">
                <a:solidFill>
                  <a:schemeClr val="tx1"/>
                </a:solidFill>
                <a:sym typeface="Symbol" pitchFamily="18" charset="2"/>
              </a:rPr>
              <a:t> is the source-bulk (substrate) voltage</a:t>
            </a:r>
          </a:p>
          <a:p>
            <a:pPr marL="287338" indent="-287338">
              <a:lnSpc>
                <a:spcPct val="6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200">
                <a:solidFill>
                  <a:schemeClr val="tx1"/>
                </a:solidFill>
                <a:sym typeface="Symbol" pitchFamily="18" charset="2"/>
              </a:rPr>
              <a:t>            is the </a:t>
            </a:r>
            <a:r>
              <a:rPr lang="en-US" sz="2200">
                <a:sym typeface="Symbol" pitchFamily="18" charset="2"/>
              </a:rPr>
              <a:t>body-effect coefficient</a:t>
            </a:r>
            <a:endParaRPr lang="en-US" sz="2200"/>
          </a:p>
        </p:txBody>
      </p:sp>
      <p:graphicFrame>
        <p:nvGraphicFramePr>
          <p:cNvPr id="2035717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876800" y="2743200"/>
          <a:ext cx="3771900" cy="3460750"/>
        </p:xfrm>
        <a:graphic>
          <a:graphicData uri="http://schemas.openxmlformats.org/presentationml/2006/ole">
            <p:oleObj spid="_x0000_s2035717" name="Chart" r:id="rId4" imgW="7772400" imgH="4495800" progId="MSGraph.Chart.8">
              <p:embed followColorScheme="full"/>
            </p:oleObj>
          </a:graphicData>
        </a:graphic>
      </p:graphicFrame>
      <p:sp>
        <p:nvSpPr>
          <p:cNvPr id="2035718" name="Text Box 6"/>
          <p:cNvSpPr txBox="1">
            <a:spLocks noChangeArrowheads="1"/>
          </p:cNvSpPr>
          <p:nvPr/>
        </p:nvSpPr>
        <p:spPr bwMode="auto">
          <a:xfrm>
            <a:off x="6324600" y="6026150"/>
            <a:ext cx="996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V</a:t>
            </a:r>
            <a:r>
              <a:rPr lang="en-US" sz="2000" baseline="-25000">
                <a:solidFill>
                  <a:schemeClr val="tx1"/>
                </a:solidFill>
                <a:latin typeface="Comic Sans MS" pitchFamily="66" charset="0"/>
              </a:rPr>
              <a:t>SB</a:t>
            </a:r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 (V)</a:t>
            </a:r>
          </a:p>
        </p:txBody>
      </p:sp>
      <p:sp>
        <p:nvSpPr>
          <p:cNvPr id="2035719" name="Text Box 7"/>
          <p:cNvSpPr txBox="1">
            <a:spLocks noChangeArrowheads="1"/>
          </p:cNvSpPr>
          <p:nvPr/>
        </p:nvSpPr>
        <p:spPr bwMode="auto">
          <a:xfrm rot="-5421328">
            <a:off x="4315619" y="4028281"/>
            <a:ext cx="8905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V</a:t>
            </a:r>
            <a:r>
              <a:rPr lang="en-US" sz="2000" baseline="-25000">
                <a:solidFill>
                  <a:schemeClr val="tx1"/>
                </a:solidFill>
                <a:latin typeface="Comic Sans MS" pitchFamily="66" charset="0"/>
              </a:rPr>
              <a:t>T</a:t>
            </a:r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 (V)</a:t>
            </a:r>
          </a:p>
        </p:txBody>
      </p:sp>
      <p:sp>
        <p:nvSpPr>
          <p:cNvPr id="2035720" name="Text Box 8"/>
          <p:cNvSpPr txBox="1">
            <a:spLocks noChangeArrowheads="1"/>
          </p:cNvSpPr>
          <p:nvPr/>
        </p:nvSpPr>
        <p:spPr bwMode="auto">
          <a:xfrm>
            <a:off x="533400" y="2667000"/>
            <a:ext cx="4191000" cy="3597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 For an n-channel device, the substrate is normally tied to ground</a:t>
            </a:r>
          </a:p>
          <a:p>
            <a:pPr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 A negative bias causes V</a:t>
            </a:r>
            <a:r>
              <a:rPr lang="en-US" sz="2400" baseline="-25000">
                <a:solidFill>
                  <a:schemeClr val="tx1"/>
                </a:solidFill>
              </a:rPr>
              <a:t>T</a:t>
            </a:r>
            <a:r>
              <a:rPr lang="en-US" sz="2400">
                <a:solidFill>
                  <a:schemeClr val="tx1"/>
                </a:solidFill>
              </a:rPr>
              <a:t> to increase from 0.45V to 0.85V</a:t>
            </a:r>
          </a:p>
          <a:p>
            <a:pPr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 Adjusting the substrate bias at </a:t>
            </a:r>
            <a:r>
              <a:rPr lang="en-US" sz="2400"/>
              <a:t>run time</a:t>
            </a:r>
            <a:r>
              <a:rPr lang="en-US" sz="2400">
                <a:solidFill>
                  <a:schemeClr val="tx1"/>
                </a:solidFill>
              </a:rPr>
              <a:t> is called </a:t>
            </a:r>
            <a:r>
              <a:rPr lang="en-US" sz="2400"/>
              <a:t>adaptive body-biasing </a:t>
            </a:r>
            <a:r>
              <a:rPr lang="en-US" sz="2400">
                <a:solidFill>
                  <a:schemeClr val="tx1"/>
                </a:solidFill>
              </a:rPr>
              <a:t>(ABB)</a:t>
            </a:r>
            <a:endParaRPr lang="en-US" sz="24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17">
                                            <p:oleChartEl type="series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035717" grpId="0" bld="series"/>
      <p:bldP spid="20357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 Multiplexing</a:t>
            </a:r>
          </a:p>
        </p:txBody>
      </p:sp>
      <p:sp>
        <p:nvSpPr>
          <p:cNvPr id="201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686800" cy="708025"/>
          </a:xfrm>
        </p:spPr>
        <p:txBody>
          <a:bodyPr/>
          <a:lstStyle/>
          <a:p>
            <a:r>
              <a:rPr lang="en-US"/>
              <a:t>Share long data buses with time multiplexing (S</a:t>
            </a:r>
            <a:r>
              <a:rPr lang="en-US" baseline="-25000"/>
              <a:t>1</a:t>
            </a:r>
            <a:r>
              <a:rPr lang="en-US"/>
              <a:t> uses even cycles, S</a:t>
            </a:r>
            <a:r>
              <a:rPr lang="en-US" baseline="-25000"/>
              <a:t>2</a:t>
            </a:r>
            <a:r>
              <a:rPr lang="en-US"/>
              <a:t> odd)</a:t>
            </a:r>
          </a:p>
        </p:txBody>
      </p:sp>
      <p:grpSp>
        <p:nvGrpSpPr>
          <p:cNvPr id="2016260" name="Group 4"/>
          <p:cNvGrpSpPr>
            <a:grpSpLocks/>
          </p:cNvGrpSpPr>
          <p:nvPr/>
        </p:nvGrpSpPr>
        <p:grpSpPr bwMode="auto">
          <a:xfrm>
            <a:off x="533400" y="3505200"/>
            <a:ext cx="3024188" cy="1752600"/>
            <a:chOff x="336" y="2208"/>
            <a:chExt cx="1905" cy="1104"/>
          </a:xfrm>
        </p:grpSpPr>
        <p:sp>
          <p:nvSpPr>
            <p:cNvPr id="2016261" name="AutoShape 5"/>
            <p:cNvSpPr>
              <a:spLocks noChangeArrowheads="1"/>
            </p:cNvSpPr>
            <p:nvPr/>
          </p:nvSpPr>
          <p:spPr bwMode="auto">
            <a:xfrm rot="5400000">
              <a:off x="576" y="2256"/>
              <a:ext cx="288" cy="240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sz="2400" b="1">
                <a:solidFill>
                  <a:srgbClr val="0000B6"/>
                </a:solidFill>
              </a:endParaRPr>
            </a:p>
          </p:txBody>
        </p:sp>
        <p:sp>
          <p:nvSpPr>
            <p:cNvPr id="2016262" name="AutoShape 6"/>
            <p:cNvSpPr>
              <a:spLocks noChangeArrowheads="1"/>
            </p:cNvSpPr>
            <p:nvPr/>
          </p:nvSpPr>
          <p:spPr bwMode="auto">
            <a:xfrm rot="5400000">
              <a:off x="552" y="3048"/>
              <a:ext cx="288" cy="240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6263" name="AutoShape 7"/>
            <p:cNvSpPr>
              <a:spLocks noChangeArrowheads="1"/>
            </p:cNvSpPr>
            <p:nvPr/>
          </p:nvSpPr>
          <p:spPr bwMode="auto">
            <a:xfrm rot="5400000">
              <a:off x="1704" y="3048"/>
              <a:ext cx="288" cy="240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6264" name="AutoShape 8"/>
            <p:cNvSpPr>
              <a:spLocks noChangeArrowheads="1"/>
            </p:cNvSpPr>
            <p:nvPr/>
          </p:nvSpPr>
          <p:spPr bwMode="auto">
            <a:xfrm rot="5400000">
              <a:off x="1704" y="2232"/>
              <a:ext cx="288" cy="240"/>
            </a:xfrm>
            <a:prstGeom prst="flowChartExtra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6265" name="Line 9"/>
            <p:cNvSpPr>
              <a:spLocks noChangeShapeType="1"/>
            </p:cNvSpPr>
            <p:nvPr/>
          </p:nvSpPr>
          <p:spPr bwMode="auto">
            <a:xfrm>
              <a:off x="816" y="235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6266" name="Line 10"/>
            <p:cNvSpPr>
              <a:spLocks noChangeShapeType="1"/>
            </p:cNvSpPr>
            <p:nvPr/>
          </p:nvSpPr>
          <p:spPr bwMode="auto">
            <a:xfrm>
              <a:off x="816" y="316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6267" name="Text Box 11"/>
            <p:cNvSpPr txBox="1">
              <a:spLocks noChangeArrowheads="1"/>
            </p:cNvSpPr>
            <p:nvPr/>
          </p:nvSpPr>
          <p:spPr bwMode="auto">
            <a:xfrm>
              <a:off x="336" y="3072"/>
              <a:ext cx="26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S</a:t>
              </a:r>
              <a:r>
                <a:rPr lang="en-US" sz="1800" baseline="-25000">
                  <a:solidFill>
                    <a:schemeClr val="tx1"/>
                  </a:solidFill>
                </a:rPr>
                <a:t>2</a:t>
              </a: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16268" name="Text Box 12"/>
            <p:cNvSpPr txBox="1">
              <a:spLocks noChangeArrowheads="1"/>
            </p:cNvSpPr>
            <p:nvPr/>
          </p:nvSpPr>
          <p:spPr bwMode="auto">
            <a:xfrm>
              <a:off x="384" y="2256"/>
              <a:ext cx="26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S</a:t>
              </a:r>
              <a:r>
                <a:rPr lang="en-US" sz="1800" baseline="-25000">
                  <a:solidFill>
                    <a:schemeClr val="tx1"/>
                  </a:solidFill>
                </a:rPr>
                <a:t>1</a:t>
              </a: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16269" name="Text Box 13"/>
            <p:cNvSpPr txBox="1">
              <a:spLocks noChangeArrowheads="1"/>
            </p:cNvSpPr>
            <p:nvPr/>
          </p:nvSpPr>
          <p:spPr bwMode="auto">
            <a:xfrm>
              <a:off x="1964" y="2208"/>
              <a:ext cx="2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D</a:t>
              </a:r>
              <a:r>
                <a:rPr lang="en-US" sz="1800" baseline="-25000">
                  <a:solidFill>
                    <a:schemeClr val="tx1"/>
                  </a:solidFill>
                </a:rPr>
                <a:t>1</a:t>
              </a: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16270" name="Text Box 14"/>
            <p:cNvSpPr txBox="1">
              <a:spLocks noChangeArrowheads="1"/>
            </p:cNvSpPr>
            <p:nvPr/>
          </p:nvSpPr>
          <p:spPr bwMode="auto">
            <a:xfrm>
              <a:off x="1968" y="3072"/>
              <a:ext cx="2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D</a:t>
              </a:r>
              <a:r>
                <a:rPr lang="en-US" sz="1800" baseline="-25000">
                  <a:solidFill>
                    <a:schemeClr val="tx1"/>
                  </a:solidFill>
                </a:rPr>
                <a:t>2</a:t>
              </a:r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016271" name="Group 15"/>
          <p:cNvGrpSpPr>
            <a:grpSpLocks/>
          </p:cNvGrpSpPr>
          <p:nvPr/>
        </p:nvGrpSpPr>
        <p:grpSpPr bwMode="auto">
          <a:xfrm>
            <a:off x="4343400" y="3505200"/>
            <a:ext cx="4319588" cy="1752600"/>
            <a:chOff x="2736" y="2208"/>
            <a:chExt cx="2721" cy="1104"/>
          </a:xfrm>
        </p:grpSpPr>
        <p:grpSp>
          <p:nvGrpSpPr>
            <p:cNvPr id="2016272" name="Group 16"/>
            <p:cNvGrpSpPr>
              <a:grpSpLocks/>
            </p:cNvGrpSpPr>
            <p:nvPr/>
          </p:nvGrpSpPr>
          <p:grpSpPr bwMode="auto">
            <a:xfrm>
              <a:off x="2976" y="2208"/>
              <a:ext cx="720" cy="1104"/>
              <a:chOff x="3024" y="2016"/>
              <a:chExt cx="720" cy="1104"/>
            </a:xfrm>
          </p:grpSpPr>
          <p:sp>
            <p:nvSpPr>
              <p:cNvPr id="2016273" name="AutoShape 17"/>
              <p:cNvSpPr>
                <a:spLocks noChangeArrowheads="1"/>
              </p:cNvSpPr>
              <p:nvPr/>
            </p:nvSpPr>
            <p:spPr bwMode="auto">
              <a:xfrm rot="5400000">
                <a:off x="3000" y="2040"/>
                <a:ext cx="288" cy="240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74" name="AutoShape 18"/>
              <p:cNvSpPr>
                <a:spLocks noChangeArrowheads="1"/>
              </p:cNvSpPr>
              <p:nvPr/>
            </p:nvSpPr>
            <p:spPr bwMode="auto">
              <a:xfrm rot="5400000">
                <a:off x="3000" y="2856"/>
                <a:ext cx="288" cy="240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75" name="AutoShape 19"/>
              <p:cNvSpPr>
                <a:spLocks noChangeArrowheads="1"/>
              </p:cNvSpPr>
              <p:nvPr/>
            </p:nvSpPr>
            <p:spPr bwMode="auto">
              <a:xfrm rot="-5400000">
                <a:off x="3432" y="2472"/>
                <a:ext cx="432" cy="19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76" name="Line 20"/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77" name="Line 21"/>
              <p:cNvSpPr>
                <a:spLocks noChangeShapeType="1"/>
              </p:cNvSpPr>
              <p:nvPr/>
            </p:nvSpPr>
            <p:spPr bwMode="auto">
              <a:xfrm>
                <a:off x="3264" y="297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78" name="Line 22"/>
              <p:cNvSpPr>
                <a:spLocks noChangeShapeType="1"/>
              </p:cNvSpPr>
              <p:nvPr/>
            </p:nvSpPr>
            <p:spPr bwMode="auto">
              <a:xfrm>
                <a:off x="3408" y="268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79" name="Line 23"/>
              <p:cNvSpPr>
                <a:spLocks noChangeShapeType="1"/>
              </p:cNvSpPr>
              <p:nvPr/>
            </p:nvSpPr>
            <p:spPr bwMode="auto">
              <a:xfrm>
                <a:off x="3408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80" name="Line 24"/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81" name="Line 25"/>
              <p:cNvSpPr>
                <a:spLocks noChangeShapeType="1"/>
              </p:cNvSpPr>
              <p:nvPr/>
            </p:nvSpPr>
            <p:spPr bwMode="auto">
              <a:xfrm>
                <a:off x="3408" y="2688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16282" name="Group 26"/>
            <p:cNvGrpSpPr>
              <a:grpSpLocks/>
            </p:cNvGrpSpPr>
            <p:nvPr/>
          </p:nvGrpSpPr>
          <p:grpSpPr bwMode="auto">
            <a:xfrm>
              <a:off x="2976" y="2208"/>
              <a:ext cx="720" cy="1104"/>
              <a:chOff x="3024" y="2016"/>
              <a:chExt cx="720" cy="1104"/>
            </a:xfrm>
          </p:grpSpPr>
          <p:sp>
            <p:nvSpPr>
              <p:cNvPr id="2016283" name="AutoShape 27"/>
              <p:cNvSpPr>
                <a:spLocks noChangeArrowheads="1"/>
              </p:cNvSpPr>
              <p:nvPr/>
            </p:nvSpPr>
            <p:spPr bwMode="auto">
              <a:xfrm rot="5400000">
                <a:off x="3000" y="2040"/>
                <a:ext cx="288" cy="240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84" name="AutoShape 28"/>
              <p:cNvSpPr>
                <a:spLocks noChangeArrowheads="1"/>
              </p:cNvSpPr>
              <p:nvPr/>
            </p:nvSpPr>
            <p:spPr bwMode="auto">
              <a:xfrm rot="5400000">
                <a:off x="3000" y="2856"/>
                <a:ext cx="288" cy="240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85" name="AutoShape 29"/>
              <p:cNvSpPr>
                <a:spLocks noChangeArrowheads="1"/>
              </p:cNvSpPr>
              <p:nvPr/>
            </p:nvSpPr>
            <p:spPr bwMode="auto">
              <a:xfrm rot="-5400000">
                <a:off x="3432" y="2472"/>
                <a:ext cx="432" cy="19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86" name="Line 30"/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87" name="Line 31"/>
              <p:cNvSpPr>
                <a:spLocks noChangeShapeType="1"/>
              </p:cNvSpPr>
              <p:nvPr/>
            </p:nvSpPr>
            <p:spPr bwMode="auto">
              <a:xfrm>
                <a:off x="3264" y="297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88" name="Line 32"/>
              <p:cNvSpPr>
                <a:spLocks noChangeShapeType="1"/>
              </p:cNvSpPr>
              <p:nvPr/>
            </p:nvSpPr>
            <p:spPr bwMode="auto">
              <a:xfrm>
                <a:off x="3408" y="268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89" name="Line 33"/>
              <p:cNvSpPr>
                <a:spLocks noChangeShapeType="1"/>
              </p:cNvSpPr>
              <p:nvPr/>
            </p:nvSpPr>
            <p:spPr bwMode="auto">
              <a:xfrm>
                <a:off x="3408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90" name="Line 34"/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91" name="Line 35"/>
              <p:cNvSpPr>
                <a:spLocks noChangeShapeType="1"/>
              </p:cNvSpPr>
              <p:nvPr/>
            </p:nvSpPr>
            <p:spPr bwMode="auto">
              <a:xfrm>
                <a:off x="3408" y="2688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16292" name="Group 36"/>
            <p:cNvGrpSpPr>
              <a:grpSpLocks/>
            </p:cNvGrpSpPr>
            <p:nvPr/>
          </p:nvGrpSpPr>
          <p:grpSpPr bwMode="auto">
            <a:xfrm>
              <a:off x="4464" y="2208"/>
              <a:ext cx="720" cy="1104"/>
              <a:chOff x="4224" y="2016"/>
              <a:chExt cx="720" cy="1104"/>
            </a:xfrm>
          </p:grpSpPr>
          <p:sp>
            <p:nvSpPr>
              <p:cNvPr id="2016293" name="AutoShape 37"/>
              <p:cNvSpPr>
                <a:spLocks noChangeArrowheads="1"/>
              </p:cNvSpPr>
              <p:nvPr/>
            </p:nvSpPr>
            <p:spPr bwMode="auto">
              <a:xfrm rot="5400000">
                <a:off x="4680" y="2040"/>
                <a:ext cx="288" cy="240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94" name="AutoShape 38"/>
              <p:cNvSpPr>
                <a:spLocks noChangeArrowheads="1"/>
              </p:cNvSpPr>
              <p:nvPr/>
            </p:nvSpPr>
            <p:spPr bwMode="auto">
              <a:xfrm rot="5400000">
                <a:off x="4680" y="2856"/>
                <a:ext cx="288" cy="240"/>
              </a:xfrm>
              <a:prstGeom prst="flowChartExtra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95" name="AutoShape 39"/>
              <p:cNvSpPr>
                <a:spLocks noChangeArrowheads="1"/>
              </p:cNvSpPr>
              <p:nvPr/>
            </p:nvSpPr>
            <p:spPr bwMode="auto">
              <a:xfrm rot="-5400000" flipH="1" flipV="1">
                <a:off x="4104" y="2472"/>
                <a:ext cx="432" cy="19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96" name="Line 40"/>
              <p:cNvSpPr>
                <a:spLocks noChangeShapeType="1"/>
              </p:cNvSpPr>
              <p:nvPr/>
            </p:nvSpPr>
            <p:spPr bwMode="auto">
              <a:xfrm>
                <a:off x="4560" y="216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97" name="Line 41"/>
              <p:cNvSpPr>
                <a:spLocks noChangeShapeType="1"/>
              </p:cNvSpPr>
              <p:nvPr/>
            </p:nvSpPr>
            <p:spPr bwMode="auto">
              <a:xfrm>
                <a:off x="4416" y="268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98" name="Line 42"/>
              <p:cNvSpPr>
                <a:spLocks noChangeShapeType="1"/>
              </p:cNvSpPr>
              <p:nvPr/>
            </p:nvSpPr>
            <p:spPr bwMode="auto">
              <a:xfrm>
                <a:off x="4560" y="297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299" name="Line 43"/>
              <p:cNvSpPr>
                <a:spLocks noChangeShapeType="1"/>
              </p:cNvSpPr>
              <p:nvPr/>
            </p:nvSpPr>
            <p:spPr bwMode="auto">
              <a:xfrm>
                <a:off x="4416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300" name="Line 44"/>
              <p:cNvSpPr>
                <a:spLocks noChangeShapeType="1"/>
              </p:cNvSpPr>
              <p:nvPr/>
            </p:nvSpPr>
            <p:spPr bwMode="auto">
              <a:xfrm>
                <a:off x="4560" y="216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301" name="Line 45"/>
              <p:cNvSpPr>
                <a:spLocks noChangeShapeType="1"/>
              </p:cNvSpPr>
              <p:nvPr/>
            </p:nvSpPr>
            <p:spPr bwMode="auto">
              <a:xfrm>
                <a:off x="4560" y="2688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6302" name="Line 46"/>
            <p:cNvSpPr>
              <a:spLocks noChangeShapeType="1"/>
            </p:cNvSpPr>
            <p:nvPr/>
          </p:nvSpPr>
          <p:spPr bwMode="auto">
            <a:xfrm>
              <a:off x="3696" y="273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6303" name="Text Box 47"/>
            <p:cNvSpPr txBox="1">
              <a:spLocks noChangeArrowheads="1"/>
            </p:cNvSpPr>
            <p:nvPr/>
          </p:nvSpPr>
          <p:spPr bwMode="auto">
            <a:xfrm>
              <a:off x="2736" y="2256"/>
              <a:ext cx="26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S</a:t>
              </a:r>
              <a:r>
                <a:rPr lang="en-US" sz="1800" baseline="-25000">
                  <a:solidFill>
                    <a:schemeClr val="tx1"/>
                  </a:solidFill>
                </a:rPr>
                <a:t>1</a:t>
              </a: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16304" name="Text Box 48"/>
            <p:cNvSpPr txBox="1">
              <a:spLocks noChangeArrowheads="1"/>
            </p:cNvSpPr>
            <p:nvPr/>
          </p:nvSpPr>
          <p:spPr bwMode="auto">
            <a:xfrm>
              <a:off x="2736" y="3072"/>
              <a:ext cx="26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S</a:t>
              </a:r>
              <a:r>
                <a:rPr lang="en-US" sz="1800" baseline="-25000">
                  <a:solidFill>
                    <a:schemeClr val="tx1"/>
                  </a:solidFill>
                </a:rPr>
                <a:t>2</a:t>
              </a: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16305" name="Text Box 49"/>
            <p:cNvSpPr txBox="1">
              <a:spLocks noChangeArrowheads="1"/>
            </p:cNvSpPr>
            <p:nvPr/>
          </p:nvSpPr>
          <p:spPr bwMode="auto">
            <a:xfrm>
              <a:off x="5184" y="3072"/>
              <a:ext cx="2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D</a:t>
              </a:r>
              <a:r>
                <a:rPr lang="en-US" sz="1800" baseline="-25000">
                  <a:solidFill>
                    <a:schemeClr val="tx1"/>
                  </a:solidFill>
                </a:rPr>
                <a:t>2</a:t>
              </a: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16306" name="Text Box 50"/>
            <p:cNvSpPr txBox="1">
              <a:spLocks noChangeArrowheads="1"/>
            </p:cNvSpPr>
            <p:nvPr/>
          </p:nvSpPr>
          <p:spPr bwMode="auto">
            <a:xfrm>
              <a:off x="5184" y="2208"/>
              <a:ext cx="2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D</a:t>
              </a:r>
              <a:r>
                <a:rPr lang="en-US" sz="1800" baseline="-25000">
                  <a:solidFill>
                    <a:schemeClr val="tx1"/>
                  </a:solidFill>
                </a:rPr>
                <a:t>1</a:t>
              </a:r>
              <a:endParaRPr 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2016307" name="Rectangle 51"/>
          <p:cNvSpPr>
            <a:spLocks noChangeArrowheads="1"/>
          </p:cNvSpPr>
          <p:nvPr/>
        </p:nvSpPr>
        <p:spPr bwMode="auto">
          <a:xfrm>
            <a:off x="457200" y="838200"/>
            <a:ext cx="8686800" cy="1441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Buses are a significant source of power dissipation due to high switching activities and large capacitive loading</a:t>
            </a:r>
          </a:p>
          <a:p>
            <a:pPr marL="741363" lvl="1" indent="-246063">
              <a:lnSpc>
                <a:spcPct val="8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15% of total power in Alpha 21064</a:t>
            </a:r>
          </a:p>
          <a:p>
            <a:pPr marL="741363" lvl="1" indent="-246063">
              <a:lnSpc>
                <a:spcPct val="8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30% of total power in Intel 80386</a:t>
            </a:r>
          </a:p>
        </p:txBody>
      </p:sp>
      <p:sp>
        <p:nvSpPr>
          <p:cNvPr id="2016308" name="Rectangle 52"/>
          <p:cNvSpPr>
            <a:spLocks noChangeArrowheads="1"/>
          </p:cNvSpPr>
          <p:nvPr/>
        </p:nvSpPr>
        <p:spPr bwMode="auto">
          <a:xfrm>
            <a:off x="457200" y="5791200"/>
            <a:ext cx="868680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But what if data samples are correlated (e.g., sign bits)?</a:t>
            </a:r>
          </a:p>
        </p:txBody>
      </p:sp>
      <p:sp>
        <p:nvSpPr>
          <p:cNvPr id="2016309" name="AutoShape 53"/>
          <p:cNvSpPr>
            <a:spLocks noChangeArrowheads="1"/>
          </p:cNvSpPr>
          <p:nvPr/>
        </p:nvSpPr>
        <p:spPr bwMode="auto">
          <a:xfrm>
            <a:off x="3581400" y="4191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1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6259" grpId="0" build="p" autoUpdateAnimBg="0"/>
      <p:bldP spid="2016308" grpId="0" build="p" autoUpdateAnimBg="0"/>
      <p:bldP spid="20163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Data Streams</a:t>
            </a:r>
          </a:p>
        </p:txBody>
      </p:sp>
      <p:graphicFrame>
        <p:nvGraphicFramePr>
          <p:cNvPr id="2017283" name="Object 3"/>
          <p:cNvGraphicFramePr>
            <a:graphicFrameLocks noChangeAspect="1"/>
          </p:cNvGraphicFramePr>
          <p:nvPr>
            <p:ph type="chart" idx="1"/>
          </p:nvPr>
        </p:nvGraphicFramePr>
        <p:xfrm>
          <a:off x="609600" y="1143000"/>
          <a:ext cx="5334000" cy="4419600"/>
        </p:xfrm>
        <a:graphic>
          <a:graphicData uri="http://schemas.openxmlformats.org/presentationml/2006/ole">
            <p:oleObj spid="_x0000_s2017283" name="Chart" r:id="rId3" imgW="8229600" imgH="4114800" progId="MSGraph.Chart.8">
              <p:embed followColorScheme="full"/>
            </p:oleObj>
          </a:graphicData>
        </a:graphic>
      </p:graphicFrame>
      <p:sp>
        <p:nvSpPr>
          <p:cNvPr id="2017284" name="Text Box 4"/>
          <p:cNvSpPr txBox="1">
            <a:spLocks noChangeArrowheads="1"/>
          </p:cNvSpPr>
          <p:nvPr/>
        </p:nvSpPr>
        <p:spPr bwMode="auto">
          <a:xfrm>
            <a:off x="1933575" y="5608638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Bit position</a:t>
            </a:r>
          </a:p>
        </p:txBody>
      </p:sp>
      <p:sp>
        <p:nvSpPr>
          <p:cNvPr id="2017285" name="Text Box 5"/>
          <p:cNvSpPr txBox="1">
            <a:spLocks noChangeArrowheads="1"/>
          </p:cNvSpPr>
          <p:nvPr/>
        </p:nvSpPr>
        <p:spPr bwMode="auto">
          <a:xfrm>
            <a:off x="434975" y="5364163"/>
            <a:ext cx="735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2017286" name="Text Box 6"/>
          <p:cNvSpPr txBox="1">
            <a:spLocks noChangeArrowheads="1"/>
          </p:cNvSpPr>
          <p:nvPr/>
        </p:nvSpPr>
        <p:spPr bwMode="auto">
          <a:xfrm>
            <a:off x="4114800" y="5334000"/>
            <a:ext cx="665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2017287" name="Text Box 7"/>
          <p:cNvSpPr txBox="1">
            <a:spLocks noChangeArrowheads="1"/>
          </p:cNvSpPr>
          <p:nvPr/>
        </p:nvSpPr>
        <p:spPr bwMode="auto">
          <a:xfrm rot="-5400000">
            <a:off x="-1000918" y="2913856"/>
            <a:ext cx="3024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Bit switching probabilities</a:t>
            </a:r>
          </a:p>
        </p:txBody>
      </p:sp>
      <p:sp>
        <p:nvSpPr>
          <p:cNvPr id="2017288" name="Rectangle 8"/>
          <p:cNvSpPr>
            <a:spLocks noChangeArrowheads="1"/>
          </p:cNvSpPr>
          <p:nvPr/>
        </p:nvSpPr>
        <p:spPr bwMode="auto">
          <a:xfrm>
            <a:off x="4800600" y="1143000"/>
            <a:ext cx="4038600" cy="459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For a shared (multiplexed) bus advantages of data correlation are lost (bus carries samples from two uncorrelated data streams)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Bus sharing should not be used for </a:t>
            </a:r>
            <a:r>
              <a:rPr lang="en-US" sz="2000"/>
              <a:t>positively</a:t>
            </a:r>
            <a:r>
              <a:rPr lang="en-US" sz="2000">
                <a:solidFill>
                  <a:schemeClr val="tx1"/>
                </a:solidFill>
              </a:rPr>
              <a:t> correlated data streams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Bus sharing may prove advantageous in a </a:t>
            </a:r>
            <a:r>
              <a:rPr lang="en-US" sz="2000"/>
              <a:t>negatively</a:t>
            </a:r>
            <a:r>
              <a:rPr lang="en-US" sz="2000">
                <a:solidFill>
                  <a:schemeClr val="tx1"/>
                </a:solidFill>
              </a:rPr>
              <a:t> correlated data stream (where successive samples switch sign bits) - more random switching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oleChartEl type="series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oleChartEl type="series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017283" grpId="0" bld="series"/>
      <p:bldP spid="201728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6388" cy="422275"/>
          </a:xfrm>
        </p:spPr>
        <p:txBody>
          <a:bodyPr/>
          <a:lstStyle/>
          <a:p>
            <a:r>
              <a:rPr lang="en-US"/>
              <a:t>Glitch Reduction by Pipelining</a:t>
            </a:r>
          </a:p>
        </p:txBody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077200" cy="2647950"/>
          </a:xfrm>
        </p:spPr>
        <p:txBody>
          <a:bodyPr/>
          <a:lstStyle/>
          <a:p>
            <a:pPr marL="342900" indent="-342900"/>
            <a:r>
              <a:rPr lang="en-US"/>
              <a:t>Glitches depend on the </a:t>
            </a:r>
            <a:r>
              <a:rPr lang="en-US">
                <a:solidFill>
                  <a:schemeClr val="accent1"/>
                </a:solidFill>
              </a:rPr>
              <a:t>logic depth</a:t>
            </a:r>
            <a:r>
              <a:rPr lang="en-US"/>
              <a:t> of the circuit - gates deeper in the logic network are more prone to glitching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/>
              <a:t>arrival times of the gate inputs are more spread due to delay imbalances</a:t>
            </a:r>
          </a:p>
          <a:p>
            <a:pPr marL="742950" lvl="1" indent="-285750">
              <a:lnSpc>
                <a:spcPct val="65000"/>
              </a:lnSpc>
            </a:pPr>
            <a:r>
              <a:rPr lang="en-US"/>
              <a:t>usually affected more by primary input switching</a:t>
            </a:r>
          </a:p>
          <a:p>
            <a:pPr marL="342900" indent="-342900"/>
            <a:r>
              <a:rPr lang="en-US"/>
              <a:t>Reduce logic depth by adding pipeline registers</a:t>
            </a:r>
          </a:p>
          <a:p>
            <a:pPr marL="742950" lvl="1" indent="-285750"/>
            <a:r>
              <a:rPr lang="en-US"/>
              <a:t>additional energy used by the clock and pipeline registers</a:t>
            </a:r>
          </a:p>
        </p:txBody>
      </p:sp>
      <p:sp>
        <p:nvSpPr>
          <p:cNvPr id="2018308" name="Rectangle 4" descr="Light downward diagonal"/>
          <p:cNvSpPr>
            <a:spLocks noChangeArrowheads="1"/>
          </p:cNvSpPr>
          <p:nvPr/>
        </p:nvSpPr>
        <p:spPr bwMode="auto">
          <a:xfrm>
            <a:off x="1295400" y="4084638"/>
            <a:ext cx="228600" cy="1600200"/>
          </a:xfrm>
          <a:prstGeom prst="rect">
            <a:avLst/>
          </a:prstGeom>
          <a:pattFill prst="ltDnDiag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018309" name="Rectangle 5" descr="Light downward diagonal"/>
          <p:cNvSpPr>
            <a:spLocks noChangeArrowheads="1"/>
          </p:cNvSpPr>
          <p:nvPr/>
        </p:nvSpPr>
        <p:spPr bwMode="auto">
          <a:xfrm>
            <a:off x="2743200" y="4084638"/>
            <a:ext cx="228600" cy="1600200"/>
          </a:xfrm>
          <a:prstGeom prst="rect">
            <a:avLst/>
          </a:prstGeom>
          <a:pattFill prst="ltDnDiag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8310" name="Rectangle 6" descr="Light downward diagonal"/>
          <p:cNvSpPr>
            <a:spLocks noChangeArrowheads="1"/>
          </p:cNvSpPr>
          <p:nvPr/>
        </p:nvSpPr>
        <p:spPr bwMode="auto">
          <a:xfrm>
            <a:off x="4114800" y="4084638"/>
            <a:ext cx="228600" cy="1600200"/>
          </a:xfrm>
          <a:prstGeom prst="rect">
            <a:avLst/>
          </a:prstGeom>
          <a:pattFill prst="ltDnDiag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8311" name="Rectangle 7" descr="Light downward diagonal"/>
          <p:cNvSpPr>
            <a:spLocks noChangeArrowheads="1"/>
          </p:cNvSpPr>
          <p:nvPr/>
        </p:nvSpPr>
        <p:spPr bwMode="auto">
          <a:xfrm>
            <a:off x="5562600" y="4084638"/>
            <a:ext cx="228600" cy="1600200"/>
          </a:xfrm>
          <a:prstGeom prst="rect">
            <a:avLst/>
          </a:prstGeom>
          <a:pattFill prst="ltDnDiag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8312" name="Rectangle 8" descr="Light downward diagonal"/>
          <p:cNvSpPr>
            <a:spLocks noChangeArrowheads="1"/>
          </p:cNvSpPr>
          <p:nvPr/>
        </p:nvSpPr>
        <p:spPr bwMode="auto">
          <a:xfrm>
            <a:off x="6858000" y="4084638"/>
            <a:ext cx="228600" cy="1600200"/>
          </a:xfrm>
          <a:prstGeom prst="rect">
            <a:avLst/>
          </a:prstGeom>
          <a:pattFill prst="ltDnDiag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8313" name="Text Box 9"/>
          <p:cNvSpPr txBox="1">
            <a:spLocks noChangeArrowheads="1"/>
          </p:cNvSpPr>
          <p:nvPr/>
        </p:nvSpPr>
        <p:spPr bwMode="auto">
          <a:xfrm rot="-5400000">
            <a:off x="1151732" y="4685506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018314" name="Text Box 10"/>
          <p:cNvSpPr txBox="1">
            <a:spLocks noChangeArrowheads="1"/>
          </p:cNvSpPr>
          <p:nvPr/>
        </p:nvSpPr>
        <p:spPr bwMode="auto">
          <a:xfrm>
            <a:off x="1657350" y="3671888"/>
            <a:ext cx="793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Fetch</a:t>
            </a:r>
          </a:p>
        </p:txBody>
      </p:sp>
      <p:sp>
        <p:nvSpPr>
          <p:cNvPr id="2018315" name="Text Box 11"/>
          <p:cNvSpPr txBox="1">
            <a:spLocks noChangeArrowheads="1"/>
          </p:cNvSpPr>
          <p:nvPr/>
        </p:nvSpPr>
        <p:spPr bwMode="auto">
          <a:xfrm>
            <a:off x="3073400" y="3671888"/>
            <a:ext cx="1009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2018316" name="Text Box 12"/>
          <p:cNvSpPr txBox="1">
            <a:spLocks noChangeArrowheads="1"/>
          </p:cNvSpPr>
          <p:nvPr/>
        </p:nvSpPr>
        <p:spPr bwMode="auto">
          <a:xfrm>
            <a:off x="4419600" y="3671888"/>
            <a:ext cx="1060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2018317" name="Text Box 13"/>
          <p:cNvSpPr txBox="1">
            <a:spLocks noChangeArrowheads="1"/>
          </p:cNvSpPr>
          <p:nvPr/>
        </p:nvSpPr>
        <p:spPr bwMode="auto">
          <a:xfrm>
            <a:off x="5791200" y="3671888"/>
            <a:ext cx="1060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018318" name="Text Box 14"/>
          <p:cNvSpPr txBox="1">
            <a:spLocks noChangeArrowheads="1"/>
          </p:cNvSpPr>
          <p:nvPr/>
        </p:nvSpPr>
        <p:spPr bwMode="auto">
          <a:xfrm>
            <a:off x="7042150" y="3671888"/>
            <a:ext cx="1301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WriteBack</a:t>
            </a:r>
          </a:p>
        </p:txBody>
      </p:sp>
      <p:sp>
        <p:nvSpPr>
          <p:cNvPr id="2018319" name="Text Box 15"/>
          <p:cNvSpPr txBox="1">
            <a:spLocks noChangeArrowheads="1"/>
          </p:cNvSpPr>
          <p:nvPr/>
        </p:nvSpPr>
        <p:spPr bwMode="auto">
          <a:xfrm rot="-5400000">
            <a:off x="2231232" y="4683918"/>
            <a:ext cx="1238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Instruction</a:t>
            </a:r>
          </a:p>
        </p:txBody>
      </p:sp>
      <p:sp>
        <p:nvSpPr>
          <p:cNvPr id="2018320" name="Text Box 16"/>
          <p:cNvSpPr txBox="1">
            <a:spLocks noChangeArrowheads="1"/>
          </p:cNvSpPr>
          <p:nvPr/>
        </p:nvSpPr>
        <p:spPr bwMode="auto">
          <a:xfrm rot="-5400000">
            <a:off x="5323682" y="4683918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2018321" name="Text Box 17"/>
          <p:cNvSpPr txBox="1">
            <a:spLocks noChangeArrowheads="1"/>
          </p:cNvSpPr>
          <p:nvPr/>
        </p:nvSpPr>
        <p:spPr bwMode="auto">
          <a:xfrm rot="-5400000">
            <a:off x="6612732" y="4683918"/>
            <a:ext cx="704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MDR</a:t>
            </a:r>
          </a:p>
        </p:txBody>
      </p:sp>
      <p:sp>
        <p:nvSpPr>
          <p:cNvPr id="2018322" name="Rectangle 18"/>
          <p:cNvSpPr>
            <a:spLocks noChangeArrowheads="1"/>
          </p:cNvSpPr>
          <p:nvPr/>
        </p:nvSpPr>
        <p:spPr bwMode="auto">
          <a:xfrm>
            <a:off x="1752600" y="4389438"/>
            <a:ext cx="762000" cy="990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8323" name="Text Box 19"/>
          <p:cNvSpPr txBox="1">
            <a:spLocks noChangeArrowheads="1"/>
          </p:cNvSpPr>
          <p:nvPr/>
        </p:nvSpPr>
        <p:spPr bwMode="auto">
          <a:xfrm>
            <a:off x="1981200" y="4694238"/>
            <a:ext cx="374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I$</a:t>
            </a:r>
          </a:p>
        </p:txBody>
      </p:sp>
      <p:sp>
        <p:nvSpPr>
          <p:cNvPr id="2018324" name="Rectangle 20"/>
          <p:cNvSpPr>
            <a:spLocks noChangeArrowheads="1"/>
          </p:cNvSpPr>
          <p:nvPr/>
        </p:nvSpPr>
        <p:spPr bwMode="auto">
          <a:xfrm>
            <a:off x="5943600" y="4389438"/>
            <a:ext cx="762000" cy="990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8325" name="Text Box 21"/>
          <p:cNvSpPr txBox="1">
            <a:spLocks noChangeArrowheads="1"/>
          </p:cNvSpPr>
          <p:nvPr/>
        </p:nvSpPr>
        <p:spPr bwMode="auto">
          <a:xfrm>
            <a:off x="6096000" y="4694238"/>
            <a:ext cx="476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D$</a:t>
            </a:r>
          </a:p>
        </p:txBody>
      </p:sp>
      <p:grpSp>
        <p:nvGrpSpPr>
          <p:cNvPr id="2018326" name="Group 22"/>
          <p:cNvGrpSpPr>
            <a:grpSpLocks/>
          </p:cNvGrpSpPr>
          <p:nvPr/>
        </p:nvGrpSpPr>
        <p:grpSpPr bwMode="auto">
          <a:xfrm>
            <a:off x="533400" y="5699125"/>
            <a:ext cx="6324600" cy="747713"/>
            <a:chOff x="336" y="3590"/>
            <a:chExt cx="3984" cy="471"/>
          </a:xfrm>
        </p:grpSpPr>
        <p:sp>
          <p:nvSpPr>
            <p:cNvPr id="2018327" name="Line 23"/>
            <p:cNvSpPr>
              <a:spLocks noChangeShapeType="1"/>
            </p:cNvSpPr>
            <p:nvPr/>
          </p:nvSpPr>
          <p:spPr bwMode="auto">
            <a:xfrm>
              <a:off x="816" y="3590"/>
              <a:ext cx="0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8328" name="Line 24"/>
            <p:cNvSpPr>
              <a:spLocks noChangeShapeType="1"/>
            </p:cNvSpPr>
            <p:nvPr/>
          </p:nvSpPr>
          <p:spPr bwMode="auto">
            <a:xfrm>
              <a:off x="1728" y="3590"/>
              <a:ext cx="0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8329" name="Line 25"/>
            <p:cNvSpPr>
              <a:spLocks noChangeShapeType="1"/>
            </p:cNvSpPr>
            <p:nvPr/>
          </p:nvSpPr>
          <p:spPr bwMode="auto">
            <a:xfrm>
              <a:off x="2592" y="3590"/>
              <a:ext cx="0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8330" name="Line 26"/>
            <p:cNvSpPr>
              <a:spLocks noChangeShapeType="1"/>
            </p:cNvSpPr>
            <p:nvPr/>
          </p:nvSpPr>
          <p:spPr bwMode="auto">
            <a:xfrm>
              <a:off x="3504" y="3590"/>
              <a:ext cx="0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8331" name="Line 27"/>
            <p:cNvSpPr>
              <a:spLocks noChangeShapeType="1"/>
            </p:cNvSpPr>
            <p:nvPr/>
          </p:nvSpPr>
          <p:spPr bwMode="auto">
            <a:xfrm>
              <a:off x="4320" y="3590"/>
              <a:ext cx="0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8332" name="Line 28"/>
            <p:cNvSpPr>
              <a:spLocks noChangeShapeType="1"/>
            </p:cNvSpPr>
            <p:nvPr/>
          </p:nvSpPr>
          <p:spPr bwMode="auto">
            <a:xfrm>
              <a:off x="624" y="3974"/>
              <a:ext cx="369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8333" name="Text Box 29"/>
            <p:cNvSpPr txBox="1">
              <a:spLocks noChangeArrowheads="1"/>
            </p:cNvSpPr>
            <p:nvPr/>
          </p:nvSpPr>
          <p:spPr bwMode="auto">
            <a:xfrm>
              <a:off x="336" y="3830"/>
              <a:ext cx="29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accent2"/>
                  </a:solidFill>
                </a:rPr>
                <a:t>clk</a:t>
              </a:r>
            </a:p>
          </p:txBody>
        </p:sp>
      </p:grpSp>
      <p:sp>
        <p:nvSpPr>
          <p:cNvPr id="2018334" name="Rectangle 30"/>
          <p:cNvSpPr>
            <a:spLocks noChangeArrowheads="1"/>
          </p:cNvSpPr>
          <p:nvPr/>
        </p:nvSpPr>
        <p:spPr bwMode="auto">
          <a:xfrm>
            <a:off x="7620000" y="4648200"/>
            <a:ext cx="1117600" cy="1311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pipeline</a:t>
            </a:r>
          </a:p>
          <a:p>
            <a:pPr algn="ctr"/>
            <a:r>
              <a:rPr lang="en-US" sz="2000"/>
              <a:t>stage</a:t>
            </a:r>
          </a:p>
          <a:p>
            <a:pPr algn="ctr"/>
            <a:r>
              <a:rPr lang="en-US" sz="2000"/>
              <a:t>isolation</a:t>
            </a:r>
          </a:p>
          <a:p>
            <a:pPr algn="ctr"/>
            <a:r>
              <a:rPr lang="en-US" sz="2000"/>
              <a:t>register</a:t>
            </a:r>
          </a:p>
        </p:txBody>
      </p:sp>
      <p:cxnSp>
        <p:nvCxnSpPr>
          <p:cNvPr id="2018335" name="AutoShape 31"/>
          <p:cNvCxnSpPr>
            <a:cxnSpLocks noChangeShapeType="1"/>
            <a:stCxn id="2018334" idx="1"/>
            <a:endCxn id="2018312" idx="2"/>
          </p:cNvCxnSpPr>
          <p:nvPr/>
        </p:nvCxnSpPr>
        <p:spPr bwMode="auto">
          <a:xfrm rot="10800000" flipV="1">
            <a:off x="6972300" y="5303838"/>
            <a:ext cx="647700" cy="381000"/>
          </a:xfrm>
          <a:prstGeom prst="curvedConnector4">
            <a:avLst>
              <a:gd name="adj1" fmla="val 41176"/>
              <a:gd name="adj2" fmla="val 160000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83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and Energy Design Space</a:t>
            </a:r>
          </a:p>
        </p:txBody>
      </p:sp>
      <p:graphicFrame>
        <p:nvGraphicFramePr>
          <p:cNvPr id="2020355" name="Group 3"/>
          <p:cNvGraphicFramePr>
            <a:graphicFrameLocks noGrp="1"/>
          </p:cNvGraphicFramePr>
          <p:nvPr/>
        </p:nvGraphicFramePr>
        <p:xfrm>
          <a:off x="533400" y="1295400"/>
          <a:ext cx="8080375" cy="4605211"/>
        </p:xfrm>
        <a:graphic>
          <a:graphicData uri="http://schemas.openxmlformats.org/drawingml/2006/table">
            <a:tbl>
              <a:tblPr/>
              <a:tblGrid>
                <a:gridCol w="1371600"/>
                <a:gridCol w="1981200"/>
                <a:gridCol w="1495425"/>
                <a:gridCol w="1323975"/>
                <a:gridCol w="190817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 Throughput/Latency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Throughput/Latency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Energy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Time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Non-active Modules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6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 Design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Reduced 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Multi-V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 Gating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DFS, DVS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(Dynamic Freq, Voltage Scaling)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Leakage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Multi-V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Sleep Transistors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Multi-V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Variable 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0382" name="Oval 30"/>
          <p:cNvSpPr>
            <a:spLocks noChangeArrowheads="1"/>
          </p:cNvSpPr>
          <p:nvPr/>
        </p:nvSpPr>
        <p:spPr bwMode="auto">
          <a:xfrm>
            <a:off x="4114800" y="2971800"/>
            <a:ext cx="2362200" cy="10668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20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20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2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03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Clock Gating</a:t>
            </a:r>
          </a:p>
        </p:txBody>
      </p:sp>
      <p:sp>
        <p:nvSpPr>
          <p:cNvPr id="202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5029200" cy="3790950"/>
          </a:xfrm>
        </p:spPr>
        <p:txBody>
          <a:bodyPr/>
          <a:lstStyle/>
          <a:p>
            <a:pPr marL="342900" indent="-342900"/>
            <a:r>
              <a:rPr lang="en-US"/>
              <a:t>Gate off clock to idle functional units</a:t>
            </a:r>
          </a:p>
          <a:p>
            <a:pPr marL="742950" lvl="1" indent="-285750">
              <a:lnSpc>
                <a:spcPct val="70000"/>
              </a:lnSpc>
            </a:pPr>
            <a:r>
              <a:rPr lang="en-US"/>
              <a:t>e.g., floating point units</a:t>
            </a:r>
          </a:p>
          <a:p>
            <a:pPr marL="742950" lvl="1" indent="-285750"/>
            <a:r>
              <a:rPr lang="en-US"/>
              <a:t>need logic to generate                                                                  </a:t>
            </a:r>
            <a:r>
              <a:rPr lang="en-US">
                <a:solidFill>
                  <a:schemeClr val="accent1"/>
                </a:solidFill>
              </a:rPr>
              <a:t>disable</a:t>
            </a:r>
            <a:r>
              <a:rPr lang="en-US"/>
              <a:t> signal</a:t>
            </a:r>
          </a:p>
          <a:p>
            <a:pPr marL="1143000" lvl="2" indent="-228600">
              <a:lnSpc>
                <a:spcPct val="70000"/>
              </a:lnSpc>
            </a:pPr>
            <a:r>
              <a:rPr lang="en-US"/>
              <a:t>increases complexity of control logic</a:t>
            </a:r>
          </a:p>
          <a:p>
            <a:pPr marL="1143000" lvl="2" indent="-228600">
              <a:lnSpc>
                <a:spcPct val="70000"/>
              </a:lnSpc>
            </a:pPr>
            <a:r>
              <a:rPr lang="en-US"/>
              <a:t>consumes power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/>
              <a:t>timing critical to avoid clock glitches                                                        at OR gate output</a:t>
            </a:r>
          </a:p>
          <a:p>
            <a:pPr marL="742950" lvl="1" indent="-285750"/>
            <a:r>
              <a:rPr lang="en-US"/>
              <a:t>additional gate delay on clock signal</a:t>
            </a:r>
          </a:p>
          <a:p>
            <a:pPr marL="1143000" lvl="2" indent="-228600"/>
            <a:r>
              <a:rPr lang="en-US"/>
              <a:t>gating OR gate can replace a buffer in the clock distribution tree</a:t>
            </a:r>
          </a:p>
        </p:txBody>
      </p:sp>
      <p:sp>
        <p:nvSpPr>
          <p:cNvPr id="2022404" name="Rectangle 4"/>
          <p:cNvSpPr>
            <a:spLocks noChangeArrowheads="1"/>
          </p:cNvSpPr>
          <p:nvPr/>
        </p:nvSpPr>
        <p:spPr bwMode="auto">
          <a:xfrm>
            <a:off x="381000" y="914400"/>
            <a:ext cx="8229600" cy="708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Most popular method for power reduction of clock signals and functional units</a:t>
            </a:r>
          </a:p>
        </p:txBody>
      </p:sp>
      <p:grpSp>
        <p:nvGrpSpPr>
          <p:cNvPr id="2022405" name="Group 5"/>
          <p:cNvGrpSpPr>
            <a:grpSpLocks/>
          </p:cNvGrpSpPr>
          <p:nvPr/>
        </p:nvGrpSpPr>
        <p:grpSpPr bwMode="auto">
          <a:xfrm>
            <a:off x="5715000" y="2286000"/>
            <a:ext cx="2819400" cy="3140075"/>
            <a:chOff x="3744" y="1392"/>
            <a:chExt cx="1776" cy="1978"/>
          </a:xfrm>
        </p:grpSpPr>
        <p:sp>
          <p:nvSpPr>
            <p:cNvPr id="2022406" name="Rectangle 6"/>
            <p:cNvSpPr>
              <a:spLocks noChangeArrowheads="1"/>
            </p:cNvSpPr>
            <p:nvPr/>
          </p:nvSpPr>
          <p:spPr bwMode="auto">
            <a:xfrm>
              <a:off x="4462" y="1392"/>
              <a:ext cx="146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022407" name="Line 7"/>
            <p:cNvSpPr>
              <a:spLocks noChangeShapeType="1"/>
            </p:cNvSpPr>
            <p:nvPr/>
          </p:nvSpPr>
          <p:spPr bwMode="auto">
            <a:xfrm>
              <a:off x="4224" y="3024"/>
              <a:ext cx="1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2408" name="Line 8"/>
            <p:cNvSpPr>
              <a:spLocks noChangeShapeType="1"/>
            </p:cNvSpPr>
            <p:nvPr/>
          </p:nvSpPr>
          <p:spPr bwMode="auto">
            <a:xfrm>
              <a:off x="4560" y="27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2409" name="Text Box 9"/>
            <p:cNvSpPr txBox="1">
              <a:spLocks noChangeArrowheads="1"/>
            </p:cNvSpPr>
            <p:nvPr/>
          </p:nvSpPr>
          <p:spPr bwMode="auto">
            <a:xfrm>
              <a:off x="3744" y="2880"/>
              <a:ext cx="48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</a:rPr>
                <a:t>clock</a:t>
              </a:r>
            </a:p>
          </p:txBody>
        </p:sp>
        <p:sp>
          <p:nvSpPr>
            <p:cNvPr id="2022410" name="Text Box 10"/>
            <p:cNvSpPr txBox="1">
              <a:spLocks noChangeArrowheads="1"/>
            </p:cNvSpPr>
            <p:nvPr/>
          </p:nvSpPr>
          <p:spPr bwMode="auto">
            <a:xfrm>
              <a:off x="4320" y="3120"/>
              <a:ext cx="62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disable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022411" name="AutoShape 11"/>
            <p:cNvSpPr>
              <a:spLocks noChangeArrowheads="1"/>
            </p:cNvSpPr>
            <p:nvPr/>
          </p:nvSpPr>
          <p:spPr bwMode="auto">
            <a:xfrm rot="16200000" flipH="1">
              <a:off x="4296" y="2520"/>
              <a:ext cx="336" cy="288"/>
            </a:xfrm>
            <a:prstGeom prst="moon">
              <a:avLst>
                <a:gd name="adj" fmla="val 875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2412" name="Rectangle 12"/>
            <p:cNvSpPr>
              <a:spLocks noChangeArrowheads="1"/>
            </p:cNvSpPr>
            <p:nvPr/>
          </p:nvSpPr>
          <p:spPr bwMode="auto">
            <a:xfrm>
              <a:off x="4704" y="1392"/>
              <a:ext cx="816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Functional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unit</a:t>
              </a:r>
            </a:p>
          </p:txBody>
        </p:sp>
        <p:sp>
          <p:nvSpPr>
            <p:cNvPr id="2022413" name="Line 13"/>
            <p:cNvSpPr>
              <a:spLocks noChangeShapeType="1"/>
            </p:cNvSpPr>
            <p:nvPr/>
          </p:nvSpPr>
          <p:spPr bwMode="auto">
            <a:xfrm>
              <a:off x="4416" y="2784"/>
              <a:ext cx="0" cy="24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2414" name="Line 14"/>
            <p:cNvSpPr>
              <a:spLocks noChangeShapeType="1"/>
            </p:cNvSpPr>
            <p:nvPr/>
          </p:nvSpPr>
          <p:spPr bwMode="auto">
            <a:xfrm flipV="1">
              <a:off x="4464" y="225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24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422275"/>
          </a:xfrm>
        </p:spPr>
        <p:txBody>
          <a:bodyPr/>
          <a:lstStyle/>
          <a:p>
            <a:r>
              <a:rPr lang="en-US"/>
              <a:t>Clock Gating in a Pipelined Datapath</a:t>
            </a:r>
          </a:p>
        </p:txBody>
      </p:sp>
      <p:sp>
        <p:nvSpPr>
          <p:cNvPr id="202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708025"/>
          </a:xfrm>
        </p:spPr>
        <p:txBody>
          <a:bodyPr/>
          <a:lstStyle/>
          <a:p>
            <a:r>
              <a:rPr lang="en-US"/>
              <a:t>For idle units (e.g., floating point units in Exec stage, WB stage for instructions with no write back operation)</a:t>
            </a:r>
            <a:endParaRPr lang="en-US">
              <a:sym typeface="Symbol" pitchFamily="18" charset="2"/>
            </a:endParaRPr>
          </a:p>
        </p:txBody>
      </p:sp>
      <p:sp>
        <p:nvSpPr>
          <p:cNvPr id="2024452" name="Rectangle 4" descr="Light downward diagonal"/>
          <p:cNvSpPr>
            <a:spLocks noChangeArrowheads="1"/>
          </p:cNvSpPr>
          <p:nvPr/>
        </p:nvSpPr>
        <p:spPr bwMode="auto">
          <a:xfrm>
            <a:off x="1295400" y="2576513"/>
            <a:ext cx="228600" cy="1600200"/>
          </a:xfrm>
          <a:prstGeom prst="rect">
            <a:avLst/>
          </a:prstGeom>
          <a:pattFill prst="ltDnDiag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024453" name="Rectangle 5" descr="Light downward diagonal"/>
          <p:cNvSpPr>
            <a:spLocks noChangeArrowheads="1"/>
          </p:cNvSpPr>
          <p:nvPr/>
        </p:nvSpPr>
        <p:spPr bwMode="auto">
          <a:xfrm>
            <a:off x="2743200" y="2576513"/>
            <a:ext cx="228600" cy="1600200"/>
          </a:xfrm>
          <a:prstGeom prst="rect">
            <a:avLst/>
          </a:prstGeom>
          <a:pattFill prst="ltDnDiag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4454" name="Rectangle 6" descr="Light downward diagonal"/>
          <p:cNvSpPr>
            <a:spLocks noChangeArrowheads="1"/>
          </p:cNvSpPr>
          <p:nvPr/>
        </p:nvSpPr>
        <p:spPr bwMode="auto">
          <a:xfrm>
            <a:off x="4114800" y="2576513"/>
            <a:ext cx="228600" cy="1600200"/>
          </a:xfrm>
          <a:prstGeom prst="rect">
            <a:avLst/>
          </a:prstGeom>
          <a:pattFill prst="ltDnDiag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4455" name="Rectangle 7" descr="Light downward diagonal"/>
          <p:cNvSpPr>
            <a:spLocks noChangeArrowheads="1"/>
          </p:cNvSpPr>
          <p:nvPr/>
        </p:nvSpPr>
        <p:spPr bwMode="auto">
          <a:xfrm>
            <a:off x="5562600" y="2576513"/>
            <a:ext cx="228600" cy="1600200"/>
          </a:xfrm>
          <a:prstGeom prst="rect">
            <a:avLst/>
          </a:prstGeom>
          <a:pattFill prst="ltDnDiag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4456" name="Rectangle 8" descr="Light downward diagonal"/>
          <p:cNvSpPr>
            <a:spLocks noChangeArrowheads="1"/>
          </p:cNvSpPr>
          <p:nvPr/>
        </p:nvSpPr>
        <p:spPr bwMode="auto">
          <a:xfrm>
            <a:off x="6858000" y="2576513"/>
            <a:ext cx="228600" cy="1600200"/>
          </a:xfrm>
          <a:prstGeom prst="rect">
            <a:avLst/>
          </a:prstGeom>
          <a:pattFill prst="ltDnDiag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4457" name="Text Box 9"/>
          <p:cNvSpPr txBox="1">
            <a:spLocks noChangeArrowheads="1"/>
          </p:cNvSpPr>
          <p:nvPr/>
        </p:nvSpPr>
        <p:spPr bwMode="auto">
          <a:xfrm rot="-5400000">
            <a:off x="1151732" y="3177381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024458" name="Text Box 10"/>
          <p:cNvSpPr txBox="1">
            <a:spLocks noChangeArrowheads="1"/>
          </p:cNvSpPr>
          <p:nvPr/>
        </p:nvSpPr>
        <p:spPr bwMode="auto">
          <a:xfrm>
            <a:off x="1676400" y="2057400"/>
            <a:ext cx="755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Fetch</a:t>
            </a:r>
          </a:p>
        </p:txBody>
      </p:sp>
      <p:sp>
        <p:nvSpPr>
          <p:cNvPr id="2024459" name="Text Box 11"/>
          <p:cNvSpPr txBox="1">
            <a:spLocks noChangeArrowheads="1"/>
          </p:cNvSpPr>
          <p:nvPr/>
        </p:nvSpPr>
        <p:spPr bwMode="auto">
          <a:xfrm>
            <a:off x="3092450" y="2057400"/>
            <a:ext cx="971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2024460" name="Text Box 12"/>
          <p:cNvSpPr txBox="1">
            <a:spLocks noChangeArrowheads="1"/>
          </p:cNvSpPr>
          <p:nvPr/>
        </p:nvSpPr>
        <p:spPr bwMode="auto">
          <a:xfrm>
            <a:off x="4445000" y="2057400"/>
            <a:ext cx="1009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2024461" name="Text Box 13"/>
          <p:cNvSpPr txBox="1">
            <a:spLocks noChangeArrowheads="1"/>
          </p:cNvSpPr>
          <p:nvPr/>
        </p:nvSpPr>
        <p:spPr bwMode="auto">
          <a:xfrm>
            <a:off x="5816600" y="2057400"/>
            <a:ext cx="1009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024462" name="Text Box 14"/>
          <p:cNvSpPr txBox="1">
            <a:spLocks noChangeArrowheads="1"/>
          </p:cNvSpPr>
          <p:nvPr/>
        </p:nvSpPr>
        <p:spPr bwMode="auto">
          <a:xfrm>
            <a:off x="7080250" y="2057400"/>
            <a:ext cx="1225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WriteBack</a:t>
            </a:r>
          </a:p>
        </p:txBody>
      </p:sp>
      <p:sp>
        <p:nvSpPr>
          <p:cNvPr id="2024463" name="Text Box 15"/>
          <p:cNvSpPr txBox="1">
            <a:spLocks noChangeArrowheads="1"/>
          </p:cNvSpPr>
          <p:nvPr/>
        </p:nvSpPr>
        <p:spPr bwMode="auto">
          <a:xfrm rot="-5400000">
            <a:off x="2231232" y="3175793"/>
            <a:ext cx="1238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Instruction</a:t>
            </a:r>
          </a:p>
        </p:txBody>
      </p:sp>
      <p:sp>
        <p:nvSpPr>
          <p:cNvPr id="2024464" name="Text Box 16"/>
          <p:cNvSpPr txBox="1">
            <a:spLocks noChangeArrowheads="1"/>
          </p:cNvSpPr>
          <p:nvPr/>
        </p:nvSpPr>
        <p:spPr bwMode="auto">
          <a:xfrm rot="-5400000">
            <a:off x="5323682" y="3175793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2024465" name="Text Box 17"/>
          <p:cNvSpPr txBox="1">
            <a:spLocks noChangeArrowheads="1"/>
          </p:cNvSpPr>
          <p:nvPr/>
        </p:nvSpPr>
        <p:spPr bwMode="auto">
          <a:xfrm rot="-5400000">
            <a:off x="6612732" y="3175793"/>
            <a:ext cx="704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MDR</a:t>
            </a:r>
          </a:p>
        </p:txBody>
      </p:sp>
      <p:sp>
        <p:nvSpPr>
          <p:cNvPr id="2024466" name="Rectangle 18"/>
          <p:cNvSpPr>
            <a:spLocks noChangeArrowheads="1"/>
          </p:cNvSpPr>
          <p:nvPr/>
        </p:nvSpPr>
        <p:spPr bwMode="auto">
          <a:xfrm>
            <a:off x="1752600" y="2881313"/>
            <a:ext cx="762000" cy="990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4467" name="Text Box 19"/>
          <p:cNvSpPr txBox="1">
            <a:spLocks noChangeArrowheads="1"/>
          </p:cNvSpPr>
          <p:nvPr/>
        </p:nvSpPr>
        <p:spPr bwMode="auto">
          <a:xfrm>
            <a:off x="1981200" y="3186113"/>
            <a:ext cx="374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I$</a:t>
            </a:r>
          </a:p>
        </p:txBody>
      </p:sp>
      <p:sp>
        <p:nvSpPr>
          <p:cNvPr id="2024468" name="Rectangle 20"/>
          <p:cNvSpPr>
            <a:spLocks noChangeArrowheads="1"/>
          </p:cNvSpPr>
          <p:nvPr/>
        </p:nvSpPr>
        <p:spPr bwMode="auto">
          <a:xfrm>
            <a:off x="5943600" y="2881313"/>
            <a:ext cx="762000" cy="990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4469" name="Text Box 21"/>
          <p:cNvSpPr txBox="1">
            <a:spLocks noChangeArrowheads="1"/>
          </p:cNvSpPr>
          <p:nvPr/>
        </p:nvSpPr>
        <p:spPr bwMode="auto">
          <a:xfrm>
            <a:off x="6096000" y="3186113"/>
            <a:ext cx="476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D$</a:t>
            </a:r>
          </a:p>
        </p:txBody>
      </p:sp>
      <p:sp>
        <p:nvSpPr>
          <p:cNvPr id="2024470" name="Line 22"/>
          <p:cNvSpPr>
            <a:spLocks noChangeShapeType="1"/>
          </p:cNvSpPr>
          <p:nvPr/>
        </p:nvSpPr>
        <p:spPr bwMode="auto">
          <a:xfrm>
            <a:off x="1295400" y="4114800"/>
            <a:ext cx="0" cy="13858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4471" name="Line 23"/>
          <p:cNvSpPr>
            <a:spLocks noChangeShapeType="1"/>
          </p:cNvSpPr>
          <p:nvPr/>
        </p:nvSpPr>
        <p:spPr bwMode="auto">
          <a:xfrm>
            <a:off x="2743200" y="4191000"/>
            <a:ext cx="0" cy="13096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4472" name="Line 24"/>
          <p:cNvSpPr>
            <a:spLocks noChangeShapeType="1"/>
          </p:cNvSpPr>
          <p:nvPr/>
        </p:nvSpPr>
        <p:spPr bwMode="auto">
          <a:xfrm>
            <a:off x="4114800" y="4114800"/>
            <a:ext cx="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4473" name="Line 25"/>
          <p:cNvSpPr>
            <a:spLocks noChangeShapeType="1"/>
          </p:cNvSpPr>
          <p:nvPr/>
        </p:nvSpPr>
        <p:spPr bwMode="auto">
          <a:xfrm>
            <a:off x="5562600" y="4038600"/>
            <a:ext cx="0" cy="14620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4474" name="Line 26"/>
          <p:cNvSpPr>
            <a:spLocks noChangeShapeType="1"/>
          </p:cNvSpPr>
          <p:nvPr/>
        </p:nvSpPr>
        <p:spPr bwMode="auto">
          <a:xfrm>
            <a:off x="4038600" y="4876800"/>
            <a:ext cx="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4475" name="Line 27"/>
          <p:cNvSpPr>
            <a:spLocks noChangeShapeType="1"/>
          </p:cNvSpPr>
          <p:nvPr/>
        </p:nvSpPr>
        <p:spPr bwMode="auto">
          <a:xfrm flipV="1">
            <a:off x="990600" y="5486400"/>
            <a:ext cx="5791200" cy="142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4476" name="Text Box 28"/>
          <p:cNvSpPr txBox="1">
            <a:spLocks noChangeArrowheads="1"/>
          </p:cNvSpPr>
          <p:nvPr/>
        </p:nvSpPr>
        <p:spPr bwMode="auto">
          <a:xfrm>
            <a:off x="533400" y="5272088"/>
            <a:ext cx="463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clk</a:t>
            </a:r>
          </a:p>
        </p:txBody>
      </p:sp>
      <p:sp>
        <p:nvSpPr>
          <p:cNvPr id="2024477" name="AutoShape 29"/>
          <p:cNvSpPr>
            <a:spLocks noChangeArrowheads="1"/>
          </p:cNvSpPr>
          <p:nvPr/>
        </p:nvSpPr>
        <p:spPr bwMode="auto">
          <a:xfrm rot="16200000" flipH="1">
            <a:off x="3931444" y="4526756"/>
            <a:ext cx="396875" cy="334963"/>
          </a:xfrm>
          <a:prstGeom prst="moon">
            <a:avLst>
              <a:gd name="adj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4478" name="AutoShape 30"/>
          <p:cNvSpPr>
            <a:spLocks noChangeArrowheads="1"/>
          </p:cNvSpPr>
          <p:nvPr/>
        </p:nvSpPr>
        <p:spPr bwMode="auto">
          <a:xfrm rot="16200000" flipH="1">
            <a:off x="6674644" y="4526756"/>
            <a:ext cx="396875" cy="334963"/>
          </a:xfrm>
          <a:prstGeom prst="moon">
            <a:avLst>
              <a:gd name="adj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4479" name="Line 31"/>
          <p:cNvSpPr>
            <a:spLocks noChangeShapeType="1"/>
          </p:cNvSpPr>
          <p:nvPr/>
        </p:nvSpPr>
        <p:spPr bwMode="auto">
          <a:xfrm>
            <a:off x="6858000" y="4114800"/>
            <a:ext cx="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4480" name="Line 32"/>
          <p:cNvSpPr>
            <a:spLocks noChangeShapeType="1"/>
          </p:cNvSpPr>
          <p:nvPr/>
        </p:nvSpPr>
        <p:spPr bwMode="auto">
          <a:xfrm>
            <a:off x="6781800" y="4876800"/>
            <a:ext cx="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4481" name="Line 33"/>
          <p:cNvSpPr>
            <a:spLocks noChangeShapeType="1"/>
          </p:cNvSpPr>
          <p:nvPr/>
        </p:nvSpPr>
        <p:spPr bwMode="auto">
          <a:xfrm>
            <a:off x="6934200" y="48768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4482" name="Line 34"/>
          <p:cNvSpPr>
            <a:spLocks noChangeShapeType="1"/>
          </p:cNvSpPr>
          <p:nvPr/>
        </p:nvSpPr>
        <p:spPr bwMode="auto">
          <a:xfrm>
            <a:off x="4191000" y="48768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4483" name="Text Box 35"/>
          <p:cNvSpPr txBox="1">
            <a:spLocks noChangeArrowheads="1"/>
          </p:cNvSpPr>
          <p:nvPr/>
        </p:nvSpPr>
        <p:spPr bwMode="auto">
          <a:xfrm>
            <a:off x="3803650" y="5867400"/>
            <a:ext cx="831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No FP</a:t>
            </a:r>
          </a:p>
        </p:txBody>
      </p:sp>
      <p:sp>
        <p:nvSpPr>
          <p:cNvPr id="2024484" name="Text Box 36"/>
          <p:cNvSpPr txBox="1">
            <a:spLocks noChangeArrowheads="1"/>
          </p:cNvSpPr>
          <p:nvPr/>
        </p:nvSpPr>
        <p:spPr bwMode="auto">
          <a:xfrm>
            <a:off x="6515100" y="5867400"/>
            <a:ext cx="908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No WB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and Energy Design Space</a:t>
            </a:r>
          </a:p>
        </p:txBody>
      </p:sp>
      <p:graphicFrame>
        <p:nvGraphicFramePr>
          <p:cNvPr id="2025475" name="Group 3"/>
          <p:cNvGraphicFramePr>
            <a:graphicFrameLocks noGrp="1"/>
          </p:cNvGraphicFramePr>
          <p:nvPr/>
        </p:nvGraphicFramePr>
        <p:xfrm>
          <a:off x="533400" y="1295400"/>
          <a:ext cx="8080375" cy="4605211"/>
        </p:xfrm>
        <a:graphic>
          <a:graphicData uri="http://schemas.openxmlformats.org/drawingml/2006/table">
            <a:tbl>
              <a:tblPr/>
              <a:tblGrid>
                <a:gridCol w="1371600"/>
                <a:gridCol w="1981200"/>
                <a:gridCol w="1495425"/>
                <a:gridCol w="1323975"/>
                <a:gridCol w="190817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 Throughput/Latency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Throughput/Latency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Energy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Time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Non-active Modules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6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 Design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Reduced 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Multi-V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 Gating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DFS, DVS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(Dynamic Freq, Voltage Scaling)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Leakage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Multi-V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Sleep Transistors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Multi-V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Variable V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5502" name="Oval 30"/>
          <p:cNvSpPr>
            <a:spLocks noChangeArrowheads="1"/>
          </p:cNvSpPr>
          <p:nvPr/>
        </p:nvSpPr>
        <p:spPr bwMode="auto">
          <a:xfrm>
            <a:off x="2057400" y="3962400"/>
            <a:ext cx="1676400" cy="533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5503" name="Oval 31"/>
          <p:cNvSpPr>
            <a:spLocks noChangeArrowheads="1"/>
          </p:cNvSpPr>
          <p:nvPr/>
        </p:nvSpPr>
        <p:spPr bwMode="auto">
          <a:xfrm>
            <a:off x="6858000" y="2590800"/>
            <a:ext cx="1676400" cy="533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25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25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2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25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25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2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5502" grpId="0" animBg="1"/>
      <p:bldP spid="2025503" grpId="0" animBg="1"/>
    </p:bldLst>
  </p:timing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47</Pages>
  <Words>1683</Words>
  <Application>Microsoft PowerPoint 4.0</Application>
  <PresentationFormat>Letter Paper (8.5x11 in)</PresentationFormat>
  <Paragraphs>309</Paragraphs>
  <Slides>20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mjicse431</vt:lpstr>
      <vt:lpstr>Chart</vt:lpstr>
      <vt:lpstr>Review: Energy &amp; Power Equations</vt:lpstr>
      <vt:lpstr>Power and Energy Design Space</vt:lpstr>
      <vt:lpstr>Bus Multiplexing</vt:lpstr>
      <vt:lpstr>Correlated Data Streams</vt:lpstr>
      <vt:lpstr>Glitch Reduction by Pipelining</vt:lpstr>
      <vt:lpstr>Power and Energy Design Space</vt:lpstr>
      <vt:lpstr>Clock Gating</vt:lpstr>
      <vt:lpstr>Clock Gating in a Pipelined Datapath</vt:lpstr>
      <vt:lpstr>Power and Energy Design Space</vt:lpstr>
      <vt:lpstr>Review:  Dynamic Power as a Function of VDD</vt:lpstr>
      <vt:lpstr>Dynamic Frequency and Voltage Scaling</vt:lpstr>
      <vt:lpstr>Dynamic Thermal Management (DTM)</vt:lpstr>
      <vt:lpstr>DTM Trigger Mechanisms</vt:lpstr>
      <vt:lpstr>DTM Initiation and Response Mechanisms</vt:lpstr>
      <vt:lpstr>DTM Activation and Deactivation Cycle</vt:lpstr>
      <vt:lpstr>DTM Savings Benefits</vt:lpstr>
      <vt:lpstr>Power and Energy Design Space</vt:lpstr>
      <vt:lpstr>Speculated Power of a 15mm mP</vt:lpstr>
      <vt:lpstr>Review: Leakage as a Function of Design Time VT</vt:lpstr>
      <vt:lpstr>Review:  Variable VT (ABB) at Run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477. VLSI Systems Design</dc:title>
  <dc:subject>Lecture 26</dc:subject>
  <dc:creator>Janie Irwin</dc:creator>
  <cp:lastModifiedBy>user</cp:lastModifiedBy>
  <cp:revision>481</cp:revision>
  <cp:lastPrinted>1997-08-27T08:28:34Z</cp:lastPrinted>
  <dcterms:created xsi:type="dcterms:W3CDTF">1997-08-19T16:58:46Z</dcterms:created>
  <dcterms:modified xsi:type="dcterms:W3CDTF">2013-03-27T07:31:18Z</dcterms:modified>
</cp:coreProperties>
</file>