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78" r:id="rId11"/>
    <p:sldId id="263" r:id="rId12"/>
    <p:sldId id="266" r:id="rId13"/>
    <p:sldId id="269" r:id="rId14"/>
    <p:sldId id="271" r:id="rId15"/>
    <p:sldId id="286" r:id="rId16"/>
    <p:sldId id="282" r:id="rId17"/>
    <p:sldId id="270" r:id="rId18"/>
    <p:sldId id="283" r:id="rId19"/>
    <p:sldId id="284" r:id="rId20"/>
    <p:sldId id="285" r:id="rId21"/>
    <p:sldId id="273" r:id="rId22"/>
    <p:sldId id="275" r:id="rId23"/>
    <p:sldId id="276" r:id="rId24"/>
    <p:sldId id="281" r:id="rId25"/>
    <p:sldId id="274" r:id="rId26"/>
    <p:sldId id="277" r:id="rId27"/>
    <p:sldId id="279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72" d="100"/>
          <a:sy n="72" d="100"/>
        </p:scale>
        <p:origin x="-124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0BAA7-DB6A-4C34-B216-1746F1F46DB6}" type="datetimeFigureOut">
              <a:rPr lang="en-US"/>
              <a:t>6/13/2013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11ED9-AD9C-4CE2-8F40-41BE045B632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05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11ED9-AD9C-4CE2-8F40-41BE045B632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04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11ED9-AD9C-4CE2-8F40-41BE045B6327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73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11ED9-AD9C-4CE2-8F40-41BE045B6327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09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11ED9-AD9C-4CE2-8F40-41BE045B6327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69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11ED9-AD9C-4CE2-8F40-41BE045B6327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70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11ED9-AD9C-4CE2-8F40-41BE045B6327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75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11ED9-AD9C-4CE2-8F40-41BE045B6327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06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11ED9-AD9C-4CE2-8F40-41BE045B6327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77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11ED9-AD9C-4CE2-8F40-41BE045B6327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5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11ED9-AD9C-4CE2-8F40-41BE045B6327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38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11ED9-AD9C-4CE2-8F40-41BE045B6327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59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11ED9-AD9C-4CE2-8F40-41BE045B632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3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11ED9-AD9C-4CE2-8F40-41BE045B632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45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11ED9-AD9C-4CE2-8F40-41BE045B632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3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11ED9-AD9C-4CE2-8F40-41BE045B632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3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11ED9-AD9C-4CE2-8F40-41BE045B632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94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11ED9-AD9C-4CE2-8F40-41BE045B6327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03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11ED9-AD9C-4CE2-8F40-41BE045B6327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36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11ED9-AD9C-4CE2-8F40-41BE045B6327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2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6/13/2013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6/13/2013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6/13/2013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6/13/2013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6/13/2013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6/13/2013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764704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 VISUAL MAPS FROM  IMAGE SEQUENCES SENT From MAV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Jashwanth Reddy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03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Matching between images</a:t>
            </a:r>
          </a:p>
        </p:txBody>
      </p:sp>
      <p:pic>
        <p:nvPicPr>
          <p:cNvPr id="4" name="Content Placeholder 3" descr="image_match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12775" y="1876425"/>
            <a:ext cx="8153400" cy="4213329"/>
          </a:xfrm>
        </p:spPr>
      </p:pic>
    </p:spTree>
    <p:extLst>
      <p:ext uri="{BB962C8B-B14F-4D97-AF65-F5344CB8AC3E}">
        <p14:creationId xmlns:p14="http://schemas.microsoft.com/office/powerpoint/2010/main" val="37019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Stitched Image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8153400" cy="4304590"/>
          </a:xfrm>
        </p:spPr>
      </p:pic>
    </p:spTree>
    <p:extLst>
      <p:ext uri="{BB962C8B-B14F-4D97-AF65-F5344CB8AC3E}">
        <p14:creationId xmlns:p14="http://schemas.microsoft.com/office/powerpoint/2010/main" val="129248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good is panorama??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cannot rely upon panorama completely.</a:t>
            </a:r>
          </a:p>
          <a:p>
            <a:r>
              <a:rPr lang="en-US" dirty="0" smtClean="0"/>
              <a:t>Depth information is not much known.</a:t>
            </a:r>
          </a:p>
          <a:p>
            <a:r>
              <a:rPr lang="en-US" dirty="0" smtClean="0"/>
              <a:t>3D structure of scene cannot be concluded which is important in indoor navigation.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0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Preview from internet: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Stereo Vision : </a:t>
            </a:r>
            <a:r>
              <a:rPr lang="en-IN" dirty="0" smtClean="0"/>
              <a:t>Given </a:t>
            </a:r>
            <a:r>
              <a:rPr lang="en-IN" dirty="0"/>
              <a:t>several images of </a:t>
            </a:r>
            <a:r>
              <a:rPr lang="en-IN" dirty="0" smtClean="0"/>
              <a:t> the </a:t>
            </a:r>
            <a:r>
              <a:rPr lang="en-IN" dirty="0"/>
              <a:t>same object or scene, compute a representation of </a:t>
            </a:r>
            <a:r>
              <a:rPr lang="en-IN" dirty="0" smtClean="0"/>
              <a:t>its </a:t>
            </a:r>
            <a:r>
              <a:rPr lang="en-IN" dirty="0"/>
              <a:t>3D </a:t>
            </a:r>
            <a:r>
              <a:rPr lang="en-IN" dirty="0" smtClean="0"/>
              <a:t>shape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Structure from motion </a:t>
            </a:r>
            <a:r>
              <a:rPr lang="en-US" dirty="0" smtClean="0"/>
              <a:t>techniques : Given m cameras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and n points and projections xij of point j in camera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 recover 3D points and camera matrices </a:t>
            </a:r>
            <a:r>
              <a:rPr lang="en-US" dirty="0" err="1" smtClean="0"/>
              <a:t>Ci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Bundle Adjustments :                                                                  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31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Fundamental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Fundamental matrix is found from point matches using 8 point algorithm .</a:t>
            </a:r>
          </a:p>
          <a:p>
            <a:r>
              <a:rPr lang="en-US" dirty="0"/>
              <a:t>Fundamental matrix is property of camera pair and is independent of scene</a:t>
            </a:r>
            <a:r>
              <a:rPr lang="en-US" dirty="0" smtClean="0"/>
              <a:t>.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524000"/>
            <a:ext cx="5017740" cy="22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7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Fundamental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P1 = [ I|0] and P2=[e’ * F[e’]] have the fundamental matrix F.</a:t>
            </a:r>
          </a:p>
          <a:p>
            <a:r>
              <a:rPr lang="en-US" dirty="0" smtClean="0"/>
              <a:t>P1*H and P2*H also have same fundamental matrix. Where H is homography of 3*3 space.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3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Stereo Vision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Identify common points</a:t>
            </a:r>
          </a:p>
          <a:p>
            <a:r>
              <a:rPr lang="en-US" dirty="0" smtClean="0"/>
              <a:t>Constraints </a:t>
            </a:r>
            <a:r>
              <a:rPr lang="en-US" dirty="0"/>
              <a:t>on matching: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Match lies on epipolar line of pixel.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Uniqueness : A point in left image matches with unique point in right image.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Ordering: Point A lies to the left of B in all the views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Perform rectification.</a:t>
            </a:r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71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SFM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7112"/>
          </a:xfrm>
        </p:spPr>
        <p:txBody>
          <a:bodyPr>
            <a:normAutofit/>
          </a:bodyPr>
          <a:lstStyle/>
          <a:p>
            <a:r>
              <a:rPr lang="en-IN" dirty="0"/>
              <a:t>Given m cameras and n </a:t>
            </a:r>
            <a:r>
              <a:rPr lang="en-IN" dirty="0" smtClean="0"/>
              <a:t>points and </a:t>
            </a:r>
            <a:r>
              <a:rPr lang="en-IN" dirty="0"/>
              <a:t>projections xij of point j in camera i, recover </a:t>
            </a:r>
            <a:r>
              <a:rPr lang="en-IN" dirty="0" smtClean="0"/>
              <a:t>3D points </a:t>
            </a:r>
            <a:r>
              <a:rPr lang="en-IN" dirty="0"/>
              <a:t>Xj and camera matrices </a:t>
            </a:r>
            <a:r>
              <a:rPr lang="en-IN" dirty="0" smtClean="0"/>
              <a:t>C</a:t>
            </a:r>
            <a:r>
              <a:rPr lang="en-IN" baseline="-25000" dirty="0" smtClean="0"/>
              <a:t>i </a:t>
            </a:r>
            <a:r>
              <a:rPr lang="en-IN" dirty="0" smtClean="0"/>
              <a:t>. </a:t>
            </a:r>
          </a:p>
          <a:p>
            <a:r>
              <a:rPr lang="en-US" dirty="0" smtClean="0"/>
              <a:t>Find a world point in two or more views.</a:t>
            </a:r>
          </a:p>
          <a:p>
            <a:r>
              <a:rPr lang="en-US" dirty="0" smtClean="0"/>
              <a:t>F can be decomposed into cam matrices [I|0] and [M|m]  </a:t>
            </a:r>
          </a:p>
          <a:p>
            <a:r>
              <a:rPr lang="en-US" dirty="0" smtClean="0"/>
              <a:t>(x,x’) Rays through them meet at 3D point. But with projective ambiguity.     Affine     Metric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39952" y="522920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580112" y="5229200"/>
            <a:ext cx="360040" cy="15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SFM continued…..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Suppose we track P feature points over F frames in an image stream. </a:t>
            </a:r>
            <a:r>
              <a:rPr lang="en-IN" dirty="0" smtClean="0"/>
              <a:t>Let the </a:t>
            </a:r>
            <a:r>
              <a:rPr lang="en-IN" dirty="0"/>
              <a:t>trajectories of image coordinates be (ufp; vfp) </a:t>
            </a:r>
            <a:r>
              <a:rPr lang="en-IN" dirty="0" smtClean="0"/>
              <a:t>where f </a:t>
            </a:r>
            <a:r>
              <a:rPr lang="en-IN" dirty="0"/>
              <a:t>= </a:t>
            </a:r>
            <a:r>
              <a:rPr lang="en-IN" dirty="0" smtClean="0"/>
              <a:t>1, 2,….F </a:t>
            </a:r>
            <a:r>
              <a:rPr lang="en-IN" dirty="0"/>
              <a:t>and p </a:t>
            </a:r>
            <a:r>
              <a:rPr lang="en-IN" dirty="0" smtClean="0"/>
              <a:t>= 1</a:t>
            </a:r>
            <a:r>
              <a:rPr lang="en-IN" dirty="0"/>
              <a:t>,</a:t>
            </a:r>
            <a:r>
              <a:rPr lang="en-IN" dirty="0" smtClean="0"/>
              <a:t> 2,..P. </a:t>
            </a:r>
          </a:p>
          <a:p>
            <a:r>
              <a:rPr lang="en-US" dirty="0" smtClean="0"/>
              <a:t>All the problems of structure from motion problems reduce to factorising this matrix into RS where R is the rotation matrix and S is the shape matrix.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52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Bundle Adjustment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Bundle adjustment amounts to jointly refining a set of initial camera and structure parameter estimates for finding the set of parameters that most accurately predict the locations of the observed points in the set of available images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509120"/>
            <a:ext cx="2800350" cy="97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7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SLAM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/>
          <a:lstStyle/>
          <a:p>
            <a:r>
              <a:rPr lang="en-US" dirty="0" smtClean="0"/>
              <a:t>Assumptions: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Indoor Navigation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 GPS sensor attached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Camera is the only primary sensor(sonar may be present)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Primarily three types of indoor environments.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Corridors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Staircase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Open Space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43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In order to obtain a 3D model you need to provide both the radially rectified images and the internal calibration parameters (the matrix K).</a:t>
            </a:r>
          </a:p>
        </p:txBody>
      </p:sp>
    </p:spTree>
    <p:extLst>
      <p:ext uri="{BB962C8B-B14F-4D97-AF65-F5344CB8AC3E}">
        <p14:creationId xmlns:p14="http://schemas.microsoft.com/office/powerpoint/2010/main" val="57994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Calibrating Camera	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Camera is modelled as pin-hole camera as follows:</a:t>
            </a:r>
          </a:p>
          <a:p>
            <a:endParaRPr lang="en-US"/>
          </a:p>
        </p:txBody>
      </p:sp>
      <p:pic>
        <p:nvPicPr>
          <p:cNvPr id="6" name="Picture 5" descr="c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702" y="2377926"/>
            <a:ext cx="6135128" cy="301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775F55"/>
                </a:solidFill>
                <a:latin typeface="Tw Cen MT"/>
              </a:rPr>
              <a:t>Calibrating Camera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7681" y="1600200"/>
            <a:ext cx="8153400" cy="4495800"/>
          </a:xfrm>
        </p:spPr>
        <p:txBody>
          <a:bodyPr/>
          <a:lstStyle/>
          <a:p>
            <a:r>
              <a:rPr lang="en-US"/>
              <a:t>Our aim is to find internal camera matrix and distortion coefficients.</a:t>
            </a:r>
          </a:p>
          <a:p>
            <a:pPr marL="0" indent="0">
              <a:buNone/>
            </a:pPr>
            <a:r>
              <a:rPr lang="en-US"/>
              <a:t>    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    </a:t>
            </a:r>
          </a:p>
          <a:p>
            <a:r>
              <a:rPr lang="en-US"/>
              <a:t> Skew coefficient = 0 and aspect ratio =1</a:t>
            </a:r>
          </a:p>
        </p:txBody>
      </p:sp>
      <p:pic>
        <p:nvPicPr>
          <p:cNvPr id="4" name="Picture 3" descr="eq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338" y="3050446"/>
            <a:ext cx="3694112" cy="144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We use chessboard corners for calibrating the camera.</a:t>
            </a:r>
          </a:p>
        </p:txBody>
      </p:sp>
      <p:pic>
        <p:nvPicPr>
          <p:cNvPr id="4" name="Picture 3" descr="scene0001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88" y="2779713"/>
            <a:ext cx="3463515" cy="2728912"/>
          </a:xfrm>
          <a:prstGeom prst="rect">
            <a:avLst/>
          </a:prstGeom>
        </p:spPr>
      </p:pic>
      <p:pic>
        <p:nvPicPr>
          <p:cNvPr id="5" name="Picture 4" descr="chess_corner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268" y="2791992"/>
            <a:ext cx="3448508" cy="274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775F55"/>
                </a:solidFill>
                <a:latin typeface="Tw Cen MT"/>
              </a:rPr>
              <a:t>Extrinsic parameters</a:t>
            </a:r>
          </a:p>
        </p:txBody>
      </p:sp>
      <p:pic>
        <p:nvPicPr>
          <p:cNvPr id="4" name="Content Placeholder 3" descr="extrinsic_def.gif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589025" y="1723306"/>
            <a:ext cx="4029075" cy="4219575"/>
          </a:xfrm>
        </p:spPr>
      </p:pic>
      <p:pic>
        <p:nvPicPr>
          <p:cNvPr id="5" name="Picture 4" descr="CodeCogsEqn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507" y="2455863"/>
            <a:ext cx="2019543" cy="1244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8262" y="3874336"/>
            <a:ext cx="2743200" cy="161582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en-US"/>
          </a:p>
          <a:p>
            <a:pPr algn="ctr"/>
            <a:r>
              <a:rPr lang="en-US" sz="2700"/>
              <a:t>x = K[R|-RC]Xw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6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Calibrating Camera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Tw Cen MT"/>
              </a:rPr>
              <a:t>Old point pixel (x,y) and corrected output image its position in pixel (xcorr,ycorr) are related as</a:t>
            </a:r>
          </a:p>
        </p:txBody>
      </p:sp>
      <p:pic>
        <p:nvPicPr>
          <p:cNvPr id="4" name="Picture 3" descr="fd7e6ad5232ca4c246f01c107a378bc82ca58a9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0" y="3190875"/>
            <a:ext cx="27051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775F55"/>
                </a:solidFill>
                <a:latin typeface="Tw Cen MT"/>
              </a:rPr>
              <a:t>Distortion in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Image magnification decreases with increase in distance from principal axis.</a:t>
            </a:r>
          </a:p>
          <a:p>
            <a:r>
              <a:rPr lang="en-US"/>
              <a:t>Straight lines appear curved.</a:t>
            </a:r>
          </a:p>
        </p:txBody>
      </p:sp>
      <p:pic>
        <p:nvPicPr>
          <p:cNvPr id="4" name="Picture 3" descr="rad0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3213007"/>
            <a:ext cx="6675438" cy="260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0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775F55"/>
                </a:solidFill>
                <a:latin typeface="Tw Cen MT"/>
              </a:rPr>
              <a:t>Image with Distortion</a:t>
            </a:r>
          </a:p>
        </p:txBody>
      </p:sp>
      <p:pic>
        <p:nvPicPr>
          <p:cNvPr id="5" name="Content Placeholder 4" descr="scene00018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93208" y="1600200"/>
            <a:ext cx="7992533" cy="4495800"/>
          </a:xfrm>
        </p:spPr>
      </p:pic>
    </p:spTree>
    <p:extLst>
      <p:ext uri="{BB962C8B-B14F-4D97-AF65-F5344CB8AC3E}">
        <p14:creationId xmlns:p14="http://schemas.microsoft.com/office/powerpoint/2010/main" val="142246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775F55"/>
                </a:solidFill>
                <a:latin typeface="Tw Cen MT"/>
              </a:rPr>
              <a:t>Distortion Removed</a:t>
            </a:r>
          </a:p>
        </p:txBody>
      </p:sp>
      <p:pic>
        <p:nvPicPr>
          <p:cNvPr id="4" name="Content Placeholder 3" descr="undistorted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93208" y="1600200"/>
            <a:ext cx="7992533" cy="4495800"/>
          </a:xfrm>
        </p:spPr>
      </p:pic>
    </p:spTree>
    <p:extLst>
      <p:ext uri="{BB962C8B-B14F-4D97-AF65-F5344CB8AC3E}">
        <p14:creationId xmlns:p14="http://schemas.microsoft.com/office/powerpoint/2010/main" val="13834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SLAM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Different SLAM algorithms can be applied to each environment</a:t>
            </a:r>
          </a:p>
          <a:p>
            <a:r>
              <a:rPr lang="en-US" dirty="0" smtClean="0"/>
              <a:t>Traditional Outdoor navigation like providing a set of way points for robot is not possible in indoor navigation.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44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with Indoor Navigation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Understand the scene from image taken and navigate further.</a:t>
            </a:r>
          </a:p>
          <a:p>
            <a:r>
              <a:rPr lang="en-US" dirty="0" smtClean="0"/>
              <a:t>Avoid collisions with obstacles.</a:t>
            </a:r>
          </a:p>
          <a:p>
            <a:r>
              <a:rPr lang="en-US" dirty="0" smtClean="0"/>
              <a:t>So it’s very important to build map for indoor navigation . 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1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kind of maps we can build from the image data????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Panorama!!!! Well next few slides I will discuss about building a larger view of images by stitching them.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Depth maps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Point Clouds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Volumetric Models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8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we build panorama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Panoramic photography captures images with elongated fields of view.</a:t>
            </a:r>
          </a:p>
          <a:p>
            <a:r>
              <a:rPr lang="en-US" dirty="0" smtClean="0"/>
              <a:t>My algorithm: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Find SIFT features of each image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Perform matching test with the distance ratio method.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Find the homography between the two images.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Finally blend the two images to form large view.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5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Finding Homography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Homography H is a 3 × 3 (non-singular) matrix defined </a:t>
            </a:r>
            <a:r>
              <a:rPr lang="en-IN" dirty="0" smtClean="0"/>
              <a:t>only upto </a:t>
            </a:r>
            <a:r>
              <a:rPr lang="en-IN" dirty="0"/>
              <a:t>scale. It has 8 degrees of freedom and can </a:t>
            </a:r>
            <a:r>
              <a:rPr lang="en-IN" dirty="0" smtClean="0"/>
              <a:t>be estimated </a:t>
            </a:r>
            <a:r>
              <a:rPr lang="en-IN" dirty="0"/>
              <a:t>from 4 world points for which image points </a:t>
            </a:r>
            <a:r>
              <a:rPr lang="en-IN" dirty="0" smtClean="0"/>
              <a:t>in both </a:t>
            </a:r>
            <a:r>
              <a:rPr lang="en-IN" dirty="0"/>
              <a:t>views are known. Each such point gives 2 </a:t>
            </a:r>
            <a:r>
              <a:rPr lang="en-IN" dirty="0" smtClean="0"/>
              <a:t>equations.</a:t>
            </a:r>
          </a:p>
          <a:p>
            <a:r>
              <a:rPr lang="en-US" dirty="0" smtClean="0"/>
              <a:t>Use Ransac to find the best matches.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17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Panorama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1628800"/>
            <a:ext cx="4398527" cy="45837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867" y="1628800"/>
            <a:ext cx="4752528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Matching Between Images</a:t>
            </a:r>
            <a:endParaRPr lang="en-IN" dirty="0"/>
          </a:p>
        </p:txBody>
      </p:sp>
      <p:pic>
        <p:nvPicPr>
          <p:cNvPr id="6" name="Content Placeholder 5" descr="image_match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18856" y="1594440"/>
            <a:ext cx="8153400" cy="4978587"/>
          </a:xfrm>
        </p:spPr>
      </p:pic>
    </p:spTree>
    <p:extLst>
      <p:ext uri="{BB962C8B-B14F-4D97-AF65-F5344CB8AC3E}">
        <p14:creationId xmlns:p14="http://schemas.microsoft.com/office/powerpoint/2010/main" val="343599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565</TotalTime>
  <Words>781</Words>
  <Application>Microsoft Office PowerPoint</Application>
  <PresentationFormat>On-screen Show (4:3)</PresentationFormat>
  <Paragraphs>126</Paragraphs>
  <Slides>28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Median</vt:lpstr>
      <vt:lpstr>BUILDING VISUAL MAPS FROM  IMAGE SEQUENCES SENT From MAV </vt:lpstr>
      <vt:lpstr>VISUAL SLAM</vt:lpstr>
      <vt:lpstr>VISUAL SLAM</vt:lpstr>
      <vt:lpstr>Challenges with Indoor Navigation</vt:lpstr>
      <vt:lpstr>Maps</vt:lpstr>
      <vt:lpstr>How to we build panorama</vt:lpstr>
      <vt:lpstr>Finding Homography</vt:lpstr>
      <vt:lpstr>Panorama</vt:lpstr>
      <vt:lpstr>Matching Between Images</vt:lpstr>
      <vt:lpstr>Matching between images</vt:lpstr>
      <vt:lpstr>Stitched Image</vt:lpstr>
      <vt:lpstr>How good is panorama??</vt:lpstr>
      <vt:lpstr>Other methods:</vt:lpstr>
      <vt:lpstr>Fundamental Matrix</vt:lpstr>
      <vt:lpstr>Fundamental Matrix</vt:lpstr>
      <vt:lpstr>Stereo Vision</vt:lpstr>
      <vt:lpstr>SFM</vt:lpstr>
      <vt:lpstr>SFM continued…..</vt:lpstr>
      <vt:lpstr>Bundle Adjustment</vt:lpstr>
      <vt:lpstr>PowerPoint Presentation</vt:lpstr>
      <vt:lpstr>Calibrating Camera </vt:lpstr>
      <vt:lpstr>Calibrating Camera</vt:lpstr>
      <vt:lpstr>PowerPoint Presentation</vt:lpstr>
      <vt:lpstr>Extrinsic parameters</vt:lpstr>
      <vt:lpstr>Calibrating Camera </vt:lpstr>
      <vt:lpstr>Distortion in Images</vt:lpstr>
      <vt:lpstr>Image with Distortion</vt:lpstr>
      <vt:lpstr>Distortion Removed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VISUAL MAPS FROM GIVEN IMAGE SEQUENCES of </dc:title>
  <dc:creator>Jashwanth</dc:creator>
  <cp:lastModifiedBy>Jashwanth</cp:lastModifiedBy>
  <cp:revision>135</cp:revision>
  <dcterms:created xsi:type="dcterms:W3CDTF">2013-06-11T12:11:29Z</dcterms:created>
  <dcterms:modified xsi:type="dcterms:W3CDTF">2013-06-12T19:12:01Z</dcterms:modified>
</cp:coreProperties>
</file>