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7"/>
  </p:notesMasterIdLst>
  <p:sldIdLst>
    <p:sldId id="257" r:id="rId3"/>
    <p:sldId id="259" r:id="rId4"/>
    <p:sldId id="258" r:id="rId5"/>
    <p:sldId id="261" r:id="rId6"/>
    <p:sldId id="262" r:id="rId7"/>
    <p:sldId id="260" r:id="rId8"/>
    <p:sldId id="265" r:id="rId9"/>
    <p:sldId id="293" r:id="rId10"/>
    <p:sldId id="288" r:id="rId11"/>
    <p:sldId id="289" r:id="rId12"/>
    <p:sldId id="291" r:id="rId13"/>
    <p:sldId id="292" r:id="rId14"/>
    <p:sldId id="290"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276A9C-E8FB-4187-B9E8-54A34F7E3A46}"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38E73-F863-40CF-836C-A9FD2A179712}" type="slidenum">
              <a:rPr lang="en-US" smtClean="0"/>
              <a:t>‹#›</a:t>
            </a:fld>
            <a:endParaRPr lang="en-US"/>
          </a:p>
        </p:txBody>
      </p:sp>
    </p:spTree>
    <p:extLst>
      <p:ext uri="{BB962C8B-B14F-4D97-AF65-F5344CB8AC3E}">
        <p14:creationId xmlns:p14="http://schemas.microsoft.com/office/powerpoint/2010/main" val="330010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106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ad9dd80d09_0_4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ad9dd80d09_0_4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ad9dd80d09_0_4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aefe40ca71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1aefe40ca71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99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aefe40ca71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1aefe40ca71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439A-6048-D36A-9EC1-E2BB42CD8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A69B2-F426-9566-E49A-8868E976B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011DD-79ED-0059-17A8-4D195E9D82C1}"/>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50B5A70A-5B66-482B-A67E-8319DEDE7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97688-3AAE-D4FF-905B-661DFD47A70A}"/>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10559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3FB3-F607-CB02-527E-BB07509DF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7A5CF-DDE0-BCB4-BBAE-D073996261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2F36C-7594-CAC8-D7C4-BDF493A96A02}"/>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DF7F5039-894D-F8F5-FCBA-31D7E8702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D8C9E-920F-9B86-CD05-EC0FB45F0B90}"/>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73176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DC420-1087-41A9-2289-5AFBBB4C7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8E76F-CCCC-9493-0EC5-07284ADD4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2BBC4-9593-0DAA-C600-F721518209C4}"/>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42AB23E8-31A4-D19C-98FB-FC83D162F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87B6A-D158-28A3-2D18-B2856A770577}"/>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76723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One">
  <p:cSld name="Title Slide One">
    <p:spTree>
      <p:nvGrpSpPr>
        <p:cNvPr id="1"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a:stretch/>
        </p:blipFill>
        <p:spPr>
          <a:xfrm>
            <a:off x="0" y="0"/>
            <a:ext cx="12192000" cy="6858685"/>
          </a:xfrm>
          <a:prstGeom prst="rect">
            <a:avLst/>
          </a:prstGeom>
          <a:noFill/>
          <a:ln>
            <a:noFill/>
          </a:ln>
        </p:spPr>
      </p:pic>
      <p:pic>
        <p:nvPicPr>
          <p:cNvPr id="22" name="Google Shape;22;p2"/>
          <p:cNvPicPr preferRelativeResize="0"/>
          <p:nvPr/>
        </p:nvPicPr>
        <p:blipFill rotWithShape="1">
          <a:blip r:embed="rId3">
            <a:alphaModFix amt="40000"/>
          </a:blip>
          <a:srcRect/>
          <a:stretch/>
        </p:blipFill>
        <p:spPr>
          <a:xfrm>
            <a:off x="-1" y="2677"/>
            <a:ext cx="12193683" cy="5893640"/>
          </a:xfrm>
          <a:prstGeom prst="rect">
            <a:avLst/>
          </a:prstGeom>
          <a:noFill/>
          <a:ln>
            <a:noFill/>
          </a:ln>
        </p:spPr>
      </p:pic>
      <p:pic>
        <p:nvPicPr>
          <p:cNvPr id="23" name="Google Shape;23;p2"/>
          <p:cNvPicPr preferRelativeResize="0"/>
          <p:nvPr/>
        </p:nvPicPr>
        <p:blipFill rotWithShape="1">
          <a:blip r:embed="rId4">
            <a:alphaModFix amt="15000"/>
          </a:blip>
          <a:srcRect/>
          <a:stretch/>
        </p:blipFill>
        <p:spPr>
          <a:xfrm>
            <a:off x="0" y="0"/>
            <a:ext cx="5198364" cy="6858000"/>
          </a:xfrm>
          <a:prstGeom prst="rect">
            <a:avLst/>
          </a:prstGeom>
          <a:noFill/>
          <a:ln>
            <a:noFill/>
          </a:ln>
        </p:spPr>
      </p:pic>
      <p:sp>
        <p:nvSpPr>
          <p:cNvPr id="24" name="Google Shape;24;p2"/>
          <p:cNvSpPr/>
          <p:nvPr/>
        </p:nvSpPr>
        <p:spPr>
          <a:xfrm>
            <a:off x="0" y="0"/>
            <a:ext cx="253341" cy="2042556"/>
          </a:xfrm>
          <a:custGeom>
            <a:avLst/>
            <a:gdLst/>
            <a:ahLst/>
            <a:cxnLst/>
            <a:rect l="l" t="t" r="r" b="b"/>
            <a:pathLst>
              <a:path w="253341" h="2042556" extrusionOk="0">
                <a:moveTo>
                  <a:pt x="0" y="0"/>
                </a:moveTo>
                <a:lnTo>
                  <a:pt x="253341" y="0"/>
                </a:lnTo>
                <a:lnTo>
                  <a:pt x="253341" y="2042556"/>
                </a:lnTo>
                <a:lnTo>
                  <a:pt x="0" y="1975262"/>
                </a:lnTo>
                <a:lnTo>
                  <a:pt x="0" y="0"/>
                </a:lnTo>
                <a:close/>
              </a:path>
            </a:pathLst>
          </a:custGeom>
          <a:solidFill>
            <a:srgbClr val="0730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 name="Google Shape;25;p2"/>
          <p:cNvPicPr preferRelativeResize="0"/>
          <p:nvPr/>
        </p:nvPicPr>
        <p:blipFill rotWithShape="1">
          <a:blip r:embed="rId5">
            <a:alphaModFix/>
          </a:blip>
          <a:srcRect/>
          <a:stretch/>
        </p:blipFill>
        <p:spPr>
          <a:xfrm>
            <a:off x="3678927" y="758283"/>
            <a:ext cx="4767239" cy="4770044"/>
          </a:xfrm>
          <a:prstGeom prst="rect">
            <a:avLst/>
          </a:prstGeom>
          <a:noFill/>
          <a:ln>
            <a:noFill/>
          </a:ln>
        </p:spPr>
      </p:pic>
      <p:pic>
        <p:nvPicPr>
          <p:cNvPr id="26" name="Google Shape;26;p2"/>
          <p:cNvPicPr preferRelativeResize="0"/>
          <p:nvPr/>
        </p:nvPicPr>
        <p:blipFill rotWithShape="1">
          <a:blip r:embed="rId6">
            <a:alphaModFix/>
          </a:blip>
          <a:srcRect/>
          <a:stretch/>
        </p:blipFill>
        <p:spPr>
          <a:xfrm>
            <a:off x="4737807" y="5751174"/>
            <a:ext cx="2485668" cy="766064"/>
          </a:xfrm>
          <a:prstGeom prst="rect">
            <a:avLst/>
          </a:prstGeom>
          <a:noFill/>
          <a:ln>
            <a:noFill/>
          </a:ln>
        </p:spPr>
      </p:pic>
      <p:sp>
        <p:nvSpPr>
          <p:cNvPr id="27" name="Google Shape;27;p2"/>
          <p:cNvSpPr/>
          <p:nvPr/>
        </p:nvSpPr>
        <p:spPr>
          <a:xfrm>
            <a:off x="-1" y="6723193"/>
            <a:ext cx="12192000" cy="144967"/>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28153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One">
  <p:cSld name="Title Slide One">
    <p:spTree>
      <p:nvGrpSpPr>
        <p:cNvPr id="1"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a:stretch/>
        </p:blipFill>
        <p:spPr>
          <a:xfrm>
            <a:off x="0" y="0"/>
            <a:ext cx="12192000" cy="6858685"/>
          </a:xfrm>
          <a:prstGeom prst="rect">
            <a:avLst/>
          </a:prstGeom>
          <a:noFill/>
          <a:ln>
            <a:noFill/>
          </a:ln>
        </p:spPr>
      </p:pic>
      <p:pic>
        <p:nvPicPr>
          <p:cNvPr id="22" name="Google Shape;22;p2"/>
          <p:cNvPicPr preferRelativeResize="0"/>
          <p:nvPr/>
        </p:nvPicPr>
        <p:blipFill rotWithShape="1">
          <a:blip r:embed="rId3">
            <a:alphaModFix amt="40000"/>
          </a:blip>
          <a:srcRect/>
          <a:stretch/>
        </p:blipFill>
        <p:spPr>
          <a:xfrm>
            <a:off x="-1" y="2677"/>
            <a:ext cx="12193683" cy="5893640"/>
          </a:xfrm>
          <a:prstGeom prst="rect">
            <a:avLst/>
          </a:prstGeom>
          <a:noFill/>
          <a:ln>
            <a:noFill/>
          </a:ln>
        </p:spPr>
      </p:pic>
      <p:pic>
        <p:nvPicPr>
          <p:cNvPr id="23" name="Google Shape;23;p2"/>
          <p:cNvPicPr preferRelativeResize="0"/>
          <p:nvPr/>
        </p:nvPicPr>
        <p:blipFill rotWithShape="1">
          <a:blip r:embed="rId4">
            <a:alphaModFix amt="15000"/>
          </a:blip>
          <a:srcRect/>
          <a:stretch/>
        </p:blipFill>
        <p:spPr>
          <a:xfrm>
            <a:off x="0" y="0"/>
            <a:ext cx="5198364" cy="6858000"/>
          </a:xfrm>
          <a:prstGeom prst="rect">
            <a:avLst/>
          </a:prstGeom>
          <a:noFill/>
          <a:ln>
            <a:noFill/>
          </a:ln>
        </p:spPr>
      </p:pic>
      <p:sp>
        <p:nvSpPr>
          <p:cNvPr id="24" name="Google Shape;24;p2"/>
          <p:cNvSpPr/>
          <p:nvPr/>
        </p:nvSpPr>
        <p:spPr>
          <a:xfrm>
            <a:off x="0" y="0"/>
            <a:ext cx="253341" cy="2042556"/>
          </a:xfrm>
          <a:custGeom>
            <a:avLst/>
            <a:gdLst/>
            <a:ahLst/>
            <a:cxnLst/>
            <a:rect l="l" t="t" r="r" b="b"/>
            <a:pathLst>
              <a:path w="253341" h="2042556" extrusionOk="0">
                <a:moveTo>
                  <a:pt x="0" y="0"/>
                </a:moveTo>
                <a:lnTo>
                  <a:pt x="253341" y="0"/>
                </a:lnTo>
                <a:lnTo>
                  <a:pt x="253341" y="2042556"/>
                </a:lnTo>
                <a:lnTo>
                  <a:pt x="0" y="1975262"/>
                </a:lnTo>
                <a:lnTo>
                  <a:pt x="0" y="0"/>
                </a:lnTo>
                <a:close/>
              </a:path>
            </a:pathLst>
          </a:custGeom>
          <a:solidFill>
            <a:srgbClr val="0730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5" name="Google Shape;25;p2"/>
          <p:cNvPicPr preferRelativeResize="0"/>
          <p:nvPr/>
        </p:nvPicPr>
        <p:blipFill rotWithShape="1">
          <a:blip r:embed="rId5">
            <a:alphaModFix/>
          </a:blip>
          <a:srcRect/>
          <a:stretch/>
        </p:blipFill>
        <p:spPr>
          <a:xfrm>
            <a:off x="3678927" y="758283"/>
            <a:ext cx="4767239" cy="4770044"/>
          </a:xfrm>
          <a:prstGeom prst="rect">
            <a:avLst/>
          </a:prstGeom>
          <a:noFill/>
          <a:ln>
            <a:noFill/>
          </a:ln>
        </p:spPr>
      </p:pic>
      <p:pic>
        <p:nvPicPr>
          <p:cNvPr id="26" name="Google Shape;26;p2"/>
          <p:cNvPicPr preferRelativeResize="0"/>
          <p:nvPr/>
        </p:nvPicPr>
        <p:blipFill rotWithShape="1">
          <a:blip r:embed="rId6">
            <a:alphaModFix/>
          </a:blip>
          <a:srcRect/>
          <a:stretch/>
        </p:blipFill>
        <p:spPr>
          <a:xfrm>
            <a:off x="4737807" y="5751174"/>
            <a:ext cx="2485668" cy="766064"/>
          </a:xfrm>
          <a:prstGeom prst="rect">
            <a:avLst/>
          </a:prstGeom>
          <a:noFill/>
          <a:ln>
            <a:noFill/>
          </a:ln>
        </p:spPr>
      </p:pic>
      <p:sp>
        <p:nvSpPr>
          <p:cNvPr id="27" name="Google Shape;27;p2"/>
          <p:cNvSpPr/>
          <p:nvPr/>
        </p:nvSpPr>
        <p:spPr>
          <a:xfrm>
            <a:off x="-1" y="6723193"/>
            <a:ext cx="12192000" cy="144967"/>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1760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wo" type="title">
  <p:cSld name="Title Slide Two">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a:stretch/>
        </p:blipFill>
        <p:spPr>
          <a:xfrm>
            <a:off x="0" y="0"/>
            <a:ext cx="12192000" cy="6858685"/>
          </a:xfrm>
          <a:prstGeom prst="rect">
            <a:avLst/>
          </a:prstGeom>
          <a:noFill/>
          <a:ln>
            <a:noFill/>
          </a:ln>
        </p:spPr>
      </p:pic>
      <p:pic>
        <p:nvPicPr>
          <p:cNvPr id="30" name="Google Shape;30;p3"/>
          <p:cNvPicPr preferRelativeResize="0"/>
          <p:nvPr/>
        </p:nvPicPr>
        <p:blipFill rotWithShape="1">
          <a:blip r:embed="rId3">
            <a:alphaModFix amt="40000"/>
          </a:blip>
          <a:srcRect/>
          <a:stretch/>
        </p:blipFill>
        <p:spPr>
          <a:xfrm>
            <a:off x="-1" y="2677"/>
            <a:ext cx="12193683" cy="5893640"/>
          </a:xfrm>
          <a:prstGeom prst="rect">
            <a:avLst/>
          </a:prstGeom>
          <a:noFill/>
          <a:ln>
            <a:noFill/>
          </a:ln>
        </p:spPr>
      </p:pic>
      <p:pic>
        <p:nvPicPr>
          <p:cNvPr id="31" name="Google Shape;31;p3"/>
          <p:cNvPicPr preferRelativeResize="0"/>
          <p:nvPr/>
        </p:nvPicPr>
        <p:blipFill rotWithShape="1">
          <a:blip r:embed="rId4">
            <a:alphaModFix amt="15000"/>
          </a:blip>
          <a:srcRect/>
          <a:stretch/>
        </p:blipFill>
        <p:spPr>
          <a:xfrm>
            <a:off x="0" y="0"/>
            <a:ext cx="5198364" cy="6858000"/>
          </a:xfrm>
          <a:prstGeom prst="rect">
            <a:avLst/>
          </a:prstGeom>
          <a:noFill/>
          <a:ln>
            <a:noFill/>
          </a:ln>
        </p:spPr>
      </p:pic>
      <p:sp>
        <p:nvSpPr>
          <p:cNvPr id="32" name="Google Shape;32;p3"/>
          <p:cNvSpPr/>
          <p:nvPr/>
        </p:nvSpPr>
        <p:spPr>
          <a:xfrm>
            <a:off x="0" y="0"/>
            <a:ext cx="253341" cy="2042556"/>
          </a:xfrm>
          <a:custGeom>
            <a:avLst/>
            <a:gdLst/>
            <a:ahLst/>
            <a:cxnLst/>
            <a:rect l="l" t="t" r="r" b="b"/>
            <a:pathLst>
              <a:path w="253341" h="2042556" extrusionOk="0">
                <a:moveTo>
                  <a:pt x="0" y="0"/>
                </a:moveTo>
                <a:lnTo>
                  <a:pt x="253341" y="0"/>
                </a:lnTo>
                <a:lnTo>
                  <a:pt x="253341" y="2042556"/>
                </a:lnTo>
                <a:lnTo>
                  <a:pt x="0" y="1975262"/>
                </a:lnTo>
                <a:lnTo>
                  <a:pt x="0" y="0"/>
                </a:lnTo>
                <a:close/>
              </a:path>
            </a:pathLst>
          </a:custGeom>
          <a:solidFill>
            <a:srgbClr val="0730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3" name="Google Shape;33;p3"/>
          <p:cNvPicPr preferRelativeResize="0"/>
          <p:nvPr/>
        </p:nvPicPr>
        <p:blipFill rotWithShape="1">
          <a:blip r:embed="rId5">
            <a:alphaModFix/>
          </a:blip>
          <a:srcRect/>
          <a:stretch/>
        </p:blipFill>
        <p:spPr>
          <a:xfrm>
            <a:off x="4737807" y="5751174"/>
            <a:ext cx="2485668" cy="766064"/>
          </a:xfrm>
          <a:prstGeom prst="rect">
            <a:avLst/>
          </a:prstGeom>
          <a:noFill/>
          <a:ln>
            <a:noFill/>
          </a:ln>
        </p:spPr>
      </p:pic>
      <p:sp>
        <p:nvSpPr>
          <p:cNvPr id="34" name="Google Shape;34;p3"/>
          <p:cNvSpPr/>
          <p:nvPr/>
        </p:nvSpPr>
        <p:spPr>
          <a:xfrm>
            <a:off x="-1" y="6723193"/>
            <a:ext cx="12192000" cy="144967"/>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b="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rgbClr val="757070"/>
              </a:buClr>
              <a:buSzPts val="1600"/>
              <a:buNone/>
              <a:defRPr sz="1600"/>
            </a:lvl4pPr>
            <a:lvl5pPr lvl="4" algn="ctr">
              <a:lnSpc>
                <a:spcPct val="90000"/>
              </a:lnSpc>
              <a:spcBef>
                <a:spcPts val="500"/>
              </a:spcBef>
              <a:spcAft>
                <a:spcPts val="0"/>
              </a:spcAft>
              <a:buClr>
                <a:srgbClr val="75707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114318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07305D"/>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rgbClr val="757070"/>
              </a:buClr>
              <a:buSzPts val="1800"/>
              <a:buChar char="•"/>
              <a:defRPr/>
            </a:lvl4pPr>
            <a:lvl5pPr marL="2286000" lvl="4" indent="-342900" algn="l">
              <a:lnSpc>
                <a:spcPct val="90000"/>
              </a:lnSpc>
              <a:spcBef>
                <a:spcPts val="500"/>
              </a:spcBef>
              <a:spcAft>
                <a:spcPts val="0"/>
              </a:spcAft>
              <a:buClr>
                <a:srgbClr val="75707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07305D"/>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rgbClr val="757070"/>
              </a:buClr>
              <a:buSzPts val="1800"/>
              <a:buChar char="•"/>
              <a:defRPr/>
            </a:lvl4pPr>
            <a:lvl5pPr marL="2286000" lvl="4" indent="-342900" algn="l">
              <a:lnSpc>
                <a:spcPct val="90000"/>
              </a:lnSpc>
              <a:spcBef>
                <a:spcPts val="500"/>
              </a:spcBef>
              <a:spcAft>
                <a:spcPts val="0"/>
              </a:spcAft>
              <a:buClr>
                <a:srgbClr val="75707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013435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006025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pic>
        <p:nvPicPr>
          <p:cNvPr id="53" name="Google Shape;53;p7"/>
          <p:cNvPicPr preferRelativeResize="0"/>
          <p:nvPr/>
        </p:nvPicPr>
        <p:blipFill rotWithShape="1">
          <a:blip r:embed="rId2">
            <a:alphaModFix/>
          </a:blip>
          <a:srcRect/>
          <a:stretch/>
        </p:blipFill>
        <p:spPr>
          <a:xfrm>
            <a:off x="0" y="0"/>
            <a:ext cx="12192000" cy="6858685"/>
          </a:xfrm>
          <a:prstGeom prst="rect">
            <a:avLst/>
          </a:prstGeom>
          <a:noFill/>
          <a:ln>
            <a:noFill/>
          </a:ln>
        </p:spPr>
      </p:pic>
      <p:pic>
        <p:nvPicPr>
          <p:cNvPr id="54" name="Google Shape;54;p7"/>
          <p:cNvPicPr preferRelativeResize="0"/>
          <p:nvPr/>
        </p:nvPicPr>
        <p:blipFill rotWithShape="1">
          <a:blip r:embed="rId3">
            <a:alphaModFix amt="40000"/>
          </a:blip>
          <a:srcRect/>
          <a:stretch/>
        </p:blipFill>
        <p:spPr>
          <a:xfrm>
            <a:off x="-1" y="2677"/>
            <a:ext cx="12193683" cy="5893640"/>
          </a:xfrm>
          <a:prstGeom prst="rect">
            <a:avLst/>
          </a:prstGeom>
          <a:noFill/>
          <a:ln>
            <a:noFill/>
          </a:ln>
        </p:spPr>
      </p:pic>
      <p:pic>
        <p:nvPicPr>
          <p:cNvPr id="55" name="Google Shape;55;p7"/>
          <p:cNvPicPr preferRelativeResize="0"/>
          <p:nvPr/>
        </p:nvPicPr>
        <p:blipFill rotWithShape="1">
          <a:blip r:embed="rId4">
            <a:alphaModFix amt="15000"/>
          </a:blip>
          <a:srcRect/>
          <a:stretch/>
        </p:blipFill>
        <p:spPr>
          <a:xfrm>
            <a:off x="0" y="0"/>
            <a:ext cx="5198364" cy="6858000"/>
          </a:xfrm>
          <a:prstGeom prst="rect">
            <a:avLst/>
          </a:prstGeom>
          <a:noFill/>
          <a:ln>
            <a:noFill/>
          </a:ln>
        </p:spPr>
      </p:pic>
      <p:sp>
        <p:nvSpPr>
          <p:cNvPr id="56" name="Google Shape;56;p7"/>
          <p:cNvSpPr/>
          <p:nvPr/>
        </p:nvSpPr>
        <p:spPr>
          <a:xfrm>
            <a:off x="0" y="0"/>
            <a:ext cx="253341" cy="2042556"/>
          </a:xfrm>
          <a:custGeom>
            <a:avLst/>
            <a:gdLst/>
            <a:ahLst/>
            <a:cxnLst/>
            <a:rect l="l" t="t" r="r" b="b"/>
            <a:pathLst>
              <a:path w="253341" h="2042556" extrusionOk="0">
                <a:moveTo>
                  <a:pt x="0" y="0"/>
                </a:moveTo>
                <a:lnTo>
                  <a:pt x="253341" y="0"/>
                </a:lnTo>
                <a:lnTo>
                  <a:pt x="253341" y="2042556"/>
                </a:lnTo>
                <a:lnTo>
                  <a:pt x="0" y="1975262"/>
                </a:lnTo>
                <a:lnTo>
                  <a:pt x="0" y="0"/>
                </a:lnTo>
                <a:close/>
              </a:path>
            </a:pathLst>
          </a:custGeom>
          <a:solidFill>
            <a:srgbClr val="0730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7"/>
          <p:cNvSpPr/>
          <p:nvPr/>
        </p:nvSpPr>
        <p:spPr>
          <a:xfrm>
            <a:off x="-1" y="6723193"/>
            <a:ext cx="12192000" cy="144967"/>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7"/>
          <p:cNvSpPr txBox="1">
            <a:spLocks noGrp="1"/>
          </p:cNvSpPr>
          <p:nvPr>
            <p:ph type="ctrTitle"/>
          </p:nvPr>
        </p:nvSpPr>
        <p:spPr>
          <a:xfrm>
            <a:off x="1524000" y="4589782"/>
            <a:ext cx="9144000" cy="108852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200"/>
              <a:buFont typeface="Arial"/>
              <a:buNone/>
              <a:defRPr sz="32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subTitle" idx="1"/>
          </p:nvPr>
        </p:nvSpPr>
        <p:spPr>
          <a:xfrm>
            <a:off x="1524000" y="5678310"/>
            <a:ext cx="9144000" cy="1035407"/>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1"/>
              </a:buClr>
              <a:buSzPts val="2400"/>
              <a:buNone/>
              <a:defRPr sz="2400" b="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rgbClr val="757070"/>
              </a:buClr>
              <a:buSzPts val="1600"/>
              <a:buNone/>
              <a:defRPr sz="1600"/>
            </a:lvl4pPr>
            <a:lvl5pPr lvl="4" algn="ctr">
              <a:lnSpc>
                <a:spcPct val="90000"/>
              </a:lnSpc>
              <a:spcBef>
                <a:spcPts val="500"/>
              </a:spcBef>
              <a:spcAft>
                <a:spcPts val="0"/>
              </a:spcAft>
              <a:buClr>
                <a:srgbClr val="75707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0" name="Google Shape;60;p7"/>
          <p:cNvPicPr preferRelativeResize="0"/>
          <p:nvPr/>
        </p:nvPicPr>
        <p:blipFill rotWithShape="1">
          <a:blip r:embed="rId5">
            <a:alphaModFix/>
          </a:blip>
          <a:srcRect/>
          <a:stretch/>
        </p:blipFill>
        <p:spPr>
          <a:xfrm>
            <a:off x="4838700" y="2166290"/>
            <a:ext cx="2491740" cy="2414016"/>
          </a:xfrm>
          <a:prstGeom prst="rect">
            <a:avLst/>
          </a:prstGeom>
          <a:noFill/>
          <a:ln>
            <a:noFill/>
          </a:ln>
        </p:spPr>
      </p:pic>
    </p:spTree>
    <p:extLst>
      <p:ext uri="{BB962C8B-B14F-4D97-AF65-F5344CB8AC3E}">
        <p14:creationId xmlns:p14="http://schemas.microsoft.com/office/powerpoint/2010/main" val="206113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89327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type="obj">
  <p:cSld name="1_Title and Conten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7305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07305D"/>
              </a:buClr>
              <a:buSzPts val="2400"/>
              <a:buChar char="•"/>
              <a:defRPr>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a:latin typeface="Arial"/>
                <a:ea typeface="Arial"/>
                <a:cs typeface="Arial"/>
                <a:sym typeface="Arial"/>
              </a:defRPr>
            </a:lvl2pPr>
            <a:lvl3pPr marL="1371600" lvl="2" indent="-342900" algn="l">
              <a:lnSpc>
                <a:spcPct val="90000"/>
              </a:lnSpc>
              <a:spcBef>
                <a:spcPts val="500"/>
              </a:spcBef>
              <a:spcAft>
                <a:spcPts val="0"/>
              </a:spcAft>
              <a:buClr>
                <a:schemeClr val="dk1"/>
              </a:buClr>
              <a:buSzPts val="1800"/>
              <a:buChar char="•"/>
              <a:defRPr>
                <a:latin typeface="Arial"/>
                <a:ea typeface="Arial"/>
                <a:cs typeface="Arial"/>
                <a:sym typeface="Arial"/>
              </a:defRPr>
            </a:lvl3pPr>
            <a:lvl4pPr marL="1828800" lvl="3" indent="-330200" algn="l">
              <a:lnSpc>
                <a:spcPct val="90000"/>
              </a:lnSpc>
              <a:spcBef>
                <a:spcPts val="500"/>
              </a:spcBef>
              <a:spcAft>
                <a:spcPts val="0"/>
              </a:spcAft>
              <a:buClr>
                <a:srgbClr val="757070"/>
              </a:buClr>
              <a:buSzPts val="1600"/>
              <a:buChar char="•"/>
              <a:defRPr>
                <a:latin typeface="Arial"/>
                <a:ea typeface="Arial"/>
                <a:cs typeface="Arial"/>
                <a:sym typeface="Arial"/>
              </a:defRPr>
            </a:lvl4pPr>
            <a:lvl5pPr marL="2286000" lvl="4" indent="-330200" algn="l">
              <a:lnSpc>
                <a:spcPct val="90000"/>
              </a:lnSpc>
              <a:spcBef>
                <a:spcPts val="500"/>
              </a:spcBef>
              <a:spcAft>
                <a:spcPts val="0"/>
              </a:spcAft>
              <a:buClr>
                <a:srgbClr val="757070"/>
              </a:buClr>
              <a:buSzPts val="16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51298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AFDB-2A8F-8714-1242-06A7C8DD2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81547-2681-342D-DFF9-EAD69B8815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282F6-2F27-CC8F-F185-22D8BCCBE5D2}"/>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236D93E2-A024-C99D-FC3E-993215675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40D1C-BAC3-552B-E1D7-E6C67F4EB8DE}"/>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393804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A944-6554-6B93-CA86-0763EB0D8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578D53-AA93-3E51-8994-BB831924E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6F7343-1684-FB81-DCFD-0DF01D43C8AC}"/>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D5874456-C5B4-60FF-669F-DD410214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B1C00-5A64-733E-19F4-A540FE0AAB34}"/>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129242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9FE0-8A6B-81C6-73C6-3F8FD5BB9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4C1BA-C59F-3CD3-61A0-C1B108BA1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41281-6629-80E0-6670-AEB6F8418A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051D9-E9CE-FDB9-588C-EDE6BF0A6D86}"/>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6" name="Footer Placeholder 5">
            <a:extLst>
              <a:ext uri="{FF2B5EF4-FFF2-40B4-BE49-F238E27FC236}">
                <a16:creationId xmlns:a16="http://schemas.microsoft.com/office/drawing/2014/main" id="{5A397427-33DE-DAFF-085A-F5DAFFCE5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92E1B-2A8C-45E5-64B8-0E838896745A}"/>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173495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E266-6A76-2AFF-9242-5EFC961803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64DCAC-7BD2-E599-B4C5-B31CB51C9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F72A9-0EB5-956E-BB6E-EA7828BA1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3FD64-D02A-BDE7-B9CE-5BA549C10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DCD12-C88E-6D36-53EE-B95055BFD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E7815-6A10-083C-C0D4-21312892ED2D}"/>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8" name="Footer Placeholder 7">
            <a:extLst>
              <a:ext uri="{FF2B5EF4-FFF2-40B4-BE49-F238E27FC236}">
                <a16:creationId xmlns:a16="http://schemas.microsoft.com/office/drawing/2014/main" id="{13A83735-9969-F186-CF82-AFD7E72C9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FB080B-E202-A089-3762-77FB00877F1F}"/>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320084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779F-419F-016D-8CF2-3A00DC76C2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B35E3-53C0-C828-21E8-F8C2BC12F5AE}"/>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4" name="Footer Placeholder 3">
            <a:extLst>
              <a:ext uri="{FF2B5EF4-FFF2-40B4-BE49-F238E27FC236}">
                <a16:creationId xmlns:a16="http://schemas.microsoft.com/office/drawing/2014/main" id="{FD4BA3E7-6F5C-6F58-C32C-A20761A894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C68F85-A8BA-3C8C-5726-5C2A9BFB7059}"/>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87029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CD33C-D5CD-B7A7-5751-64C38D1F6B3E}"/>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3" name="Footer Placeholder 2">
            <a:extLst>
              <a:ext uri="{FF2B5EF4-FFF2-40B4-BE49-F238E27FC236}">
                <a16:creationId xmlns:a16="http://schemas.microsoft.com/office/drawing/2014/main" id="{7DFF41AF-F68B-B15C-053E-44B9E45DC7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87561-1761-40C2-E34B-E10F8062F48E}"/>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350601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E304-F4D5-A2D2-53EB-8CE680D0B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CF882B-647B-B0E1-6BAB-08D764E75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150C1-042B-F748-E441-35FBFDD37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E8491-3C9C-9F43-C794-11DC6C380370}"/>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6" name="Footer Placeholder 5">
            <a:extLst>
              <a:ext uri="{FF2B5EF4-FFF2-40B4-BE49-F238E27FC236}">
                <a16:creationId xmlns:a16="http://schemas.microsoft.com/office/drawing/2014/main" id="{250E5367-2FE4-DC48-E22E-86900F156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F4172-C8CA-3F00-3E55-8D091F75C5AF}"/>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389025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A12E-FC5F-61E3-F434-D218D87899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23BD4C-8907-8BC2-B9ED-94FC12643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E2CD8-013D-5189-9A23-D6EF1486A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5D08F-4A1A-117A-1CB9-178FB111DD8D}"/>
              </a:ext>
            </a:extLst>
          </p:cNvPr>
          <p:cNvSpPr>
            <a:spLocks noGrp="1"/>
          </p:cNvSpPr>
          <p:nvPr>
            <p:ph type="dt" sz="half" idx="10"/>
          </p:nvPr>
        </p:nvSpPr>
        <p:spPr/>
        <p:txBody>
          <a:bodyPr/>
          <a:lstStyle/>
          <a:p>
            <a:fld id="{6BAB3201-8CBA-4DCE-BDB9-4692BAE81E1A}" type="datetimeFigureOut">
              <a:rPr lang="en-US" smtClean="0"/>
              <a:t>3/3/2023</a:t>
            </a:fld>
            <a:endParaRPr lang="en-US"/>
          </a:p>
        </p:txBody>
      </p:sp>
      <p:sp>
        <p:nvSpPr>
          <p:cNvPr id="6" name="Footer Placeholder 5">
            <a:extLst>
              <a:ext uri="{FF2B5EF4-FFF2-40B4-BE49-F238E27FC236}">
                <a16:creationId xmlns:a16="http://schemas.microsoft.com/office/drawing/2014/main" id="{1636423B-9AC5-7FA6-6E49-04076276A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D3AEA-BFDD-1870-0EE8-51AC981304C0}"/>
              </a:ext>
            </a:extLst>
          </p:cNvPr>
          <p:cNvSpPr>
            <a:spLocks noGrp="1"/>
          </p:cNvSpPr>
          <p:nvPr>
            <p:ph type="sldNum" sz="quarter" idx="12"/>
          </p:nvPr>
        </p:nvSpPr>
        <p:spPr/>
        <p:txBody>
          <a:bodyPr/>
          <a:lstStyle/>
          <a:p>
            <a:fld id="{EAE6D355-AC7E-46C4-B936-FA31856BD906}" type="slidenum">
              <a:rPr lang="en-US" smtClean="0"/>
              <a:t>‹#›</a:t>
            </a:fld>
            <a:endParaRPr lang="en-US"/>
          </a:p>
        </p:txBody>
      </p:sp>
    </p:spTree>
    <p:extLst>
      <p:ext uri="{BB962C8B-B14F-4D97-AF65-F5344CB8AC3E}">
        <p14:creationId xmlns:p14="http://schemas.microsoft.com/office/powerpoint/2010/main" val="42582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7.png"/><Relationship Id="rId4" Type="http://schemas.openxmlformats.org/officeDocument/2006/relationships/slideLayout" Target="../slideLayouts/slideLayout16.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69E53-FD87-4266-00C6-EF12599EF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42DDB-1D3D-959E-3C31-82F021D19B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27D60-12F5-E009-D1DE-84B22E2D5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B3201-8CBA-4DCE-BDB9-4692BAE81E1A}" type="datetimeFigureOut">
              <a:rPr lang="en-US" smtClean="0"/>
              <a:t>3/3/2023</a:t>
            </a:fld>
            <a:endParaRPr lang="en-US"/>
          </a:p>
        </p:txBody>
      </p:sp>
      <p:sp>
        <p:nvSpPr>
          <p:cNvPr id="5" name="Footer Placeholder 4">
            <a:extLst>
              <a:ext uri="{FF2B5EF4-FFF2-40B4-BE49-F238E27FC236}">
                <a16:creationId xmlns:a16="http://schemas.microsoft.com/office/drawing/2014/main" id="{784CADCB-95FD-21E8-F4F3-82ADAF41F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61761-1E5D-E82A-CBB7-82E796C93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6D355-AC7E-46C4-B936-FA31856BD906}" type="slidenum">
              <a:rPr lang="en-US" smtClean="0"/>
              <a:t>‹#›</a:t>
            </a:fld>
            <a:endParaRPr lang="en-US"/>
          </a:p>
        </p:txBody>
      </p:sp>
    </p:spTree>
    <p:extLst>
      <p:ext uri="{BB962C8B-B14F-4D97-AF65-F5344CB8AC3E}">
        <p14:creationId xmlns:p14="http://schemas.microsoft.com/office/powerpoint/2010/main" val="3581046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9">
            <a:alphaModFix/>
          </a:blip>
          <a:srcRect/>
          <a:stretch/>
        </p:blipFill>
        <p:spPr>
          <a:xfrm>
            <a:off x="253341" y="0"/>
            <a:ext cx="11938658" cy="5984227"/>
          </a:xfrm>
          <a:prstGeom prst="rect">
            <a:avLst/>
          </a:prstGeom>
          <a:noFill/>
          <a:ln>
            <a:noFill/>
          </a:ln>
        </p:spPr>
      </p:pic>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7305D"/>
              </a:buClr>
              <a:buSzPts val="3200"/>
              <a:buFont typeface="Arial"/>
              <a:buNone/>
              <a:defRPr sz="3200" b="1" i="0" u="none" strike="noStrike" cap="none">
                <a:solidFill>
                  <a:srgbClr val="07305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rgbClr val="07305D"/>
              </a:buClr>
              <a:buSzPts val="2400"/>
              <a:buFont typeface="Arial"/>
              <a:buChar char="•"/>
              <a:defRPr sz="2400" b="1" i="0" u="none" strike="noStrike" cap="none">
                <a:solidFill>
                  <a:srgbClr val="07305D"/>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4pPr>
            <a:lvl5pPr marL="2286000" marR="0" lvl="4" indent="-330200" algn="l" rtl="0">
              <a:lnSpc>
                <a:spcPct val="90000"/>
              </a:lnSpc>
              <a:spcBef>
                <a:spcPts val="500"/>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4" name="Google Shape;14;p1"/>
          <p:cNvPicPr preferRelativeResize="0"/>
          <p:nvPr/>
        </p:nvPicPr>
        <p:blipFill rotWithShape="1">
          <a:blip r:embed="rId10">
            <a:alphaModFix/>
          </a:blip>
          <a:srcRect/>
          <a:stretch/>
        </p:blipFill>
        <p:spPr>
          <a:xfrm>
            <a:off x="10115047" y="6051790"/>
            <a:ext cx="1769350" cy="520219"/>
          </a:xfrm>
          <a:prstGeom prst="rect">
            <a:avLst/>
          </a:prstGeom>
          <a:noFill/>
          <a:ln>
            <a:noFill/>
          </a:ln>
        </p:spPr>
      </p:pic>
      <p:sp>
        <p:nvSpPr>
          <p:cNvPr id="15" name="Google Shape;15;p1"/>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p:nvPr/>
        </p:nvSpPr>
        <p:spPr>
          <a:xfrm>
            <a:off x="1" y="6675062"/>
            <a:ext cx="10209790" cy="188163"/>
          </a:xfrm>
          <a:prstGeom prst="rect">
            <a:avLst/>
          </a:prstGeom>
          <a:solidFill>
            <a:srgbClr val="0730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a:off x="9817768" y="6675062"/>
            <a:ext cx="2374232" cy="188163"/>
          </a:xfrm>
          <a:custGeom>
            <a:avLst/>
            <a:gdLst/>
            <a:ahLst/>
            <a:cxnLst/>
            <a:rect l="l" t="t" r="r" b="b"/>
            <a:pathLst>
              <a:path w="2683566" h="165653" extrusionOk="0">
                <a:moveTo>
                  <a:pt x="2670314" y="165653"/>
                </a:moveTo>
                <a:lnTo>
                  <a:pt x="165653" y="165653"/>
                </a:lnTo>
                <a:lnTo>
                  <a:pt x="0" y="0"/>
                </a:lnTo>
                <a:lnTo>
                  <a:pt x="2683566" y="0"/>
                </a:lnTo>
                <a:lnTo>
                  <a:pt x="2670314" y="165653"/>
                </a:lnTo>
                <a:close/>
              </a:path>
            </a:pathLst>
          </a:cu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
          <p:cNvSpPr/>
          <p:nvPr/>
        </p:nvSpPr>
        <p:spPr>
          <a:xfrm>
            <a:off x="0" y="0"/>
            <a:ext cx="253341" cy="2042556"/>
          </a:xfrm>
          <a:custGeom>
            <a:avLst/>
            <a:gdLst/>
            <a:ahLst/>
            <a:cxnLst/>
            <a:rect l="l" t="t" r="r" b="b"/>
            <a:pathLst>
              <a:path w="253341" h="2042556" extrusionOk="0">
                <a:moveTo>
                  <a:pt x="0" y="0"/>
                </a:moveTo>
                <a:lnTo>
                  <a:pt x="253341" y="0"/>
                </a:lnTo>
                <a:lnTo>
                  <a:pt x="253341" y="2042556"/>
                </a:lnTo>
                <a:lnTo>
                  <a:pt x="0" y="1975262"/>
                </a:lnTo>
                <a:lnTo>
                  <a:pt x="0" y="0"/>
                </a:lnTo>
                <a:close/>
              </a:path>
            </a:pathLst>
          </a:cu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1"/>
          <p:cNvSpPr txBox="1"/>
          <p:nvPr/>
        </p:nvSpPr>
        <p:spPr>
          <a:xfrm>
            <a:off x="149629" y="6244525"/>
            <a:ext cx="688571"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rgbClr val="7F7F7F"/>
                </a:solidFill>
                <a:latin typeface="Arial"/>
                <a:ea typeface="Arial"/>
                <a:cs typeface="Arial"/>
                <a:sym typeface="Arial"/>
              </a:rPr>
              <a:t>‹#›</a:t>
            </a:fld>
            <a:endParaRPr sz="1000" b="0" i="0" u="none" strike="noStrike" cap="none">
              <a:solidFill>
                <a:srgbClr val="7F7F7F"/>
              </a:solidFill>
              <a:latin typeface="Arial"/>
              <a:ea typeface="Arial"/>
              <a:cs typeface="Arial"/>
              <a:sym typeface="Arial"/>
            </a:endParaRPr>
          </a:p>
        </p:txBody>
      </p:sp>
    </p:spTree>
    <p:extLst>
      <p:ext uri="{BB962C8B-B14F-4D97-AF65-F5344CB8AC3E}">
        <p14:creationId xmlns:p14="http://schemas.microsoft.com/office/powerpoint/2010/main" val="2323797768"/>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www.kaggle.com/code/sathianpong/covid19-economic-effect-on-unemployment"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2386-366F-6FCE-68F8-EA9726EBBEDD}"/>
              </a:ext>
            </a:extLst>
          </p:cNvPr>
          <p:cNvSpPr>
            <a:spLocks noGrp="1"/>
          </p:cNvSpPr>
          <p:nvPr>
            <p:ph type="title"/>
          </p:nvPr>
        </p:nvSpPr>
        <p:spPr/>
        <p:txBody>
          <a:bodyPr/>
          <a:lstStyle/>
          <a:p>
            <a:r>
              <a:rPr lang="en-US" dirty="0"/>
              <a:t>Flow Chart</a:t>
            </a:r>
          </a:p>
        </p:txBody>
      </p:sp>
      <p:pic>
        <p:nvPicPr>
          <p:cNvPr id="4" name="Picture 3">
            <a:extLst>
              <a:ext uri="{FF2B5EF4-FFF2-40B4-BE49-F238E27FC236}">
                <a16:creationId xmlns:a16="http://schemas.microsoft.com/office/drawing/2014/main" id="{63FE603D-AD44-1D4F-F406-A5FB7B8CE50E}"/>
              </a:ext>
            </a:extLst>
          </p:cNvPr>
          <p:cNvPicPr>
            <a:picLocks noChangeAspect="1"/>
          </p:cNvPicPr>
          <p:nvPr/>
        </p:nvPicPr>
        <p:blipFill>
          <a:blip r:embed="rId2"/>
          <a:stretch>
            <a:fillRect/>
          </a:stretch>
        </p:blipFill>
        <p:spPr>
          <a:xfrm>
            <a:off x="3529781" y="932280"/>
            <a:ext cx="4650660" cy="5212309"/>
          </a:xfrm>
          <a:prstGeom prst="rect">
            <a:avLst/>
          </a:prstGeom>
        </p:spPr>
      </p:pic>
    </p:spTree>
    <p:extLst>
      <p:ext uri="{BB962C8B-B14F-4D97-AF65-F5344CB8AC3E}">
        <p14:creationId xmlns:p14="http://schemas.microsoft.com/office/powerpoint/2010/main" val="25258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AFFB-3857-8BB7-A885-460B1A7A5CFD}"/>
              </a:ext>
            </a:extLst>
          </p:cNvPr>
          <p:cNvSpPr>
            <a:spLocks noGrp="1"/>
          </p:cNvSpPr>
          <p:nvPr>
            <p:ph type="title"/>
          </p:nvPr>
        </p:nvSpPr>
        <p:spPr/>
        <p:txBody>
          <a:bodyPr/>
          <a:lstStyle/>
          <a:p>
            <a:r>
              <a:rPr lang="en-US" dirty="0"/>
              <a:t>Machine Learning Algorithms 	</a:t>
            </a:r>
          </a:p>
        </p:txBody>
      </p:sp>
      <p:sp>
        <p:nvSpPr>
          <p:cNvPr id="3" name="Text Placeholder 2">
            <a:extLst>
              <a:ext uri="{FF2B5EF4-FFF2-40B4-BE49-F238E27FC236}">
                <a16:creationId xmlns:a16="http://schemas.microsoft.com/office/drawing/2014/main" id="{1A7F1A04-F16A-CD20-FC4F-B7B7BBB7720D}"/>
              </a:ext>
            </a:extLst>
          </p:cNvPr>
          <p:cNvSpPr>
            <a:spLocks noGrp="1"/>
          </p:cNvSpPr>
          <p:nvPr>
            <p:ph type="body" idx="1"/>
          </p:nvPr>
        </p:nvSpPr>
        <p:spPr/>
        <p:txBody>
          <a:bodyPr/>
          <a:lstStyle/>
          <a:p>
            <a:pPr marL="76200" indent="0">
              <a:buNone/>
            </a:pPr>
            <a:r>
              <a:rPr lang="en-US" dirty="0"/>
              <a:t>Linear Regression:</a:t>
            </a:r>
          </a:p>
          <a:p>
            <a:pPr marL="76200" indent="0">
              <a:buNone/>
            </a:pPr>
            <a:r>
              <a:rPr lang="en-US" sz="2000" b="0" dirty="0">
                <a:solidFill>
                  <a:srgbClr val="222222"/>
                </a:solidFill>
                <a:latin typeface="Arial" panose="020B0604020202020204" pitchFamily="34" charset="0"/>
              </a:rPr>
              <a:t>The link between two or more variables can be modeled using this straightforward but efficient algorithm. It might be applied to forecast how Covid-19 cases and associated policy actions will affect GDP and unemployment rates.</a:t>
            </a:r>
          </a:p>
          <a:p>
            <a:pPr marL="76200" indent="0">
              <a:buNone/>
            </a:pPr>
            <a:r>
              <a:rPr lang="en-US" dirty="0"/>
              <a:t>Random Forest:</a:t>
            </a:r>
          </a:p>
          <a:p>
            <a:pPr marL="76200" indent="0">
              <a:buNone/>
            </a:pPr>
            <a:r>
              <a:rPr lang="en-US" sz="2000" b="0" dirty="0">
                <a:solidFill>
                  <a:srgbClr val="222222"/>
                </a:solidFill>
                <a:latin typeface="Arial" panose="020B0604020202020204" pitchFamily="34" charset="0"/>
              </a:rPr>
              <a:t>An ensemble technique mixes different decision trees to increase the precision of predictions. By considering a number of variables associated to Covid-19 instances and relevant policy actions, it could be utilized to produce projections of GDP and unemployment rates that are more accurate.</a:t>
            </a:r>
          </a:p>
        </p:txBody>
      </p:sp>
    </p:spTree>
    <p:extLst>
      <p:ext uri="{BB962C8B-B14F-4D97-AF65-F5344CB8AC3E}">
        <p14:creationId xmlns:p14="http://schemas.microsoft.com/office/powerpoint/2010/main" val="22392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A75B71-7FA9-6BC4-3AAD-87BBCF4D8FF4}"/>
              </a:ext>
            </a:extLst>
          </p:cNvPr>
          <p:cNvSpPr>
            <a:spLocks noGrp="1"/>
          </p:cNvSpPr>
          <p:nvPr>
            <p:ph type="body" idx="1"/>
          </p:nvPr>
        </p:nvSpPr>
        <p:spPr>
          <a:xfrm>
            <a:off x="838200" y="648929"/>
            <a:ext cx="10515600" cy="5528034"/>
          </a:xfrm>
        </p:spPr>
        <p:txBody>
          <a:bodyPr/>
          <a:lstStyle/>
          <a:p>
            <a:pPr marL="76200" indent="0">
              <a:buNone/>
            </a:pPr>
            <a:r>
              <a:rPr lang="en-US" dirty="0"/>
              <a:t>XGBoost :</a:t>
            </a:r>
          </a:p>
          <a:p>
            <a:pPr marL="76200" indent="0">
              <a:buNone/>
            </a:pPr>
            <a:r>
              <a:rPr lang="en-US" sz="2000" b="0" dirty="0">
                <a:solidFill>
                  <a:srgbClr val="222222"/>
                </a:solidFill>
                <a:latin typeface="Arial" panose="020B0604020202020204" pitchFamily="34" charset="0"/>
              </a:rPr>
              <a:t>A class of group machine learning methods known as gradient boosting can be applied to classification or regression predictive modeling issues. Decision tree models are used to build clusters. In order to repair the prediction mistakes caused by earlier models, trees are added one at a time to the ensemble and fitted. Boosting is a term used to describe this kind of batch machine learning model.</a:t>
            </a:r>
          </a:p>
          <a:p>
            <a:pPr marL="76200" indent="0">
              <a:buNone/>
            </a:pPr>
            <a:r>
              <a:rPr lang="en-US" dirty="0"/>
              <a:t>Decision Tree : </a:t>
            </a:r>
          </a:p>
          <a:p>
            <a:pPr marL="76200" indent="0">
              <a:buNone/>
            </a:pPr>
            <a:r>
              <a:rPr lang="en-US" sz="2000" b="0" dirty="0">
                <a:solidFill>
                  <a:srgbClr val="222222"/>
                </a:solidFill>
                <a:latin typeface="Arial" panose="020B0604020202020204" pitchFamily="34" charset="0"/>
              </a:rPr>
              <a:t>A decision tree creates tree-like models for classification or regression. It incrementally develops an associated decision tree while segmenting a dataset into smaller and smaller sections. The outcome is a tree containing leaf nodes and decision nodes.</a:t>
            </a:r>
          </a:p>
          <a:p>
            <a:pPr marL="76200" indent="0">
              <a:buNone/>
            </a:pPr>
            <a:r>
              <a:rPr lang="en-US" dirty="0"/>
              <a:t>Support Vector Machines (SVM) : </a:t>
            </a:r>
          </a:p>
          <a:p>
            <a:pPr marL="76200" indent="0">
              <a:buNone/>
            </a:pPr>
            <a:r>
              <a:rPr lang="en-US" sz="2000" b="0" dirty="0">
                <a:solidFill>
                  <a:srgbClr val="222222"/>
                </a:solidFill>
                <a:latin typeface="Arial" panose="020B0604020202020204" pitchFamily="34" charset="0"/>
              </a:rPr>
              <a:t>By identifying the ideal decision border between data points, this approach can be applied to both classification and regression issues. It might be used to find the model that fits the data the best and forecasts how Covid-19 would affect GDP and unemployment rates</a:t>
            </a:r>
          </a:p>
        </p:txBody>
      </p:sp>
    </p:spTree>
    <p:extLst>
      <p:ext uri="{BB962C8B-B14F-4D97-AF65-F5344CB8AC3E}">
        <p14:creationId xmlns:p14="http://schemas.microsoft.com/office/powerpoint/2010/main" val="319193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0249-A00C-E457-848F-D47D59D1C16A}"/>
              </a:ext>
            </a:extLst>
          </p:cNvPr>
          <p:cNvSpPr>
            <a:spLocks noGrp="1"/>
          </p:cNvSpPr>
          <p:nvPr>
            <p:ph type="title"/>
          </p:nvPr>
        </p:nvSpPr>
        <p:spPr/>
        <p:txBody>
          <a:bodyPr/>
          <a:lstStyle/>
          <a:p>
            <a:r>
              <a:rPr lang="en-US" dirty="0"/>
              <a:t>Cloud Deployment</a:t>
            </a:r>
          </a:p>
        </p:txBody>
      </p:sp>
      <p:pic>
        <p:nvPicPr>
          <p:cNvPr id="5" name="Picture 4" descr="A picture containing table">
            <a:extLst>
              <a:ext uri="{FF2B5EF4-FFF2-40B4-BE49-F238E27FC236}">
                <a16:creationId xmlns:a16="http://schemas.microsoft.com/office/drawing/2014/main" id="{AFA821DB-AFD0-3D75-0CEB-7CD0A34BD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96" y="1419001"/>
            <a:ext cx="11329303" cy="4351339"/>
          </a:xfrm>
          <a:prstGeom prst="rect">
            <a:avLst/>
          </a:prstGeom>
        </p:spPr>
      </p:pic>
    </p:spTree>
    <p:extLst>
      <p:ext uri="{BB962C8B-B14F-4D97-AF65-F5344CB8AC3E}">
        <p14:creationId xmlns:p14="http://schemas.microsoft.com/office/powerpoint/2010/main" val="185146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txBox="1">
            <a:spLocks noGrp="1"/>
          </p:cNvSpPr>
          <p:nvPr>
            <p:ph type="ctrTitle"/>
          </p:nvPr>
        </p:nvSpPr>
        <p:spPr>
          <a:xfrm>
            <a:off x="1562200" y="2374525"/>
            <a:ext cx="8454900" cy="11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400"/>
              <a:buFont typeface="Arial"/>
              <a:buNone/>
            </a:pPr>
            <a:r>
              <a:rPr lang="en-US" sz="6500" b="0">
                <a:latin typeface="EB Garamond ExtraBold"/>
                <a:ea typeface="EB Garamond ExtraBold"/>
                <a:cs typeface="EB Garamond ExtraBold"/>
                <a:sym typeface="EB Garamond ExtraBold"/>
              </a:rPr>
              <a:t>THANK YOU</a:t>
            </a:r>
            <a:endParaRPr sz="6500" b="0">
              <a:latin typeface="EB Garamond ExtraBold"/>
              <a:ea typeface="EB Garamond ExtraBold"/>
              <a:cs typeface="EB Garamond ExtraBold"/>
              <a:sym typeface="EB Garamond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ctrTitle"/>
          </p:nvPr>
        </p:nvSpPr>
        <p:spPr>
          <a:xfrm>
            <a:off x="827950" y="648928"/>
            <a:ext cx="11060400" cy="155349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400"/>
              <a:buFont typeface="Arial"/>
              <a:buNone/>
            </a:pPr>
            <a:r>
              <a:rPr lang="en-US" sz="3600" b="0" dirty="0">
                <a:latin typeface="EB Garamond ExtraBold"/>
                <a:ea typeface="EB Garamond ExtraBold"/>
              </a:rPr>
              <a:t>Prediction of impact on GDP and Unemployment due to Covid-19</a:t>
            </a:r>
            <a:endParaRPr lang="en-US" sz="3600" b="0" dirty="0">
              <a:latin typeface="EB Garamond ExtraBold"/>
              <a:ea typeface="EB Garamond ExtraBold"/>
              <a:sym typeface="EB Garamond ExtraBold"/>
            </a:endParaRPr>
          </a:p>
        </p:txBody>
      </p:sp>
      <p:sp>
        <p:nvSpPr>
          <p:cNvPr id="73" name="Google Shape;73;p10"/>
          <p:cNvSpPr txBox="1">
            <a:spLocks noGrp="1"/>
          </p:cNvSpPr>
          <p:nvPr>
            <p:ph type="subTitle" idx="1"/>
          </p:nvPr>
        </p:nvSpPr>
        <p:spPr>
          <a:xfrm>
            <a:off x="1524000" y="2811931"/>
            <a:ext cx="9144000" cy="24459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sz="2600" dirty="0">
                <a:latin typeface="EB Garamond ExtraBold"/>
                <a:ea typeface="EB Garamond ExtraBold"/>
                <a:cs typeface="EB Garamond ExtraBold"/>
                <a:sym typeface="EB Garamond ExtraBold"/>
              </a:rPr>
              <a:t>Presented by</a:t>
            </a:r>
            <a:endParaRPr sz="2600" dirty="0">
              <a:latin typeface="EB Garamond ExtraBold"/>
              <a:ea typeface="EB Garamond ExtraBold"/>
              <a:cs typeface="EB Garamond ExtraBold"/>
              <a:sym typeface="EB Garamond ExtraBold"/>
            </a:endParaRPr>
          </a:p>
          <a:p>
            <a:pPr marL="0" lvl="0" indent="0" algn="ctr" rtl="0">
              <a:spcBef>
                <a:spcPts val="1000"/>
              </a:spcBef>
              <a:spcAft>
                <a:spcPts val="0"/>
              </a:spcAft>
              <a:buNone/>
            </a:pPr>
            <a:r>
              <a:rPr lang="en-US" sz="2500" b="1" dirty="0">
                <a:latin typeface="EB Garamond"/>
                <a:ea typeface="EB Garamond"/>
                <a:cs typeface="EB Garamond"/>
                <a:sym typeface="EB Garamond"/>
              </a:rPr>
              <a:t>Jashwanth Reddy Baggari - jbaggari@kent.edu</a:t>
            </a:r>
            <a:endParaRPr sz="2500" b="1" dirty="0">
              <a:latin typeface="EB Garamond"/>
              <a:ea typeface="EB Garamond"/>
              <a:cs typeface="EB Garamond"/>
              <a:sym typeface="EB Garamond"/>
            </a:endParaRPr>
          </a:p>
          <a:p>
            <a:pPr marL="0" lvl="0" indent="0" algn="ctr" rtl="0">
              <a:spcBef>
                <a:spcPts val="1000"/>
              </a:spcBef>
              <a:spcAft>
                <a:spcPts val="0"/>
              </a:spcAft>
              <a:buNone/>
            </a:pPr>
            <a:r>
              <a:rPr lang="en-US" sz="2500" b="1" dirty="0">
                <a:latin typeface="EB Garamond"/>
                <a:ea typeface="EB Garamond"/>
                <a:cs typeface="EB Garamond"/>
                <a:sym typeface="EB Garamond"/>
              </a:rPr>
              <a:t>Nikhil </a:t>
            </a:r>
            <a:r>
              <a:rPr lang="en-US" sz="2500" b="1" dirty="0" err="1">
                <a:latin typeface="EB Garamond"/>
                <a:ea typeface="EB Garamond"/>
                <a:cs typeface="EB Garamond"/>
                <a:sym typeface="EB Garamond"/>
              </a:rPr>
              <a:t>Velakurthy</a:t>
            </a:r>
            <a:r>
              <a:rPr lang="en-US" sz="2500" b="1" dirty="0">
                <a:latin typeface="EB Garamond"/>
                <a:ea typeface="EB Garamond"/>
                <a:cs typeface="EB Garamond"/>
                <a:sym typeface="EB Garamond"/>
              </a:rPr>
              <a:t>- nvelakur@kent.edu</a:t>
            </a:r>
          </a:p>
          <a:p>
            <a:pPr marL="0" lvl="0" indent="0" algn="ctr" rtl="0">
              <a:spcBef>
                <a:spcPts val="1000"/>
              </a:spcBef>
              <a:spcAft>
                <a:spcPts val="0"/>
              </a:spcAft>
              <a:buNone/>
            </a:pPr>
            <a:r>
              <a:rPr lang="en-US" sz="2500" b="1" dirty="0">
                <a:latin typeface="EB Garamond"/>
                <a:ea typeface="EB Garamond"/>
                <a:cs typeface="EB Garamond"/>
                <a:sym typeface="EB Garamond"/>
              </a:rPr>
              <a:t>Jyothi </a:t>
            </a:r>
            <a:r>
              <a:rPr lang="en-US" sz="2500" b="1" dirty="0" err="1">
                <a:latin typeface="EB Garamond"/>
                <a:ea typeface="EB Garamond"/>
                <a:cs typeface="EB Garamond"/>
                <a:sym typeface="EB Garamond"/>
              </a:rPr>
              <a:t>Vasamsetty</a:t>
            </a:r>
            <a:r>
              <a:rPr lang="en-US" sz="2500" b="1" dirty="0">
                <a:latin typeface="EB Garamond"/>
                <a:ea typeface="EB Garamond"/>
                <a:cs typeface="EB Garamond"/>
                <a:sym typeface="EB Garamond"/>
              </a:rPr>
              <a:t>- jvasamse@kent.edu</a:t>
            </a:r>
            <a:endParaRPr sz="2500" b="1" dirty="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7305D"/>
              </a:buClr>
              <a:buSzPts val="3200"/>
              <a:buFont typeface="Arial"/>
              <a:buNone/>
            </a:pPr>
            <a:r>
              <a:rPr lang="en-US" sz="4400" b="0" dirty="0">
                <a:solidFill>
                  <a:srgbClr val="222222"/>
                </a:solidFill>
                <a:latin typeface="EB Garamond ExtraBold"/>
                <a:ea typeface="EB Garamond ExtraBold"/>
                <a:cs typeface="EB Garamond ExtraBold"/>
                <a:sym typeface="EB Garamond ExtraBold"/>
              </a:rPr>
              <a:t>Introduction</a:t>
            </a:r>
            <a:endParaRPr sz="4400" b="0" dirty="0">
              <a:solidFill>
                <a:srgbClr val="222222"/>
              </a:solidFill>
              <a:latin typeface="EB Garamond ExtraBold"/>
              <a:ea typeface="EB Garamond ExtraBold"/>
              <a:cs typeface="EB Garamond ExtraBold"/>
              <a:sym typeface="EB Garamond ExtraBold"/>
            </a:endParaRPr>
          </a:p>
        </p:txBody>
      </p:sp>
      <p:sp>
        <p:nvSpPr>
          <p:cNvPr id="79" name="Google Shape;7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1000"/>
              </a:spcBef>
              <a:spcAft>
                <a:spcPts val="0"/>
              </a:spcAft>
              <a:buClr>
                <a:srgbClr val="07305D"/>
              </a:buClr>
              <a:buSzPts val="2400"/>
              <a:buNone/>
            </a:pPr>
            <a:endParaRPr sz="2600" dirty="0">
              <a:solidFill>
                <a:schemeClr val="dk1"/>
              </a:solidFill>
              <a:latin typeface="EB Garamond"/>
              <a:ea typeface="EB Garamond"/>
              <a:cs typeface="EB Garamond"/>
              <a:sym typeface="EB Garamond"/>
            </a:endParaRPr>
          </a:p>
          <a:p>
            <a:pPr marL="228600" lvl="0" indent="-76200" algn="l" rtl="0">
              <a:lnSpc>
                <a:spcPct val="90000"/>
              </a:lnSpc>
              <a:spcBef>
                <a:spcPts val="1000"/>
              </a:spcBef>
              <a:spcAft>
                <a:spcPts val="0"/>
              </a:spcAft>
              <a:buClr>
                <a:srgbClr val="07305D"/>
              </a:buClr>
              <a:buSzPts val="2400"/>
              <a:buNone/>
            </a:pPr>
            <a:endParaRPr sz="2600" dirty="0">
              <a:solidFill>
                <a:schemeClr val="dk1"/>
              </a:solidFill>
              <a:latin typeface="EB Garamond"/>
              <a:ea typeface="EB Garamond"/>
              <a:cs typeface="EB Garamond"/>
              <a:sym typeface="EB Garamond"/>
            </a:endParaRPr>
          </a:p>
        </p:txBody>
      </p:sp>
      <p:sp>
        <p:nvSpPr>
          <p:cNvPr id="80" name="Google Shape;80;p11"/>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2/16/2023</a:t>
            </a:r>
            <a:endParaRPr dirty="0"/>
          </a:p>
        </p:txBody>
      </p:sp>
      <p:sp>
        <p:nvSpPr>
          <p:cNvPr id="81" name="Google Shape;81;p11"/>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 name="TextBox 2">
            <a:extLst>
              <a:ext uri="{FF2B5EF4-FFF2-40B4-BE49-F238E27FC236}">
                <a16:creationId xmlns:a16="http://schemas.microsoft.com/office/drawing/2014/main" id="{877703A0-D40F-AA94-FEBF-C8360D25B073}"/>
              </a:ext>
            </a:extLst>
          </p:cNvPr>
          <p:cNvSpPr txBox="1"/>
          <p:nvPr/>
        </p:nvSpPr>
        <p:spPr>
          <a:xfrm>
            <a:off x="838200" y="1690687"/>
            <a:ext cx="10515600" cy="3385542"/>
          </a:xfrm>
          <a:prstGeom prst="rect">
            <a:avLst/>
          </a:prstGeom>
          <a:noFill/>
        </p:spPr>
        <p:txBody>
          <a:bodyPr wrap="square">
            <a:spAutoFit/>
          </a:bodyPr>
          <a:lstStyle/>
          <a:p>
            <a:pPr marL="285750" indent="-28575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Forecasting has been one of the most successful statistical methods for detecting and analyzing patterns and predicting future events, allowing for early and mitigating action.</a:t>
            </a:r>
          </a:p>
          <a:p>
            <a:pPr marL="285750" indent="-28575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To determine the unemployment rate across the globe, due to COVID-19 pandemic.</a:t>
            </a:r>
          </a:p>
          <a:p>
            <a:pPr marL="285750" indent="-28575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We evaluate the spread under the economy’s effect using machine learning algorithms with linear regression models.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7305D"/>
              </a:buClr>
              <a:buSzPts val="3200"/>
              <a:buFont typeface="Arial"/>
              <a:buNone/>
            </a:pPr>
            <a:r>
              <a:rPr lang="en-US" sz="4400" b="0" dirty="0">
                <a:solidFill>
                  <a:srgbClr val="222222"/>
                </a:solidFill>
                <a:latin typeface="EB Garamond ExtraBold"/>
                <a:ea typeface="EB Garamond ExtraBold"/>
                <a:cs typeface="EB Garamond ExtraBold"/>
                <a:sym typeface="EB Garamond ExtraBold"/>
              </a:rPr>
              <a:t>Milestone</a:t>
            </a:r>
            <a:endParaRPr sz="4400" b="0" dirty="0">
              <a:solidFill>
                <a:srgbClr val="222222"/>
              </a:solidFill>
              <a:latin typeface="EB Garamond ExtraBold"/>
              <a:ea typeface="EB Garamond ExtraBold"/>
              <a:cs typeface="EB Garamond ExtraBold"/>
              <a:sym typeface="EB Garamond ExtraBold"/>
            </a:endParaRPr>
          </a:p>
        </p:txBody>
      </p:sp>
      <p:sp>
        <p:nvSpPr>
          <p:cNvPr id="79" name="Google Shape;7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1000"/>
              </a:spcBef>
              <a:spcAft>
                <a:spcPts val="0"/>
              </a:spcAft>
              <a:buClr>
                <a:srgbClr val="07305D"/>
              </a:buClr>
              <a:buSzPts val="2400"/>
              <a:buNone/>
            </a:pPr>
            <a:endParaRPr sz="2600" dirty="0">
              <a:solidFill>
                <a:schemeClr val="dk1"/>
              </a:solidFill>
              <a:latin typeface="EB Garamond"/>
              <a:ea typeface="EB Garamond"/>
              <a:cs typeface="EB Garamond"/>
              <a:sym typeface="EB Garamond"/>
            </a:endParaRPr>
          </a:p>
          <a:p>
            <a:pPr marL="228600" lvl="0" indent="-76200" algn="l" rtl="0">
              <a:lnSpc>
                <a:spcPct val="90000"/>
              </a:lnSpc>
              <a:spcBef>
                <a:spcPts val="1000"/>
              </a:spcBef>
              <a:spcAft>
                <a:spcPts val="0"/>
              </a:spcAft>
              <a:buClr>
                <a:srgbClr val="07305D"/>
              </a:buClr>
              <a:buSzPts val="2400"/>
              <a:buNone/>
            </a:pPr>
            <a:endParaRPr sz="2600" dirty="0">
              <a:solidFill>
                <a:schemeClr val="dk1"/>
              </a:solidFill>
              <a:latin typeface="EB Garamond"/>
              <a:ea typeface="EB Garamond"/>
              <a:cs typeface="EB Garamond"/>
              <a:sym typeface="EB Garamond"/>
            </a:endParaRPr>
          </a:p>
        </p:txBody>
      </p:sp>
      <p:sp>
        <p:nvSpPr>
          <p:cNvPr id="80" name="Google Shape;80;p11"/>
          <p:cNvSpPr txBox="1">
            <a:spLocks noGrp="1"/>
          </p:cNvSpPr>
          <p:nvPr>
            <p:ph type="dt" idx="10"/>
          </p:nvPr>
        </p:nvSpPr>
        <p:spPr>
          <a:xfrm>
            <a:off x="838200" y="6244525"/>
            <a:ext cx="122160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2/16/2023</a:t>
            </a:r>
            <a:endParaRPr dirty="0"/>
          </a:p>
        </p:txBody>
      </p:sp>
      <p:sp>
        <p:nvSpPr>
          <p:cNvPr id="81" name="Google Shape;81;p11"/>
          <p:cNvSpPr txBox="1">
            <a:spLocks noGrp="1"/>
          </p:cNvSpPr>
          <p:nvPr>
            <p:ph type="ftr" idx="11"/>
          </p:nvPr>
        </p:nvSpPr>
        <p:spPr>
          <a:xfrm>
            <a:off x="2059805" y="6244525"/>
            <a:ext cx="775796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 name="TextBox 2">
            <a:extLst>
              <a:ext uri="{FF2B5EF4-FFF2-40B4-BE49-F238E27FC236}">
                <a16:creationId xmlns:a16="http://schemas.microsoft.com/office/drawing/2014/main" id="{877703A0-D40F-AA94-FEBF-C8360D25B073}"/>
              </a:ext>
            </a:extLst>
          </p:cNvPr>
          <p:cNvSpPr txBox="1"/>
          <p:nvPr/>
        </p:nvSpPr>
        <p:spPr>
          <a:xfrm>
            <a:off x="838200" y="1690687"/>
            <a:ext cx="10515600" cy="2777042"/>
          </a:xfrm>
          <a:prstGeom prst="rect">
            <a:avLst/>
          </a:prstGeom>
          <a:noFill/>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342900" marR="0" lvl="0" indent="-342900">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Data cleaning and integrating the libraries in Jupiter notebook.</a:t>
            </a:r>
          </a:p>
          <a:p>
            <a:pPr marL="342900" marR="0" lvl="0" indent="-342900">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Implementing Machine learning algorithms.</a:t>
            </a:r>
          </a:p>
          <a:p>
            <a:pPr marL="342900" marR="0" lvl="0" indent="-342900">
              <a:lnSpc>
                <a:spcPct val="107000"/>
              </a:lnSpc>
              <a:spcBef>
                <a:spcPts val="0"/>
              </a:spcBef>
              <a:spcAft>
                <a:spcPts val="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Training the algorithms with dataset.</a:t>
            </a:r>
          </a:p>
          <a:p>
            <a:pPr marL="342900" marR="0" lvl="0" indent="-342900">
              <a:lnSpc>
                <a:spcPct val="107000"/>
              </a:lnSpc>
              <a:spcBef>
                <a:spcPts val="0"/>
              </a:spcBef>
              <a:spcAft>
                <a:spcPts val="800"/>
              </a:spcAf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Times New Roman" panose="02020603050405020304" pitchFamily="18" charset="0"/>
              </a:rPr>
              <a:t>Results.</a:t>
            </a:r>
          </a:p>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497D8E5D-C2B3-6E69-3D4B-ED1B08F6EC37}"/>
              </a:ext>
            </a:extLst>
          </p:cNvPr>
          <p:cNvSpPr txBox="1"/>
          <p:nvPr/>
        </p:nvSpPr>
        <p:spPr>
          <a:xfrm>
            <a:off x="3048000" y="3246792"/>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97220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838200" y="396350"/>
            <a:ext cx="10515600" cy="1325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4400" b="0">
                <a:solidFill>
                  <a:schemeClr val="dk1"/>
                </a:solidFill>
                <a:latin typeface="EB Garamond ExtraBold"/>
                <a:ea typeface="EB Garamond ExtraBold"/>
                <a:cs typeface="EB Garamond ExtraBold"/>
                <a:sym typeface="EB Garamond ExtraBold"/>
              </a:rPr>
              <a:t>Potential Customers</a:t>
            </a:r>
            <a:endParaRPr sz="4400" b="0">
              <a:latin typeface="EB Garamond ExtraBold"/>
              <a:ea typeface="EB Garamond ExtraBold"/>
              <a:cs typeface="EB Garamond ExtraBold"/>
              <a:sym typeface="EB Garamond ExtraBold"/>
            </a:endParaRPr>
          </a:p>
        </p:txBody>
      </p:sp>
      <p:sp>
        <p:nvSpPr>
          <p:cNvPr id="156" name="Google Shape;156;p22"/>
          <p:cNvSpPr txBox="1">
            <a:spLocks noGrp="1"/>
          </p:cNvSpPr>
          <p:nvPr>
            <p:ph type="body" idx="1"/>
          </p:nvPr>
        </p:nvSpPr>
        <p:spPr>
          <a:xfrm>
            <a:off x="838200" y="1622550"/>
            <a:ext cx="10515600" cy="14862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800" b="0" kern="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Policymakers, economists, business leaders, and researchers who are interested in understanding the economic effects of the pandemic</a:t>
            </a:r>
            <a:r>
              <a:rPr lang="en-US" sz="2000" b="0" i="0" dirty="0">
                <a:solidFill>
                  <a:srgbClr val="374151"/>
                </a:solidFill>
                <a:effectLst/>
                <a:latin typeface="Söhne"/>
              </a:rPr>
              <a:t>.</a:t>
            </a:r>
            <a:endParaRPr sz="2500" b="0" dirty="0">
              <a:latin typeface="EB Garamond"/>
              <a:ea typeface="EB Garamond"/>
              <a:cs typeface="EB Garamond"/>
              <a:sym typeface="EB Garamond"/>
            </a:endParaRPr>
          </a:p>
        </p:txBody>
      </p:sp>
      <p:sp>
        <p:nvSpPr>
          <p:cNvPr id="157" name="Google Shape;157;p22"/>
          <p:cNvSpPr txBox="1"/>
          <p:nvPr/>
        </p:nvSpPr>
        <p:spPr>
          <a:xfrm>
            <a:off x="730186" y="3135789"/>
            <a:ext cx="10494600" cy="86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4400" dirty="0">
                <a:solidFill>
                  <a:schemeClr val="dk1"/>
                </a:solidFill>
                <a:latin typeface="EB Garamond ExtraBold"/>
                <a:ea typeface="EB Garamond ExtraBold"/>
                <a:cs typeface="EB Garamond ExtraBold"/>
                <a:sym typeface="EB Garamond ExtraBold"/>
              </a:rPr>
              <a:t>End Users</a:t>
            </a:r>
            <a:endParaRPr sz="4400" dirty="0">
              <a:solidFill>
                <a:srgbClr val="07305D"/>
              </a:solidFill>
              <a:latin typeface="EB Garamond ExtraBold"/>
              <a:ea typeface="EB Garamond ExtraBold"/>
              <a:cs typeface="EB Garamond ExtraBold"/>
              <a:sym typeface="EB Garamond ExtraBold"/>
            </a:endParaRPr>
          </a:p>
        </p:txBody>
      </p:sp>
      <p:sp>
        <p:nvSpPr>
          <p:cNvPr id="158" name="Google Shape;158;p22"/>
          <p:cNvSpPr txBox="1"/>
          <p:nvPr/>
        </p:nvSpPr>
        <p:spPr>
          <a:xfrm>
            <a:off x="848700" y="4264775"/>
            <a:ext cx="9716700" cy="16711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800" dirty="0">
                <a:latin typeface="Calibri" panose="020F0502020204030204" pitchFamily="34" charset="0"/>
                <a:ea typeface="Calibri" panose="020F0502020204030204" pitchFamily="34" charset="0"/>
                <a:cs typeface="Times New Roman" panose="02020603050405020304" pitchFamily="18" charset="0"/>
                <a:sym typeface="Arial"/>
              </a:rPr>
              <a:t>Researchers may use these predictions to study the impact of COVID-19 on the economy and to develop new economic models and theories.</a:t>
            </a:r>
            <a:endParaRPr sz="2800" dirty="0">
              <a:latin typeface="Calibri" panose="020F0502020204030204" pitchFamily="34" charset="0"/>
              <a:ea typeface="Calibri" panose="020F0502020204030204" pitchFamily="34" charset="0"/>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2B41-8676-C412-78D8-7D8D3AC99053}"/>
              </a:ext>
            </a:extLst>
          </p:cNvPr>
          <p:cNvSpPr>
            <a:spLocks noGrp="1"/>
          </p:cNvSpPr>
          <p:nvPr>
            <p:ph type="title"/>
          </p:nvPr>
        </p:nvSpPr>
        <p:spPr/>
        <p:txBody>
          <a:bodyPr/>
          <a:lstStyle/>
          <a:p>
            <a:r>
              <a:rPr lang="en-US" dirty="0"/>
              <a:t>Dataset:</a:t>
            </a:r>
          </a:p>
        </p:txBody>
      </p:sp>
      <p:sp>
        <p:nvSpPr>
          <p:cNvPr id="3" name="Text Placeholder 2">
            <a:extLst>
              <a:ext uri="{FF2B5EF4-FFF2-40B4-BE49-F238E27FC236}">
                <a16:creationId xmlns:a16="http://schemas.microsoft.com/office/drawing/2014/main" id="{67B025C8-C9D3-5190-7029-9DA5A214297B}"/>
              </a:ext>
            </a:extLst>
          </p:cNvPr>
          <p:cNvSpPr>
            <a:spLocks noGrp="1"/>
          </p:cNvSpPr>
          <p:nvPr>
            <p:ph type="body" idx="1"/>
          </p:nvPr>
        </p:nvSpPr>
        <p:spPr/>
        <p:txBody>
          <a:bodyPr/>
          <a:lstStyle/>
          <a:p>
            <a:pPr algn="l"/>
            <a:r>
              <a:rPr lang="en-US" sz="2000" b="0" i="0" u="none" strike="noStrike" baseline="0" dirty="0">
                <a:latin typeface="NimbusRomNo9L-Regu"/>
              </a:rPr>
              <a:t>We have collected our dataset from the Kaggle </a:t>
            </a:r>
            <a:r>
              <a:rPr lang="en-US" sz="2000" b="0" i="0" u="none" strike="noStrike" baseline="0" dirty="0" err="1">
                <a:latin typeface="NimbusRomNo9L-Regu"/>
              </a:rPr>
              <a:t>source“Impact</a:t>
            </a:r>
            <a:r>
              <a:rPr lang="en-US" sz="2000" b="0" i="0" u="none" strike="noStrike" baseline="0" dirty="0">
                <a:latin typeface="NimbusRomNo9L-Regu"/>
              </a:rPr>
              <a:t> of Covid-19 Pandemic on the global economy”.</a:t>
            </a:r>
          </a:p>
          <a:p>
            <a:pPr algn="l"/>
            <a:r>
              <a:rPr lang="en-US" sz="1500" dirty="0">
                <a:hlinkClick r:id="rId2"/>
              </a:rPr>
              <a:t>https://www.kaggle.com/code/sathianpong/covid19-economic-effect-on-unemployment</a:t>
            </a:r>
            <a:endParaRPr lang="en-US" sz="1500" dirty="0"/>
          </a:p>
          <a:p>
            <a:pPr algn="l"/>
            <a:endParaRPr lang="en-US" sz="1200" dirty="0"/>
          </a:p>
          <a:p>
            <a:pPr algn="l"/>
            <a:endParaRPr lang="en-US" sz="1200" dirty="0"/>
          </a:p>
          <a:p>
            <a:pPr algn="l"/>
            <a:endParaRPr lang="en-US" sz="1200" dirty="0"/>
          </a:p>
        </p:txBody>
      </p:sp>
      <p:sp>
        <p:nvSpPr>
          <p:cNvPr id="5" name="TextBox 4">
            <a:extLst>
              <a:ext uri="{FF2B5EF4-FFF2-40B4-BE49-F238E27FC236}">
                <a16:creationId xmlns:a16="http://schemas.microsoft.com/office/drawing/2014/main" id="{1D5A2CE7-898E-F0AD-36D7-6BCE9920827F}"/>
              </a:ext>
            </a:extLst>
          </p:cNvPr>
          <p:cNvSpPr txBox="1"/>
          <p:nvPr/>
        </p:nvSpPr>
        <p:spPr>
          <a:xfrm>
            <a:off x="3048000" y="3246792"/>
            <a:ext cx="6096000" cy="369332"/>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4A3BF841-40B0-33C1-F0D7-2FB9837657DE}"/>
              </a:ext>
            </a:extLst>
          </p:cNvPr>
          <p:cNvSpPr txBox="1"/>
          <p:nvPr/>
        </p:nvSpPr>
        <p:spPr>
          <a:xfrm>
            <a:off x="3048000" y="3246792"/>
            <a:ext cx="6096000" cy="369332"/>
          </a:xfrm>
          <a:prstGeom prst="rect">
            <a:avLst/>
          </a:prstGeom>
          <a:noFill/>
        </p:spPr>
        <p:txBody>
          <a:bodyPr wrap="square">
            <a:spAutoFit/>
          </a:bodyPr>
          <a:lstStyle/>
          <a:p>
            <a:r>
              <a:rPr lang="en-US" b="0" dirty="0">
                <a:effectLst/>
              </a:rPr>
              <a:t> </a:t>
            </a:r>
            <a:endParaRPr lang="en-US" dirty="0"/>
          </a:p>
        </p:txBody>
      </p:sp>
      <p:pic>
        <p:nvPicPr>
          <p:cNvPr id="11" name="Picture 10">
            <a:extLst>
              <a:ext uri="{FF2B5EF4-FFF2-40B4-BE49-F238E27FC236}">
                <a16:creationId xmlns:a16="http://schemas.microsoft.com/office/drawing/2014/main" id="{AF8C0CF2-B3C6-B754-FF81-4CB819240065}"/>
              </a:ext>
            </a:extLst>
          </p:cNvPr>
          <p:cNvPicPr>
            <a:picLocks noChangeAspect="1"/>
          </p:cNvPicPr>
          <p:nvPr/>
        </p:nvPicPr>
        <p:blipFill>
          <a:blip r:embed="rId3"/>
          <a:stretch>
            <a:fillRect/>
          </a:stretch>
        </p:blipFill>
        <p:spPr>
          <a:xfrm>
            <a:off x="1248697" y="3329940"/>
            <a:ext cx="9409471" cy="421121"/>
          </a:xfrm>
          <a:prstGeom prst="rect">
            <a:avLst/>
          </a:prstGeom>
        </p:spPr>
      </p:pic>
    </p:spTree>
    <p:extLst>
      <p:ext uri="{BB962C8B-B14F-4D97-AF65-F5344CB8AC3E}">
        <p14:creationId xmlns:p14="http://schemas.microsoft.com/office/powerpoint/2010/main" val="253578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65E4-FEE7-4715-B429-478CFFCC7C0C}"/>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32B88E10-78C1-CD6A-1490-18A8F97665E8}"/>
              </a:ext>
            </a:extLst>
          </p:cNvPr>
          <p:cNvSpPr>
            <a:spLocks noGrp="1"/>
          </p:cNvSpPr>
          <p:nvPr>
            <p:ph type="body" idx="1"/>
          </p:nvPr>
        </p:nvSpPr>
        <p:spPr/>
        <p:txBody>
          <a:bodyPr/>
          <a:lstStyle/>
          <a:p>
            <a:pPr algn="l"/>
            <a:r>
              <a:rPr lang="en-US" sz="2000" b="0" i="0" dirty="0">
                <a:solidFill>
                  <a:srgbClr val="222222"/>
                </a:solidFill>
                <a:effectLst/>
                <a:latin typeface="Arial" panose="020B0604020202020204" pitchFamily="34" charset="0"/>
              </a:rPr>
              <a:t>Kumari, Rajani, Sandeep Kumar, Ramesh Chandra </a:t>
            </a:r>
            <a:r>
              <a:rPr lang="en-US" sz="2000" b="0" i="0" dirty="0" err="1">
                <a:solidFill>
                  <a:srgbClr val="222222"/>
                </a:solidFill>
                <a:effectLst/>
                <a:latin typeface="Arial" panose="020B0604020202020204" pitchFamily="34" charset="0"/>
              </a:rPr>
              <a:t>Poonia</a:t>
            </a:r>
            <a:r>
              <a:rPr lang="en-US" sz="2000" b="0" i="0" dirty="0">
                <a:solidFill>
                  <a:srgbClr val="222222"/>
                </a:solidFill>
                <a:effectLst/>
                <a:latin typeface="Arial" panose="020B0604020202020204" pitchFamily="34" charset="0"/>
              </a:rPr>
              <a:t>, </a:t>
            </a:r>
            <a:r>
              <a:rPr lang="en-US" sz="2000" b="0" i="0" dirty="0" err="1">
                <a:solidFill>
                  <a:srgbClr val="222222"/>
                </a:solidFill>
                <a:effectLst/>
                <a:latin typeface="Arial" panose="020B0604020202020204" pitchFamily="34" charset="0"/>
              </a:rPr>
              <a:t>Vijander</a:t>
            </a:r>
            <a:r>
              <a:rPr lang="en-US" sz="2000" b="0" i="0" dirty="0">
                <a:solidFill>
                  <a:srgbClr val="222222"/>
                </a:solidFill>
                <a:effectLst/>
                <a:latin typeface="Arial" panose="020B0604020202020204" pitchFamily="34" charset="0"/>
              </a:rPr>
              <a:t> Singh, </a:t>
            </a:r>
            <a:r>
              <a:rPr lang="en-US" sz="2000" b="0" i="0" dirty="0" err="1">
                <a:solidFill>
                  <a:srgbClr val="222222"/>
                </a:solidFill>
                <a:effectLst/>
                <a:latin typeface="Arial" panose="020B0604020202020204" pitchFamily="34" charset="0"/>
              </a:rPr>
              <a:t>Linesh</a:t>
            </a:r>
            <a:r>
              <a:rPr lang="en-US" sz="2000" b="0" i="0" dirty="0">
                <a:solidFill>
                  <a:srgbClr val="222222"/>
                </a:solidFill>
                <a:effectLst/>
                <a:latin typeface="Arial" panose="020B0604020202020204" pitchFamily="34" charset="0"/>
              </a:rPr>
              <a:t> Raja, Vaibhav Bhatnagar, and Pankaj Agarwal. "Analysis and predictions of spread, recovery, and death caused by COVID-19 in India." </a:t>
            </a:r>
            <a:r>
              <a:rPr lang="en-US" sz="2000" b="0" i="1" dirty="0">
                <a:solidFill>
                  <a:srgbClr val="222222"/>
                </a:solidFill>
                <a:effectLst/>
                <a:latin typeface="Arial" panose="020B0604020202020204" pitchFamily="34" charset="0"/>
              </a:rPr>
              <a:t>Big Data Mining and Analytics</a:t>
            </a:r>
            <a:r>
              <a:rPr lang="en-US" sz="2000" b="0" i="0" dirty="0">
                <a:solidFill>
                  <a:srgbClr val="222222"/>
                </a:solidFill>
                <a:effectLst/>
                <a:latin typeface="Arial" panose="020B0604020202020204" pitchFamily="34" charset="0"/>
              </a:rPr>
              <a:t> 4, no. 2 (2021): 65-75.</a:t>
            </a:r>
          </a:p>
          <a:p>
            <a:pPr algn="l"/>
            <a:endParaRPr lang="en-US" sz="2000" b="0" i="0" dirty="0">
              <a:solidFill>
                <a:srgbClr val="222222"/>
              </a:solidFill>
              <a:effectLst/>
              <a:latin typeface="Arial" panose="020B0604020202020204" pitchFamily="34" charset="0"/>
            </a:endParaRPr>
          </a:p>
          <a:p>
            <a:pPr algn="l"/>
            <a:r>
              <a:rPr lang="en-US" sz="2000" b="0" i="0" dirty="0">
                <a:solidFill>
                  <a:srgbClr val="222222"/>
                </a:solidFill>
                <a:effectLst/>
                <a:latin typeface="Arial" panose="020B0604020202020204" pitchFamily="34" charset="0"/>
              </a:rPr>
              <a:t>Mohan, S., </a:t>
            </a:r>
            <a:r>
              <a:rPr lang="en-US" sz="2000" b="0" i="0" dirty="0" err="1">
                <a:solidFill>
                  <a:srgbClr val="222222"/>
                </a:solidFill>
                <a:effectLst/>
                <a:latin typeface="Arial" panose="020B0604020202020204" pitchFamily="34" charset="0"/>
              </a:rPr>
              <a:t>Abugabah</a:t>
            </a:r>
            <a:r>
              <a:rPr lang="en-US" sz="2000" b="0" i="0" dirty="0">
                <a:solidFill>
                  <a:srgbClr val="222222"/>
                </a:solidFill>
                <a:effectLst/>
                <a:latin typeface="Arial" panose="020B0604020202020204" pitchFamily="34" charset="0"/>
              </a:rPr>
              <a:t>, A., Kumar Singh, S., Kashif Bashir, A. and </a:t>
            </a:r>
            <a:r>
              <a:rPr lang="en-US" sz="2000" b="0" i="0" dirty="0" err="1">
                <a:solidFill>
                  <a:srgbClr val="222222"/>
                </a:solidFill>
                <a:effectLst/>
                <a:latin typeface="Arial" panose="020B0604020202020204" pitchFamily="34" charset="0"/>
              </a:rPr>
              <a:t>Sanzogni</a:t>
            </a:r>
            <a:r>
              <a:rPr lang="en-US" sz="2000" b="0" i="0" dirty="0">
                <a:solidFill>
                  <a:srgbClr val="222222"/>
                </a:solidFill>
                <a:effectLst/>
                <a:latin typeface="Arial" panose="020B0604020202020204" pitchFamily="34" charset="0"/>
              </a:rPr>
              <a:t>, L., 2022. An approach to forecast impact of Covid‐19 using supervised machine learning model. </a:t>
            </a:r>
            <a:r>
              <a:rPr lang="en-US" sz="2000" b="0" i="1" dirty="0">
                <a:solidFill>
                  <a:srgbClr val="222222"/>
                </a:solidFill>
                <a:effectLst/>
                <a:latin typeface="Arial" panose="020B0604020202020204" pitchFamily="34" charset="0"/>
              </a:rPr>
              <a:t>Software: Practice and Experience</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52</a:t>
            </a:r>
            <a:r>
              <a:rPr lang="en-US" sz="2000" b="0" i="0" dirty="0">
                <a:solidFill>
                  <a:srgbClr val="222222"/>
                </a:solidFill>
                <a:effectLst/>
                <a:latin typeface="Arial" panose="020B0604020202020204" pitchFamily="34" charset="0"/>
              </a:rPr>
              <a:t>(4), pp.824-840.</a:t>
            </a:r>
            <a:endParaRPr lang="en-US" sz="2000" b="0" i="0" u="none" strike="noStrike" baseline="0" dirty="0">
              <a:latin typeface="NimbusRomNo9L-Regu"/>
            </a:endParaRPr>
          </a:p>
        </p:txBody>
      </p:sp>
    </p:spTree>
    <p:extLst>
      <p:ext uri="{BB962C8B-B14F-4D97-AF65-F5344CB8AC3E}">
        <p14:creationId xmlns:p14="http://schemas.microsoft.com/office/powerpoint/2010/main" val="78158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8"/>
          <p:cNvSpPr txBox="1">
            <a:spLocks noGrp="1"/>
          </p:cNvSpPr>
          <p:nvPr>
            <p:ph type="ctrTitle"/>
          </p:nvPr>
        </p:nvSpPr>
        <p:spPr>
          <a:xfrm>
            <a:off x="1562200" y="2374525"/>
            <a:ext cx="8454900" cy="11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400"/>
              <a:buFont typeface="Arial"/>
              <a:buNone/>
            </a:pPr>
            <a:r>
              <a:rPr lang="en-US" sz="6500" b="0" dirty="0">
                <a:latin typeface="EB Garamond ExtraBold"/>
                <a:ea typeface="EB Garamond ExtraBold"/>
                <a:cs typeface="EB Garamond ExtraBold"/>
                <a:sym typeface="EB Garamond ExtraBold"/>
              </a:rPr>
              <a:t>Project Background</a:t>
            </a:r>
            <a:endParaRPr sz="6500" b="0" dirty="0">
              <a:latin typeface="EB Garamond ExtraBold"/>
              <a:ea typeface="EB Garamond ExtraBold"/>
              <a:cs typeface="EB Garamond ExtraBold"/>
              <a:sym typeface="EB Garamond ExtraBold"/>
            </a:endParaRPr>
          </a:p>
        </p:txBody>
      </p:sp>
    </p:spTree>
    <p:extLst>
      <p:ext uri="{BB962C8B-B14F-4D97-AF65-F5344CB8AC3E}">
        <p14:creationId xmlns:p14="http://schemas.microsoft.com/office/powerpoint/2010/main" val="191659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5506-3DE9-8BBF-56F2-740E4E8087E1}"/>
              </a:ext>
            </a:extLst>
          </p:cNvPr>
          <p:cNvSpPr>
            <a:spLocks noGrp="1"/>
          </p:cNvSpPr>
          <p:nvPr>
            <p:ph type="title"/>
          </p:nvPr>
        </p:nvSpPr>
        <p:spPr/>
        <p:txBody>
          <a:bodyPr/>
          <a:lstStyle/>
          <a:p>
            <a:r>
              <a:rPr lang="en-US" dirty="0"/>
              <a:t>Tools</a:t>
            </a:r>
          </a:p>
        </p:txBody>
      </p:sp>
      <p:sp>
        <p:nvSpPr>
          <p:cNvPr id="3" name="Text Placeholder 2">
            <a:extLst>
              <a:ext uri="{FF2B5EF4-FFF2-40B4-BE49-F238E27FC236}">
                <a16:creationId xmlns:a16="http://schemas.microsoft.com/office/drawing/2014/main" id="{13920A81-4368-57DE-88AD-7DD306AFD69F}"/>
              </a:ext>
            </a:extLst>
          </p:cNvPr>
          <p:cNvSpPr>
            <a:spLocks noGrp="1"/>
          </p:cNvSpPr>
          <p:nvPr>
            <p:ph type="body" idx="1"/>
          </p:nvPr>
        </p:nvSpPr>
        <p:spPr/>
        <p:txBody>
          <a:bodyPr/>
          <a:lstStyle/>
          <a:p>
            <a:pPr lvl="1"/>
            <a:r>
              <a:rPr lang="en-US" dirty="0"/>
              <a:t>Python</a:t>
            </a:r>
          </a:p>
          <a:p>
            <a:pPr lvl="1"/>
            <a:r>
              <a:rPr lang="en-US" dirty="0" err="1"/>
              <a:t>Jupyter</a:t>
            </a:r>
            <a:r>
              <a:rPr lang="en-US" dirty="0"/>
              <a:t> Notebook</a:t>
            </a:r>
          </a:p>
          <a:p>
            <a:pPr lvl="1"/>
            <a:r>
              <a:rPr lang="en-US" dirty="0"/>
              <a:t>Seaborn</a:t>
            </a:r>
          </a:p>
          <a:p>
            <a:pPr lvl="1"/>
            <a:r>
              <a:rPr lang="en-US" dirty="0" err="1"/>
              <a:t>Numpy</a:t>
            </a:r>
            <a:endParaRPr lang="en-US" dirty="0"/>
          </a:p>
          <a:p>
            <a:pPr lvl="1"/>
            <a:r>
              <a:rPr lang="en-US" dirty="0"/>
              <a:t>Matplotlib</a:t>
            </a:r>
          </a:p>
          <a:p>
            <a:pPr lvl="1"/>
            <a:r>
              <a:rPr lang="en-US" dirty="0"/>
              <a:t>Aws </a:t>
            </a:r>
            <a:r>
              <a:rPr lang="en-US" dirty="0" err="1"/>
              <a:t>SageMaker</a:t>
            </a:r>
            <a:endParaRPr lang="en-US" dirty="0"/>
          </a:p>
          <a:p>
            <a:pPr lvl="1"/>
            <a:r>
              <a:rPr lang="en-US" dirty="0"/>
              <a:t>Excel</a:t>
            </a:r>
          </a:p>
          <a:p>
            <a:pPr lvl="1"/>
            <a:endParaRPr lang="en-US" dirty="0"/>
          </a:p>
        </p:txBody>
      </p:sp>
    </p:spTree>
    <p:extLst>
      <p:ext uri="{BB962C8B-B14F-4D97-AF65-F5344CB8AC3E}">
        <p14:creationId xmlns:p14="http://schemas.microsoft.com/office/powerpoint/2010/main" val="88299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598</Words>
  <Application>Microsoft Office PowerPoint</Application>
  <PresentationFormat>Widescreen</PresentationFormat>
  <Paragraphs>56</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EB Garamond</vt:lpstr>
      <vt:lpstr>EB Garamond ExtraBold</vt:lpstr>
      <vt:lpstr>NimbusRomNo9L-Regu</vt:lpstr>
      <vt:lpstr>Söhne</vt:lpstr>
      <vt:lpstr>Wingdings</vt:lpstr>
      <vt:lpstr>Office Theme</vt:lpstr>
      <vt:lpstr>1_Office Theme</vt:lpstr>
      <vt:lpstr>PowerPoint Presentation</vt:lpstr>
      <vt:lpstr>Prediction of impact on GDP and Unemployment due to Covid-19</vt:lpstr>
      <vt:lpstr>Introduction</vt:lpstr>
      <vt:lpstr>Milestone</vt:lpstr>
      <vt:lpstr>Potential Customers</vt:lpstr>
      <vt:lpstr>Dataset:</vt:lpstr>
      <vt:lpstr>Literature Review</vt:lpstr>
      <vt:lpstr>Project Background</vt:lpstr>
      <vt:lpstr>Tools</vt:lpstr>
      <vt:lpstr>Flow Chart</vt:lpstr>
      <vt:lpstr>Machine Learning Algorithms  </vt:lpstr>
      <vt:lpstr>PowerPoint Presentation</vt:lpstr>
      <vt:lpstr>Cloud 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Jashwanth Reddy</dc:creator>
  <cp:lastModifiedBy>Jashwanth Reddy</cp:lastModifiedBy>
  <cp:revision>9</cp:revision>
  <dcterms:created xsi:type="dcterms:W3CDTF">2023-02-16T23:08:23Z</dcterms:created>
  <dcterms:modified xsi:type="dcterms:W3CDTF">2023-03-04T02:56:13Z</dcterms:modified>
</cp:coreProperties>
</file>