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7" r:id="rId3"/>
    <p:sldId id="259" r:id="rId4"/>
    <p:sldId id="310" r:id="rId5"/>
    <p:sldId id="266" r:id="rId6"/>
    <p:sldId id="258" r:id="rId7"/>
    <p:sldId id="262" r:id="rId8"/>
    <p:sldId id="288" r:id="rId9"/>
    <p:sldId id="265" r:id="rId10"/>
    <p:sldId id="289" r:id="rId11"/>
    <p:sldId id="297" r:id="rId12"/>
    <p:sldId id="267" r:id="rId13"/>
    <p:sldId id="268" r:id="rId14"/>
    <p:sldId id="269" r:id="rId15"/>
    <p:sldId id="313" r:id="rId16"/>
    <p:sldId id="314" r:id="rId17"/>
    <p:sldId id="315" r:id="rId18"/>
    <p:sldId id="316" r:id="rId19"/>
    <p:sldId id="317" r:id="rId20"/>
    <p:sldId id="318" r:id="rId21"/>
    <p:sldId id="293" r:id="rId22"/>
    <p:sldId id="305" r:id="rId23"/>
    <p:sldId id="306" r:id="rId24"/>
    <p:sldId id="282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6A9C-E8FB-4187-B9E8-54A34F7E3A4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38E73-F863-40CF-836C-A9FD2A17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d9dd80d09_0_1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ad9dd80d09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87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efe40ca71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aefe40c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89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4322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830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670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3689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715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452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22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efe40ca71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aefe40c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d9dd80d09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ad9dd80d0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d9dd80d09_0_1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ad9dd80d09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d9dd80d0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d9dd80d09_0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ad9dd80d09_0_4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d9dd80d09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d9dd80d09_0_8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ad9dd80d09_0_8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d9dd80d09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d9dd80d09_0_8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ad9dd80d09_0_8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d9dd80d09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d9dd80d09_0_9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ad9dd80d09_0_9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39A-6048-D36A-9EC1-E2BB42CD8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A69B2-F426-9566-E49A-8868E976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11DD-79ED-0059-17A8-4D195E9D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A70A-5B66-482B-A67E-8319DED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7688-3AAE-D4FF-905B-661DFD4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FB3-F607-CB02-527E-BB07509D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A5CF-DDE0-BCB4-BBAE-D0739962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F36C-7594-CAC8-D7C4-BDF493A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5039-894D-F8F5-FCBA-31D7E87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8C9E-920F-9B86-CD05-EC0FB45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DC420-1087-41A9-2289-5AFBBB4C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E76F-CCCC-9493-0EC5-07284ADD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BBC4-9593-0DAA-C600-F721518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23E8-31A4-D19C-98FB-FC83D16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7B6A-D158-28A3-2D18-B2856A77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5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60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Two" type="title">
  <p:cSld name="Title Slide Tw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18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43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02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8700" y="2166290"/>
            <a:ext cx="2491740" cy="2414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13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2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9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FDB-2A8F-8714-1242-06A7C8D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1547-2681-342D-DFF9-EAD69B88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82F6-2F27-CC8F-F185-22D8BCC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93E2-A024-C99D-FC3E-99321567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0D1C-BAC3-552B-E1D7-E6C67F4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944-6554-6B93-CA86-0763EB0D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78D53-AA93-3E51-8994-BB831924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7343-1684-FB81-DCFD-0DF01D43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4456-C5B4-60FF-669F-DD41021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1C00-5A64-733E-19F4-A540FE0A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9FE0-8A6B-81C6-73C6-3F8FD5BB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C1BA-C59F-3CD3-61A0-C1B108BA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41281-6629-80E0-6670-AEB6F841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51D9-E9CE-FDB9-588C-EDE6BF0A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7427-33DE-DAFF-085A-F5DAFFCE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2E1B-2A8C-45E5-64B8-0E83889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E266-6A76-2AFF-9242-5EFC961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DCAC-7BD2-E599-B4C5-B31CB51C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72A9-0EB5-956E-BB6E-EA7828BA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3FD64-D02A-BDE7-B9CE-5BA549C10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DCD12-C88E-6D36-53EE-B95055BFD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E7815-6A10-083C-C0D4-21312892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83735-9969-F186-CF82-AFD7E72C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080B-E202-A089-3762-77FB008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779F-419F-016D-8CF2-3A00DC76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35E3-53C0-C828-21E8-F8C2BC12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BA3E7-6F5C-6F58-C32C-A20761A8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8F85-A8BA-3C8C-5726-5C2A9B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CD33C-D5CD-B7A7-5751-64C38D1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41AF-F68B-B15C-053E-44B9E45D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7561-1761-40C2-E34B-E10F806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E304-F4D5-A2D2-53EB-8CE680D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882B-647B-B0E1-6BAB-08D764E7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50C1-042B-F748-E441-35FBFDD3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8491-3C9C-9F43-C794-11DC6C38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5367-2FE4-DC48-E22E-86900F15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4172-C8CA-3F00-3E55-8D091F75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A12E-FC5F-61E3-F434-D218D878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3BD4C-8907-8BC2-B9ED-94FC12643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2CD8-013D-5189-9A23-D6EF1486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D08F-4A1A-117A-1CB9-178FB111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423B-9AC5-7FA6-6E49-04076276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3AEA-BFDD-1870-0EE8-51AC9813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9E53-FD87-4266-00C6-EF12599E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42DDB-1D3D-959E-3C31-82F021D1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7D60-12F5-E009-D1DE-84B22E2D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3201-8CBA-4DCE-BDB9-4692BAE81E1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ADCB-95FD-21E8-F4F3-82ADAF41F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1761-1E5D-E82A-CBB7-82E796C9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3341" y="0"/>
            <a:ext cx="11938658" cy="598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15047" y="6051790"/>
            <a:ext cx="1769350" cy="520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817768" y="6675062"/>
            <a:ext cx="2374232" cy="188163"/>
          </a:xfrm>
          <a:custGeom>
            <a:avLst/>
            <a:gdLst/>
            <a:ahLst/>
            <a:cxnLst/>
            <a:rect l="l" t="t" r="r" b="b"/>
            <a:pathLst>
              <a:path w="2683566" h="165653" extrusionOk="0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7977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hianpong/covid19-economic-effect-on-unemploy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56B0-5D81-9181-C8F4-6758D3A4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70247" cy="1199321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most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missing values are in total cases and in total deaths columns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time series analysis, we found that the deaths are almost similar to the previous day deaths , so we have used backward fill method to fill all the missing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A88BA-7868-CB7C-D4F1-22539627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54" y="3842315"/>
            <a:ext cx="3749365" cy="90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B2C5E-2E4D-C62E-3887-9B968D85D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53" y="3465092"/>
            <a:ext cx="3734124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EB Garamond"/>
                <a:ea typeface="EB Garamond"/>
                <a:cs typeface="EB Garamond"/>
                <a:sym typeface="EB Garamond"/>
              </a:rPr>
              <a:t>DATA SET</a:t>
            </a:r>
            <a:endParaRPr sz="40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681975" y="13882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Source: Kaggle website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https://www.kaggle.com/code/sathianpong/covid19-economic-effect-on-unemployment</a:t>
            </a:r>
            <a:endParaRPr sz="16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Datasets: 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EB Garamond"/>
              <a:buAutoNum type="arabicPeriod"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Training Dataset 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— </a:t>
            </a: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</a:rPr>
              <a:t>40334</a:t>
            </a: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samples of data (80%)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— 8 unique features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EB Garamond"/>
              <a:buAutoNum type="arabicPeriod"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Dataset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— 10083 samples (20%)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— 8 unique features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F66B2-F1AC-E576-CC28-01E3BDB2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41" y="2429425"/>
            <a:ext cx="5601185" cy="17603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EB Garamond"/>
                <a:ea typeface="EB Garamond"/>
                <a:cs typeface="EB Garamond"/>
                <a:sym typeface="EB Garamond"/>
              </a:rPr>
              <a:t>Data Features</a:t>
            </a:r>
            <a:endParaRPr sz="3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ISO_CODE: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Country code in short form.</a:t>
            </a:r>
            <a:endParaRPr sz="27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Location: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Country name. </a:t>
            </a:r>
            <a:endParaRPr sz="27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Date: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The date on which the total deaths and other values are recorded. </a:t>
            </a:r>
            <a:endParaRPr sz="27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Total_cases</a:t>
            </a: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Number of cases recorded.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  <a:sym typeface="EB Garamond"/>
              </a:rPr>
              <a:t>Total_deaths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Number of deaths recorded.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838200" y="517075"/>
            <a:ext cx="10940700" cy="56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</a:rPr>
              <a:t>stringency_index</a:t>
            </a: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</a:rPr>
              <a:t>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sym typeface="EB Garamond"/>
              </a:rPr>
              <a:t>: The stringency index is a composite metric based on nine reaction indicators, such as closures of schools, businesses, and airports, and is rescaled to a number between 0 and 100.</a:t>
            </a:r>
            <a:endParaRPr lang="en-US" sz="2700" dirty="0">
              <a:solidFill>
                <a:schemeClr val="dk1"/>
              </a:solidFill>
              <a:latin typeface="EB Garamond"/>
              <a:ea typeface="EB Garamond"/>
            </a:endParaRP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</a:rPr>
              <a:t>population</a:t>
            </a:r>
            <a:r>
              <a:rPr lang="en-US" sz="2000" dirty="0"/>
              <a:t>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sym typeface="EB Garamond"/>
              </a:rPr>
              <a:t>: The country population on that day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lang="en-US" sz="2700" dirty="0">
              <a:solidFill>
                <a:schemeClr val="dk1"/>
              </a:solidFill>
              <a:latin typeface="EB Garamond"/>
              <a:ea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</a:rPr>
              <a:t>gdp_per_capita</a:t>
            </a: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r>
              <a:rPr lang="en-US" sz="26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The GDP of that country. </a:t>
            </a:r>
            <a:endParaRPr sz="26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</a:rPr>
              <a:t>human_development_index</a:t>
            </a: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</a:t>
            </a:r>
            <a:r>
              <a:rPr lang="en-US" sz="26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Human Development Index ranks nations into four levels of human development based on statistics related to life expectancy, education, and per capita income.</a:t>
            </a:r>
            <a:endParaRPr sz="26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716075" y="1687500"/>
            <a:ext cx="110604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 2</a:t>
            </a:r>
            <a:endParaRPr sz="6500" b="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1601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56B0-5D81-9181-C8F4-6758D3A4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70247" cy="1199321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Country and the deaths reported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E187F-8F58-54A0-A799-F5A82D377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 t="10220"/>
          <a:stretch/>
        </p:blipFill>
        <p:spPr>
          <a:xfrm>
            <a:off x="1187115" y="2037347"/>
            <a:ext cx="8349917" cy="31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4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Country and its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67AFB-DA91-0EB1-137D-BDBC2A5E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1500973"/>
            <a:ext cx="10078701" cy="33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Country and its cases reported and deaths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0D426-94A8-25DA-D503-876DF2D2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1497163"/>
            <a:ext cx="10844200" cy="32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2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Country and its cases reported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52A6A-C04B-8A0A-0B8B-5741871D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98" y="1611472"/>
            <a:ext cx="996020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Human Index vs GDP(Gross Domestic Product)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B44E6-CE16-2576-5809-60CD45E8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333319"/>
            <a:ext cx="5387807" cy="36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827950" y="648928"/>
            <a:ext cx="11060400" cy="155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b="0" dirty="0">
                <a:latin typeface="EB Garamond ExtraBold"/>
                <a:ea typeface="EB Garamond ExtraBold"/>
              </a:rPr>
              <a:t>Prediction of impact on GDP and Unemployment due to Covid-19</a:t>
            </a:r>
            <a:endParaRPr lang="en-US" sz="3600" b="0" dirty="0">
              <a:latin typeface="EB Garamond ExtraBold"/>
              <a:ea typeface="EB Garamond ExtraBold"/>
              <a:sym typeface="EB Garamond ExtraBold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1"/>
          </p:nvPr>
        </p:nvSpPr>
        <p:spPr>
          <a:xfrm>
            <a:off x="1524000" y="2811931"/>
            <a:ext cx="91440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sz="2600">
                <a:latin typeface="EB Garamond ExtraBold"/>
                <a:ea typeface="EB Garamond ExtraBold"/>
                <a:cs typeface="EB Garamond ExtraBold"/>
                <a:sym typeface="EB Garamond ExtraBold"/>
              </a:rPr>
              <a:t>Presented by - Team 8</a:t>
            </a:r>
            <a:endParaRPr sz="260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Jashwanth Reddy Baggari - jbaggari@kent.edu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Nikhil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Velakurthy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nvelakur@kent.edu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Jyothi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Vasamsetty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jvasamse@kent.edu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xfrm>
            <a:off x="1562200" y="2374525"/>
            <a:ext cx="8454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 3</a:t>
            </a:r>
            <a:endParaRPr sz="6500" b="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1659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C8E-3352-6BAC-173C-6EC36B8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954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A485-E56A-C11F-8B04-B1B2D1E0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761"/>
            <a:ext cx="10515600" cy="48812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good prediction is one that is accurate in the sense that it predicts the right thing for most or all instances.</a:t>
            </a:r>
          </a:p>
          <a:p>
            <a:pPr>
              <a:lnSpc>
                <a:spcPct val="150000"/>
              </a:lnSpc>
            </a:pPr>
            <a:r>
              <a:rPr 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 common goal of machine learning is to automate some aspects of data analysis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the process of creating a visual representation of either a whole information system or parts of it to communicate connections between data points and structures.</a:t>
            </a:r>
          </a:p>
        </p:txBody>
      </p:sp>
    </p:spTree>
    <p:extLst>
      <p:ext uri="{BB962C8B-B14F-4D97-AF65-F5344CB8AC3E}">
        <p14:creationId xmlns:p14="http://schemas.microsoft.com/office/powerpoint/2010/main" val="135220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02371-8294-414A-7008-28BF2CF9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91" y="902171"/>
            <a:ext cx="7407282" cy="2286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CDAE9-12FF-327E-207B-43B2959B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78" y="3369479"/>
            <a:ext cx="979254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Linear Regressor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FD43E-0BF7-83A8-1854-01D6BD5A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9" y="1456918"/>
            <a:ext cx="4701947" cy="4816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00A45-59F7-E3F3-B765-24518AE6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48" y="916817"/>
            <a:ext cx="5768840" cy="1425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52DC51-B9EE-42CF-CE6C-F443D8633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469" y="2394896"/>
            <a:ext cx="4412578" cy="36953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Decision Tree regressor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0331F-93F6-2B8B-44EA-159FD1CF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60" y="1508124"/>
            <a:ext cx="5418290" cy="1440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251E51-7C68-EEB4-905C-600209797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59" y="2948429"/>
            <a:ext cx="3749710" cy="3194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76F1E7-0785-C8EE-B3EC-1A94ECAC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93" y="1386899"/>
            <a:ext cx="5900548" cy="48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6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SVM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B11F7-53F5-973A-E788-2EF61F78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42" y="1515745"/>
            <a:ext cx="5608806" cy="143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6E953-FD7C-BD34-C5DB-30981A8B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7240"/>
            <a:ext cx="3993226" cy="337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CD54C5-5AE2-AC90-BB34-4EA6800DC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05" y="1415806"/>
            <a:ext cx="4241056" cy="48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XG Boost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6AE28-4232-9DD1-6D40-B7F094D2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9" y="1534920"/>
            <a:ext cx="4838699" cy="4238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FB57D-7861-5D4C-0832-1A04442E0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257" y="5107969"/>
            <a:ext cx="2133785" cy="86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1FE01-4375-51F8-2C3D-C64C948B5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505" y="1415806"/>
            <a:ext cx="4000847" cy="1021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C01DD-3FDD-1808-DE61-4CD9ED289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221" y="2651819"/>
            <a:ext cx="3849696" cy="32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Naive Bayes classifier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93D8A-6361-6F2A-CDD8-1A45AF7B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6" y="1384615"/>
            <a:ext cx="5503740" cy="4692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FD078-5193-C6F6-C4CC-C95D96B8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97" y="1384615"/>
            <a:ext cx="4262922" cy="39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38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Correlation coefficients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2EC8B-F7E0-2DFA-6A25-0519C4AF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4" y="1535257"/>
            <a:ext cx="8245642" cy="47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Correlation Matrix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B4ABC-B5AD-863E-3227-68C384A0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619250"/>
            <a:ext cx="7505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600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Overview</a:t>
            </a:r>
            <a:endParaRPr sz="4400" b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838200" y="1060150"/>
            <a:ext cx="10515600" cy="51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 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Potential Customers &amp; End Users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Tools Utilized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Literature Review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Data Cleaning 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Data Analysis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Methods Implemented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Results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b="1" dirty="0">
                <a:latin typeface="EB Garamond"/>
                <a:ea typeface="EB Garamond"/>
              </a:rPr>
              <a:t>Comparison of Training and Testing Accuracy and Run Time</a:t>
            </a:r>
            <a:r>
              <a:rPr lang="en-US" sz="4800" b="1" dirty="0">
                <a:latin typeface="EB Garamond"/>
                <a:ea typeface="EB Garamond"/>
              </a:rPr>
              <a:t> 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AB281-D98C-4F01-98F1-5B157841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7" y="1633829"/>
            <a:ext cx="6962274" cy="46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82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xfrm>
            <a:off x="1562200" y="2374525"/>
            <a:ext cx="8454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</a:t>
            </a:r>
            <a:endParaRPr sz="6500"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716075" y="1687500"/>
            <a:ext cx="110604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 1</a:t>
            </a:r>
            <a:endParaRPr sz="6500" b="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 dirty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4400" b="0" dirty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2/16/2023</a:t>
            </a:r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03A0-D40F-AA94-FEBF-C8360D25B073}"/>
              </a:ext>
            </a:extLst>
          </p:cNvPr>
          <p:cNvSpPr txBox="1"/>
          <p:nvPr/>
        </p:nvSpPr>
        <p:spPr>
          <a:xfrm>
            <a:off x="838200" y="1690687"/>
            <a:ext cx="10515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has been one of the most successful statistical methods for detecting and analyzing patterns and predicting future events, allowing for early and mitigating 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the GDP across the globe, due to COVID-19 pandemic.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evaluate the spread under the economy’s effect using machine learning algorithms.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838200" y="3963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Potential Customers</a:t>
            </a:r>
            <a:endParaRPr sz="4400"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838200" y="1622550"/>
            <a:ext cx="10515600" cy="14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Policymakers, economists, business leaders, and researchers who are interested in understanding the economic effects of the pandemic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sz="2500" b="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30186" y="3135789"/>
            <a:ext cx="10494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End Users</a:t>
            </a:r>
            <a:endParaRPr sz="4400" dirty="0">
              <a:solidFill>
                <a:srgbClr val="07305D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48700" y="4264775"/>
            <a:ext cx="97167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Researchers may use these predictions to study the impact of COVID-19 on the economy and to develop new economic models and theories.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506-3DE9-8BBF-56F2-740E4E80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0A81-4368-57DE-88AD-7DD306AFD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Seaborn 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Excel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65E4-FEE7-4715-B429-478CFF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8E10-78C1-CD6A-1490-18A8F976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Kumari, Rajani, Sandeep Kumar, Ramesh Chandra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Poonia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Vijander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Singh,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Linesh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Raja, Vaibhav Bhatnagar, and Pankaj Agarwal. "Analysis and predictions of spread, recovery, and death caused by COVID-19 in India."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Big Data Mining and Analytics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4, no. 2 (2021): 65-75.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Mohan, S.,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Abugabah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Kumar Singh, S., Kashif Bashir, A. and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Sanzogni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L., 2022. An approach to forecast impact of Covid‐19 using supervised machine learning model.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Software: Practice and Experience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52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pp.824-840.</a:t>
            </a:r>
          </a:p>
          <a:p>
            <a:pPr algn="l"/>
            <a:endParaRPr lang="en-US" sz="20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78158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2386-366F-6FCE-68F8-EA9726EB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E603D-AD44-1D4F-F406-A5FB7B8C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81" y="932280"/>
            <a:ext cx="4650660" cy="52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677</Words>
  <Application>Microsoft Office PowerPoint</Application>
  <PresentationFormat>Widescreen</PresentationFormat>
  <Paragraphs>134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EB Garamond</vt:lpstr>
      <vt:lpstr>EB Garamond ExtraBold</vt:lpstr>
      <vt:lpstr>NimbusRomNo9L-Regu</vt:lpstr>
      <vt:lpstr>Söhne</vt:lpstr>
      <vt:lpstr>Times New Roman</vt:lpstr>
      <vt:lpstr>Wingdings</vt:lpstr>
      <vt:lpstr>Office Theme</vt:lpstr>
      <vt:lpstr>1_Office Theme</vt:lpstr>
      <vt:lpstr>PowerPoint Presentation</vt:lpstr>
      <vt:lpstr>Prediction of impact on GDP and Unemployment due to Covid-19</vt:lpstr>
      <vt:lpstr>Overview</vt:lpstr>
      <vt:lpstr>MILESTONE 1</vt:lpstr>
      <vt:lpstr>Introduction</vt:lpstr>
      <vt:lpstr>Potential Customers</vt:lpstr>
      <vt:lpstr>Tools and Libraries</vt:lpstr>
      <vt:lpstr>Literature Review</vt:lpstr>
      <vt:lpstr>Flow Chart</vt:lpstr>
      <vt:lpstr>Data cleaning</vt:lpstr>
      <vt:lpstr>DATA SET</vt:lpstr>
      <vt:lpstr>Data Features</vt:lpstr>
      <vt:lpstr>PowerPoint Presentation</vt:lpstr>
      <vt:lpstr>MILESTONE 2</vt:lpstr>
      <vt:lpstr>Data Analysis</vt:lpstr>
      <vt:lpstr>PowerPoint Presentation</vt:lpstr>
      <vt:lpstr>PowerPoint Presentation</vt:lpstr>
      <vt:lpstr>PowerPoint Presentation</vt:lpstr>
      <vt:lpstr>PowerPoint Presentation</vt:lpstr>
      <vt:lpstr>Milestone 3</vt:lpstr>
      <vt:lpstr>Data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Jashwanth Reddy</dc:creator>
  <cp:lastModifiedBy>Velakurthy, Nikhil</cp:lastModifiedBy>
  <cp:revision>57</cp:revision>
  <dcterms:created xsi:type="dcterms:W3CDTF">2023-02-16T23:08:23Z</dcterms:created>
  <dcterms:modified xsi:type="dcterms:W3CDTF">2023-04-25T00:19:37Z</dcterms:modified>
</cp:coreProperties>
</file>