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6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73CEE-FB43-46A2-8F6C-26D0877398B6}"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0AD7F-0BA3-43A8-A43F-0ACBF8A131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73CEE-FB43-46A2-8F6C-26D0877398B6}" type="datetimeFigureOut">
              <a:rPr lang="en-US" smtClean="0"/>
              <a:pPr/>
              <a:t>10/21/2019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0AD7F-0BA3-43A8-A43F-0ACBF8A131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Sentimental Analysis of reviews</a:t>
            </a:r>
            <a:endParaRPr lang="en-US" dirty="0"/>
          </a:p>
        </p:txBody>
      </p:sp>
      <p:sp>
        <p:nvSpPr>
          <p:cNvPr id="3" name="Subtitle 2"/>
          <p:cNvSpPr>
            <a:spLocks noGrp="1"/>
          </p:cNvSpPr>
          <p:nvPr>
            <p:ph type="subTitle" idx="1"/>
          </p:nvPr>
        </p:nvSpPr>
        <p:spPr>
          <a:xfrm>
            <a:off x="4343400" y="3886200"/>
            <a:ext cx="4495800" cy="1752600"/>
          </a:xfrm>
        </p:spPr>
        <p:txBody>
          <a:bodyPr>
            <a:normAutofit fontScale="55000" lnSpcReduction="20000"/>
          </a:bodyPr>
          <a:lstStyle/>
          <a:p>
            <a:pPr algn="r"/>
            <a:r>
              <a:rPr lang="en-US" b="1" dirty="0" smtClean="0">
                <a:solidFill>
                  <a:schemeClr val="tx1"/>
                </a:solidFill>
              </a:rPr>
              <a:t>Batch A8</a:t>
            </a:r>
          </a:p>
          <a:p>
            <a:pPr algn="r"/>
            <a:r>
              <a:rPr lang="en-US" b="1" dirty="0" smtClean="0">
                <a:solidFill>
                  <a:schemeClr val="tx1"/>
                </a:solidFill>
              </a:rPr>
              <a:t>Guide Name:   Dr. T RAGHUNADHA REDDY</a:t>
            </a:r>
          </a:p>
          <a:p>
            <a:pPr algn="r"/>
            <a:r>
              <a:rPr lang="en-US" dirty="0" smtClean="0">
                <a:solidFill>
                  <a:schemeClr val="tx1"/>
                </a:solidFill>
              </a:rPr>
              <a:t>Members:</a:t>
            </a:r>
          </a:p>
          <a:p>
            <a:pPr algn="r"/>
            <a:r>
              <a:rPr lang="en-US" dirty="0" err="1" smtClean="0">
                <a:solidFill>
                  <a:schemeClr val="tx1"/>
                </a:solidFill>
              </a:rPr>
              <a:t>Padamati</a:t>
            </a:r>
            <a:r>
              <a:rPr lang="en-US" dirty="0" smtClean="0">
                <a:solidFill>
                  <a:schemeClr val="tx1"/>
                </a:solidFill>
              </a:rPr>
              <a:t> </a:t>
            </a:r>
            <a:r>
              <a:rPr lang="en-US" dirty="0" err="1" smtClean="0">
                <a:solidFill>
                  <a:schemeClr val="tx1"/>
                </a:solidFill>
              </a:rPr>
              <a:t>Jashwanth</a:t>
            </a:r>
            <a:r>
              <a:rPr lang="en-US" dirty="0" smtClean="0">
                <a:solidFill>
                  <a:schemeClr val="tx1"/>
                </a:solidFill>
              </a:rPr>
              <a:t> Reddy(16881A1233)</a:t>
            </a:r>
          </a:p>
          <a:p>
            <a:pPr algn="r"/>
            <a:r>
              <a:rPr lang="en-US" dirty="0" err="1" smtClean="0">
                <a:solidFill>
                  <a:schemeClr val="tx1"/>
                </a:solidFill>
              </a:rPr>
              <a:t>D.Ram</a:t>
            </a:r>
            <a:r>
              <a:rPr lang="en-US" dirty="0" smtClean="0">
                <a:solidFill>
                  <a:schemeClr val="tx1"/>
                </a:solidFill>
              </a:rPr>
              <a:t> </a:t>
            </a:r>
            <a:r>
              <a:rPr lang="en-US" dirty="0" err="1" smtClean="0">
                <a:solidFill>
                  <a:schemeClr val="tx1"/>
                </a:solidFill>
              </a:rPr>
              <a:t>Charan</a:t>
            </a:r>
            <a:r>
              <a:rPr lang="en-US" dirty="0" smtClean="0">
                <a:solidFill>
                  <a:schemeClr val="tx1"/>
                </a:solidFill>
              </a:rPr>
              <a:t>(16881A1212)</a:t>
            </a:r>
          </a:p>
          <a:p>
            <a:pPr algn="r"/>
            <a:r>
              <a:rPr lang="en-US" dirty="0" err="1" smtClean="0">
                <a:solidFill>
                  <a:schemeClr val="tx1"/>
                </a:solidFill>
              </a:rPr>
              <a:t>Srirangam</a:t>
            </a:r>
            <a:r>
              <a:rPr lang="en-US" dirty="0" smtClean="0">
                <a:solidFill>
                  <a:schemeClr val="tx1"/>
                </a:solidFill>
              </a:rPr>
              <a:t> </a:t>
            </a:r>
            <a:r>
              <a:rPr lang="en-US" dirty="0" err="1" smtClean="0">
                <a:solidFill>
                  <a:schemeClr val="tx1"/>
                </a:solidFill>
              </a:rPr>
              <a:t>Pradeep</a:t>
            </a:r>
            <a:r>
              <a:rPr lang="en-US" dirty="0" smtClean="0">
                <a:solidFill>
                  <a:schemeClr val="tx1"/>
                </a:solidFill>
              </a:rPr>
              <a:t>(16881A1250)</a:t>
            </a:r>
          </a:p>
          <a:p>
            <a:pPr algn="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STEPS</a:t>
            </a:r>
            <a:endParaRPr lang="en-US" dirty="0"/>
          </a:p>
        </p:txBody>
      </p:sp>
      <p:sp>
        <p:nvSpPr>
          <p:cNvPr id="3" name="Content Placeholder 2"/>
          <p:cNvSpPr>
            <a:spLocks noGrp="1"/>
          </p:cNvSpPr>
          <p:nvPr>
            <p:ph idx="1"/>
          </p:nvPr>
        </p:nvSpPr>
        <p:spPr/>
        <p:txBody>
          <a:bodyPr>
            <a:normAutofit lnSpcReduction="10000"/>
          </a:bodyPr>
          <a:lstStyle/>
          <a:p>
            <a:r>
              <a:rPr lang="en-US" b="1" dirty="0"/>
              <a:t>Step1:  </a:t>
            </a:r>
            <a:r>
              <a:rPr lang="en-US" dirty="0"/>
              <a:t>We need to run the python file using interpreter. Then open the corresponding page in the any of the browser. The page will be loaded using the script.</a:t>
            </a:r>
          </a:p>
          <a:p>
            <a:r>
              <a:rPr lang="en-US" b="1" dirty="0"/>
              <a:t>Step2:  </a:t>
            </a:r>
            <a:r>
              <a:rPr lang="en-US" dirty="0"/>
              <a:t>Open the front end website and the user needs to give the </a:t>
            </a:r>
            <a:r>
              <a:rPr lang="en-US" dirty="0" err="1"/>
              <a:t>youtube</a:t>
            </a:r>
            <a:r>
              <a:rPr lang="en-US" dirty="0"/>
              <a:t> video link in the input box. The open.html will be the important application to take the input and process the output.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STEPS </a:t>
            </a:r>
            <a:r>
              <a:rPr lang="en-US" sz="3200" b="1" dirty="0" smtClean="0"/>
              <a:t>(</a:t>
            </a:r>
            <a:r>
              <a:rPr lang="en-US" sz="3200" b="1" dirty="0" err="1" smtClean="0"/>
              <a:t>cntd</a:t>
            </a:r>
            <a:r>
              <a:rPr lang="en-US" sz="3200" b="1"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a:t>Step3:  </a:t>
            </a:r>
            <a:r>
              <a:rPr lang="en-US" dirty="0"/>
              <a:t> After successful submission the given </a:t>
            </a:r>
            <a:r>
              <a:rPr lang="en-US" dirty="0" err="1"/>
              <a:t>youtube</a:t>
            </a:r>
            <a:r>
              <a:rPr lang="en-US" dirty="0"/>
              <a:t> video link gets opened in other tab then   the execution goes to the python script again, executes the code under route “/res”.</a:t>
            </a:r>
          </a:p>
          <a:p>
            <a:r>
              <a:rPr lang="en-US" b="1" dirty="0"/>
              <a:t>Step4: </a:t>
            </a:r>
            <a:r>
              <a:rPr lang="en-US" dirty="0"/>
              <a:t>In the execution the URL will be received and stored under the </a:t>
            </a:r>
            <a:r>
              <a:rPr lang="en-US" dirty="0" err="1"/>
              <a:t>url</a:t>
            </a:r>
            <a:r>
              <a:rPr lang="en-US" dirty="0"/>
              <a:t> variable. Then the driver for chrome is initialized. Then the drive runs the URL with a sleep time of 5 sec.</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STEPS </a:t>
            </a:r>
            <a:r>
              <a:rPr lang="en-US" sz="3200" b="1" dirty="0" smtClean="0"/>
              <a:t>(</a:t>
            </a:r>
            <a:r>
              <a:rPr lang="en-US" sz="3200" b="1" dirty="0" err="1" smtClean="0"/>
              <a:t>cntd</a:t>
            </a:r>
            <a:r>
              <a:rPr lang="en-US" sz="3200" b="1"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 </a:t>
            </a:r>
            <a:r>
              <a:rPr lang="en-US" b="1" dirty="0" smtClean="0"/>
              <a:t>Step5</a:t>
            </a:r>
            <a:r>
              <a:rPr lang="en-US" b="1" dirty="0"/>
              <a:t>: </a:t>
            </a:r>
            <a:r>
              <a:rPr lang="en-US" dirty="0"/>
              <a:t>Once the URL is </a:t>
            </a:r>
            <a:r>
              <a:rPr lang="en-US" dirty="0" err="1"/>
              <a:t>runned</a:t>
            </a:r>
            <a:r>
              <a:rPr lang="en-US" dirty="0"/>
              <a:t> the chrome is opened and ran at the server side. The scroll takes place using the Selenium with a sleep time of 5 sec. This Selenium technology will allow us to scrap the website contents dynamically by scrolling down after the given sleep time. So, once the sleep time is done the website will be scrolled down eventually. As the comments will be more we are limiting the scraping to 10 iterations. Once the iterations are done the scraping gets stopped</a:t>
            </a:r>
            <a:r>
              <a:rPr lang="en-US" dirty="0" smtClean="0"/>
              <a:t>.</a:t>
            </a:r>
          </a:p>
          <a:p>
            <a:r>
              <a:rPr lang="en-US" b="1" dirty="0" smtClean="0"/>
              <a:t>Step6: </a:t>
            </a:r>
            <a:r>
              <a:rPr lang="en-US" dirty="0"/>
              <a:t>For every comment converting into </a:t>
            </a:r>
            <a:r>
              <a:rPr lang="en-US" dirty="0" err="1"/>
              <a:t>text.For</a:t>
            </a:r>
            <a:r>
              <a:rPr lang="en-US" dirty="0"/>
              <a:t> that text find sentiment polarity and update respective values</a:t>
            </a:r>
            <a:r>
              <a:rPr lang="en-US" dirty="0" smtClean="0"/>
              <a:t>.</a:t>
            </a:r>
            <a:r>
              <a:rPr lang="en-US" b="1" dirty="0"/>
              <a:t> </a:t>
            </a:r>
            <a:r>
              <a:rPr lang="en-US" dirty="0" smtClean="0"/>
              <a:t>Once </a:t>
            </a:r>
            <a:r>
              <a:rPr lang="en-US" dirty="0"/>
              <a:t>the sentiment polarity is done the bar graph is </a:t>
            </a:r>
            <a:r>
              <a:rPr lang="en-US" dirty="0" smtClean="0"/>
              <a:t>displayed.</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Screen</a:t>
            </a:r>
            <a:endParaRPr lang="en-US" dirty="0"/>
          </a:p>
        </p:txBody>
      </p:sp>
      <p:pic>
        <p:nvPicPr>
          <p:cNvPr id="4" name="image12.jpg"/>
          <p:cNvPicPr>
            <a:picLocks noGrp="1"/>
          </p:cNvPicPr>
          <p:nvPr>
            <p:ph idx="1"/>
          </p:nvPr>
        </p:nvPicPr>
        <p:blipFill>
          <a:blip r:embed="rId2"/>
          <a:srcRect/>
          <a:stretch>
            <a:fillRect/>
          </a:stretch>
        </p:blipFill>
        <p:spPr>
          <a:xfrm>
            <a:off x="543326" y="1600200"/>
            <a:ext cx="8057347" cy="4525963"/>
          </a:xfrm>
          <a:prstGeom prst="rect">
            <a:avLst/>
          </a:prstGeo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jpg"/>
          <p:cNvPicPr>
            <a:picLocks noGrp="1" noChangeAspect="1"/>
          </p:cNvPicPr>
          <p:nvPr>
            <p:ph idx="1"/>
          </p:nvPr>
        </p:nvPicPr>
        <p:blipFill>
          <a:blip r:embed="rId2"/>
          <a:stretch>
            <a:fillRect/>
          </a:stretch>
        </p:blipFill>
        <p:spPr>
          <a:xfrm>
            <a:off x="1676400" y="1524000"/>
            <a:ext cx="6096000" cy="36576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11.png"/>
          <p:cNvPicPr>
            <a:picLocks noGrp="1" noChangeAspect="1"/>
          </p:cNvPicPr>
          <p:nvPr>
            <p:ph idx="1"/>
          </p:nvPr>
        </p:nvPicPr>
        <p:blipFill>
          <a:blip r:embed="rId2"/>
          <a:stretch>
            <a:fillRect/>
          </a:stretch>
        </p:blipFill>
        <p:spPr>
          <a:xfrm>
            <a:off x="1600200" y="1828801"/>
            <a:ext cx="5410199" cy="3105944"/>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r>
              <a:rPr lang="en-US" dirty="0" smtClean="0"/>
              <a:t> </a:t>
            </a:r>
            <a:r>
              <a:rPr lang="en-US" b="1" dirty="0" smtClean="0"/>
              <a:t>STATEMENT</a:t>
            </a:r>
            <a:endParaRPr lang="en-US" dirty="0"/>
          </a:p>
        </p:txBody>
      </p:sp>
      <p:sp>
        <p:nvSpPr>
          <p:cNvPr id="3" name="Content Placeholder 2"/>
          <p:cNvSpPr>
            <a:spLocks noGrp="1"/>
          </p:cNvSpPr>
          <p:nvPr>
            <p:ph idx="1"/>
          </p:nvPr>
        </p:nvSpPr>
        <p:spPr/>
        <p:txBody>
          <a:bodyPr/>
          <a:lstStyle/>
          <a:p>
            <a:pPr lvl="1">
              <a:buNone/>
            </a:pPr>
            <a:r>
              <a:rPr lang="en-US" dirty="0"/>
              <a:t>	</a:t>
            </a:r>
            <a:r>
              <a:rPr lang="en-US" dirty="0" smtClean="0"/>
              <a:t>In </a:t>
            </a:r>
            <a:r>
              <a:rPr lang="en-US" dirty="0"/>
              <a:t>the present day situation we have very less time to  know the review of any large video. For example consider any educational video which is of duration more than an hour. For knowing the review of the video would take more time to know the review of that particular video. This is the problem being faced by many end users which encouraged us to take up this issue and give a solution to it.</a:t>
            </a:r>
          </a:p>
          <a:p>
            <a:pPr lvl="1">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r>
              <a:rPr lang="en-US" dirty="0" smtClean="0"/>
              <a:t> </a:t>
            </a:r>
            <a:r>
              <a:rPr lang="en-US" b="1" dirty="0" smtClean="0"/>
              <a:t>OF</a:t>
            </a:r>
            <a:r>
              <a:rPr lang="en-US" dirty="0" smtClean="0"/>
              <a:t> </a:t>
            </a:r>
            <a:r>
              <a:rPr lang="en-US" b="1" dirty="0" smtClean="0"/>
              <a:t>PROJECT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The </a:t>
            </a:r>
            <a:r>
              <a:rPr lang="en-US" dirty="0"/>
              <a:t>main objective of the project is to develop a prototype of Sentiment Analysis Reviewer using technologies, namely, Flask, Selenium and Text Blob . Sentiment Analysis Reviewer can discover and extract the reviews associated with any online </a:t>
            </a:r>
            <a:r>
              <a:rPr lang="en-US" dirty="0" err="1"/>
              <a:t>Youtube</a:t>
            </a:r>
            <a:r>
              <a:rPr lang="en-US" dirty="0"/>
              <a:t> Video Link. It can answer complex queries for knowing the review of the video and thus assist the users to make intelligent decisions which traditional decision support systems cannot. By providing effective review, it also helps to reduce the time taken to know the review of the video. To enhance visualization and ease of interpretation, it displays the results in graphical forms.</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US" dirty="0"/>
          </a:p>
        </p:txBody>
      </p:sp>
      <p:sp>
        <p:nvSpPr>
          <p:cNvPr id="3" name="Content Placeholder 2"/>
          <p:cNvSpPr>
            <a:spLocks noGrp="1"/>
          </p:cNvSpPr>
          <p:nvPr>
            <p:ph idx="1"/>
          </p:nvPr>
        </p:nvSpPr>
        <p:spPr/>
        <p:txBody>
          <a:bodyPr/>
          <a:lstStyle/>
          <a:p>
            <a:pPr>
              <a:buNone/>
            </a:pPr>
            <a:r>
              <a:rPr lang="en-US" dirty="0" smtClean="0"/>
              <a:t>	There </a:t>
            </a:r>
            <a:r>
              <a:rPr lang="en-US" dirty="0"/>
              <a:t>are systems which use scraping content from the website using Selenium, Beautiful Soup and so on, but there is no system which is used for giving review to the scrapped content. </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As </a:t>
            </a:r>
            <a:r>
              <a:rPr lang="en-US" dirty="0"/>
              <a:t>the problem statement describes the problem for which we came up with a solution where the end users will be getting the review of the </a:t>
            </a:r>
            <a:r>
              <a:rPr lang="en-US" dirty="0" smtClean="0"/>
              <a:t>YouTube </a:t>
            </a:r>
            <a:r>
              <a:rPr lang="en-US" dirty="0"/>
              <a:t>video for which the end user wants to know the review. For this we consider the </a:t>
            </a:r>
            <a:r>
              <a:rPr lang="en-US" dirty="0" smtClean="0"/>
              <a:t>YouTube </a:t>
            </a:r>
            <a:r>
              <a:rPr lang="en-US" dirty="0"/>
              <a:t>video link given by the end user and open that video in separate window and start scraping the content of the video. Here we scrap the </a:t>
            </a:r>
            <a:r>
              <a:rPr lang="en-US" dirty="0" smtClean="0"/>
              <a:t>comments, likes </a:t>
            </a:r>
            <a:r>
              <a:rPr lang="en-US" dirty="0"/>
              <a:t>and dislikes which helps us to give the review report. For this we used the technologies like Flask, Selenium and Text blob. </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Technologies Used:</a:t>
            </a:r>
            <a:endParaRPr lang="en-US" dirty="0"/>
          </a:p>
        </p:txBody>
      </p:sp>
      <p:sp>
        <p:nvSpPr>
          <p:cNvPr id="3" name="Content Placeholder 2"/>
          <p:cNvSpPr>
            <a:spLocks noGrp="1"/>
          </p:cNvSpPr>
          <p:nvPr>
            <p:ph idx="1"/>
          </p:nvPr>
        </p:nvSpPr>
        <p:spPr/>
        <p:txBody>
          <a:bodyPr/>
          <a:lstStyle/>
          <a:p>
            <a:r>
              <a:rPr lang="en-US" dirty="0" smtClean="0"/>
              <a:t>Flask</a:t>
            </a:r>
          </a:p>
          <a:p>
            <a:r>
              <a:rPr lang="en-US" dirty="0" smtClean="0"/>
              <a:t>Selenium </a:t>
            </a:r>
          </a:p>
          <a:p>
            <a:r>
              <a:rPr lang="en-US" dirty="0" smtClean="0"/>
              <a:t>Text Blob</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a:t>
            </a:r>
            <a:endParaRPr lang="en-US" dirty="0"/>
          </a:p>
        </p:txBody>
      </p:sp>
      <p:sp>
        <p:nvSpPr>
          <p:cNvPr id="3" name="Content Placeholder 2"/>
          <p:cNvSpPr>
            <a:spLocks noGrp="1"/>
          </p:cNvSpPr>
          <p:nvPr>
            <p:ph idx="1"/>
          </p:nvPr>
        </p:nvSpPr>
        <p:spPr/>
        <p:txBody>
          <a:bodyPr/>
          <a:lstStyle/>
          <a:p>
            <a:r>
              <a:rPr lang="en-US" dirty="0"/>
              <a:t>Flask App routing. App routing is used to map the specific URL with the associated function that is intended to perform some task. It is used to access some particular page like Flask Tutorial in the web application.</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rmAutofit fontScale="70000" lnSpcReduction="20000"/>
          </a:bodyPr>
          <a:lstStyle/>
          <a:p>
            <a:r>
              <a:rPr lang="en-US" dirty="0"/>
              <a:t>Selenium is one of the most widely used open source Web UI (User Interface) automation testing suite. Selenium supports automation across different browsers, platforms and programming languages.</a:t>
            </a:r>
          </a:p>
          <a:p>
            <a:r>
              <a:rPr lang="en-US" dirty="0"/>
              <a:t>Selenium can be easily deployed on platforms such as Windows, Linux, Solaris and Macintosh. It supports a variety of programming languages through the use of drivers specific to each language. Languages supported by Selenium include C#, Java, Perl, PHP, Python and Ruby. Currently, Selenium Web driver is most popular with Java and C#. Selenium test scripts can be coded in any of the supported programming languages and can be run directly in most modern web browsers. Browsers supported by Selenium include Internet Explorer, Mozilla Firefox, Google Chrome and Safari.</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Blob</a:t>
            </a:r>
            <a:endParaRPr lang="en-US" dirty="0"/>
          </a:p>
        </p:txBody>
      </p:sp>
      <p:sp>
        <p:nvSpPr>
          <p:cNvPr id="3" name="Content Placeholder 2"/>
          <p:cNvSpPr>
            <a:spLocks noGrp="1"/>
          </p:cNvSpPr>
          <p:nvPr>
            <p:ph idx="1"/>
          </p:nvPr>
        </p:nvSpPr>
        <p:spPr/>
        <p:txBody>
          <a:bodyPr/>
          <a:lstStyle/>
          <a:p>
            <a:r>
              <a:rPr lang="en-US" dirty="0"/>
              <a:t>Text Blob is </a:t>
            </a:r>
            <a:r>
              <a:rPr lang="en-US"/>
              <a:t>a </a:t>
            </a:r>
            <a:r>
              <a:rPr lang="en-US" smtClean="0"/>
              <a:t>Python </a:t>
            </a:r>
            <a:r>
              <a:rPr lang="en-US" dirty="0"/>
              <a:t>library for processing textual data. It provides a simple API for diving into common natural language processing (NLP) tasks such as part-of-speech tagging, noun phrase extraction, sentiment analysis, classification, translation, and more. It stands on the giant shoulders of NLTK and pattern, and plays nicely with both.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443</Words>
  <Application>Microsoft Office PowerPoint</Application>
  <PresentationFormat>On-screen Show (4:3)</PresentationFormat>
  <Paragraphs>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Sentimental Analysis of reviews</vt:lpstr>
      <vt:lpstr>PROBLEM STATEMENT</vt:lpstr>
      <vt:lpstr>OBJECTIVE OF PROJECT</vt:lpstr>
      <vt:lpstr>EXISTING SYSTEM</vt:lpstr>
      <vt:lpstr>PROPOSED SYSTEM</vt:lpstr>
      <vt:lpstr>Technologies Used:</vt:lpstr>
      <vt:lpstr>Flask</vt:lpstr>
      <vt:lpstr>Selenium</vt:lpstr>
      <vt:lpstr>Text Blob</vt:lpstr>
      <vt:lpstr>IMPLEMENTATION STEPS</vt:lpstr>
      <vt:lpstr>IMPLEMENTATION STEPS (cntd.)</vt:lpstr>
      <vt:lpstr>IMPLEMENTATION STEPS (cntd.)</vt:lpstr>
      <vt:lpstr>Output Screen</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reviews</dc:title>
  <dc:creator>Windows User</dc:creator>
  <cp:lastModifiedBy>Windows User</cp:lastModifiedBy>
  <cp:revision>9</cp:revision>
  <dcterms:created xsi:type="dcterms:W3CDTF">2019-10-21T07:50:29Z</dcterms:created>
  <dcterms:modified xsi:type="dcterms:W3CDTF">2019-10-21T09:14:02Z</dcterms:modified>
</cp:coreProperties>
</file>