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89BAF852-79B9-448B-B44E-29925C0CC41B}">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vasan" initials="sv" lastIdx="1" clrIdx="0">
    <p:extLst>
      <p:ext uri="{19B8F6BF-5375-455C-9EA6-DF929625EA0E}">
        <p15:presenceInfo xmlns:p15="http://schemas.microsoft.com/office/powerpoint/2012/main" userId="2ad419080c2e9c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1T10:12:04.738" idx="1">
    <p:pos x="10" y="10"/>
    <p:text>dfcc</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41C5159-4855-48F9-A087-CC4EEB648A7C}"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81BB963-3411-43E7-8AEC-087940351892}" type="slidenum">
              <a:rPr lang="en-IN" smtClean="0"/>
              <a:t>‹#›</a:t>
            </a:fld>
            <a:endParaRPr lang="en-IN"/>
          </a:p>
        </p:txBody>
      </p:sp>
    </p:spTree>
    <p:extLst>
      <p:ext uri="{BB962C8B-B14F-4D97-AF65-F5344CB8AC3E}">
        <p14:creationId xmlns:p14="http://schemas.microsoft.com/office/powerpoint/2010/main" val="9487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1BB963-3411-43E7-8AEC-087940351892}" type="slidenum">
              <a:rPr lang="en-IN" smtClean="0"/>
              <a:t>7</a:t>
            </a:fld>
            <a:endParaRPr lang="en-IN"/>
          </a:p>
        </p:txBody>
      </p:sp>
    </p:spTree>
    <p:extLst>
      <p:ext uri="{BB962C8B-B14F-4D97-AF65-F5344CB8AC3E}">
        <p14:creationId xmlns:p14="http://schemas.microsoft.com/office/powerpoint/2010/main" val="16152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Jashwanth.M</a:t>
            </a:r>
            <a:endParaRPr sz="3200" dirty="0">
              <a:latin typeface="Trebuchet MS"/>
              <a:cs typeface="Trebuchet MS"/>
            </a:endParaRPr>
          </a:p>
        </p:txBody>
      </p:sp>
      <p:sp>
        <p:nvSpPr>
          <p:cNvPr id="8" name="object 8"/>
          <p:cNvSpPr txBox="1"/>
          <p:nvPr/>
        </p:nvSpPr>
        <p:spPr>
          <a:xfrm>
            <a:off x="6091337" y="2748416"/>
            <a:ext cx="3210487"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Audio steganography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GB" dirty="0" smtClean="0"/>
              <a:t>MODELLING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10565081" cy="4114800"/>
          </a:xfrm>
          <a:prstGeom prst="rect">
            <a:avLst/>
          </a:prstGeom>
        </p:spPr>
      </p:pic>
    </p:spTree>
    <p:extLst>
      <p:ext uri="{BB962C8B-B14F-4D97-AF65-F5344CB8AC3E}">
        <p14:creationId xmlns:p14="http://schemas.microsoft.com/office/powerpoint/2010/main" val="96180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GB" dirty="0" smtClean="0"/>
              <a:t>RESULT</a:t>
            </a:r>
            <a:endParaRPr lang="en-IN" dirty="0"/>
          </a:p>
        </p:txBody>
      </p:sp>
      <p:sp>
        <p:nvSpPr>
          <p:cNvPr id="4" name="Rectangle 3"/>
          <p:cNvSpPr/>
          <p:nvPr/>
        </p:nvSpPr>
        <p:spPr>
          <a:xfrm>
            <a:off x="381000" y="914400"/>
            <a:ext cx="8763000" cy="5632311"/>
          </a:xfrm>
          <a:prstGeom prst="rect">
            <a:avLst/>
          </a:prstGeom>
        </p:spPr>
        <p:txBody>
          <a:bodyPr wrap="square">
            <a:spAutoFit/>
          </a:bodyPr>
          <a:lstStyle/>
          <a:p>
            <a:r>
              <a:rPr lang="en-GB" dirty="0" smtClean="0"/>
              <a:t>Results of Audio Steganography with </a:t>
            </a:r>
            <a:r>
              <a:rPr lang="en-GB" dirty="0" err="1" smtClean="0"/>
              <a:t>Encryption:In</a:t>
            </a:r>
            <a:r>
              <a:rPr lang="en-GB" dirty="0" smtClean="0"/>
              <a:t> the context of audio steganography with encryption, the results can be categorized into two main phases: </a:t>
            </a:r>
            <a:r>
              <a:rPr lang="en-GB" b="1" dirty="0" smtClean="0"/>
              <a:t>embedding and </a:t>
            </a:r>
            <a:r>
              <a:rPr lang="en-GB" b="1" dirty="0" err="1" smtClean="0"/>
              <a:t>extraction.Embedding</a:t>
            </a:r>
            <a:r>
              <a:rPr lang="en-GB" b="1" dirty="0" smtClean="0"/>
              <a:t> Results:</a:t>
            </a:r>
          </a:p>
          <a:p>
            <a:r>
              <a:rPr lang="en-GB" b="1" dirty="0" smtClean="0"/>
              <a:t>Concealed Secret Data: </a:t>
            </a:r>
            <a:r>
              <a:rPr lang="en-GB" dirty="0" smtClean="0"/>
              <a:t>The successful embedding of secret data within audio files without perceptibly altering the audio quality, ensuring that the hidden information remains covert and secure from unauthorized access.</a:t>
            </a:r>
          </a:p>
          <a:p>
            <a:r>
              <a:rPr lang="en-GB" b="1" dirty="0" smtClean="0"/>
              <a:t>Selection of Encryption Algorithm:</a:t>
            </a:r>
            <a:r>
              <a:rPr lang="en-GB" dirty="0" smtClean="0"/>
              <a:t> The choice of an appropriate encryption algorithm or method to encrypt the secret data within the audio files, ensuring robust security and confidentiality.</a:t>
            </a:r>
          </a:p>
          <a:p>
            <a:r>
              <a:rPr lang="en-GB" b="1" dirty="0" smtClean="0"/>
              <a:t>Generation of </a:t>
            </a:r>
            <a:r>
              <a:rPr lang="en-GB" b="1" dirty="0" err="1" smtClean="0"/>
              <a:t>Stego</a:t>
            </a:r>
            <a:r>
              <a:rPr lang="en-GB" b="1" dirty="0" smtClean="0"/>
              <a:t> Audio: </a:t>
            </a:r>
            <a:r>
              <a:rPr lang="en-GB" dirty="0" smtClean="0"/>
              <a:t>The creation of </a:t>
            </a:r>
            <a:r>
              <a:rPr lang="en-GB" dirty="0" err="1" smtClean="0"/>
              <a:t>stego</a:t>
            </a:r>
            <a:r>
              <a:rPr lang="en-GB" dirty="0" smtClean="0"/>
              <a:t> audio files that can be shared or transmitted without arousing suspicion, facilitating covert communication channels.</a:t>
            </a:r>
          </a:p>
          <a:p>
            <a:r>
              <a:rPr lang="en-GB" b="1" dirty="0" smtClean="0"/>
              <a:t>Extraction </a:t>
            </a:r>
            <a:r>
              <a:rPr lang="en-GB" b="1" dirty="0" err="1" smtClean="0"/>
              <a:t>Results:</a:t>
            </a:r>
            <a:r>
              <a:rPr lang="en-GB" dirty="0" err="1" smtClean="0"/>
              <a:t>Accurate</a:t>
            </a:r>
            <a:r>
              <a:rPr lang="en-GB" dirty="0" smtClean="0"/>
              <a:t> Data Extraction: The extraction of hidden data from </a:t>
            </a:r>
            <a:r>
              <a:rPr lang="en-GB" dirty="0" err="1" smtClean="0"/>
              <a:t>stego</a:t>
            </a:r>
            <a:r>
              <a:rPr lang="en-GB" dirty="0" smtClean="0"/>
              <a:t> audio files using decryption algorithms or keys, ensuring the accurate retrieval of the original information that was encrypted within the audio files.</a:t>
            </a:r>
          </a:p>
          <a:p>
            <a:r>
              <a:rPr lang="en-GB" b="1" dirty="0" smtClean="0"/>
              <a:t>Reconstruction of Original Data: </a:t>
            </a:r>
            <a:r>
              <a:rPr lang="en-GB" dirty="0" smtClean="0"/>
              <a:t>The successful reconstruction of the original data from the extracted information, verifying its accuracy and unaltered state compared to the original content.</a:t>
            </a:r>
          </a:p>
          <a:p>
            <a:r>
              <a:rPr lang="en-GB" b="1" dirty="0" smtClean="0"/>
              <a:t>Authenticity Verification: </a:t>
            </a:r>
            <a:r>
              <a:rPr lang="en-GB" dirty="0" smtClean="0"/>
              <a:t>The validation of the authenticity of the extracted data, confirming its integrity and consistency with the original information, thereby ensuring the reliability of the communication process</a:t>
            </a:r>
            <a:endParaRPr lang="en-IN" dirty="0"/>
          </a:p>
        </p:txBody>
      </p:sp>
    </p:spTree>
    <p:extLst>
      <p:ext uri="{BB962C8B-B14F-4D97-AF65-F5344CB8AC3E}">
        <p14:creationId xmlns:p14="http://schemas.microsoft.com/office/powerpoint/2010/main" val="390765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1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76275" y="1985515"/>
            <a:ext cx="6708838" cy="584775"/>
          </a:xfrm>
          <a:prstGeom prst="rect">
            <a:avLst/>
          </a:prstGeom>
          <a:noFill/>
        </p:spPr>
        <p:txBody>
          <a:bodyPr wrap="square" rtlCol="0">
            <a:spAutoFit/>
          </a:bodyPr>
          <a:lstStyle/>
          <a:p>
            <a:r>
              <a:rPr lang="en-GB" sz="3200" dirty="0" smtClean="0"/>
              <a:t>Audio steganography using python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object 21">
            <a:extLst>
              <a:ext uri="{FF2B5EF4-FFF2-40B4-BE49-F238E27FC236}">
                <a16:creationId xmlns:a16="http://schemas.microsoft.com/office/drawing/2014/main" id="{D3A3F488-A19E-36A7-FD02-2A25701D12D6}"/>
              </a:ext>
            </a:extLst>
          </p:cNvPr>
          <p:cNvSpPr txBox="1">
            <a:spLocks noGrp="1"/>
          </p:cNvSpPr>
          <p:nvPr>
            <p:ph type="title"/>
          </p:nvPr>
        </p:nvSpPr>
        <p:spPr>
          <a:xfrm>
            <a:off x="1300892" y="1200127"/>
            <a:ext cx="8704457" cy="5357492"/>
          </a:xfrm>
          <a:prstGeom prst="rect">
            <a:avLst/>
          </a:prstGeom>
        </p:spPr>
        <p:txBody>
          <a:bodyPr vert="horz" wrap="square" lIns="0" tIns="73279" rIns="0" bIns="0" rtlCol="0">
            <a:spAutoFit/>
          </a:bodyPr>
          <a:lstStyle/>
          <a:p>
            <a:pPr marL="479425" indent="-285750">
              <a:lnSpc>
                <a:spcPct val="100000"/>
              </a:lnSpc>
              <a:spcBef>
                <a:spcPts val="105"/>
              </a:spcBef>
              <a:buFont typeface="Arial" panose="020B0604020202020204" pitchFamily="34" charset="0"/>
              <a:buChar char="•"/>
            </a:pPr>
            <a:r>
              <a:rPr lang="en-IN" sz="2000" b="0" spc="-10" dirty="0"/>
              <a:t>Introduction to Audio Steganography with Encryption: Explanation of audio steganography and encryption and how they combine for secure communication.
</a:t>
            </a:r>
            <a:r>
              <a:rPr lang="en-IN" sz="2000" b="0" spc="-10" dirty="0" err="1"/>
              <a:t>Benefits:Discussion</a:t>
            </a:r>
            <a:r>
              <a:rPr lang="en-IN" sz="2000" b="0" spc="-10" dirty="0"/>
              <a:t> on the advantages and potential applications of using steganography and encryption in audio files for enhanced privacy and security.
Tools and </a:t>
            </a:r>
            <a:r>
              <a:rPr lang="en-IN" sz="2000" b="0" spc="-10" dirty="0" err="1"/>
              <a:t>Software:Review</a:t>
            </a:r>
            <a:r>
              <a:rPr lang="en-IN" sz="2000" b="0" spc="-10" dirty="0"/>
              <a:t> of popular tools and software available for hiding and extracting hidden messages in audio files, along with an introduction to encryption libraries and frameworks.
Best </a:t>
            </a:r>
            <a:r>
              <a:rPr lang="en-IN" sz="2000" b="0" spc="-10" dirty="0" err="1"/>
              <a:t>Practices:Guidelines</a:t>
            </a:r>
            <a:r>
              <a:rPr lang="en-IN" sz="2000" b="0" spc="-10" dirty="0"/>
              <a:t> and recommendations for ensuring the security and effectiveness of audio steganography with encryption, including considerations for encryption techniques and embedding methods.
Conclusion and </a:t>
            </a:r>
            <a:r>
              <a:rPr lang="en-IN" sz="2000" b="0" spc="-10" dirty="0" err="1"/>
              <a:t>Summary:Recap</a:t>
            </a:r>
            <a:r>
              <a:rPr lang="en-IN" sz="2000" b="0" spc="-10" dirty="0"/>
              <a:t> of key takeaways and insights from the agenda, emphasizing the importance of audio steganography with encryption in modern communication and encouraging further exploration in the field.</a:t>
            </a:r>
            <a:endParaRPr sz="2000" b="0"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object 7">
            <a:extLst>
              <a:ext uri="{FF2B5EF4-FFF2-40B4-BE49-F238E27FC236}">
                <a16:creationId xmlns:a16="http://schemas.microsoft.com/office/drawing/2014/main" id="{4EA74FEA-6A92-4348-AB35-E8CA77301A9E}"/>
              </a:ext>
            </a:extLst>
          </p:cNvPr>
          <p:cNvSpPr txBox="1">
            <a:spLocks noGrp="1"/>
          </p:cNvSpPr>
          <p:nvPr>
            <p:ph type="title"/>
          </p:nvPr>
        </p:nvSpPr>
        <p:spPr>
          <a:xfrm>
            <a:off x="739775" y="1253235"/>
            <a:ext cx="5638800" cy="1863331"/>
          </a:xfrm>
          <a:prstGeom prst="rect">
            <a:avLst/>
          </a:prstGeom>
        </p:spPr>
        <p:txBody>
          <a:bodyPr vert="horz" wrap="square" lIns="0" tIns="16510" rIns="0" bIns="0" rtlCol="0">
            <a:spAutoFit/>
          </a:bodyPr>
          <a:lstStyle/>
          <a:p>
            <a:pPr marL="355600" indent="-342900">
              <a:lnSpc>
                <a:spcPct val="100000"/>
              </a:lnSpc>
              <a:spcBef>
                <a:spcPts val="130"/>
              </a:spcBef>
              <a:buFont typeface="Arial" panose="020B0604020202020204" pitchFamily="34" charset="0"/>
              <a:buChar char="•"/>
              <a:tabLst>
                <a:tab pos="2727960" algn="l"/>
              </a:tabLst>
            </a:pPr>
            <a:r>
              <a:rPr lang="en-IN" sz="2000" b="0" dirty="0"/>
              <a:t>To develop an audio steganography system that seamlessly embeds secret messages within audio files while maintaining high audio quality and ensuring the confidentiality and integrity of the hidden information through robust encryption techniques.</a:t>
            </a:r>
            <a:endParaRPr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object 7">
            <a:extLst>
              <a:ext uri="{FF2B5EF4-FFF2-40B4-BE49-F238E27FC236}">
                <a16:creationId xmlns:a16="http://schemas.microsoft.com/office/drawing/2014/main" id="{266D1CC2-4A20-64FF-6959-0C62C941D970}"/>
              </a:ext>
            </a:extLst>
          </p:cNvPr>
          <p:cNvSpPr txBox="1">
            <a:spLocks noGrp="1"/>
          </p:cNvSpPr>
          <p:nvPr>
            <p:ph type="title"/>
          </p:nvPr>
        </p:nvSpPr>
        <p:spPr>
          <a:xfrm>
            <a:off x="831215" y="1507807"/>
            <a:ext cx="5264785" cy="4769254"/>
          </a:xfrm>
          <a:prstGeom prst="rect">
            <a:avLst/>
          </a:prstGeom>
        </p:spPr>
        <p:txBody>
          <a:bodyPr vert="horz" wrap="square" lIns="0" tIns="16510" rIns="0" bIns="0" rtlCol="0">
            <a:spAutoFit/>
          </a:bodyPr>
          <a:lstStyle/>
          <a:p>
            <a:pPr marL="298450" indent="-285750">
              <a:lnSpc>
                <a:spcPct val="100000"/>
              </a:lnSpc>
              <a:spcBef>
                <a:spcPts val="130"/>
              </a:spcBef>
              <a:buFont typeface="Arial" panose="020B0604020202020204" pitchFamily="34" charset="0"/>
              <a:buChar char="•"/>
              <a:tabLst>
                <a:tab pos="2643505" algn="l"/>
              </a:tabLst>
            </a:pPr>
            <a:r>
              <a:rPr lang="en-IN" sz="1800" b="0" dirty="0"/>
              <a:t>The project aims to develop a robust and efficient audio steganography system that integrates encryption techniques to securely hide and reveal secret messages within audio files. By leveraging advanced cryptographic methods, the system ensures the confidentiality and integrity of concealed information, enabling secure communication channels.
The project will deliver a comprehensive audio steganography solution that empowers users to protect sensitive information by embedding it within seemingly innocuous audio files. Through the fusion of encryption and steganography, the system provides a formidable </a:t>
            </a:r>
            <a:r>
              <a:rPr lang="en-IN" sz="1800" b="0" dirty="0" err="1"/>
              <a:t>defense</a:t>
            </a:r>
            <a:r>
              <a:rPr lang="en-IN" sz="1800" b="0" dirty="0"/>
              <a:t> against unauthorized access and interception, offering enhanced privacy and security in digital communication.</a:t>
            </a:r>
            <a:endParaRPr sz="18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object 5">
            <a:extLst>
              <a:ext uri="{FF2B5EF4-FFF2-40B4-BE49-F238E27FC236}">
                <a16:creationId xmlns:a16="http://schemas.microsoft.com/office/drawing/2014/main" id="{D4EDC92B-E584-859D-F110-7CDD33DD7517}"/>
              </a:ext>
            </a:extLst>
          </p:cNvPr>
          <p:cNvSpPr txBox="1">
            <a:spLocks noGrp="1"/>
          </p:cNvSpPr>
          <p:nvPr>
            <p:ph type="title"/>
          </p:nvPr>
        </p:nvSpPr>
        <p:spPr>
          <a:xfrm>
            <a:off x="666111"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5" name="Rectangle 4"/>
          <p:cNvSpPr/>
          <p:nvPr/>
        </p:nvSpPr>
        <p:spPr>
          <a:xfrm>
            <a:off x="679641" y="1060022"/>
            <a:ext cx="8610600" cy="5509200"/>
          </a:xfrm>
          <a:prstGeom prst="rect">
            <a:avLst/>
          </a:prstGeom>
        </p:spPr>
        <p:txBody>
          <a:bodyPr wrap="square">
            <a:spAutoFit/>
          </a:bodyPr>
          <a:lstStyle/>
          <a:p>
            <a:r>
              <a:rPr lang="en-GB" sz="1600" dirty="0" smtClean="0"/>
              <a:t>Security professionals, IT specialists, and cybersecurity experts may utilize audio steganography with encryption for securely exchanging sensitive security reports, vulnerability assessments, and threat intelligence, ensuring the confidentiality and integrity of critical information.</a:t>
            </a:r>
          </a:p>
          <a:p>
            <a:pPr marL="285750" indent="-285750">
              <a:buFont typeface="Arial" panose="020B0604020202020204" pitchFamily="34" charset="0"/>
              <a:buChar char="•"/>
            </a:pPr>
            <a:r>
              <a:rPr lang="en-GB" sz="1600" b="1" dirty="0" smtClean="0"/>
              <a:t>Journalists and </a:t>
            </a:r>
            <a:r>
              <a:rPr lang="en-GB" sz="1600" b="1" dirty="0" err="1" smtClean="0"/>
              <a:t>Whistleblowers:</a:t>
            </a:r>
            <a:r>
              <a:rPr lang="en-GB" sz="1600" dirty="0" err="1" smtClean="0"/>
              <a:t>Journalists</a:t>
            </a:r>
            <a:r>
              <a:rPr lang="en-GB" sz="1600" dirty="0" smtClean="0"/>
              <a:t>, </a:t>
            </a:r>
            <a:r>
              <a:rPr lang="en-GB" sz="1600" dirty="0" err="1" smtClean="0"/>
              <a:t>whistleblowers</a:t>
            </a:r>
            <a:r>
              <a:rPr lang="en-GB" sz="1600" dirty="0" smtClean="0"/>
              <a:t>, and media organizations may employ audio steganography with encryption to securely transmit confidential investigative reports, </a:t>
            </a:r>
            <a:r>
              <a:rPr lang="en-GB" sz="1600" dirty="0" err="1" smtClean="0"/>
              <a:t>whistleblower</a:t>
            </a:r>
            <a:r>
              <a:rPr lang="en-GB" sz="1600" dirty="0" smtClean="0"/>
              <a:t> testimonies, and sensitive information, safeguarding the anonymity of sources and protecting the integrity of investigative </a:t>
            </a:r>
            <a:r>
              <a:rPr lang="en-GB" sz="1600" dirty="0" err="1" smtClean="0"/>
              <a:t>journalism.Law</a:t>
            </a:r>
            <a:r>
              <a:rPr lang="en-GB" sz="1600" dirty="0" smtClean="0"/>
              <a:t> Enforcement and Intelligence </a:t>
            </a:r>
          </a:p>
          <a:p>
            <a:pPr marL="285750" indent="-285750">
              <a:buFont typeface="Arial" panose="020B0604020202020204" pitchFamily="34" charset="0"/>
              <a:buChar char="•"/>
            </a:pPr>
            <a:r>
              <a:rPr lang="en-GB" sz="1600" b="1" dirty="0" err="1" smtClean="0"/>
              <a:t>Agencies:</a:t>
            </a:r>
            <a:r>
              <a:rPr lang="en-GB" sz="1600" dirty="0" err="1" smtClean="0"/>
              <a:t>Law</a:t>
            </a:r>
            <a:r>
              <a:rPr lang="en-GB" sz="1600" dirty="0" smtClean="0"/>
              <a:t> enforcement agencies, intelligence organizations, and government entities may use audio steganography with encryption for covert communication of classified information, intelligence reports, and surveillance data, enhancing national security and protecting sensitive </a:t>
            </a:r>
            <a:r>
              <a:rPr lang="en-GB" sz="1600" dirty="0" err="1" smtClean="0"/>
              <a:t>operations.Privacy</a:t>
            </a:r>
            <a:r>
              <a:rPr lang="en-GB" sz="1600" dirty="0" smtClean="0"/>
              <a:t> Advocates and Human Rights </a:t>
            </a:r>
          </a:p>
          <a:p>
            <a:pPr marL="285750" indent="-285750">
              <a:buFont typeface="Arial" panose="020B0604020202020204" pitchFamily="34" charset="0"/>
              <a:buChar char="•"/>
            </a:pPr>
            <a:r>
              <a:rPr lang="en-GB" sz="1600" b="1" dirty="0" err="1" smtClean="0"/>
              <a:t>Organizations:</a:t>
            </a:r>
            <a:r>
              <a:rPr lang="en-GB" sz="1600" dirty="0" err="1" smtClean="0"/>
              <a:t>Privacy</a:t>
            </a:r>
            <a:r>
              <a:rPr lang="en-GB" sz="1600" dirty="0" smtClean="0"/>
              <a:t> advocates, human rights activists, and non-governmental organizations (NGOs) may leverage audio steganography with encryption to securely exchange sensitive documents, reports on human rights violations, and </a:t>
            </a:r>
            <a:r>
              <a:rPr lang="en-GB" sz="1600" dirty="0" err="1" smtClean="0"/>
              <a:t>whistleblower</a:t>
            </a:r>
            <a:r>
              <a:rPr lang="en-GB" sz="1600" dirty="0" smtClean="0"/>
              <a:t> disclosures, ensuring the confidentiality and safety of </a:t>
            </a:r>
            <a:r>
              <a:rPr lang="en-GB" sz="1600" dirty="0" err="1" smtClean="0"/>
              <a:t>whistleblowers</a:t>
            </a:r>
            <a:r>
              <a:rPr lang="en-GB" sz="1600" dirty="0" smtClean="0"/>
              <a:t> and </a:t>
            </a:r>
            <a:r>
              <a:rPr lang="en-GB" sz="1600" dirty="0" err="1" smtClean="0"/>
              <a:t>activists.Corporate</a:t>
            </a:r>
            <a:r>
              <a:rPr lang="en-GB" sz="1600" dirty="0" smtClean="0"/>
              <a:t> Entities and Research </a:t>
            </a:r>
          </a:p>
          <a:p>
            <a:pPr marL="285750" indent="-285750">
              <a:buFont typeface="Arial" panose="020B0604020202020204" pitchFamily="34" charset="0"/>
              <a:buChar char="•"/>
            </a:pPr>
            <a:r>
              <a:rPr lang="en-GB" sz="1600" b="1" dirty="0" err="1" smtClean="0"/>
              <a:t>Institutions:</a:t>
            </a:r>
            <a:r>
              <a:rPr lang="en-GB" sz="1600" dirty="0" err="1" smtClean="0"/>
              <a:t>Corporate</a:t>
            </a:r>
            <a:r>
              <a:rPr lang="en-GB" sz="1600" dirty="0" smtClean="0"/>
              <a:t> entities, research institutions, and academic organizations may adopt audio steganography with encryption for secure collaboration and communication of proprietary research findings, confidential business strategies, and intellectual property, safeguarding competitive advantages and research integrity.</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6963" y="149103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2057400" y="1371600"/>
            <a:ext cx="7900670" cy="5509200"/>
          </a:xfrm>
          <a:prstGeom prst="rect">
            <a:avLst/>
          </a:prstGeom>
        </p:spPr>
        <p:txBody>
          <a:bodyPr wrap="square">
            <a:spAutoFit/>
          </a:bodyPr>
          <a:lstStyle/>
          <a:p>
            <a:r>
              <a:rPr lang="en-GB" sz="1600" dirty="0" smtClean="0"/>
              <a:t>Our solution offers an advanced audio steganography system combined with robust encryption techniques, designed to securely embed and extract confidential messages within audio files. By leveraging state-of-the-art concealment methods and encryption protocols, our system ensures the confidentiality and integrity of hidden information while facilitating secure communication channels.</a:t>
            </a:r>
          </a:p>
          <a:p>
            <a:pPr marL="285750" indent="-285750">
              <a:buFont typeface="Arial" panose="020B0604020202020204" pitchFamily="34" charset="0"/>
              <a:buChar char="•"/>
            </a:pPr>
            <a:r>
              <a:rPr lang="en-GB" sz="1600" b="1" dirty="0" smtClean="0"/>
              <a:t>Value </a:t>
            </a:r>
            <a:r>
              <a:rPr lang="en-GB" sz="1600" b="1" dirty="0" err="1" smtClean="0"/>
              <a:t>Proposition:</a:t>
            </a:r>
            <a:r>
              <a:rPr lang="en-GB" sz="1600" dirty="0" err="1" smtClean="0"/>
              <a:t>Enhanced</a:t>
            </a:r>
            <a:r>
              <a:rPr lang="en-GB" sz="1600" dirty="0" smtClean="0"/>
              <a:t> </a:t>
            </a:r>
            <a:r>
              <a:rPr lang="en-GB" sz="1600" dirty="0" err="1" smtClean="0"/>
              <a:t>Security:Our</a:t>
            </a:r>
            <a:r>
              <a:rPr lang="en-GB" sz="1600" dirty="0" smtClean="0"/>
              <a:t> integration of encryption and steganography provides a high level of security for sensitive information, protecting it from unauthorized access, interception, and tampering.</a:t>
            </a:r>
          </a:p>
          <a:p>
            <a:pPr marL="285750" indent="-285750">
              <a:buFont typeface="Arial" panose="020B0604020202020204" pitchFamily="34" charset="0"/>
              <a:buChar char="•"/>
            </a:pPr>
            <a:r>
              <a:rPr lang="en-GB" sz="1600" b="1" dirty="0" smtClean="0"/>
              <a:t>Covert </a:t>
            </a:r>
            <a:r>
              <a:rPr lang="en-GB" sz="1600" b="1" dirty="0" err="1" smtClean="0"/>
              <a:t>Communication:</a:t>
            </a:r>
            <a:r>
              <a:rPr lang="en-GB" sz="1600" dirty="0" err="1" smtClean="0"/>
              <a:t>Users</a:t>
            </a:r>
            <a:r>
              <a:rPr lang="en-GB" sz="1600" dirty="0" smtClean="0"/>
              <a:t> can communicate covertly through seemingly ordinary audio files, enabling discreet transmission of confidential messages without detection.</a:t>
            </a:r>
          </a:p>
          <a:p>
            <a:pPr marL="285750" indent="-285750">
              <a:buFont typeface="Arial" panose="020B0604020202020204" pitchFamily="34" charset="0"/>
              <a:buChar char="•"/>
            </a:pPr>
            <a:r>
              <a:rPr lang="en-GB" sz="1600" b="1" dirty="0" smtClean="0"/>
              <a:t>Privacy </a:t>
            </a:r>
            <a:r>
              <a:rPr lang="en-GB" sz="1600" b="1" dirty="0" err="1" smtClean="0"/>
              <a:t>Protection:</a:t>
            </a:r>
            <a:r>
              <a:rPr lang="en-GB" sz="1600" dirty="0" err="1" smtClean="0"/>
              <a:t>Our</a:t>
            </a:r>
            <a:r>
              <a:rPr lang="en-GB" sz="1600" dirty="0" smtClean="0"/>
              <a:t> solution enables individuals and organizations to safeguard their privacy by securely exchanging sensitive information through covert channels, minimizing the risk of exposure to adversaries.</a:t>
            </a:r>
          </a:p>
          <a:p>
            <a:pPr marL="285750" indent="-285750">
              <a:buFont typeface="Arial" panose="020B0604020202020204" pitchFamily="34" charset="0"/>
              <a:buChar char="•"/>
            </a:pPr>
            <a:r>
              <a:rPr lang="en-GB" sz="1600" b="1" dirty="0" smtClean="0"/>
              <a:t>Versatile </a:t>
            </a:r>
            <a:r>
              <a:rPr lang="en-GB" sz="1600" b="1" dirty="0" err="1" smtClean="0"/>
              <a:t>Applications:</a:t>
            </a:r>
            <a:r>
              <a:rPr lang="en-GB" sz="1600" dirty="0" err="1" smtClean="0"/>
              <a:t>Our</a:t>
            </a:r>
            <a:r>
              <a:rPr lang="en-GB" sz="1600" dirty="0" smtClean="0"/>
              <a:t> audio steganography system caters to a wide range of applications across various sectors, including corporate, government, journalism, and academia, empowering users to securely share information in different contexts.</a:t>
            </a:r>
          </a:p>
          <a:p>
            <a:pPr marL="285750" indent="-285750">
              <a:buFont typeface="Arial" panose="020B0604020202020204" pitchFamily="34" charset="0"/>
              <a:buChar char="•"/>
            </a:pPr>
            <a:r>
              <a:rPr lang="en-GB" sz="1600" b="1" dirty="0" smtClean="0"/>
              <a:t>Compliance and </a:t>
            </a:r>
            <a:r>
              <a:rPr lang="en-GB" sz="1600" b="1" dirty="0" err="1" smtClean="0"/>
              <a:t>Regulation:</a:t>
            </a:r>
            <a:r>
              <a:rPr lang="en-GB" sz="1600" dirty="0" err="1" smtClean="0"/>
              <a:t>Our</a:t>
            </a:r>
            <a:r>
              <a:rPr lang="en-GB" sz="1600" dirty="0" smtClean="0"/>
              <a:t> solution assists organizations in meeting regulatory obligations and compliance standards related to data protection and privacy, offering a secure and auditable communication platform for confidential information exchange within audio files.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362200" y="1219200"/>
            <a:ext cx="7788910" cy="5755422"/>
          </a:xfrm>
          <a:prstGeom prst="rect">
            <a:avLst/>
          </a:prstGeom>
        </p:spPr>
        <p:txBody>
          <a:bodyPr wrap="square">
            <a:spAutoFit/>
          </a:bodyPr>
          <a:lstStyle/>
          <a:p>
            <a:pPr marL="285750" indent="-285750">
              <a:buFont typeface="Arial" panose="020B0604020202020204" pitchFamily="34" charset="0"/>
              <a:buChar char="•"/>
            </a:pPr>
            <a:r>
              <a:rPr lang="en-GB" sz="1600" dirty="0" smtClean="0"/>
              <a:t>Introduce real-time processing capabilities to your audio steganography system, allowing users to embed and extract hidden messages with exceptional speed and efficiency</a:t>
            </a:r>
          </a:p>
          <a:p>
            <a:pPr marL="285750" indent="-285750">
              <a:buFont typeface="Arial" panose="020B0604020202020204" pitchFamily="34" charset="0"/>
              <a:buChar char="•"/>
            </a:pPr>
            <a:r>
              <a:rPr lang="en-GB" sz="1600" b="1" dirty="0" smtClean="0"/>
              <a:t>The Wow Factor:</a:t>
            </a:r>
          </a:p>
          <a:p>
            <a:pPr marL="285750" indent="-285750">
              <a:buFont typeface="Arial" panose="020B0604020202020204" pitchFamily="34" charset="0"/>
              <a:buChar char="•"/>
            </a:pPr>
            <a:r>
              <a:rPr lang="en-GB" sz="1600" b="1" dirty="0" smtClean="0"/>
              <a:t>Lightning-Speed Encryption and </a:t>
            </a:r>
            <a:r>
              <a:rPr lang="en-GB" sz="1600" b="1" dirty="0" err="1" smtClean="0"/>
              <a:t>Decryption:</a:t>
            </a:r>
            <a:r>
              <a:rPr lang="en-GB" sz="1600" dirty="0" err="1" smtClean="0"/>
              <a:t>Showcase</a:t>
            </a:r>
            <a:r>
              <a:rPr lang="en-GB" sz="1600" dirty="0" smtClean="0"/>
              <a:t> the ability of your system to perform encryption and decryption operations in real-time, enabling users to swiftly embed and extract hidden messages from audio files with minimal delay.</a:t>
            </a:r>
          </a:p>
          <a:p>
            <a:pPr marL="285750" indent="-285750">
              <a:buFont typeface="Arial" panose="020B0604020202020204" pitchFamily="34" charset="0"/>
              <a:buChar char="•"/>
            </a:pPr>
            <a:r>
              <a:rPr lang="en-GB" sz="1600" b="1" dirty="0" smtClean="0"/>
              <a:t>Effortless Integration and </a:t>
            </a:r>
            <a:r>
              <a:rPr lang="en-GB" sz="1600" b="1" dirty="0" err="1" smtClean="0"/>
              <a:t>Usage:</a:t>
            </a:r>
            <a:r>
              <a:rPr lang="en-GB" sz="1600" dirty="0" err="1" smtClean="0"/>
              <a:t>Highlight</a:t>
            </a:r>
            <a:r>
              <a:rPr lang="en-GB" sz="1600" dirty="0" smtClean="0"/>
              <a:t> the seamless integration of your system into existing audio processing workflows, making it easy for users to incorporate steganography and encryption techniques into their communication processes without extensive training or technical expertise.</a:t>
            </a:r>
          </a:p>
          <a:p>
            <a:pPr marL="285750" indent="-285750">
              <a:buFont typeface="Arial" panose="020B0604020202020204" pitchFamily="34" charset="0"/>
              <a:buChar char="•"/>
            </a:pPr>
            <a:r>
              <a:rPr lang="en-GB" sz="1600" b="1" dirty="0" smtClean="0"/>
              <a:t>Enhanced User </a:t>
            </a:r>
            <a:r>
              <a:rPr lang="en-GB" sz="1600" b="1" dirty="0" err="1" smtClean="0"/>
              <a:t>Experience:</a:t>
            </a:r>
            <a:r>
              <a:rPr lang="en-GB" sz="1600" dirty="0" err="1" smtClean="0"/>
              <a:t>Emphasize</a:t>
            </a:r>
            <a:r>
              <a:rPr lang="en-GB" sz="1600" dirty="0" smtClean="0"/>
              <a:t> the intuitive user interface and user-friendly design of your system, ensuring a smooth and efficient experience for users as they interact with the steganography and encryption functionalities.</a:t>
            </a:r>
          </a:p>
          <a:p>
            <a:pPr marL="285750" indent="-285750">
              <a:buFont typeface="Arial" panose="020B0604020202020204" pitchFamily="34" charset="0"/>
              <a:buChar char="•"/>
            </a:pPr>
            <a:r>
              <a:rPr lang="en-GB" sz="1600" b="1" dirty="0" smtClean="0"/>
              <a:t>Uncompromised Audio </a:t>
            </a:r>
            <a:r>
              <a:rPr lang="en-GB" sz="1600" b="1" dirty="0" err="1" smtClean="0"/>
              <a:t>Quality:</a:t>
            </a:r>
            <a:r>
              <a:rPr lang="en-GB" sz="1600" dirty="0" err="1" smtClean="0"/>
              <a:t>Assure</a:t>
            </a:r>
            <a:r>
              <a:rPr lang="en-GB" sz="1600" dirty="0" smtClean="0"/>
              <a:t> users that the real-time processing capabilities of your system do not compromise the quality of the audio files, maintaining high-fidelity sound reproduction while embedding and extracting hidden messages.</a:t>
            </a:r>
          </a:p>
          <a:p>
            <a:pPr marL="285750" indent="-285750">
              <a:buFont typeface="Arial" panose="020B0604020202020204" pitchFamily="34" charset="0"/>
              <a:buChar char="•"/>
            </a:pPr>
            <a:r>
              <a:rPr lang="en-GB" sz="1600" b="1" dirty="0" smtClean="0"/>
              <a:t>Versatility and </a:t>
            </a:r>
            <a:r>
              <a:rPr lang="en-GB" sz="1600" b="1" dirty="0" err="1" smtClean="0"/>
              <a:t>Adaptability:</a:t>
            </a:r>
            <a:r>
              <a:rPr lang="en-GB" sz="1600" dirty="0" err="1" smtClean="0"/>
              <a:t>Highlight</a:t>
            </a:r>
            <a:r>
              <a:rPr lang="en-GB" sz="1600" dirty="0" smtClean="0"/>
              <a:t> the versatility of your system to accommodate various audio formats and encryption algorithms, ensuring compatibility with diverse use cases and environments without sacrificing performance or efficiency.</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394823" y="1039674"/>
            <a:ext cx="9394825" cy="5037276"/>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GB" sz="1800" dirty="0" smtClean="0">
                <a:latin typeface="Trebuchet MS"/>
                <a:cs typeface="Trebuchet MS"/>
              </a:rPr>
              <a:t>Audio steganography involves concealing secret information within audio files in a manner that is imperceptible to listeners. The </a:t>
            </a:r>
            <a:r>
              <a:rPr lang="en-GB" sz="1800" dirty="0" err="1" smtClean="0">
                <a:latin typeface="Trebuchet MS"/>
                <a:cs typeface="Trebuchet MS"/>
              </a:rPr>
              <a:t>modeling</a:t>
            </a:r>
            <a:r>
              <a:rPr lang="en-GB" sz="1800" dirty="0" smtClean="0">
                <a:latin typeface="Trebuchet MS"/>
                <a:cs typeface="Trebuchet MS"/>
              </a:rPr>
              <a:t> of audio steganography encompasses the selection of algorithms and techniques for embedding and extracting the hidden information from the audio </a:t>
            </a:r>
            <a:r>
              <a:rPr lang="en-GB" sz="1800" dirty="0" err="1" smtClean="0">
                <a:latin typeface="Trebuchet MS"/>
                <a:cs typeface="Trebuchet MS"/>
              </a:rPr>
              <a:t>files.Several</a:t>
            </a:r>
            <a:r>
              <a:rPr lang="en-GB" sz="1800" dirty="0" smtClean="0">
                <a:latin typeface="Trebuchet MS"/>
                <a:cs typeface="Trebuchet MS"/>
              </a:rPr>
              <a:t> methods and algorithms are employed in audio steganography, including:</a:t>
            </a:r>
          </a:p>
          <a:p>
            <a:pPr marL="298450" indent="-285750">
              <a:lnSpc>
                <a:spcPct val="100000"/>
              </a:lnSpc>
              <a:spcBef>
                <a:spcPts val="100"/>
              </a:spcBef>
              <a:buFont typeface="Arial" panose="020B0604020202020204" pitchFamily="34" charset="0"/>
              <a:buChar char="•"/>
            </a:pPr>
            <a:r>
              <a:rPr lang="en-GB" sz="1800" b="1" dirty="0" smtClean="0">
                <a:latin typeface="Trebuchet MS"/>
                <a:cs typeface="Trebuchet MS"/>
              </a:rPr>
              <a:t>Least Significant Bit (LSB) </a:t>
            </a:r>
            <a:r>
              <a:rPr lang="en-GB" sz="1800" b="1" dirty="0" err="1" smtClean="0">
                <a:latin typeface="Trebuchet MS"/>
                <a:cs typeface="Trebuchet MS"/>
              </a:rPr>
              <a:t>Embedding:</a:t>
            </a:r>
            <a:r>
              <a:rPr lang="en-GB" sz="1800" dirty="0" err="1" smtClean="0">
                <a:latin typeface="Trebuchet MS"/>
                <a:cs typeface="Trebuchet MS"/>
              </a:rPr>
              <a:t>Similar</a:t>
            </a:r>
            <a:r>
              <a:rPr lang="en-GB" sz="1800" dirty="0" smtClean="0">
                <a:latin typeface="Trebuchet MS"/>
                <a:cs typeface="Trebuchet MS"/>
              </a:rPr>
              <a:t> to its use in image steganography, LSB embedding involves modifying the least significant bits of audio samples to encode the secret message.</a:t>
            </a:r>
          </a:p>
          <a:p>
            <a:pPr marL="298450" indent="-285750">
              <a:lnSpc>
                <a:spcPct val="100000"/>
              </a:lnSpc>
              <a:spcBef>
                <a:spcPts val="100"/>
              </a:spcBef>
              <a:buFont typeface="Arial" panose="020B0604020202020204" pitchFamily="34" charset="0"/>
              <a:buChar char="•"/>
            </a:pPr>
            <a:r>
              <a:rPr lang="en-GB" sz="1800" b="1" dirty="0" smtClean="0">
                <a:latin typeface="Trebuchet MS"/>
                <a:cs typeface="Trebuchet MS"/>
              </a:rPr>
              <a:t>Frequency Domain </a:t>
            </a:r>
            <a:r>
              <a:rPr lang="en-GB" sz="1800" b="1" dirty="0" err="1" smtClean="0">
                <a:latin typeface="Trebuchet MS"/>
                <a:cs typeface="Trebuchet MS"/>
              </a:rPr>
              <a:t>Techniques:</a:t>
            </a:r>
            <a:r>
              <a:rPr lang="en-GB" sz="1800" dirty="0" err="1" smtClean="0">
                <a:latin typeface="Trebuchet MS"/>
                <a:cs typeface="Trebuchet MS"/>
              </a:rPr>
              <a:t>Techniques</a:t>
            </a:r>
            <a:r>
              <a:rPr lang="en-GB" sz="1800" dirty="0" smtClean="0">
                <a:latin typeface="Trebuchet MS"/>
                <a:cs typeface="Trebuchet MS"/>
              </a:rPr>
              <a:t> such as spread spectrum methods and transform domain embedding alter the frequency components of audio signals to embed the secret </a:t>
            </a:r>
            <a:r>
              <a:rPr lang="en-GB" sz="1800" dirty="0" err="1" smtClean="0">
                <a:latin typeface="Trebuchet MS"/>
                <a:cs typeface="Trebuchet MS"/>
              </a:rPr>
              <a:t>information.The</a:t>
            </a:r>
            <a:r>
              <a:rPr lang="en-GB" sz="1800" dirty="0" smtClean="0">
                <a:latin typeface="Trebuchet MS"/>
                <a:cs typeface="Trebuchet MS"/>
              </a:rPr>
              <a:t> </a:t>
            </a:r>
            <a:r>
              <a:rPr lang="en-GB" sz="1800" dirty="0" err="1" smtClean="0">
                <a:latin typeface="Trebuchet MS"/>
                <a:cs typeface="Trebuchet MS"/>
              </a:rPr>
              <a:t>modeling</a:t>
            </a:r>
            <a:r>
              <a:rPr lang="en-GB" sz="1800" dirty="0" smtClean="0">
                <a:latin typeface="Trebuchet MS"/>
                <a:cs typeface="Trebuchet MS"/>
              </a:rPr>
              <a:t> process for audio steganography also involves considerations such as:</a:t>
            </a:r>
          </a:p>
          <a:p>
            <a:pPr marL="298450" indent="-285750">
              <a:lnSpc>
                <a:spcPct val="100000"/>
              </a:lnSpc>
              <a:spcBef>
                <a:spcPts val="100"/>
              </a:spcBef>
              <a:buFont typeface="Arial" panose="020B0604020202020204" pitchFamily="34" charset="0"/>
              <a:buChar char="•"/>
            </a:pPr>
            <a:r>
              <a:rPr lang="en-GB" sz="1800" b="1" dirty="0" smtClean="0">
                <a:latin typeface="Trebuchet MS"/>
                <a:cs typeface="Trebuchet MS"/>
              </a:rPr>
              <a:t>Capacity:</a:t>
            </a:r>
            <a:r>
              <a:rPr lang="en-GB" sz="1800" dirty="0" smtClean="0">
                <a:latin typeface="Trebuchet MS"/>
                <a:cs typeface="Trebuchet MS"/>
              </a:rPr>
              <a:t> Determining the amount of secret information that can be embedded within an audio file without perceptible degradation in audio quality.</a:t>
            </a:r>
          </a:p>
          <a:p>
            <a:pPr marL="298450" indent="-285750">
              <a:lnSpc>
                <a:spcPct val="100000"/>
              </a:lnSpc>
              <a:spcBef>
                <a:spcPts val="100"/>
              </a:spcBef>
              <a:buFont typeface="Arial" panose="020B0604020202020204" pitchFamily="34" charset="0"/>
              <a:buChar char="•"/>
            </a:pPr>
            <a:r>
              <a:rPr lang="en-GB" sz="1800" b="1" dirty="0" smtClean="0">
                <a:latin typeface="Trebuchet MS"/>
                <a:cs typeface="Trebuchet MS"/>
              </a:rPr>
              <a:t>Security and Robustness: </a:t>
            </a:r>
            <a:r>
              <a:rPr lang="en-GB" sz="1800" dirty="0" smtClean="0">
                <a:latin typeface="Trebuchet MS"/>
                <a:cs typeface="Trebuchet MS"/>
              </a:rPr>
              <a:t>Assessing the security and robustness of the embedding method to withstand attacks and ensure the confidentiality of the hidden information.</a:t>
            </a:r>
          </a:p>
          <a:p>
            <a:pPr marL="298450" indent="-285750">
              <a:lnSpc>
                <a:spcPct val="100000"/>
              </a:lnSpc>
              <a:spcBef>
                <a:spcPts val="100"/>
              </a:spcBef>
              <a:buFont typeface="Arial" panose="020B0604020202020204" pitchFamily="34" charset="0"/>
              <a:buChar char="•"/>
            </a:pPr>
            <a:r>
              <a:rPr lang="en-GB" sz="1800" b="1" dirty="0" smtClean="0">
                <a:latin typeface="Trebuchet MS"/>
                <a:cs typeface="Trebuchet MS"/>
              </a:rPr>
              <a:t>Extraction Method: </a:t>
            </a:r>
            <a:r>
              <a:rPr lang="en-GB" sz="1800" dirty="0" smtClean="0">
                <a:latin typeface="Trebuchet MS"/>
                <a:cs typeface="Trebuchet MS"/>
              </a:rPr>
              <a:t>Defining the method for extracting the hidden information from the audio file without causing noticeable distortion or loss of audio fidelity</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03385" y="291147"/>
            <a:ext cx="334093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1350</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user53</dc:creator>
  <cp:lastModifiedBy>user53</cp:lastModifiedBy>
  <cp:revision>7</cp:revision>
  <dcterms:created xsi:type="dcterms:W3CDTF">2024-03-29T07:22:27Z</dcterms:created>
  <dcterms:modified xsi:type="dcterms:W3CDTF">2024-04-01T09:26:51Z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