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74" r:id="rId9"/>
    <p:sldId id="275" r:id="rId10"/>
    <p:sldId id="273" r:id="rId11"/>
    <p:sldId id="271" r:id="rId12"/>
    <p:sldId id="272" r:id="rId13"/>
    <p:sldId id="265" r:id="rId14"/>
    <p:sldId id="27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D9E7"/>
    <a:srgbClr val="3399FF"/>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3842" autoAdjust="0"/>
  </p:normalViewPr>
  <p:slideViewPr>
    <p:cSldViewPr snapToGrid="0" showGuides="1">
      <p:cViewPr varScale="1">
        <p:scale>
          <a:sx n="67" d="100"/>
          <a:sy n="67" d="100"/>
        </p:scale>
        <p:origin x="592" y="5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17.08.2021</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17.08.2021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770021" y="611786"/>
            <a:ext cx="10510754" cy="2281355"/>
          </a:xfrm>
        </p:spPr>
        <p:txBody>
          <a:bodyPr/>
          <a:lstStyle/>
          <a:p>
            <a:r>
              <a:rPr lang="en-US" sz="4400" dirty="0"/>
              <a:t>FINANCIAL AND PRODUCTION OPERATING SOFTWARE</a:t>
            </a:r>
            <a:endParaRPr lang="ru-RU" sz="4400"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IN" dirty="0">
                <a:solidFill>
                  <a:srgbClr val="FFFF00"/>
                </a:solidFill>
              </a:rPr>
              <a:t>INDUSTRIAL MANAGEMENT</a:t>
            </a:r>
            <a:endParaRPr lang="ru-RU" dirty="0">
              <a:solidFill>
                <a:srgbClr val="FFFF00"/>
              </a:solidFill>
            </a:endParaRPr>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a:xfrm>
            <a:off x="770021" y="5127367"/>
            <a:ext cx="4367531" cy="324417"/>
          </a:xfrm>
        </p:spPr>
        <p:txBody>
          <a:bodyPr/>
          <a:lstStyle/>
          <a:p>
            <a:r>
              <a:rPr lang="en-IN" dirty="0"/>
              <a:t>         </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IN" dirty="0"/>
              <a:t>          </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endParaRPr lang="en-IN" dirty="0"/>
          </a:p>
          <a:p>
            <a:r>
              <a:rPr lang="en-IN" dirty="0"/>
              <a:t>   </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a:xfrm>
            <a:off x="7008780" y="4388611"/>
            <a:ext cx="4367531" cy="705271"/>
          </a:xfrm>
        </p:spPr>
        <p:txBody>
          <a:bodyPr/>
          <a:lstStyle/>
          <a:p>
            <a:r>
              <a:rPr lang="en-IN" dirty="0"/>
              <a:t> </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IN" dirty="0"/>
              <a:t> </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 </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a:xfrm>
            <a:off x="5455755" y="5752828"/>
            <a:ext cx="5545620" cy="474519"/>
          </a:xfrm>
        </p:spPr>
        <p:txBody>
          <a:bodyPr/>
          <a:lstStyle/>
          <a:p>
            <a:r>
              <a:rPr lang="en-US" dirty="0"/>
              <a:t>  </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FD89E5-92BB-4041-8743-C89CD28BCE9B}"/>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itle 2">
            <a:extLst>
              <a:ext uri="{FF2B5EF4-FFF2-40B4-BE49-F238E27FC236}">
                <a16:creationId xmlns:a16="http://schemas.microsoft.com/office/drawing/2014/main" id="{909E667A-DA75-4D5E-A9C4-8723B05A4BFA}"/>
              </a:ext>
            </a:extLst>
          </p:cNvPr>
          <p:cNvSpPr>
            <a:spLocks noGrp="1"/>
          </p:cNvSpPr>
          <p:nvPr>
            <p:ph type="title"/>
          </p:nvPr>
        </p:nvSpPr>
        <p:spPr/>
        <p:txBody>
          <a:bodyPr/>
          <a:lstStyle/>
          <a:p>
            <a:r>
              <a:rPr lang="en-IN" dirty="0"/>
              <a:t>CONCLUSION</a:t>
            </a:r>
          </a:p>
        </p:txBody>
      </p:sp>
      <p:sp>
        <p:nvSpPr>
          <p:cNvPr id="4" name="Content Placeholder 3">
            <a:extLst>
              <a:ext uri="{FF2B5EF4-FFF2-40B4-BE49-F238E27FC236}">
                <a16:creationId xmlns:a16="http://schemas.microsoft.com/office/drawing/2014/main" id="{BFA32BE8-905B-4C79-9ADE-A8F6FA1285F1}"/>
              </a:ext>
            </a:extLst>
          </p:cNvPr>
          <p:cNvSpPr>
            <a:spLocks noGrp="1"/>
          </p:cNvSpPr>
          <p:nvPr>
            <p:ph idx="1"/>
          </p:nvPr>
        </p:nvSpPr>
        <p:spPr/>
        <p:txBody>
          <a:bodyPr>
            <a:normAutofit lnSpcReduction="10000"/>
          </a:bodyPr>
          <a:lstStyle/>
          <a:p>
            <a:r>
              <a:rPr lang="en-US" dirty="0"/>
              <a:t>This project has more scope in the future and can be integrated into a web or mobile app</a:t>
            </a:r>
          </a:p>
          <a:p>
            <a:r>
              <a:rPr lang="en-US" dirty="0"/>
              <a:t>rather than a desktop application This project is successfully implemented with all the</a:t>
            </a:r>
          </a:p>
          <a:p>
            <a:r>
              <a:rPr lang="en-US" dirty="0"/>
              <a:t>features mentioned </a:t>
            </a:r>
            <a:r>
              <a:rPr lang="en-US" dirty="0" err="1"/>
              <a:t>earlier.this</a:t>
            </a:r>
            <a:r>
              <a:rPr lang="en-US" dirty="0"/>
              <a:t> application is properly deployed then anyone with this</a:t>
            </a:r>
          </a:p>
          <a:p>
            <a:r>
              <a:rPr lang="en-US" dirty="0"/>
              <a:t>application can easily find solutions for his industrial problems Therefore, we are</a:t>
            </a:r>
          </a:p>
          <a:p>
            <a:r>
              <a:rPr lang="en-US" dirty="0"/>
              <a:t>successfully able to reach the goals and target of the project.</a:t>
            </a:r>
            <a:endParaRPr lang="en-IN" dirty="0"/>
          </a:p>
        </p:txBody>
      </p:sp>
    </p:spTree>
    <p:extLst>
      <p:ext uri="{BB962C8B-B14F-4D97-AF65-F5344CB8AC3E}">
        <p14:creationId xmlns:p14="http://schemas.microsoft.com/office/powerpoint/2010/main" val="73785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7240" y="1033271"/>
            <a:ext cx="11271885" cy="1192121"/>
          </a:xfrm>
        </p:spPr>
        <p:txBody>
          <a:bodyPr>
            <a:normAutofit/>
          </a:bodyPr>
          <a:lstStyle/>
          <a:p>
            <a:r>
              <a:rPr lang="en-US" dirty="0">
                <a:solidFill>
                  <a:schemeClr val="bg2">
                    <a:lumMod val="60000"/>
                    <a:lumOff val="40000"/>
                  </a:schemeClr>
                </a:solidFill>
              </a:rPr>
              <a:t>                </a:t>
            </a:r>
            <a:r>
              <a:rPr lang="en-US" dirty="0">
                <a:solidFill>
                  <a:schemeClr val="tx2"/>
                </a:solidFill>
              </a:rPr>
              <a:t>INTRODUCTION</a:t>
            </a:r>
            <a:endParaRPr lang="ru-RU" dirty="0">
              <a:solidFill>
                <a:schemeClr val="tx2"/>
              </a:solidFill>
            </a:endParaRPr>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42875" y="2225392"/>
            <a:ext cx="11906250" cy="4289708"/>
          </a:xfrm>
        </p:spPr>
        <p:txBody>
          <a:bodyPr/>
          <a:lstStyle/>
          <a:p>
            <a:endParaRPr lang="en-IN" dirty="0"/>
          </a:p>
          <a:p>
            <a:r>
              <a:rPr lang="en-IN" sz="2800" dirty="0">
                <a:solidFill>
                  <a:schemeClr val="bg1"/>
                </a:solidFill>
              </a:rPr>
              <a:t>Many individuals among us have idea of starting our own manufacturing industries but don’t have write idea where to start </a:t>
            </a:r>
            <a:r>
              <a:rPr lang="en-US" sz="28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 </a:t>
            </a:r>
            <a:r>
              <a:rPr lang="en-US" sz="32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Financial and production operating software is designed in such a way that it should be useful to a beginner in the industry who is unaware of the financial and production operations of the industry </a:t>
            </a:r>
            <a:endParaRPr lang="ru-RU" sz="3200" dirty="0">
              <a:solidFill>
                <a:schemeClr val="bg1"/>
              </a:solidFill>
            </a:endParaRP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1032746"/>
            <a:ext cx="7531768" cy="672229"/>
          </a:xfrm>
        </p:spPr>
        <p:txBody>
          <a:bodyPr>
            <a:normAutofit/>
          </a:bodyPr>
          <a:lstStyle/>
          <a:p>
            <a:r>
              <a:rPr lang="en-IN" dirty="0"/>
              <a:t>EXISTING SYSTEM</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IN" dirty="0"/>
              <a:t>SHORT COMMINGS OF EXISTING SYSTEM ARE AS FOLLOWS</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5017169" cy="3497721"/>
          </a:xfrm>
        </p:spPr>
        <p:txBody>
          <a:bodyPr>
            <a:noAutofit/>
          </a:bodyPr>
          <a:lstStyle/>
          <a:p>
            <a:r>
              <a:rPr lang="en-US" sz="3200" dirty="0"/>
              <a:t>In Existing system there is no one to guide for young entrepreneurs who wants to start their own business</a:t>
            </a:r>
          </a:p>
          <a:p>
            <a:r>
              <a:rPr lang="en-US" sz="3200" dirty="0"/>
              <a:t>And to secure those people’s data transaction</a:t>
            </a:r>
          </a:p>
          <a:p>
            <a:endParaRPr lang="en-US" sz="3200"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6362700" y="1046140"/>
            <a:ext cx="5574589" cy="782638"/>
          </a:xfrm>
        </p:spPr>
        <p:txBody>
          <a:bodyPr>
            <a:normAutofit fontScale="90000"/>
          </a:bodyPr>
          <a:lstStyle/>
          <a:p>
            <a:r>
              <a:rPr lang="en-US" dirty="0"/>
              <a:t>PROPOSED SYSTEM</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IN" dirty="0"/>
              <a:t>POINTS TO OVERCOME  EXISTING SYSTEM</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normAutofit fontScale="77500" lnSpcReduction="20000"/>
          </a:bodyPr>
          <a:lstStyle/>
          <a:p>
            <a:r>
              <a:rPr lang="en-US" sz="2800" dirty="0"/>
              <a:t>In proposed system any one can use the software and get an estimation of what are the requirements for his industry how many employees to hire , his manufacturing estimation can be done, in the end through the process of bill generation he can generate an estimated bill for his </a:t>
            </a:r>
          </a:p>
          <a:p>
            <a:pPr marL="0" indent="0">
              <a:buNone/>
            </a:pPr>
            <a:r>
              <a:rPr lang="en-US" sz="2800" dirty="0"/>
              <a:t>  importer</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C6D1258-6CDE-4B92-92A7-7DF8631002B6}"/>
              </a:ext>
            </a:extLst>
          </p:cNvPr>
          <p:cNvSpPr>
            <a:spLocks noGrp="1"/>
          </p:cNvSpPr>
          <p:nvPr>
            <p:ph type="pic" sz="quarter" idx="16"/>
          </p:nvPr>
        </p:nvSpPr>
        <p:spPr/>
      </p:sp>
      <p:sp>
        <p:nvSpPr>
          <p:cNvPr id="3" name="Slide Number Placeholder 2">
            <a:extLst>
              <a:ext uri="{FF2B5EF4-FFF2-40B4-BE49-F238E27FC236}">
                <a16:creationId xmlns:a16="http://schemas.microsoft.com/office/drawing/2014/main" id="{26454876-D3C0-43EA-A8F4-FF5AA446E5AA}"/>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3B45CF2-7EC7-4E9B-AD37-D4581729F4A4}"/>
              </a:ext>
            </a:extLst>
          </p:cNvPr>
          <p:cNvSpPr>
            <a:spLocks noGrp="1"/>
          </p:cNvSpPr>
          <p:nvPr>
            <p:ph type="body" sz="quarter" idx="15"/>
          </p:nvPr>
        </p:nvSpPr>
        <p:spPr/>
        <p:txBody>
          <a:bodyPr>
            <a:normAutofit/>
          </a:bodyPr>
          <a:lstStyle/>
          <a:p>
            <a:r>
              <a:rPr lang="en-IN" sz="2000" dirty="0">
                <a:solidFill>
                  <a:schemeClr val="bg2">
                    <a:lumMod val="60000"/>
                    <a:lumOff val="40000"/>
                  </a:schemeClr>
                </a:solidFill>
              </a:rPr>
              <a:t>• Operating System - Any JDK installed OS</a:t>
            </a:r>
          </a:p>
          <a:p>
            <a:r>
              <a:rPr lang="en-IN" sz="2000" dirty="0">
                <a:solidFill>
                  <a:schemeClr val="bg2">
                    <a:lumMod val="60000"/>
                    <a:lumOff val="40000"/>
                  </a:schemeClr>
                </a:solidFill>
              </a:rPr>
              <a:t>• Database - MySQL</a:t>
            </a:r>
          </a:p>
        </p:txBody>
      </p:sp>
      <p:sp>
        <p:nvSpPr>
          <p:cNvPr id="5" name="Title 4">
            <a:extLst>
              <a:ext uri="{FF2B5EF4-FFF2-40B4-BE49-F238E27FC236}">
                <a16:creationId xmlns:a16="http://schemas.microsoft.com/office/drawing/2014/main" id="{B6EE7C0F-47A9-495F-AADC-C838E9DAF357}"/>
              </a:ext>
            </a:extLst>
          </p:cNvPr>
          <p:cNvSpPr>
            <a:spLocks noGrp="1"/>
          </p:cNvSpPr>
          <p:nvPr>
            <p:ph type="title"/>
          </p:nvPr>
        </p:nvSpPr>
        <p:spPr/>
        <p:txBody>
          <a:bodyPr>
            <a:normAutofit fontScale="90000"/>
          </a:bodyPr>
          <a:lstStyle/>
          <a:p>
            <a:r>
              <a:rPr lang="en-IN" dirty="0"/>
              <a:t>Software Requirements</a:t>
            </a:r>
          </a:p>
        </p:txBody>
      </p:sp>
      <p:sp>
        <p:nvSpPr>
          <p:cNvPr id="6" name="Text Placeholder 5">
            <a:extLst>
              <a:ext uri="{FF2B5EF4-FFF2-40B4-BE49-F238E27FC236}">
                <a16:creationId xmlns:a16="http://schemas.microsoft.com/office/drawing/2014/main" id="{9868A3CE-9514-4F48-AAAC-A34AC3D4AB77}"/>
              </a:ext>
            </a:extLst>
          </p:cNvPr>
          <p:cNvSpPr>
            <a:spLocks noGrp="1"/>
          </p:cNvSpPr>
          <p:nvPr>
            <p:ph type="body" sz="quarter" idx="13"/>
          </p:nvPr>
        </p:nvSpPr>
        <p:spPr/>
        <p:txBody>
          <a:bodyPr/>
          <a:lstStyle/>
          <a:p>
            <a:endParaRPr lang="en-IN" dirty="0"/>
          </a:p>
        </p:txBody>
      </p:sp>
    </p:spTree>
    <p:extLst>
      <p:ext uri="{BB962C8B-B14F-4D97-AF65-F5344CB8AC3E}">
        <p14:creationId xmlns:p14="http://schemas.microsoft.com/office/powerpoint/2010/main" val="411623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4A9061-A254-4BCC-BCAF-B1375C5D72AB}"/>
              </a:ext>
            </a:extLst>
          </p:cNvPr>
          <p:cNvSpPr>
            <a:spLocks noGrp="1"/>
          </p:cNvSpPr>
          <p:nvPr>
            <p:ph type="pic" sz="quarter" idx="16"/>
          </p:nvPr>
        </p:nvSpPr>
        <p:spPr/>
      </p:sp>
      <p:sp>
        <p:nvSpPr>
          <p:cNvPr id="3" name="Slide Number Placeholder 2">
            <a:extLst>
              <a:ext uri="{FF2B5EF4-FFF2-40B4-BE49-F238E27FC236}">
                <a16:creationId xmlns:a16="http://schemas.microsoft.com/office/drawing/2014/main" id="{0362E28D-7398-404D-9902-27D49AD888D7}"/>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9A87803E-E69C-42DE-B36D-FCE6E651AE79}"/>
              </a:ext>
            </a:extLst>
          </p:cNvPr>
          <p:cNvSpPr>
            <a:spLocks noGrp="1"/>
          </p:cNvSpPr>
          <p:nvPr>
            <p:ph type="body" sz="quarter" idx="15"/>
          </p:nvPr>
        </p:nvSpPr>
        <p:spPr/>
        <p:txBody>
          <a:bodyPr>
            <a:normAutofit/>
          </a:bodyPr>
          <a:lstStyle/>
          <a:p>
            <a:r>
              <a:rPr lang="en-US" sz="1800" dirty="0">
                <a:solidFill>
                  <a:schemeClr val="bg2">
                    <a:lumMod val="60000"/>
                    <a:lumOff val="40000"/>
                  </a:schemeClr>
                </a:solidFill>
              </a:rPr>
              <a:t>• Processor - Intel Core i5</a:t>
            </a:r>
          </a:p>
          <a:p>
            <a:r>
              <a:rPr lang="en-US" sz="1800" dirty="0">
                <a:solidFill>
                  <a:schemeClr val="bg2">
                    <a:lumMod val="60000"/>
                    <a:lumOff val="40000"/>
                  </a:schemeClr>
                </a:solidFill>
              </a:rPr>
              <a:t>• Speed - 1.8 GHz</a:t>
            </a:r>
          </a:p>
          <a:p>
            <a:r>
              <a:rPr lang="en-US" sz="1800" dirty="0">
                <a:solidFill>
                  <a:schemeClr val="bg2">
                    <a:lumMod val="60000"/>
                    <a:lumOff val="40000"/>
                  </a:schemeClr>
                </a:solidFill>
              </a:rPr>
              <a:t>• RAM - 256 MB</a:t>
            </a:r>
          </a:p>
          <a:p>
            <a:r>
              <a:rPr lang="en-US" sz="1800" dirty="0">
                <a:solidFill>
                  <a:schemeClr val="bg2">
                    <a:lumMod val="60000"/>
                    <a:lumOff val="40000"/>
                  </a:schemeClr>
                </a:solidFill>
              </a:rPr>
              <a:t>• Hard Disk - 10 GB</a:t>
            </a:r>
            <a:endParaRPr lang="en-IN" sz="1800" dirty="0">
              <a:solidFill>
                <a:schemeClr val="bg2">
                  <a:lumMod val="60000"/>
                  <a:lumOff val="40000"/>
                </a:schemeClr>
              </a:solidFill>
            </a:endParaRPr>
          </a:p>
        </p:txBody>
      </p:sp>
      <p:sp>
        <p:nvSpPr>
          <p:cNvPr id="5" name="Title 4">
            <a:extLst>
              <a:ext uri="{FF2B5EF4-FFF2-40B4-BE49-F238E27FC236}">
                <a16:creationId xmlns:a16="http://schemas.microsoft.com/office/drawing/2014/main" id="{BE12E3BF-132D-46D2-8F49-A594AE345627}"/>
              </a:ext>
            </a:extLst>
          </p:cNvPr>
          <p:cNvSpPr>
            <a:spLocks noGrp="1"/>
          </p:cNvSpPr>
          <p:nvPr>
            <p:ph type="title"/>
          </p:nvPr>
        </p:nvSpPr>
        <p:spPr/>
        <p:txBody>
          <a:bodyPr>
            <a:normAutofit fontScale="90000"/>
          </a:bodyPr>
          <a:lstStyle/>
          <a:p>
            <a:r>
              <a:rPr lang="en-IN" dirty="0"/>
              <a:t>Hardware Requirements</a:t>
            </a:r>
          </a:p>
        </p:txBody>
      </p:sp>
      <p:sp>
        <p:nvSpPr>
          <p:cNvPr id="6" name="Text Placeholder 5">
            <a:extLst>
              <a:ext uri="{FF2B5EF4-FFF2-40B4-BE49-F238E27FC236}">
                <a16:creationId xmlns:a16="http://schemas.microsoft.com/office/drawing/2014/main" id="{411FD591-2F96-41B3-992E-0D8C75D5D155}"/>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259572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6F9850-9FCA-4393-A891-36AB6EDB2055}"/>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3" name="Title 2">
            <a:extLst>
              <a:ext uri="{FF2B5EF4-FFF2-40B4-BE49-F238E27FC236}">
                <a16:creationId xmlns:a16="http://schemas.microsoft.com/office/drawing/2014/main" id="{B70F1287-9008-4FCD-B5CD-EA43DF79AECC}"/>
              </a:ext>
            </a:extLst>
          </p:cNvPr>
          <p:cNvSpPr>
            <a:spLocks noGrp="1"/>
          </p:cNvSpPr>
          <p:nvPr>
            <p:ph type="title"/>
          </p:nvPr>
        </p:nvSpPr>
        <p:spPr/>
        <p:txBody>
          <a:bodyPr/>
          <a:lstStyle/>
          <a:p>
            <a:r>
              <a:rPr lang="en-IN" dirty="0"/>
              <a:t>Algorithm</a:t>
            </a:r>
          </a:p>
        </p:txBody>
      </p:sp>
      <p:sp>
        <p:nvSpPr>
          <p:cNvPr id="4" name="Content Placeholder 3">
            <a:extLst>
              <a:ext uri="{FF2B5EF4-FFF2-40B4-BE49-F238E27FC236}">
                <a16:creationId xmlns:a16="http://schemas.microsoft.com/office/drawing/2014/main" id="{06F620F4-A580-458F-8261-7013E892474F}"/>
              </a:ext>
            </a:extLst>
          </p:cNvPr>
          <p:cNvSpPr>
            <a:spLocks noGrp="1"/>
          </p:cNvSpPr>
          <p:nvPr>
            <p:ph idx="1"/>
          </p:nvPr>
        </p:nvSpPr>
        <p:spPr/>
        <p:txBody>
          <a:bodyPr>
            <a:normAutofit fontScale="77500" lnSpcReduction="20000"/>
          </a:bodyPr>
          <a:lstStyle/>
          <a:p>
            <a:pPr>
              <a:lnSpc>
                <a:spcPct val="110000"/>
              </a:lnSpc>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Welcoming the use to the software with a welcome message</a:t>
            </a:r>
          </a:p>
          <a:p>
            <a:pPr>
              <a:lnSpc>
                <a:spcPct val="110000"/>
              </a:lnSpc>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Process of logging in depending on if a</a:t>
            </a:r>
            <a:r>
              <a:rPr lang="en-US" sz="2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user</a:t>
            </a:r>
            <a:endParaRPr lang="en-IN" sz="2800" dirty="0">
              <a:solidFill>
                <a:schemeClr val="bg1"/>
              </a:solidFill>
              <a:effectLst/>
              <a:latin typeface="Times New Roman" panose="02020603050405020304" pitchFamily="18" charset="0"/>
              <a:ea typeface="Times New Roman" panose="02020603050405020304" pitchFamily="18" charset="0"/>
            </a:endParaRPr>
          </a:p>
          <a:p>
            <a:pPr>
              <a:lnSpc>
                <a:spcPct val="110000"/>
              </a:lnSpc>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If a user is new to this software he has to  register as a new user by selecting his user id and password and then undergo the</a:t>
            </a:r>
            <a:r>
              <a:rPr lang="en-US" sz="2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process of login</a:t>
            </a:r>
          </a:p>
          <a:p>
            <a:pPr>
              <a:lnSpc>
                <a:spcPct val="110000"/>
              </a:lnSpc>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If a user has already had a user id and password he can log in using the same user-id and password </a:t>
            </a:r>
            <a:endParaRPr lang="en-IN" sz="2800" dirty="0">
              <a:solidFill>
                <a:schemeClr val="bg1"/>
              </a:solidFill>
              <a:effectLst/>
              <a:latin typeface="Times New Roman" panose="02020603050405020304" pitchFamily="18" charset="0"/>
              <a:ea typeface="Times New Roman" panose="02020603050405020304" pitchFamily="18" charset="0"/>
            </a:endParaRPr>
          </a:p>
          <a:p>
            <a:pPr marL="0" indent="0">
              <a:lnSpc>
                <a:spcPct val="110000"/>
              </a:lnSpc>
              <a:buNone/>
            </a:pPr>
            <a:r>
              <a:rPr lang="en-US" sz="2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If </a:t>
            </a: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the user enters the wrong user id and password he has to undergo the process of login again and again until he enters the right password or else he has to exit from the software </a:t>
            </a:r>
            <a:endParaRPr lang="en-IN" sz="2800" dirty="0">
              <a:solidFill>
                <a:schemeClr val="bg1"/>
              </a:solidFill>
              <a:effectLst/>
              <a:latin typeface="Times New Roman" panose="02020603050405020304" pitchFamily="18" charset="0"/>
              <a:ea typeface="Times New Roman" panose="02020603050405020304" pitchFamily="18" charset="0"/>
            </a:endParaRPr>
          </a:p>
          <a:p>
            <a:pPr marL="0" indent="0">
              <a:lnSpc>
                <a:spcPct val="110000"/>
              </a:lnSpc>
              <a:buNone/>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   Confirming the user that he  has logged in Successfully</a:t>
            </a:r>
          </a:p>
          <a:p>
            <a:pPr marL="0" indent="0">
              <a:lnSpc>
                <a:spcPct val="110000"/>
              </a:lnSpc>
              <a:buNone/>
            </a:pPr>
            <a:r>
              <a:rPr lang="en-US" sz="2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Requesting the user to hit the enter key to continue with the further process</a:t>
            </a:r>
            <a:endParaRPr lang="en-IN" sz="2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433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80F66C-EF59-4170-BE16-FC1698936B9E}"/>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Box 3">
            <a:extLst>
              <a:ext uri="{FF2B5EF4-FFF2-40B4-BE49-F238E27FC236}">
                <a16:creationId xmlns:a16="http://schemas.microsoft.com/office/drawing/2014/main" id="{4750792E-90AC-42A2-8D11-0A88151F2098}"/>
              </a:ext>
            </a:extLst>
          </p:cNvPr>
          <p:cNvSpPr txBox="1"/>
          <p:nvPr/>
        </p:nvSpPr>
        <p:spPr>
          <a:xfrm>
            <a:off x="266700" y="-955503"/>
            <a:ext cx="11687175" cy="8106322"/>
          </a:xfrm>
          <a:prstGeom prst="rect">
            <a:avLst/>
          </a:prstGeom>
          <a:noFill/>
        </p:spPr>
        <p:txBody>
          <a:bodyPr wrap="square">
            <a:spAutoFit/>
          </a:bodyPr>
          <a:lstStyle/>
          <a:p>
            <a:pPr marL="342900" lvl="0" indent="-342900" algn="just">
              <a:lnSpc>
                <a:spcPct val="150000"/>
              </a:lnSpc>
              <a:spcBef>
                <a:spcPts val="1800"/>
              </a:spcBef>
              <a:spcAft>
                <a:spcPts val="600"/>
              </a:spcAft>
              <a:buFont typeface="Wingdings" panose="05000000000000000000" pitchFamily="2" charset="2"/>
              <a:buChar char=""/>
            </a:pPr>
            <a:endPar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gn="just">
              <a:lnSpc>
                <a:spcPct val="150000"/>
              </a:lnSpc>
              <a:spcBef>
                <a:spcPts val="1800"/>
              </a:spcBef>
              <a:spcAft>
                <a:spcPts val="600"/>
              </a:spcAft>
              <a:buFont typeface="Wingdings" panose="05000000000000000000" pitchFamily="2" charset="2"/>
              <a:buChar char=""/>
            </a:pPr>
            <a:endParaRPr lang="en-US" dirty="0">
              <a:solidFill>
                <a:schemeClr val="bg1"/>
              </a:solidFill>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gn="just">
              <a:lnSpc>
                <a:spcPct val="150000"/>
              </a:lnSpc>
              <a:spcBef>
                <a:spcPts val="1800"/>
              </a:spcBef>
              <a:spcAft>
                <a:spcPts val="600"/>
              </a:spcAft>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Displaying the contents which are fetched from MySQL databases here the contents are the list of products to which the software gives a service</a:t>
            </a:r>
            <a:endParaRPr lang="en-US" dirty="0">
              <a:solidFill>
                <a:schemeClr val="bg1"/>
              </a:solidFill>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gn="just">
              <a:lnSpc>
                <a:spcPct val="150000"/>
              </a:lnSpc>
              <a:spcBef>
                <a:spcPts val="1800"/>
              </a:spcBef>
              <a:spcAft>
                <a:spcPts val="600"/>
              </a:spcAft>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Asking the user to choose from the displayed items concerning what he needs the </a:t>
            </a:r>
          </a:p>
          <a:p>
            <a:pPr marL="342900" lvl="0" indent="-342900" algn="just">
              <a:lnSpc>
                <a:spcPct val="150000"/>
              </a:lnSpc>
              <a:spcBef>
                <a:spcPts val="1800"/>
              </a:spcBef>
              <a:spcAft>
                <a:spcPts val="600"/>
              </a:spcAft>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service from the software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800"/>
              </a:spcBef>
              <a:spcAft>
                <a:spcPts val="600"/>
              </a:spcAft>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Depending on the choice of the user further process will continue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800"/>
              </a:spcBef>
              <a:spcAft>
                <a:spcPts val="600"/>
              </a:spcAft>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If the user enters, he needs guidance for the mobile manufacturing industry then the following  process takes place</a:t>
            </a:r>
          </a:p>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Displaying the list of places where he can start his manufacturing unit</a:t>
            </a:r>
            <a:endParaRPr lang="en-IN" sz="1800" dirty="0">
              <a:solidFill>
                <a:schemeClr val="bg1"/>
              </a:solidFill>
              <a:effectLst/>
              <a:latin typeface="Times New Roman" panose="02020603050405020304" pitchFamily="18" charset="0"/>
              <a:ea typeface="Times New Roman" panose="02020603050405020304" pitchFamily="18" charset="0"/>
            </a:endParaRPr>
          </a:p>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Asking the user to hit enter key to go for further processing of the software</a:t>
            </a:r>
            <a:endParaRPr lang="en-IN" sz="1800" dirty="0">
              <a:solidFill>
                <a:schemeClr val="bg1"/>
              </a:solidFill>
              <a:effectLst/>
              <a:latin typeface="Times New Roman" panose="02020603050405020304" pitchFamily="18" charset="0"/>
              <a:ea typeface="Times New Roman" panose="02020603050405020304" pitchFamily="18" charset="0"/>
            </a:endParaRPr>
          </a:p>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Displaying the list of Resources that are required for manufacturing </a:t>
            </a:r>
            <a:r>
              <a:rPr lang="en-US" sz="1800" dirty="0">
                <a:solidFill>
                  <a:schemeClr val="bg1"/>
                </a:solidFill>
                <a:effectLst/>
                <a:latin typeface="Calibri" panose="020F0502020204030204" pitchFamily="34" charset="0"/>
                <a:ea typeface="Calibri" panose="020F0502020204030204" pitchFamily="34" charset="0"/>
              </a:rPr>
              <a:t>mobile phones</a:t>
            </a:r>
          </a:p>
          <a:p>
            <a:pPr marL="342900" lvl="0" indent="-342900" algn="just">
              <a:lnSpc>
                <a:spcPct val="150000"/>
              </a:lnSpc>
              <a:spcBef>
                <a:spcPts val="1800"/>
              </a:spcBef>
              <a:spcAft>
                <a:spcPts val="600"/>
              </a:spcAft>
              <a:buFont typeface="Wingdings" panose="05000000000000000000" pitchFamily="2" charset="2"/>
              <a:buChar char=""/>
            </a:pPr>
            <a:endPar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9552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BD4C66-3776-46C1-81A1-A278AAB21B03}"/>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Box 3">
            <a:extLst>
              <a:ext uri="{FF2B5EF4-FFF2-40B4-BE49-F238E27FC236}">
                <a16:creationId xmlns:a16="http://schemas.microsoft.com/office/drawing/2014/main" id="{C2E75E19-92B1-46C5-A53B-3A54A327A2A8}"/>
              </a:ext>
            </a:extLst>
          </p:cNvPr>
          <p:cNvSpPr txBox="1"/>
          <p:nvPr/>
        </p:nvSpPr>
        <p:spPr>
          <a:xfrm>
            <a:off x="-1247774" y="191447"/>
            <a:ext cx="12849224" cy="3874394"/>
          </a:xfrm>
          <a:prstGeom prst="rect">
            <a:avLst/>
          </a:prstGeom>
          <a:noFill/>
        </p:spPr>
        <p:txBody>
          <a:bodyPr wrap="square">
            <a:spAutoFit/>
          </a:bodyPr>
          <a:lstStyle/>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Under financial management, many things like how much salary he has to pay for the employees, how much GST is applied to his product, what is the total cost of manufacturing cost per unit will be displayed along with that information about other brands selling price is also displayed</a:t>
            </a:r>
            <a:endParaRPr lang="en-IN" sz="1800" dirty="0">
              <a:solidFill>
                <a:schemeClr val="bg1"/>
              </a:solidFill>
              <a:effectLst/>
              <a:latin typeface="Times New Roman" panose="02020603050405020304" pitchFamily="18" charset="0"/>
              <a:ea typeface="Times New Roman" panose="02020603050405020304" pitchFamily="18" charset="0"/>
            </a:endParaRPr>
          </a:p>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Now the user has got two options either he can exit the software or else he can continue to the process of bill generation </a:t>
            </a:r>
            <a:endParaRPr lang="en-IN" sz="1800" dirty="0">
              <a:solidFill>
                <a:schemeClr val="bg1"/>
              </a:solidFill>
              <a:effectLst/>
              <a:latin typeface="Times New Roman" panose="02020603050405020304" pitchFamily="18" charset="0"/>
              <a:ea typeface="Times New Roman" panose="02020603050405020304" pitchFamily="18" charset="0"/>
            </a:endParaRPr>
          </a:p>
          <a:p>
            <a:pPr marL="2057400" lvl="4" indent="-228600" algn="just">
              <a:lnSpc>
                <a:spcPct val="150000"/>
              </a:lnSpc>
              <a:spcBef>
                <a:spcPts val="1800"/>
              </a:spcBef>
              <a:spcAft>
                <a:spcPts val="600"/>
              </a:spcAft>
              <a:buFont typeface="+mj-lt"/>
              <a:buAutoNum type="arabicPeriod"/>
            </a:pPr>
            <a:r>
              <a:rPr lang="en-US" sz="18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If he undergoes the  process of bill generation concerning how many units he wants to sell a bill is generated</a:t>
            </a:r>
          </a:p>
          <a:p>
            <a:pPr marL="2057400" lvl="4" indent="-228600" algn="just">
              <a:lnSpc>
                <a:spcPct val="150000"/>
              </a:lnSpc>
              <a:spcBef>
                <a:spcPts val="1800"/>
              </a:spcBef>
              <a:spcAft>
                <a:spcPts val="600"/>
              </a:spcAft>
              <a:buFont typeface="+mj-lt"/>
              <a:buAutoNum type="arabicPeriod"/>
            </a:pPr>
            <a:r>
              <a:rPr lang="en-US" dirty="0">
                <a:solidFill>
                  <a:schemeClr val="bg1"/>
                </a:solidFill>
                <a:latin typeface="Times New Roman" panose="02020603050405020304" pitchFamily="18" charset="0"/>
                <a:ea typeface="Times New Roman" panose="02020603050405020304" pitchFamily="18" charset="0"/>
                <a:cs typeface="Calibri" panose="020F0502020204030204" pitchFamily="34" charset="0"/>
              </a:rPr>
              <a:t>STOP</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6347276"/>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646</TotalTime>
  <Words>626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Grande</vt:lpstr>
      <vt:lpstr>Times New Roman</vt:lpstr>
      <vt:lpstr>Verdana</vt:lpstr>
      <vt:lpstr>Wingdings</vt:lpstr>
      <vt:lpstr>Office Theme</vt:lpstr>
      <vt:lpstr>FINANCIAL AND PRODUCTION OPERATING SOFTWARE</vt:lpstr>
      <vt:lpstr>                INTRODUCTION</vt:lpstr>
      <vt:lpstr>EXISTING SYSTEM</vt:lpstr>
      <vt:lpstr>PROPOSED SYSTEM</vt:lpstr>
      <vt:lpstr>Software Requirements</vt:lpstr>
      <vt:lpstr>Hardware Requirements</vt:lpstr>
      <vt:lpstr>Algorithm</vt:lpstr>
      <vt:lpstr>PowerPoint Presentation</vt:lpstr>
      <vt:lpstr>PowerPoint Presentation</vt:lpstr>
      <vt:lpstr>THANK YOU!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AND PRODUCTION OPERATING SOFTWARE</dc:title>
  <dc:creator>jashwanth M.S</dc:creator>
  <cp:lastModifiedBy>jashwanth M.S</cp:lastModifiedBy>
  <cp:revision>19</cp:revision>
  <dcterms:created xsi:type="dcterms:W3CDTF">2021-05-24T06:40:25Z</dcterms:created>
  <dcterms:modified xsi:type="dcterms:W3CDTF">2021-08-17T05:28:44Z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