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C8CB0808.xml" ContentType="application/vnd.ms-powerpoint.comments+xml"/>
  <Override PartName="/ppt/comments/modernComment_10D_8A1B947C.xml" ContentType="application/vnd.ms-powerpoint.comments+xml"/>
  <Override PartName="/ppt/comments/modernComment_105_E8F926E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8" r:id="rId4"/>
    <p:sldId id="260" r:id="rId5"/>
    <p:sldId id="269" r:id="rId6"/>
    <p:sldId id="261" r:id="rId7"/>
    <p:sldId id="262" r:id="rId8"/>
    <p:sldId id="263" r:id="rId9"/>
    <p:sldId id="265" r:id="rId10"/>
    <p:sldId id="264"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6FAF42-32B7-BA32-8547-9E9BC11905D6}" name="Parikh, Vatsal Pareshkumar" initials="PP" userId="S::vparikh3@depaul.edu::48735175-724c-44a5-97a5-5f823e787440" providerId="AD"/>
  <p188:author id="{DCFECB4A-A5B8-A214-95FD-27410A930A42}" name="Amreen, Sadiya" initials="AS" userId="S::samreen1@depaul.edu::55d0dc13-d80e-47df-8821-1fcc147fc74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6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FCA1B-6BF9-4DDE-80D6-7609D133CA24}" v="1184" dt="2023-03-09T04:00:07.659"/>
    <p1510:client id="{0EF654BB-141D-CF40-9046-170297B07CA6}" v="1417" dt="2023-03-08T19:31:13.025"/>
    <p1510:client id="{15F39AB3-13DD-238F-60E1-45EF4BBD7F76}" v="22" dt="2023-03-09T00:31:44.618"/>
    <p1510:client id="{2C7C752C-4249-4E41-8DAC-0EE4FD1629A8}" v="135" dt="2023-03-08T23:58:00.877"/>
    <p1510:client id="{3D134151-4EB3-5244-991B-AAF175A91979}" v="1737" dt="2023-03-09T02:56:27.099"/>
    <p1510:client id="{40D0E326-C191-8C3E-C9BA-9E914178E8FE}" v="181" dt="2023-03-09T04:17:15.023"/>
    <p1510:client id="{4868DDD8-8929-833D-D09B-94FAAD220565}" v="20" dt="2023-03-08T19:34:33.651"/>
    <p1510:client id="{4E755FFB-D6EE-0D70-EA7F-3933A6DE0EB9}" v="795" dt="2023-03-08T04:27:51.798"/>
    <p1510:client id="{535119CE-831D-2936-7F79-57805CDC2C81}" v="258" dt="2023-03-09T02:17:40.885"/>
    <p1510:client id="{646A51FB-C552-02C0-24A5-A8B84471D9BD}" v="1672" dt="2023-03-08T22:54:32.507"/>
    <p1510:client id="{6D5A030A-5AB0-CAD5-0392-1E7266DD6B3B}" v="375" dt="2023-03-08T20:16:10.602"/>
    <p1510:client id="{8C14DD22-8823-F58D-8D58-164E9E36F856}" v="543" dt="2023-03-08T05:41:53.535"/>
    <p1510:client id="{CF8EA1D7-4359-1621-A139-019B470B78B1}" v="401" dt="2023-03-09T02:54:51.908"/>
    <p1510:client id="{F8CDB9C6-1F5C-4D84-BC11-7853E8291BD0}" v="685" dt="2023-03-08T05:37:11.08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4_C8CB0808.xml><?xml version="1.0" encoding="utf-8"?>
<p188:cmLst xmlns:a="http://schemas.openxmlformats.org/drawingml/2006/main" xmlns:r="http://schemas.openxmlformats.org/officeDocument/2006/relationships" xmlns:p188="http://schemas.microsoft.com/office/powerpoint/2018/8/main">
  <p188:cm id="{55D3E6F1-0BAC-487F-82D3-79C37EEA8314}" authorId="{AF6FAF42-32B7-BA32-8547-9E9BC11905D6}" created="2023-03-08T05:06:17.635">
    <pc:sldMkLst xmlns:pc="http://schemas.microsoft.com/office/powerpoint/2013/main/command">
      <pc:docMk/>
      <pc:sldMk cId="3368749064" sldId="260"/>
    </pc:sldMkLst>
    <p188:txBody>
      <a:bodyPr/>
      <a:lstStyle/>
      <a:p>
        <a:r>
          <a:rPr lang="en-US"/>
          <a:t>​
When carbon monoxide is emitted into the atmosphere it effects the amount of greenhouse gases, which are linked to climate change and global warming. Ozone and Nitrogen Dioxide damages vegetation and ecosystems. While the proportion is less, Sulphur dioxide released from the industrial emissions and vehicular exhausts is most toxic because it produces the particulate matter and combines with the water to form the acid rains. ​</a:t>
        </a:r>
      </a:p>
    </p188:txBody>
  </p188:cm>
</p188:cmLst>
</file>

<file path=ppt/comments/modernComment_105_E8F926EF.xml><?xml version="1.0" encoding="utf-8"?>
<p188:cmLst xmlns:a="http://schemas.openxmlformats.org/drawingml/2006/main" xmlns:r="http://schemas.openxmlformats.org/officeDocument/2006/relationships" xmlns:p188="http://schemas.microsoft.com/office/powerpoint/2018/8/main">
  <p188:cm id="{CB8E9695-3F01-4B4A-9E79-9AF26D5F70F4}" authorId="{AF6FAF42-32B7-BA32-8547-9E9BC11905D6}" created="2023-03-08T05:22:16.961">
    <pc:sldMkLst xmlns:pc="http://schemas.microsoft.com/office/powerpoint/2013/main/command">
      <pc:docMk/>
      <pc:sldMk cId="3908642543" sldId="261"/>
    </pc:sldMkLst>
    <p188:txBody>
      <a:bodyPr/>
      <a:lstStyle/>
      <a:p>
        <a:r>
          <a:rPr lang="en-US"/>
          <a:t>But do mind that we’re using logarithmic transformation here, so SO2 showing somewhat uniform range from around 0 PPB to around 64 PPB is not as large range as CO which goes from around 16 PPB to 2048 PPB.</a:t>
        </a:r>
      </a:p>
    </p188:txBody>
  </p188:cm>
</p188:cmLst>
</file>

<file path=ppt/comments/modernComment_10D_8A1B947C.xml><?xml version="1.0" encoding="utf-8"?>
<p188:cmLst xmlns:a="http://schemas.openxmlformats.org/drawingml/2006/main" xmlns:r="http://schemas.openxmlformats.org/officeDocument/2006/relationships" xmlns:p188="http://schemas.microsoft.com/office/powerpoint/2018/8/main">
  <p188:cm id="{42AE03DC-2C48-44DC-B67A-59B65E4C9C01}" authorId="{AF6FAF42-32B7-BA32-8547-9E9BC11905D6}" created="2023-03-08T05:22:04.257">
    <pc:sldMkLst xmlns:pc="http://schemas.microsoft.com/office/powerpoint/2013/main/command">
      <pc:docMk/>
      <pc:sldMk cId="2317063292" sldId="269"/>
    </pc:sldMkLst>
    <p188:txBody>
      <a:bodyPr/>
      <a:lstStyle/>
      <a:p>
        <a:r>
          <a:rPr lang="en-US"/>
          <a:t>Next, I used Box plot to show the concentration of values and also the outliers. But as the average mean value for CO is very high, I did a log on mean values. As inferred from the Waffle Plot, we can see that CO comprises of very large values and other three gases only contribute small percentage to total gas concentration in atmosphere. But additionally, we can see in Box Plot that lower values are outliers but that doesn’t seem to be the case for the upper values. In fact, most of the values are in concentrated in upper range for each gas. So, even though average value for those gases might get lower, when looking at the Box Plot we can infer that concentration of those gases are still high in the atmosphere with some outlying lower values.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21AA-8674-4D20-AAC2-D92B9ADEC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BD64E-D4B1-1A12-E4A3-FAE412E76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65AFDC-A32E-A6C5-E989-56C9438AA7E2}"/>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80C5E2D5-A93C-88AC-B70C-C5202D90E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5BB6D-2892-438F-AAD8-E583D1574CA4}"/>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396936176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8A4F-4E4F-8DDC-D62B-2F7653142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3F615F-9703-2C64-4AC3-8C8BDA845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2C6C1-EFF6-CE8F-6BB5-FCEDECCB0868}"/>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02D57BC2-D357-0E44-85E5-793D1AB7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3DABC-B44C-E85F-4578-8D1D38327721}"/>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24934593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46EEE-F5AB-C857-5892-84178E76E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F4F72-4D36-0A4F-09AE-856F39B71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F03D3-EAF5-9FE5-6904-F4BF4BBC0111}"/>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3FAF81EA-4583-D0CB-6199-8D126E8D7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23A1-61B1-AFFC-42AC-4BF74DCFB589}"/>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413293708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825-D613-D8B7-3590-F6E997283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D09A9-3155-CECC-95BB-859F637B6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6A01C-CFFA-09FE-349E-DEFB2C24A74F}"/>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974DCB68-4B93-BFE2-F41D-EE5DC0785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CBAEC-3CC0-5316-F18E-FB68A1B58049}"/>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279612004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AFC9-A5BE-5F97-729B-5DD4D2FC3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767C4D-819D-B98E-EB61-C9763136B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3B723-A950-BC2C-2F00-C2A615DA12F4}"/>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6EC3527A-6900-6B8C-82D9-900DA0E1B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E6C5E-ED49-1A39-8394-B5604E15DD65}"/>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125370116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DDF0-93F4-C2FA-A74C-D9FA25BB2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709C7-4CE9-E9EC-5986-05D01B65E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C66BD-94EC-D7FE-2E97-4D451D087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1C2E5-E2B4-B0F8-748E-D4E5FD792EBB}"/>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6" name="Footer Placeholder 5">
            <a:extLst>
              <a:ext uri="{FF2B5EF4-FFF2-40B4-BE49-F238E27FC236}">
                <a16:creationId xmlns:a16="http://schemas.microsoft.com/office/drawing/2014/main" id="{405A7901-5265-AA70-C9FA-94D69411F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F318-408C-8212-E005-4BB48494FC27}"/>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52605012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0154-0DC6-22C6-8391-439BE967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E0EA2-5173-7486-E3C9-76E4E4DE6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EFE7-F471-07A3-C263-627B3BFB7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0CA93-F67A-12C8-B914-804E99194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ED7DD-3592-C3C5-53B9-506AB8117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141D9-21CE-EDEE-E5DD-A5ABEF3FDBC9}"/>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8" name="Footer Placeholder 7">
            <a:extLst>
              <a:ext uri="{FF2B5EF4-FFF2-40B4-BE49-F238E27FC236}">
                <a16:creationId xmlns:a16="http://schemas.microsoft.com/office/drawing/2014/main" id="{329527A0-1C55-04F3-101F-E60834442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7780E-0C07-DDB6-96C9-C6DA5E38237D}"/>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142999577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DEE3-4C36-B544-E64D-8732BB8CB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DA5389-F20A-FAEB-3854-AC31E761D4DD}"/>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4" name="Footer Placeholder 3">
            <a:extLst>
              <a:ext uri="{FF2B5EF4-FFF2-40B4-BE49-F238E27FC236}">
                <a16:creationId xmlns:a16="http://schemas.microsoft.com/office/drawing/2014/main" id="{116806D7-B41E-BFFE-F974-06786602C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42E1F0-EC37-769E-4F17-2EDE196A6137}"/>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27716612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E17D8-6ED2-91BB-9FAF-B0AC517F0865}"/>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3" name="Footer Placeholder 2">
            <a:extLst>
              <a:ext uri="{FF2B5EF4-FFF2-40B4-BE49-F238E27FC236}">
                <a16:creationId xmlns:a16="http://schemas.microsoft.com/office/drawing/2014/main" id="{184E301A-9C03-1442-AF76-4047725E1E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9477B-4FB1-EC4E-3497-36C891970235}"/>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24560599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6EE5-3F0D-9579-4724-998DCF594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06454-5893-B0F7-3910-40875F045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BDC11-C77A-1059-57B8-1FABA4714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CEC88-D25D-FFED-EF14-10EDA17919BC}"/>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6" name="Footer Placeholder 5">
            <a:extLst>
              <a:ext uri="{FF2B5EF4-FFF2-40B4-BE49-F238E27FC236}">
                <a16:creationId xmlns:a16="http://schemas.microsoft.com/office/drawing/2014/main" id="{96D62353-7CDC-1DF6-EECB-984AD747E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748461-0D74-79B2-C776-5E406787996B}"/>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304775910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0C53-6FB2-84AD-E047-A73DA8A0F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019CD9-EB0D-9304-BC09-BF800F085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882C1-5AAB-B55D-86CB-9A949A629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ACA63-CD4E-9088-61C8-3EABC6F3C202}"/>
              </a:ext>
            </a:extLst>
          </p:cNvPr>
          <p:cNvSpPr>
            <a:spLocks noGrp="1"/>
          </p:cNvSpPr>
          <p:nvPr>
            <p:ph type="dt" sz="half" idx="10"/>
          </p:nvPr>
        </p:nvSpPr>
        <p:spPr/>
        <p:txBody>
          <a:bodyPr/>
          <a:lstStyle/>
          <a:p>
            <a:fld id="{AD9FE078-A181-3240-8EF5-B336C87F5580}" type="datetimeFigureOut">
              <a:rPr lang="en-US" smtClean="0"/>
              <a:t>3/9/2023</a:t>
            </a:fld>
            <a:endParaRPr lang="en-US"/>
          </a:p>
        </p:txBody>
      </p:sp>
      <p:sp>
        <p:nvSpPr>
          <p:cNvPr id="6" name="Footer Placeholder 5">
            <a:extLst>
              <a:ext uri="{FF2B5EF4-FFF2-40B4-BE49-F238E27FC236}">
                <a16:creationId xmlns:a16="http://schemas.microsoft.com/office/drawing/2014/main" id="{41228C78-C2A9-622D-08EE-ED886E5A4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1E52D-3DD5-2479-7CB8-61E7F93FB251}"/>
              </a:ext>
            </a:extLst>
          </p:cNvPr>
          <p:cNvSpPr>
            <a:spLocks noGrp="1"/>
          </p:cNvSpPr>
          <p:nvPr>
            <p:ph type="sldNum" sz="quarter" idx="12"/>
          </p:nvPr>
        </p:nvSpPr>
        <p:spPr/>
        <p:txBody>
          <a:bodyPr/>
          <a:lstStyle/>
          <a:p>
            <a:fld id="{DD657499-49E1-D44A-8634-E615A18269C5}" type="slidenum">
              <a:rPr lang="en-US" smtClean="0"/>
              <a:t>‹#›</a:t>
            </a:fld>
            <a:endParaRPr lang="en-US"/>
          </a:p>
        </p:txBody>
      </p:sp>
    </p:spTree>
    <p:extLst>
      <p:ext uri="{BB962C8B-B14F-4D97-AF65-F5344CB8AC3E}">
        <p14:creationId xmlns:p14="http://schemas.microsoft.com/office/powerpoint/2010/main" val="4163344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7E242-CDBC-8E78-17A5-CE159921A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4DF608-AE66-D3B8-B438-B408942B8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0C0A5-67E4-3EDA-8BFA-00EE52485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FE078-A181-3240-8EF5-B336C87F5580}" type="datetimeFigureOut">
              <a:rPr lang="en-US" smtClean="0"/>
              <a:t>3/9/2023</a:t>
            </a:fld>
            <a:endParaRPr lang="en-US"/>
          </a:p>
        </p:txBody>
      </p:sp>
      <p:sp>
        <p:nvSpPr>
          <p:cNvPr id="5" name="Footer Placeholder 4">
            <a:extLst>
              <a:ext uri="{FF2B5EF4-FFF2-40B4-BE49-F238E27FC236}">
                <a16:creationId xmlns:a16="http://schemas.microsoft.com/office/drawing/2014/main" id="{620CCE69-B935-E1CD-67B2-AF35235BE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689F3-52D1-9F85-8CD2-1D91A1D10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57499-49E1-D44A-8634-E615A18269C5}" type="slidenum">
              <a:rPr lang="en-US" smtClean="0"/>
              <a:t>‹#›</a:t>
            </a:fld>
            <a:endParaRPr lang="en-US"/>
          </a:p>
        </p:txBody>
      </p:sp>
    </p:spTree>
    <p:extLst>
      <p:ext uri="{BB962C8B-B14F-4D97-AF65-F5344CB8AC3E}">
        <p14:creationId xmlns:p14="http://schemas.microsoft.com/office/powerpoint/2010/main" val="120238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4_C8CB080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D_8A1B947C.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5_E8F926EF.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9019E-A6D1-D79F-DAD7-FCD3B3D0C716}"/>
              </a:ext>
            </a:extLst>
          </p:cNvPr>
          <p:cNvSpPr>
            <a:spLocks noGrp="1"/>
          </p:cNvSpPr>
          <p:nvPr>
            <p:ph type="ctrTitle"/>
          </p:nvPr>
        </p:nvSpPr>
        <p:spPr>
          <a:xfrm>
            <a:off x="754912" y="2349137"/>
            <a:ext cx="4555265" cy="1944187"/>
          </a:xfrm>
        </p:spPr>
        <p:txBody>
          <a:bodyPr anchor="b">
            <a:normAutofit/>
          </a:bodyPr>
          <a:lstStyle/>
          <a:p>
            <a:pPr algn="l"/>
            <a:r>
              <a:rPr lang="en-US" sz="4200" b="1">
                <a:latin typeface="Helvetica"/>
                <a:cs typeface="Helvetica"/>
              </a:rPr>
              <a:t>US A</a:t>
            </a:r>
            <a:r>
              <a:rPr lang="en-US" sz="4000" b="1">
                <a:latin typeface="Helvetica"/>
                <a:cs typeface="Helvetica"/>
              </a:rPr>
              <a:t>IR</a:t>
            </a:r>
            <a:r>
              <a:rPr lang="en-US" sz="4200" b="1">
                <a:latin typeface="Helvetica"/>
                <a:cs typeface="Helvetica"/>
              </a:rPr>
              <a:t> POLLUTION ANALYSIS</a:t>
            </a:r>
            <a:endParaRPr lang="en-US">
              <a:latin typeface="Helvetica"/>
              <a:cs typeface="Helvetica"/>
            </a:endParaRPr>
          </a:p>
        </p:txBody>
      </p:sp>
      <p:sp>
        <p:nvSpPr>
          <p:cNvPr id="3" name="Subtitle 2">
            <a:extLst>
              <a:ext uri="{FF2B5EF4-FFF2-40B4-BE49-F238E27FC236}">
                <a16:creationId xmlns:a16="http://schemas.microsoft.com/office/drawing/2014/main" id="{020B6927-098C-3E83-7E61-0F3F87E5E47A}"/>
              </a:ext>
            </a:extLst>
          </p:cNvPr>
          <p:cNvSpPr>
            <a:spLocks noGrp="1"/>
          </p:cNvSpPr>
          <p:nvPr>
            <p:ph type="subTitle" idx="1"/>
          </p:nvPr>
        </p:nvSpPr>
        <p:spPr>
          <a:xfrm>
            <a:off x="754912" y="4577010"/>
            <a:ext cx="4646427" cy="810768"/>
          </a:xfrm>
        </p:spPr>
        <p:txBody>
          <a:bodyPr vert="horz" lIns="91440" tIns="45720" rIns="91440" bIns="45720" rtlCol="0" anchor="t">
            <a:normAutofit lnSpcReduction="10000"/>
          </a:bodyPr>
          <a:lstStyle/>
          <a:p>
            <a:pPr algn="l"/>
            <a:r>
              <a:rPr lang="en-US" b="1">
                <a:latin typeface="Helvetica"/>
                <a:ea typeface="+mj-ea"/>
                <a:cs typeface="Helvetica"/>
              </a:rPr>
              <a:t>Group : Meaningful Patterns</a:t>
            </a:r>
          </a:p>
          <a:p>
            <a:pPr algn="l"/>
            <a:r>
              <a:rPr lang="en-US" b="1">
                <a:latin typeface="Helvetica"/>
                <a:ea typeface="+mj-ea"/>
                <a:cs typeface="Helvetica"/>
              </a:rPr>
              <a:t>DSC 465 : Data Visualization</a:t>
            </a:r>
          </a:p>
          <a:p>
            <a:pPr algn="l"/>
            <a:endParaRPr lang="en-US">
              <a:latin typeface="Helvetica"/>
              <a:ea typeface="+mn-lt"/>
              <a:cs typeface="+mn-lt"/>
            </a:endParaRPr>
          </a:p>
          <a:p>
            <a:pPr algn="l"/>
            <a:endParaRPr lang="en-US" b="1">
              <a:latin typeface="Helvetica" pitchFamily="2" charset="0"/>
              <a:ea typeface="+mj-ea"/>
              <a:cs typeface="Helvetica"/>
            </a:endParaRP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9EF7D2-B892-2F72-09BB-D5FDE245928C}"/>
              </a:ext>
            </a:extLst>
          </p:cNvPr>
          <p:cNvPicPr>
            <a:picLocks noChangeAspect="1"/>
          </p:cNvPicPr>
          <p:nvPr/>
        </p:nvPicPr>
        <p:blipFill rotWithShape="1">
          <a:blip r:embed="rId2"/>
          <a:srcRect r="35495" b="-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2BDA19EB-764B-C6FB-7BDD-D4AAB32F47EA}"/>
              </a:ext>
            </a:extLst>
          </p:cNvPr>
          <p:cNvSpPr txBox="1"/>
          <p:nvPr/>
        </p:nvSpPr>
        <p:spPr>
          <a:xfrm>
            <a:off x="3993078" y="4079669"/>
            <a:ext cx="7632369"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a:ea typeface="Calibri"/>
              <a:cs typeface="Calibri"/>
            </a:endParaRPr>
          </a:p>
        </p:txBody>
      </p:sp>
    </p:spTree>
    <p:extLst>
      <p:ext uri="{BB962C8B-B14F-4D97-AF65-F5344CB8AC3E}">
        <p14:creationId xmlns:p14="http://schemas.microsoft.com/office/powerpoint/2010/main" val="2030029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25E2034-D82B-8B95-3786-A2422254EA2F}"/>
              </a:ext>
            </a:extLst>
          </p:cNvPr>
          <p:cNvSpPr>
            <a:spLocks noGrp="1"/>
          </p:cNvSpPr>
          <p:nvPr>
            <p:ph type="title"/>
          </p:nvPr>
        </p:nvSpPr>
        <p:spPr>
          <a:xfrm>
            <a:off x="299766" y="88296"/>
            <a:ext cx="11728945" cy="820813"/>
          </a:xfrm>
        </p:spPr>
        <p:txBody>
          <a:bodyPr>
            <a:normAutofit/>
          </a:bodyPr>
          <a:lstStyle/>
          <a:p>
            <a:pPr algn="ctr"/>
            <a:r>
              <a:rPr lang="en-US" u="sng">
                <a:ea typeface="Calibri Light"/>
                <a:cs typeface="Calibri Light"/>
              </a:rPr>
              <a:t>Average Air Quality Index of all the four Pollutants- Over the years</a:t>
            </a:r>
          </a:p>
        </p:txBody>
      </p:sp>
      <p:pic>
        <p:nvPicPr>
          <p:cNvPr id="15" name="Picture 14">
            <a:extLst>
              <a:ext uri="{FF2B5EF4-FFF2-40B4-BE49-F238E27FC236}">
                <a16:creationId xmlns:a16="http://schemas.microsoft.com/office/drawing/2014/main" id="{D422E8EC-BAAA-E0D4-6607-8405851F22F9}"/>
              </a:ext>
            </a:extLst>
          </p:cNvPr>
          <p:cNvPicPr>
            <a:picLocks noChangeAspect="1"/>
          </p:cNvPicPr>
          <p:nvPr/>
        </p:nvPicPr>
        <p:blipFill>
          <a:blip r:embed="rId2"/>
          <a:stretch>
            <a:fillRect/>
          </a:stretch>
        </p:blipFill>
        <p:spPr>
          <a:xfrm>
            <a:off x="68094" y="1634302"/>
            <a:ext cx="7750626" cy="4844140"/>
          </a:xfrm>
          <a:prstGeom prst="rect">
            <a:avLst/>
          </a:prstGeom>
          <a:ln>
            <a:solidFill>
              <a:srgbClr val="4472C4"/>
            </a:solidFill>
          </a:ln>
        </p:spPr>
      </p:pic>
      <p:sp>
        <p:nvSpPr>
          <p:cNvPr id="2" name="TextBox 1">
            <a:extLst>
              <a:ext uri="{FF2B5EF4-FFF2-40B4-BE49-F238E27FC236}">
                <a16:creationId xmlns:a16="http://schemas.microsoft.com/office/drawing/2014/main" id="{E436F2F1-9CA7-413A-D033-DAE60380AFE4}"/>
              </a:ext>
            </a:extLst>
          </p:cNvPr>
          <p:cNvSpPr txBox="1"/>
          <p:nvPr/>
        </p:nvSpPr>
        <p:spPr>
          <a:xfrm>
            <a:off x="8140049" y="1113629"/>
            <a:ext cx="3722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Arial"/>
                <a:cs typeface="Arial"/>
              </a:rPr>
              <a:t>Interactive visualization -Time Series Dashboard.</a:t>
            </a:r>
            <a:endParaRPr lang="en-US" dirty="0">
              <a:cs typeface="Calibri" panose="020F0502020204030204"/>
            </a:endParaRPr>
          </a:p>
        </p:txBody>
      </p:sp>
      <p:sp>
        <p:nvSpPr>
          <p:cNvPr id="3" name="TextBox 2">
            <a:extLst>
              <a:ext uri="{FF2B5EF4-FFF2-40B4-BE49-F238E27FC236}">
                <a16:creationId xmlns:a16="http://schemas.microsoft.com/office/drawing/2014/main" id="{09DA8EF5-77CE-E618-7D77-2D40F977821A}"/>
              </a:ext>
            </a:extLst>
          </p:cNvPr>
          <p:cNvSpPr txBox="1"/>
          <p:nvPr/>
        </p:nvSpPr>
        <p:spPr>
          <a:xfrm>
            <a:off x="8134914" y="2001122"/>
            <a:ext cx="39297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Arial"/>
              </a:rPr>
              <a:t>Average AQI for each pollutant- whole timestamp of the data- detailed analysis for all the months.</a:t>
            </a:r>
            <a:r>
              <a:rPr lang="en-US" sz="1600" dirty="0">
                <a:latin typeface="Arial"/>
                <a:cs typeface="Arial"/>
              </a:rPr>
              <a:t> </a:t>
            </a:r>
            <a:endParaRPr lang="en-US" dirty="0">
              <a:cs typeface="Calibri" panose="020F0502020204030204"/>
            </a:endParaRPr>
          </a:p>
        </p:txBody>
      </p:sp>
      <p:sp>
        <p:nvSpPr>
          <p:cNvPr id="4" name="TextBox 3">
            <a:extLst>
              <a:ext uri="{FF2B5EF4-FFF2-40B4-BE49-F238E27FC236}">
                <a16:creationId xmlns:a16="http://schemas.microsoft.com/office/drawing/2014/main" id="{370D549F-BAEB-EABB-FFF2-13618F00E378}"/>
              </a:ext>
            </a:extLst>
          </p:cNvPr>
          <p:cNvSpPr txBox="1"/>
          <p:nvPr/>
        </p:nvSpPr>
        <p:spPr>
          <a:xfrm>
            <a:off x="8161000" y="2925586"/>
            <a:ext cx="394062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u="sng" dirty="0">
                <a:latin typeface="Arial"/>
                <a:cs typeface="Arial"/>
              </a:rPr>
              <a:t>Sulphur dioxide &amp;nitrogen dioxide:</a:t>
            </a:r>
            <a:r>
              <a:rPr lang="en-US" dirty="0">
                <a:latin typeface="Arial"/>
                <a:cs typeface="Arial"/>
              </a:rPr>
              <a:t> </a:t>
            </a:r>
            <a:br>
              <a:rPr lang="en-US" dirty="0">
                <a:latin typeface="Arial"/>
                <a:cs typeface="Arial"/>
              </a:rPr>
            </a:br>
            <a:r>
              <a:rPr lang="en-US" dirty="0">
                <a:ea typeface="+mn-lt"/>
                <a:cs typeface="+mn-lt"/>
              </a:rPr>
              <a:t>August</a:t>
            </a:r>
            <a:endParaRPr lang="en-US" dirty="0">
              <a:cs typeface="Calibri" panose="020F0502020204030204"/>
            </a:endParaRPr>
          </a:p>
        </p:txBody>
      </p:sp>
      <p:sp>
        <p:nvSpPr>
          <p:cNvPr id="6" name="TextBox 5">
            <a:extLst>
              <a:ext uri="{FF2B5EF4-FFF2-40B4-BE49-F238E27FC236}">
                <a16:creationId xmlns:a16="http://schemas.microsoft.com/office/drawing/2014/main" id="{417028C7-41D6-EA9C-EBD6-883975E794D3}"/>
              </a:ext>
            </a:extLst>
          </p:cNvPr>
          <p:cNvSpPr txBox="1"/>
          <p:nvPr/>
        </p:nvSpPr>
        <p:spPr>
          <a:xfrm>
            <a:off x="8189343" y="3941450"/>
            <a:ext cx="39406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u="sng" dirty="0">
                <a:latin typeface="Arial"/>
                <a:cs typeface="Arial"/>
              </a:rPr>
              <a:t>Nitrogen Dioxide:</a:t>
            </a:r>
            <a:br>
              <a:rPr lang="en-US" u="sng" dirty="0">
                <a:latin typeface="Arial"/>
                <a:cs typeface="Arial"/>
              </a:rPr>
            </a:br>
            <a:r>
              <a:rPr lang="en-US" dirty="0">
                <a:ea typeface="+mn-lt"/>
                <a:cs typeface="+mn-lt"/>
              </a:rPr>
              <a:t>October - February.</a:t>
            </a:r>
            <a:endParaRPr lang="en-US" dirty="0">
              <a:cs typeface="Calibri" panose="020F0502020204030204"/>
            </a:endParaRPr>
          </a:p>
        </p:txBody>
      </p:sp>
      <p:sp>
        <p:nvSpPr>
          <p:cNvPr id="7" name="TextBox 6">
            <a:extLst>
              <a:ext uri="{FF2B5EF4-FFF2-40B4-BE49-F238E27FC236}">
                <a16:creationId xmlns:a16="http://schemas.microsoft.com/office/drawing/2014/main" id="{DD707254-07E3-BCFA-C814-4599812F918D}"/>
              </a:ext>
            </a:extLst>
          </p:cNvPr>
          <p:cNvSpPr txBox="1"/>
          <p:nvPr/>
        </p:nvSpPr>
        <p:spPr>
          <a:xfrm>
            <a:off x="8193657" y="4715774"/>
            <a:ext cx="38753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u="sng" dirty="0">
                <a:latin typeface="Arial"/>
                <a:cs typeface="Arial"/>
              </a:rPr>
              <a:t>Carbon Monoxide</a:t>
            </a:r>
            <a:r>
              <a:rPr lang="en-US" dirty="0">
                <a:latin typeface="Arial"/>
                <a:cs typeface="Arial"/>
              </a:rPr>
              <a:t>:</a:t>
            </a:r>
            <a:br>
              <a:rPr lang="en-US" dirty="0">
                <a:latin typeface="Arial"/>
                <a:cs typeface="Arial"/>
              </a:rPr>
            </a:br>
            <a:r>
              <a:rPr lang="en-US" dirty="0">
                <a:ea typeface="+mn-lt"/>
                <a:cs typeface="+mn-lt"/>
              </a:rPr>
              <a:t>November - January.</a:t>
            </a:r>
            <a:endParaRPr lang="en-US" dirty="0"/>
          </a:p>
        </p:txBody>
      </p:sp>
      <p:sp>
        <p:nvSpPr>
          <p:cNvPr id="8" name="TextBox 7">
            <a:extLst>
              <a:ext uri="{FF2B5EF4-FFF2-40B4-BE49-F238E27FC236}">
                <a16:creationId xmlns:a16="http://schemas.microsoft.com/office/drawing/2014/main" id="{52DC7A96-B1BA-3F1A-D0F5-C8C8C694A8EE}"/>
              </a:ext>
            </a:extLst>
          </p:cNvPr>
          <p:cNvSpPr txBox="1"/>
          <p:nvPr/>
        </p:nvSpPr>
        <p:spPr>
          <a:xfrm>
            <a:off x="8189343" y="5494411"/>
            <a:ext cx="3668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u="sng" dirty="0">
                <a:latin typeface="WordVisi_MSFontService"/>
              </a:rPr>
              <a:t>Ozone</a:t>
            </a:r>
            <a:r>
              <a:rPr lang="en-US" dirty="0">
                <a:latin typeface="WordVisi_MSFontService"/>
              </a:rPr>
              <a:t>:</a:t>
            </a:r>
            <a:br>
              <a:rPr lang="en-US" dirty="0">
                <a:latin typeface="WordVisi_MSFontService"/>
              </a:rPr>
            </a:br>
            <a:r>
              <a:rPr lang="en-US" dirty="0">
                <a:ea typeface="+mn-lt"/>
                <a:cs typeface="+mn-lt"/>
              </a:rPr>
              <a:t>negligible improvement </a:t>
            </a:r>
            <a:endParaRPr lang="en-US">
              <a:cs typeface="Calibri" panose="020F0502020204030204"/>
            </a:endParaRPr>
          </a:p>
        </p:txBody>
      </p:sp>
    </p:spTree>
    <p:extLst>
      <p:ext uri="{BB962C8B-B14F-4D97-AF65-F5344CB8AC3E}">
        <p14:creationId xmlns:p14="http://schemas.microsoft.com/office/powerpoint/2010/main" val="1928960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86B-6058-6F84-8214-DB85694CB890}"/>
              </a:ext>
            </a:extLst>
          </p:cNvPr>
          <p:cNvSpPr>
            <a:spLocks noGrp="1"/>
          </p:cNvSpPr>
          <p:nvPr>
            <p:ph type="title"/>
          </p:nvPr>
        </p:nvSpPr>
        <p:spPr/>
        <p:txBody>
          <a:bodyPr/>
          <a:lstStyle/>
          <a:p>
            <a:r>
              <a:rPr lang="en-US" b="1" u="sng"/>
              <a:t>C</a:t>
            </a:r>
            <a:r>
              <a:rPr lang="en-US" sz="3200" b="1" u="sng"/>
              <a:t>ONCLUSION</a:t>
            </a:r>
            <a:endParaRPr lang="en-US" b="1" u="sng">
              <a:cs typeface="Calibri Light"/>
            </a:endParaRPr>
          </a:p>
        </p:txBody>
      </p:sp>
      <p:sp>
        <p:nvSpPr>
          <p:cNvPr id="3" name="Content Placeholder 2">
            <a:extLst>
              <a:ext uri="{FF2B5EF4-FFF2-40B4-BE49-F238E27FC236}">
                <a16:creationId xmlns:a16="http://schemas.microsoft.com/office/drawing/2014/main" id="{5E4A5773-069E-3959-3166-AB72C56C9C97}"/>
              </a:ext>
            </a:extLst>
          </p:cNvPr>
          <p:cNvSpPr>
            <a:spLocks noGrp="1"/>
          </p:cNvSpPr>
          <p:nvPr>
            <p:ph idx="1"/>
          </p:nvPr>
        </p:nvSpPr>
        <p:spPr/>
        <p:txBody>
          <a:bodyPr vert="horz" lIns="91440" tIns="45720" rIns="91440" bIns="45720" rtlCol="0" anchor="t">
            <a:normAutofit/>
          </a:bodyPr>
          <a:lstStyle/>
          <a:p>
            <a:r>
              <a:rPr lang="en-US">
                <a:ea typeface="+mn-lt"/>
                <a:cs typeface="+mn-lt"/>
              </a:rPr>
              <a:t>CO, one of the greenhouse gas, has the highest concentration in the atmosphere.</a:t>
            </a:r>
            <a:endParaRPr lang="en-US">
              <a:cs typeface="Calibri" panose="020F0502020204030204"/>
            </a:endParaRPr>
          </a:p>
          <a:p>
            <a:r>
              <a:rPr lang="en-US">
                <a:cs typeface="Calibri" panose="020F0502020204030204"/>
              </a:rPr>
              <a:t>NO2 and O3 affects the AQI index more compared to other gases.</a:t>
            </a:r>
          </a:p>
          <a:p>
            <a:r>
              <a:rPr lang="en-US">
                <a:cs typeface="Calibri" panose="020F0502020204030204"/>
              </a:rPr>
              <a:t>SO2 even though has low overall concentration in the atmosphere, it affects the atmosphere in the most severe way.</a:t>
            </a:r>
          </a:p>
          <a:p>
            <a:r>
              <a:rPr lang="en-US">
                <a:ea typeface="+mn-lt"/>
                <a:cs typeface="+mn-lt"/>
              </a:rPr>
              <a:t>AQI getting better over the years in US.</a:t>
            </a:r>
          </a:p>
          <a:p>
            <a:r>
              <a:rPr lang="en-US">
                <a:cs typeface="Calibri"/>
              </a:rPr>
              <a:t>CO and SO2 decreasing over the years.</a:t>
            </a:r>
          </a:p>
          <a:p>
            <a:r>
              <a:rPr lang="en-US">
                <a:cs typeface="Calibri"/>
              </a:rPr>
              <a:t>O3 is getting higher during summer.</a:t>
            </a:r>
          </a:p>
          <a:p>
            <a:r>
              <a:rPr lang="en-US">
                <a:ea typeface="+mn-lt"/>
                <a:cs typeface="+mn-lt"/>
              </a:rPr>
              <a:t>More data is required to get better idea.</a:t>
            </a:r>
          </a:p>
          <a:p>
            <a:pPr marL="0" indent="0">
              <a:buNone/>
            </a:pPr>
            <a:endParaRPr lang="en-US">
              <a:cs typeface="Calibri"/>
            </a:endParaRPr>
          </a:p>
        </p:txBody>
      </p:sp>
    </p:spTree>
    <p:extLst>
      <p:ext uri="{BB962C8B-B14F-4D97-AF65-F5344CB8AC3E}">
        <p14:creationId xmlns:p14="http://schemas.microsoft.com/office/powerpoint/2010/main" val="3030069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A83-F38A-1179-CF8C-1026BEA871FB}"/>
              </a:ext>
            </a:extLst>
          </p:cNvPr>
          <p:cNvSpPr>
            <a:spLocks noGrp="1"/>
          </p:cNvSpPr>
          <p:nvPr>
            <p:ph type="title"/>
          </p:nvPr>
        </p:nvSpPr>
        <p:spPr>
          <a:xfrm>
            <a:off x="635000" y="2356485"/>
            <a:ext cx="10515600" cy="1325563"/>
          </a:xfrm>
        </p:spPr>
        <p:txBody>
          <a:bodyPr/>
          <a:lstStyle/>
          <a:p>
            <a:pPr algn="ctr"/>
            <a:r>
              <a:rPr lang="en-US" b="1"/>
              <a:t>T</a:t>
            </a:r>
            <a:r>
              <a:rPr lang="en-US" sz="3600" b="1"/>
              <a:t>HANK</a:t>
            </a:r>
            <a:r>
              <a:rPr lang="en-US" b="1"/>
              <a:t> Y</a:t>
            </a:r>
            <a:r>
              <a:rPr lang="en-US" sz="3600" b="1"/>
              <a:t>OU</a:t>
            </a:r>
          </a:p>
        </p:txBody>
      </p:sp>
    </p:spTree>
    <p:extLst>
      <p:ext uri="{BB962C8B-B14F-4D97-AF65-F5344CB8AC3E}">
        <p14:creationId xmlns:p14="http://schemas.microsoft.com/office/powerpoint/2010/main" val="23902167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3">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C7BEEA5-C20D-DF1E-D7C3-9B450A73FE37}"/>
              </a:ext>
            </a:extLst>
          </p:cNvPr>
          <p:cNvSpPr>
            <a:spLocks noGrp="1"/>
          </p:cNvSpPr>
          <p:nvPr>
            <p:ph type="title"/>
          </p:nvPr>
        </p:nvSpPr>
        <p:spPr>
          <a:xfrm>
            <a:off x="550138" y="273353"/>
            <a:ext cx="5752689" cy="1800526"/>
          </a:xfrm>
        </p:spPr>
        <p:txBody>
          <a:bodyPr>
            <a:normAutofit/>
          </a:bodyPr>
          <a:lstStyle/>
          <a:p>
            <a:pPr algn="ctr"/>
            <a:r>
              <a:rPr lang="en-US" u="sng">
                <a:latin typeface="Times New Roman"/>
                <a:ea typeface="Calibri Light"/>
                <a:cs typeface="Calibri Light"/>
              </a:rPr>
              <a:t>Introduction to the Data</a:t>
            </a:r>
          </a:p>
        </p:txBody>
      </p:sp>
      <p:sp>
        <p:nvSpPr>
          <p:cNvPr id="27" name="Content Placeholder 2">
            <a:extLst>
              <a:ext uri="{FF2B5EF4-FFF2-40B4-BE49-F238E27FC236}">
                <a16:creationId xmlns:a16="http://schemas.microsoft.com/office/drawing/2014/main" id="{59B694B2-8BB5-D4F2-47F4-917D7BB8ECE6}"/>
              </a:ext>
            </a:extLst>
          </p:cNvPr>
          <p:cNvSpPr>
            <a:spLocks noGrp="1"/>
          </p:cNvSpPr>
          <p:nvPr>
            <p:ph idx="1"/>
          </p:nvPr>
        </p:nvSpPr>
        <p:spPr>
          <a:xfrm>
            <a:off x="7342824" y="859895"/>
            <a:ext cx="3574473" cy="645102"/>
          </a:xfrm>
        </p:spPr>
        <p:txBody>
          <a:bodyPr vert="horz" lIns="91440" tIns="45720" rIns="91440" bIns="45720" rtlCol="0" anchor="t">
            <a:normAutofit fontScale="92500" lnSpcReduction="20000"/>
          </a:bodyPr>
          <a:lstStyle/>
          <a:p>
            <a:pPr marL="285750" indent="-285750">
              <a:buFont typeface="Arial,Sans-Serif" panose="020B0604020202020204" pitchFamily="34" charset="0"/>
            </a:pPr>
            <a:r>
              <a:rPr lang="en-US" sz="2000">
                <a:ea typeface="+mn-lt"/>
                <a:cs typeface="+mn-lt"/>
              </a:rPr>
              <a:t>Air Pollution in the USA :</a:t>
            </a:r>
            <a:endParaRPr lang="en-US"/>
          </a:p>
          <a:p>
            <a:pPr marL="285750" indent="-285750">
              <a:buFont typeface="Arial,Sans-Serif" panose="020B0604020202020204" pitchFamily="34" charset="0"/>
            </a:pPr>
            <a:r>
              <a:rPr lang="en-US" sz="2000">
                <a:ea typeface="+mn-lt"/>
                <a:cs typeface="+mn-lt"/>
              </a:rPr>
              <a:t>Year Range - 2000-2016</a:t>
            </a:r>
            <a:endParaRPr lang="en-US"/>
          </a:p>
          <a:p>
            <a:endParaRPr lang="en-US" sz="2000">
              <a:ea typeface="+mn-lt"/>
              <a:cs typeface="+mn-lt"/>
            </a:endParaRPr>
          </a:p>
          <a:p>
            <a:pPr marL="0" indent="0">
              <a:buNone/>
            </a:pPr>
            <a:endParaRPr lang="en-US" sz="2000">
              <a:ea typeface="Calibri"/>
              <a:cs typeface="Calibri"/>
            </a:endParaRPr>
          </a:p>
          <a:p>
            <a:endParaRPr lang="en-US" sz="2000">
              <a:ea typeface="Calibri"/>
              <a:cs typeface="Calibri"/>
            </a:endParaRPr>
          </a:p>
        </p:txBody>
      </p:sp>
      <p:pic>
        <p:nvPicPr>
          <p:cNvPr id="7" name="Picture 8" descr="Graphical user interface, text&#10;&#10;Description automatically generated">
            <a:extLst>
              <a:ext uri="{FF2B5EF4-FFF2-40B4-BE49-F238E27FC236}">
                <a16:creationId xmlns:a16="http://schemas.microsoft.com/office/drawing/2014/main" id="{381BAE7A-1A9A-D961-1FF1-6AB7CF909DB4}"/>
              </a:ext>
            </a:extLst>
          </p:cNvPr>
          <p:cNvPicPr>
            <a:picLocks noChangeAspect="1"/>
          </p:cNvPicPr>
          <p:nvPr/>
        </p:nvPicPr>
        <p:blipFill>
          <a:blip r:embed="rId2"/>
          <a:stretch>
            <a:fillRect/>
          </a:stretch>
        </p:blipFill>
        <p:spPr>
          <a:xfrm>
            <a:off x="733354" y="1856139"/>
            <a:ext cx="4751836" cy="2351233"/>
          </a:xfrm>
          <a:prstGeom prst="rect">
            <a:avLst/>
          </a:prstGeom>
          <a:ln>
            <a:solidFill>
              <a:schemeClr val="tx1"/>
            </a:solidFill>
          </a:ln>
        </p:spPr>
      </p:pic>
      <p:sp>
        <p:nvSpPr>
          <p:cNvPr id="56" name="TextBox 55">
            <a:extLst>
              <a:ext uri="{FF2B5EF4-FFF2-40B4-BE49-F238E27FC236}">
                <a16:creationId xmlns:a16="http://schemas.microsoft.com/office/drawing/2014/main" id="{A16E990B-CEEB-F5BB-43C4-A84B682DBFDA}"/>
              </a:ext>
            </a:extLst>
          </p:cNvPr>
          <p:cNvSpPr txBox="1"/>
          <p:nvPr/>
        </p:nvSpPr>
        <p:spPr>
          <a:xfrm>
            <a:off x="7338044" y="1662142"/>
            <a:ext cx="3293542" cy="380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a:ea typeface="Calibri"/>
                <a:cs typeface="Calibri"/>
              </a:rPr>
              <a:t>4 major pollutants</a:t>
            </a:r>
            <a:endParaRPr lang="en-US" sz="2000">
              <a:ea typeface="+mn-lt"/>
              <a:cs typeface="+mn-lt"/>
            </a:endParaRPr>
          </a:p>
        </p:txBody>
      </p:sp>
      <p:sp>
        <p:nvSpPr>
          <p:cNvPr id="58" name="TextBox 57">
            <a:extLst>
              <a:ext uri="{FF2B5EF4-FFF2-40B4-BE49-F238E27FC236}">
                <a16:creationId xmlns:a16="http://schemas.microsoft.com/office/drawing/2014/main" id="{841C5141-C668-91C7-9EA1-274EF38CD19D}"/>
              </a:ext>
            </a:extLst>
          </p:cNvPr>
          <p:cNvSpPr txBox="1"/>
          <p:nvPr/>
        </p:nvSpPr>
        <p:spPr>
          <a:xfrm>
            <a:off x="7337046" y="2175611"/>
            <a:ext cx="4036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b="1" u="sng">
                <a:ea typeface="Calibri"/>
                <a:cs typeface="Calibri"/>
              </a:rPr>
              <a:t>28-Variables , 1.7M records</a:t>
            </a:r>
            <a:endParaRPr lang="en-US">
              <a:cs typeface="Calibri" panose="020F0502020204030204"/>
            </a:endParaRPr>
          </a:p>
        </p:txBody>
      </p:sp>
      <p:sp>
        <p:nvSpPr>
          <p:cNvPr id="59" name="TextBox 58">
            <a:extLst>
              <a:ext uri="{FF2B5EF4-FFF2-40B4-BE49-F238E27FC236}">
                <a16:creationId xmlns:a16="http://schemas.microsoft.com/office/drawing/2014/main" id="{6EF25F8C-494F-E4D3-822D-ED0688520F72}"/>
              </a:ext>
            </a:extLst>
          </p:cNvPr>
          <p:cNvSpPr txBox="1"/>
          <p:nvPr/>
        </p:nvSpPr>
        <p:spPr>
          <a:xfrm>
            <a:off x="7338044" y="2722119"/>
            <a:ext cx="42555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u="sng">
                <a:ea typeface="Calibri"/>
                <a:cs typeface="Calibri"/>
              </a:rPr>
              <a:t>Categorical &amp; Geographical</a:t>
            </a:r>
            <a:r>
              <a:rPr lang="en-US" sz="2000">
                <a:ea typeface="Calibri"/>
                <a:cs typeface="Calibri"/>
              </a:rPr>
              <a:t> : </a:t>
            </a:r>
          </a:p>
          <a:p>
            <a:r>
              <a:rPr lang="en-US" sz="2000">
                <a:ea typeface="Calibri"/>
                <a:cs typeface="Calibri"/>
              </a:rPr>
              <a:t>     Pollutant Units, State , County, City </a:t>
            </a:r>
            <a:endParaRPr lang="en-US"/>
          </a:p>
        </p:txBody>
      </p:sp>
      <p:sp>
        <p:nvSpPr>
          <p:cNvPr id="60" name="TextBox 59">
            <a:extLst>
              <a:ext uri="{FF2B5EF4-FFF2-40B4-BE49-F238E27FC236}">
                <a16:creationId xmlns:a16="http://schemas.microsoft.com/office/drawing/2014/main" id="{75B972AE-E82E-2999-A9C9-018C34EC67FD}"/>
              </a:ext>
            </a:extLst>
          </p:cNvPr>
          <p:cNvSpPr txBox="1"/>
          <p:nvPr/>
        </p:nvSpPr>
        <p:spPr>
          <a:xfrm>
            <a:off x="7332984" y="3499220"/>
            <a:ext cx="2542121" cy="2814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buFont typeface="Arial,Sans-Serif"/>
              <a:buChar char="•"/>
            </a:pPr>
            <a:r>
              <a:rPr lang="en-US" sz="2000" u="sng">
                <a:ea typeface="Calibri"/>
                <a:cs typeface="Calibri"/>
              </a:rPr>
              <a:t>Continuous </a:t>
            </a:r>
            <a:r>
              <a:rPr lang="en-US" sz="2000">
                <a:ea typeface="Calibri"/>
                <a:cs typeface="Calibri"/>
              </a:rPr>
              <a:t>:</a:t>
            </a:r>
            <a:br>
              <a:rPr lang="en-US" sz="2000">
                <a:ea typeface="Calibri"/>
                <a:cs typeface="Calibri"/>
              </a:rPr>
            </a:br>
            <a:r>
              <a:rPr lang="en-US" sz="2000">
                <a:ea typeface="Calibri"/>
                <a:cs typeface="Calibri"/>
              </a:rPr>
              <a:t> Day, Month, Year</a:t>
            </a:r>
            <a:br>
              <a:rPr lang="en-US" sz="2000">
                <a:ea typeface="Calibri"/>
                <a:cs typeface="Calibri"/>
              </a:rPr>
            </a:br>
            <a:r>
              <a:rPr lang="en-US" sz="2000">
                <a:ea typeface="Calibri"/>
                <a:cs typeface="Calibri"/>
              </a:rPr>
              <a:t>AQI (for all gases) </a:t>
            </a:r>
            <a:br>
              <a:rPr lang="en-US" sz="2000">
                <a:ea typeface="Calibri"/>
                <a:cs typeface="Calibri"/>
              </a:rPr>
            </a:br>
            <a:r>
              <a:rPr lang="en-US" sz="2000">
                <a:ea typeface="Calibri"/>
                <a:cs typeface="Calibri"/>
              </a:rPr>
              <a:t>Mean value</a:t>
            </a:r>
            <a:br>
              <a:rPr lang="en-US" sz="2000">
                <a:ea typeface="Calibri"/>
                <a:cs typeface="Calibri"/>
              </a:rPr>
            </a:br>
            <a:r>
              <a:rPr lang="en-US" sz="2000" err="1">
                <a:ea typeface="Calibri"/>
                <a:cs typeface="Calibri"/>
              </a:rPr>
              <a:t>Max</a:t>
            </a:r>
            <a:r>
              <a:rPr lang="en-US" sz="2000" err="1">
                <a:ea typeface="+mn-lt"/>
                <a:cs typeface="+mn-lt"/>
              </a:rPr>
              <a:t>_hour</a:t>
            </a:r>
            <a:r>
              <a:rPr lang="en-US" sz="2000">
                <a:ea typeface="+mn-lt"/>
                <a:cs typeface="+mn-lt"/>
              </a:rPr>
              <a:t>  </a:t>
            </a:r>
            <a:br>
              <a:rPr lang="en-US" sz="2000">
                <a:ea typeface="+mn-lt"/>
                <a:cs typeface="+mn-lt"/>
              </a:rPr>
            </a:br>
            <a:r>
              <a:rPr lang="en-US" sz="2000" err="1">
                <a:ea typeface="+mn-lt"/>
                <a:cs typeface="+mn-lt"/>
              </a:rPr>
              <a:t>Max_value</a:t>
            </a:r>
            <a:r>
              <a:rPr lang="en-US" sz="2000">
                <a:ea typeface="+mn-lt"/>
                <a:cs typeface="+mn-lt"/>
              </a:rPr>
              <a:t> </a:t>
            </a:r>
            <a:endParaRPr lang="en-US">
              <a:cs typeface="Calibri"/>
            </a:endParaRPr>
          </a:p>
        </p:txBody>
      </p:sp>
      <p:sp>
        <p:nvSpPr>
          <p:cNvPr id="61" name="TextBox 60">
            <a:extLst>
              <a:ext uri="{FF2B5EF4-FFF2-40B4-BE49-F238E27FC236}">
                <a16:creationId xmlns:a16="http://schemas.microsoft.com/office/drawing/2014/main" id="{54A3B708-E2C8-6E29-07DE-9B4A86C22A5E}"/>
              </a:ext>
            </a:extLst>
          </p:cNvPr>
          <p:cNvSpPr txBox="1"/>
          <p:nvPr/>
        </p:nvSpPr>
        <p:spPr>
          <a:xfrm>
            <a:off x="5698287" y="2254953"/>
            <a:ext cx="1553513" cy="129266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Calibri"/>
                <a:cs typeface="Calibri"/>
              </a:rPr>
              <a:t>47 States</a:t>
            </a:r>
            <a:endParaRPr lang="en-US" sz="2000">
              <a:ea typeface="+mn-lt"/>
              <a:cs typeface="+mn-lt"/>
            </a:endParaRPr>
          </a:p>
          <a:p>
            <a:r>
              <a:rPr lang="en-US" sz="2000">
                <a:ea typeface="Calibri"/>
                <a:cs typeface="Calibri"/>
              </a:rPr>
              <a:t>133 Counties</a:t>
            </a:r>
            <a:endParaRPr lang="en-US" sz="2000">
              <a:ea typeface="+mn-lt"/>
              <a:cs typeface="+mn-lt"/>
            </a:endParaRPr>
          </a:p>
          <a:p>
            <a:r>
              <a:rPr lang="en-US" sz="2000">
                <a:ea typeface="Calibri"/>
                <a:cs typeface="Calibri"/>
              </a:rPr>
              <a:t>144 Cities</a:t>
            </a:r>
            <a:endParaRPr lang="en-US" sz="2000">
              <a:ea typeface="+mn-lt"/>
              <a:cs typeface="+mn-lt"/>
            </a:endParaRPr>
          </a:p>
          <a:p>
            <a:pPr algn="l"/>
            <a:endParaRPr lang="en-US">
              <a:ea typeface="Calibri"/>
              <a:cs typeface="Calibri"/>
            </a:endParaRPr>
          </a:p>
        </p:txBody>
      </p:sp>
      <p:pic>
        <p:nvPicPr>
          <p:cNvPr id="3" name="Picture 3" descr="Table&#10;&#10;Description automatically generated">
            <a:extLst>
              <a:ext uri="{FF2B5EF4-FFF2-40B4-BE49-F238E27FC236}">
                <a16:creationId xmlns:a16="http://schemas.microsoft.com/office/drawing/2014/main" id="{F14545B2-245C-7C26-36F3-0E6B48D8BF63}"/>
              </a:ext>
            </a:extLst>
          </p:cNvPr>
          <p:cNvPicPr>
            <a:picLocks noChangeAspect="1"/>
          </p:cNvPicPr>
          <p:nvPr/>
        </p:nvPicPr>
        <p:blipFill>
          <a:blip r:embed="rId3"/>
          <a:stretch>
            <a:fillRect/>
          </a:stretch>
        </p:blipFill>
        <p:spPr>
          <a:xfrm>
            <a:off x="664028" y="4475905"/>
            <a:ext cx="4887686" cy="2162506"/>
          </a:xfrm>
          <a:prstGeom prst="rect">
            <a:avLst/>
          </a:prstGeom>
        </p:spPr>
      </p:pic>
      <p:sp>
        <p:nvSpPr>
          <p:cNvPr id="4" name="TextBox 3">
            <a:extLst>
              <a:ext uri="{FF2B5EF4-FFF2-40B4-BE49-F238E27FC236}">
                <a16:creationId xmlns:a16="http://schemas.microsoft.com/office/drawing/2014/main" id="{DA0CC0FB-0B62-0800-73E9-C84F4DA2CC29}"/>
              </a:ext>
            </a:extLst>
          </p:cNvPr>
          <p:cNvSpPr txBox="1"/>
          <p:nvPr/>
        </p:nvSpPr>
        <p:spPr>
          <a:xfrm>
            <a:off x="8490857" y="5867399"/>
            <a:ext cx="14260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28751764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900" decel="100000" fill="hold"/>
                                        <p:tgtEl>
                                          <p:spTgt spid="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in)">
                                      <p:cBhvr>
                                        <p:cTn id="29" dur="20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additive="base">
                                        <p:cTn id="34" dur="500" fill="hold"/>
                                        <p:tgtEl>
                                          <p:spTgt spid="61"/>
                                        </p:tgtEl>
                                        <p:attrNameLst>
                                          <p:attrName>ppt_x</p:attrName>
                                        </p:attrNameLst>
                                      </p:cBhvr>
                                      <p:tavLst>
                                        <p:tav tm="0">
                                          <p:val>
                                            <p:strVal val="#ppt_x"/>
                                          </p:val>
                                        </p:tav>
                                        <p:tav tm="100000">
                                          <p:val>
                                            <p:strVal val="#ppt_x"/>
                                          </p:val>
                                        </p:tav>
                                      </p:tavLst>
                                    </p:anim>
                                    <p:anim calcmode="lin" valueType="num">
                                      <p:cBhvr additive="base">
                                        <p:cTn id="3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nodePh="1">
                                  <p:stCondLst>
                                    <p:cond delay="0"/>
                                  </p:stCondLst>
                                  <p:endCondLst>
                                    <p:cond evt="begin" delay="0">
                                      <p:tn val="50"/>
                                    </p:cond>
                                  </p:end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56" grpId="0"/>
      <p:bldP spid="58" grpId="0"/>
      <p:bldP spid="59" grpId="0"/>
      <p:bldP spid="60" grpId="0"/>
      <p:bldP spid="61"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5BF9-98B3-4004-5674-B9C6AC4F2DBD}"/>
              </a:ext>
            </a:extLst>
          </p:cNvPr>
          <p:cNvSpPr>
            <a:spLocks noGrp="1"/>
          </p:cNvSpPr>
          <p:nvPr>
            <p:ph type="title"/>
          </p:nvPr>
        </p:nvSpPr>
        <p:spPr>
          <a:xfrm>
            <a:off x="838200" y="158296"/>
            <a:ext cx="10515600" cy="1325563"/>
          </a:xfrm>
        </p:spPr>
        <p:txBody>
          <a:bodyPr/>
          <a:lstStyle/>
          <a:p>
            <a:pPr algn="ctr"/>
            <a:r>
              <a:rPr lang="en-US" u="sng">
                <a:latin typeface="Times New Roman"/>
                <a:cs typeface="Times New Roman"/>
              </a:rPr>
              <a:t>Data Pre-processing</a:t>
            </a:r>
            <a:endParaRPr lang="en-US" u="sng">
              <a:latin typeface="Times New Roman"/>
              <a:ea typeface="Calibri Light"/>
              <a:cs typeface="Times New Roman"/>
            </a:endParaRPr>
          </a:p>
        </p:txBody>
      </p:sp>
      <p:sp>
        <p:nvSpPr>
          <p:cNvPr id="25" name="TextBox 24">
            <a:extLst>
              <a:ext uri="{FF2B5EF4-FFF2-40B4-BE49-F238E27FC236}">
                <a16:creationId xmlns:a16="http://schemas.microsoft.com/office/drawing/2014/main" id="{704DC3B3-475A-3E98-506B-ADC5FAE019BC}"/>
              </a:ext>
            </a:extLst>
          </p:cNvPr>
          <p:cNvSpPr txBox="1"/>
          <p:nvPr/>
        </p:nvSpPr>
        <p:spPr>
          <a:xfrm>
            <a:off x="7420376" y="1811168"/>
            <a:ext cx="44701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a:ea typeface="Calibri"/>
                <a:cs typeface="Calibri"/>
              </a:rPr>
              <a:t>Unnecessary variables - removed</a:t>
            </a:r>
            <a:endParaRPr lang="en-US" sz="2000">
              <a:ea typeface="+mn-lt"/>
              <a:cs typeface="+mn-lt"/>
            </a:endParaRPr>
          </a:p>
        </p:txBody>
      </p:sp>
      <p:sp>
        <p:nvSpPr>
          <p:cNvPr id="26" name="TextBox 25">
            <a:extLst>
              <a:ext uri="{FF2B5EF4-FFF2-40B4-BE49-F238E27FC236}">
                <a16:creationId xmlns:a16="http://schemas.microsoft.com/office/drawing/2014/main" id="{30565962-B90E-50BA-57AB-A375597DA11A}"/>
              </a:ext>
            </a:extLst>
          </p:cNvPr>
          <p:cNvSpPr txBox="1"/>
          <p:nvPr/>
        </p:nvSpPr>
        <p:spPr>
          <a:xfrm>
            <a:off x="1073239" y="5030809"/>
            <a:ext cx="44603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
        <p:nvSpPr>
          <p:cNvPr id="4" name="TextBox 3">
            <a:extLst>
              <a:ext uri="{FF2B5EF4-FFF2-40B4-BE49-F238E27FC236}">
                <a16:creationId xmlns:a16="http://schemas.microsoft.com/office/drawing/2014/main" id="{F5FECCA6-F23C-EDBA-EB14-C5106DA43600}"/>
              </a:ext>
            </a:extLst>
          </p:cNvPr>
          <p:cNvSpPr txBox="1"/>
          <p:nvPr/>
        </p:nvSpPr>
        <p:spPr>
          <a:xfrm>
            <a:off x="7421335" y="2269672"/>
            <a:ext cx="4095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a:ea typeface="Calibri"/>
                <a:cs typeface="Calibri"/>
              </a:rPr>
              <a:t>Checked for Null values - removed </a:t>
            </a:r>
            <a:endParaRPr lang="en-US" sz="2000">
              <a:ea typeface="+mn-lt"/>
              <a:cs typeface="+mn-lt"/>
            </a:endParaRPr>
          </a:p>
        </p:txBody>
      </p:sp>
      <p:sp>
        <p:nvSpPr>
          <p:cNvPr id="5" name="TextBox 4">
            <a:extLst>
              <a:ext uri="{FF2B5EF4-FFF2-40B4-BE49-F238E27FC236}">
                <a16:creationId xmlns:a16="http://schemas.microsoft.com/office/drawing/2014/main" id="{A61DB40A-A564-0E35-B5DE-682A4E6AA74D}"/>
              </a:ext>
            </a:extLst>
          </p:cNvPr>
          <p:cNvSpPr txBox="1"/>
          <p:nvPr/>
        </p:nvSpPr>
        <p:spPr>
          <a:xfrm>
            <a:off x="7415892" y="2830285"/>
            <a:ext cx="3595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a:ea typeface="Calibri"/>
                <a:cs typeface="Calibri"/>
              </a:rPr>
              <a:t>Separated the date column into date, month and year</a:t>
            </a:r>
          </a:p>
        </p:txBody>
      </p:sp>
      <p:sp>
        <p:nvSpPr>
          <p:cNvPr id="6" name="TextBox 5">
            <a:extLst>
              <a:ext uri="{FF2B5EF4-FFF2-40B4-BE49-F238E27FC236}">
                <a16:creationId xmlns:a16="http://schemas.microsoft.com/office/drawing/2014/main" id="{217B5524-56FA-E75B-27E0-5F172600AE7E}"/>
              </a:ext>
            </a:extLst>
          </p:cNvPr>
          <p:cNvSpPr txBox="1"/>
          <p:nvPr/>
        </p:nvSpPr>
        <p:spPr>
          <a:xfrm>
            <a:off x="7418613" y="4661808"/>
            <a:ext cx="419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a:ea typeface="Calibri"/>
                <a:cs typeface="Calibri"/>
              </a:rPr>
              <a:t>Pre-processed data  exported </a:t>
            </a:r>
            <a:endParaRPr lang="en-US" sz="2000">
              <a:ea typeface="+mn-lt"/>
              <a:cs typeface="+mn-lt"/>
            </a:endParaRPr>
          </a:p>
        </p:txBody>
      </p:sp>
      <p:sp>
        <p:nvSpPr>
          <p:cNvPr id="7" name="TextBox 6">
            <a:extLst>
              <a:ext uri="{FF2B5EF4-FFF2-40B4-BE49-F238E27FC236}">
                <a16:creationId xmlns:a16="http://schemas.microsoft.com/office/drawing/2014/main" id="{2A6CBA49-E84A-53A0-4F3D-754B06551F99}"/>
              </a:ext>
            </a:extLst>
          </p:cNvPr>
          <p:cNvSpPr txBox="1"/>
          <p:nvPr/>
        </p:nvSpPr>
        <p:spPr>
          <a:xfrm>
            <a:off x="7410450" y="5263240"/>
            <a:ext cx="51598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a:ea typeface="Calibri"/>
                <a:cs typeface="Calibri"/>
              </a:rPr>
              <a:t>Used to generate visualizations in R Studio  and Tableau.</a:t>
            </a:r>
            <a:endParaRPr lang="en-US" sz="2000">
              <a:ea typeface="+mn-lt"/>
              <a:cs typeface="+mn-lt"/>
            </a:endParaRPr>
          </a:p>
        </p:txBody>
      </p:sp>
      <p:sp>
        <p:nvSpPr>
          <p:cNvPr id="11" name="TextBox 10">
            <a:extLst>
              <a:ext uri="{FF2B5EF4-FFF2-40B4-BE49-F238E27FC236}">
                <a16:creationId xmlns:a16="http://schemas.microsoft.com/office/drawing/2014/main" id="{8E00C922-9263-7F62-2B4E-B5DB5B8DE6BF}"/>
              </a:ext>
            </a:extLst>
          </p:cNvPr>
          <p:cNvSpPr txBox="1"/>
          <p:nvPr/>
        </p:nvSpPr>
        <p:spPr>
          <a:xfrm>
            <a:off x="7426778" y="3624942"/>
            <a:ext cx="3595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a:ea typeface="Calibri"/>
                <a:cs typeface="Calibri"/>
              </a:rPr>
              <a:t>Removed Units Column</a:t>
            </a:r>
          </a:p>
        </p:txBody>
      </p:sp>
      <p:sp>
        <p:nvSpPr>
          <p:cNvPr id="15" name="TextBox 14">
            <a:extLst>
              <a:ext uri="{FF2B5EF4-FFF2-40B4-BE49-F238E27FC236}">
                <a16:creationId xmlns:a16="http://schemas.microsoft.com/office/drawing/2014/main" id="{80FD9B88-34E6-51DA-8E78-1D497C0DE330}"/>
              </a:ext>
            </a:extLst>
          </p:cNvPr>
          <p:cNvSpPr txBox="1"/>
          <p:nvPr/>
        </p:nvSpPr>
        <p:spPr>
          <a:xfrm>
            <a:off x="7426778" y="4071256"/>
            <a:ext cx="3595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2000">
                <a:ea typeface="Calibri"/>
                <a:cs typeface="Calibri"/>
              </a:rPr>
              <a:t>Converted PPM-PPB</a:t>
            </a:r>
            <a:endParaRPr lang="en-US"/>
          </a:p>
        </p:txBody>
      </p:sp>
      <p:pic>
        <p:nvPicPr>
          <p:cNvPr id="9" name="Picture 8" descr="Table&#10;&#10;Description automatically generated">
            <a:extLst>
              <a:ext uri="{FF2B5EF4-FFF2-40B4-BE49-F238E27FC236}">
                <a16:creationId xmlns:a16="http://schemas.microsoft.com/office/drawing/2014/main" id="{8639DDD5-A361-3A2F-F7C0-C3360F8D7C11}"/>
              </a:ext>
            </a:extLst>
          </p:cNvPr>
          <p:cNvPicPr>
            <a:picLocks noChangeAspect="1"/>
          </p:cNvPicPr>
          <p:nvPr/>
        </p:nvPicPr>
        <p:blipFill>
          <a:blip r:embed="rId2"/>
          <a:stretch>
            <a:fillRect/>
          </a:stretch>
        </p:blipFill>
        <p:spPr>
          <a:xfrm>
            <a:off x="154923" y="2493052"/>
            <a:ext cx="5937786" cy="3465557"/>
          </a:xfrm>
          <a:prstGeom prst="rect">
            <a:avLst/>
          </a:prstGeom>
          <a:ln>
            <a:solidFill>
              <a:srgbClr val="4472C4"/>
            </a:solidFill>
          </a:ln>
        </p:spPr>
      </p:pic>
      <p:pic>
        <p:nvPicPr>
          <p:cNvPr id="3" name="Picture 8" descr="Table&#10;&#10;Description automatically generated">
            <a:extLst>
              <a:ext uri="{FF2B5EF4-FFF2-40B4-BE49-F238E27FC236}">
                <a16:creationId xmlns:a16="http://schemas.microsoft.com/office/drawing/2014/main" id="{F84220DD-D83C-1085-F011-504A0F559959}"/>
              </a:ext>
            </a:extLst>
          </p:cNvPr>
          <p:cNvPicPr>
            <a:picLocks noChangeAspect="1"/>
          </p:cNvPicPr>
          <p:nvPr/>
        </p:nvPicPr>
        <p:blipFill>
          <a:blip r:embed="rId3"/>
          <a:stretch>
            <a:fillRect/>
          </a:stretch>
        </p:blipFill>
        <p:spPr>
          <a:xfrm>
            <a:off x="1096634" y="1483859"/>
            <a:ext cx="3765618" cy="4582885"/>
          </a:xfrm>
          <a:prstGeom prst="rect">
            <a:avLst/>
          </a:prstGeom>
          <a:ln>
            <a:solidFill>
              <a:schemeClr val="tx1"/>
            </a:solidFill>
          </a:ln>
        </p:spPr>
      </p:pic>
      <p:pic>
        <p:nvPicPr>
          <p:cNvPr id="14" name="Picture 10" descr="Table&#10;&#10;Description automatically generated">
            <a:extLst>
              <a:ext uri="{FF2B5EF4-FFF2-40B4-BE49-F238E27FC236}">
                <a16:creationId xmlns:a16="http://schemas.microsoft.com/office/drawing/2014/main" id="{8ED66E69-276E-9EAD-C8AF-868D35ABCFED}"/>
              </a:ext>
            </a:extLst>
          </p:cNvPr>
          <p:cNvPicPr>
            <a:picLocks noChangeAspect="1"/>
          </p:cNvPicPr>
          <p:nvPr/>
        </p:nvPicPr>
        <p:blipFill rotWithShape="1">
          <a:blip r:embed="rId4"/>
          <a:srcRect l="33066" r="200" b="467"/>
          <a:stretch/>
        </p:blipFill>
        <p:spPr>
          <a:xfrm>
            <a:off x="1129806" y="1382815"/>
            <a:ext cx="3828645" cy="4676116"/>
          </a:xfrm>
          <a:prstGeom prst="rect">
            <a:avLst/>
          </a:prstGeom>
          <a:ln>
            <a:solidFill>
              <a:schemeClr val="tx1"/>
            </a:solidFill>
          </a:ln>
        </p:spPr>
      </p:pic>
      <p:pic>
        <p:nvPicPr>
          <p:cNvPr id="8" name="Picture 9" descr="Table&#10;&#10;Description automatically generated">
            <a:extLst>
              <a:ext uri="{FF2B5EF4-FFF2-40B4-BE49-F238E27FC236}">
                <a16:creationId xmlns:a16="http://schemas.microsoft.com/office/drawing/2014/main" id="{3A903992-1C63-FCD0-15D8-54A14B34082E}"/>
              </a:ext>
            </a:extLst>
          </p:cNvPr>
          <p:cNvPicPr>
            <a:picLocks noChangeAspect="1"/>
          </p:cNvPicPr>
          <p:nvPr/>
        </p:nvPicPr>
        <p:blipFill>
          <a:blip r:embed="rId5"/>
          <a:stretch>
            <a:fillRect/>
          </a:stretch>
        </p:blipFill>
        <p:spPr>
          <a:xfrm>
            <a:off x="1186543" y="1399334"/>
            <a:ext cx="3483428" cy="5202330"/>
          </a:xfrm>
          <a:prstGeom prst="rect">
            <a:avLst/>
          </a:prstGeom>
          <a:ln>
            <a:solidFill>
              <a:srgbClr val="4472C4"/>
            </a:solidFill>
          </a:ln>
        </p:spPr>
      </p:pic>
      <p:pic>
        <p:nvPicPr>
          <p:cNvPr id="10" name="Picture 11" descr="Graphical user interface, text, application&#10;&#10;Description automatically generated">
            <a:extLst>
              <a:ext uri="{FF2B5EF4-FFF2-40B4-BE49-F238E27FC236}">
                <a16:creationId xmlns:a16="http://schemas.microsoft.com/office/drawing/2014/main" id="{69FC9573-9EC9-4A99-5DF4-9D316E226E77}"/>
              </a:ext>
            </a:extLst>
          </p:cNvPr>
          <p:cNvPicPr>
            <a:picLocks noChangeAspect="1"/>
          </p:cNvPicPr>
          <p:nvPr/>
        </p:nvPicPr>
        <p:blipFill>
          <a:blip r:embed="rId6"/>
          <a:stretch>
            <a:fillRect/>
          </a:stretch>
        </p:blipFill>
        <p:spPr>
          <a:xfrm>
            <a:off x="1502228" y="2672145"/>
            <a:ext cx="2743200" cy="1644339"/>
          </a:xfrm>
          <a:prstGeom prst="rect">
            <a:avLst/>
          </a:prstGeom>
        </p:spPr>
      </p:pic>
    </p:spTree>
    <p:extLst>
      <p:ext uri="{BB962C8B-B14F-4D97-AF65-F5344CB8AC3E}">
        <p14:creationId xmlns:p14="http://schemas.microsoft.com/office/powerpoint/2010/main" val="3314634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4" grpId="0"/>
      <p:bldP spid="5" grpId="0"/>
      <p:bldP spid="6" grpId="0"/>
      <p:bldP spid="7" grpId="0"/>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1CF676-D7B0-6BB6-473D-8AAF3B7E84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05" t="16667" r="22488" b="12381"/>
          <a:stretch/>
        </p:blipFill>
        <p:spPr bwMode="auto">
          <a:xfrm>
            <a:off x="434439" y="1712660"/>
            <a:ext cx="6791690" cy="48603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339AC-8B1C-955F-9CFD-B5484731F819}"/>
              </a:ext>
            </a:extLst>
          </p:cNvPr>
          <p:cNvSpPr txBox="1"/>
          <p:nvPr/>
        </p:nvSpPr>
        <p:spPr>
          <a:xfrm>
            <a:off x="7438900" y="1706369"/>
            <a:ext cx="44136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Waffle Plot</a:t>
            </a:r>
            <a:r>
              <a:rPr lang="en-US">
                <a:ea typeface="+mn-lt"/>
                <a:cs typeface="+mn-lt"/>
              </a:rPr>
              <a:t> depicts the  total concentration of each gas. </a:t>
            </a:r>
            <a:endParaRPr lang="en-US"/>
          </a:p>
        </p:txBody>
      </p:sp>
      <p:sp>
        <p:nvSpPr>
          <p:cNvPr id="8" name="Title 1">
            <a:extLst>
              <a:ext uri="{FF2B5EF4-FFF2-40B4-BE49-F238E27FC236}">
                <a16:creationId xmlns:a16="http://schemas.microsoft.com/office/drawing/2014/main" id="{FA9C012C-8C81-AC9F-B83F-8237825AAF81}"/>
              </a:ext>
            </a:extLst>
          </p:cNvPr>
          <p:cNvSpPr>
            <a:spLocks noGrp="1"/>
          </p:cNvSpPr>
          <p:nvPr>
            <p:ph type="title"/>
          </p:nvPr>
        </p:nvSpPr>
        <p:spPr>
          <a:xfrm>
            <a:off x="963795" y="-96761"/>
            <a:ext cx="10890746" cy="1800526"/>
          </a:xfrm>
        </p:spPr>
        <p:txBody>
          <a:bodyPr>
            <a:normAutofit/>
          </a:bodyPr>
          <a:lstStyle/>
          <a:p>
            <a:pPr algn="ctr"/>
            <a:r>
              <a:rPr lang="en-US" u="sng">
                <a:ea typeface="Calibri Light"/>
                <a:cs typeface="Calibri Light"/>
              </a:rPr>
              <a:t>Average Gas Concentration in the Atmosphere</a:t>
            </a:r>
          </a:p>
        </p:txBody>
      </p:sp>
      <p:sp>
        <p:nvSpPr>
          <p:cNvPr id="9" name="TextBox 8">
            <a:extLst>
              <a:ext uri="{FF2B5EF4-FFF2-40B4-BE49-F238E27FC236}">
                <a16:creationId xmlns:a16="http://schemas.microsoft.com/office/drawing/2014/main" id="{73E74F2B-D489-E244-55EA-55D628033689}"/>
              </a:ext>
            </a:extLst>
          </p:cNvPr>
          <p:cNvSpPr txBox="1"/>
          <p:nvPr/>
        </p:nvSpPr>
        <p:spPr>
          <a:xfrm>
            <a:off x="7464879" y="2461863"/>
            <a:ext cx="4463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panose="020F0502020204030204"/>
                <a:cs typeface="Calibri" panose="020F0502020204030204"/>
              </a:rPr>
              <a:t>Units – Parts Per Billion</a:t>
            </a:r>
          </a:p>
        </p:txBody>
      </p:sp>
      <p:sp>
        <p:nvSpPr>
          <p:cNvPr id="10" name="TextBox 9">
            <a:extLst>
              <a:ext uri="{FF2B5EF4-FFF2-40B4-BE49-F238E27FC236}">
                <a16:creationId xmlns:a16="http://schemas.microsoft.com/office/drawing/2014/main" id="{1106A302-9BD6-B52D-A068-A95F5C8DCE2B}"/>
              </a:ext>
            </a:extLst>
          </p:cNvPr>
          <p:cNvSpPr txBox="1"/>
          <p:nvPr/>
        </p:nvSpPr>
        <p:spPr>
          <a:xfrm>
            <a:off x="7486650" y="3012621"/>
            <a:ext cx="4463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panose="020F0502020204030204"/>
                <a:cs typeface="Calibri" panose="020F0502020204030204"/>
              </a:rPr>
              <a:t>Largest portion of the atmosphere comprises of CO.</a:t>
            </a:r>
            <a:endParaRPr lang="en-US"/>
          </a:p>
        </p:txBody>
      </p:sp>
      <p:sp>
        <p:nvSpPr>
          <p:cNvPr id="12" name="TextBox 11">
            <a:extLst>
              <a:ext uri="{FF2B5EF4-FFF2-40B4-BE49-F238E27FC236}">
                <a16:creationId xmlns:a16="http://schemas.microsoft.com/office/drawing/2014/main" id="{BC578B22-F753-EAA0-9674-592B78323FD5}"/>
              </a:ext>
            </a:extLst>
          </p:cNvPr>
          <p:cNvSpPr txBox="1"/>
          <p:nvPr/>
        </p:nvSpPr>
        <p:spPr>
          <a:xfrm>
            <a:off x="7486650" y="3829049"/>
            <a:ext cx="4463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a:ea typeface="Calibri" panose="020F0502020204030204"/>
                <a:cs typeface="Calibri" panose="020F0502020204030204"/>
              </a:rPr>
              <a:t>Each gas damages the environment in different ways.</a:t>
            </a:r>
            <a:endParaRPr lang="en-US">
              <a:ea typeface="+mn-lt"/>
              <a:cs typeface="+mn-lt"/>
            </a:endParaRPr>
          </a:p>
        </p:txBody>
      </p:sp>
      <p:sp>
        <p:nvSpPr>
          <p:cNvPr id="13" name="TextBox 12">
            <a:extLst>
              <a:ext uri="{FF2B5EF4-FFF2-40B4-BE49-F238E27FC236}">
                <a16:creationId xmlns:a16="http://schemas.microsoft.com/office/drawing/2014/main" id="{821878B8-B2A0-384F-D39D-FD00F9AD1FCE}"/>
              </a:ext>
            </a:extLst>
          </p:cNvPr>
          <p:cNvSpPr txBox="1"/>
          <p:nvPr/>
        </p:nvSpPr>
        <p:spPr>
          <a:xfrm>
            <a:off x="7434943" y="4648200"/>
            <a:ext cx="4517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 Higher concentration doesn't mean higher  damage.​</a:t>
            </a:r>
            <a:endParaRPr lang="en-US">
              <a:ea typeface="Calibri" panose="020F0502020204030204"/>
              <a:cs typeface="Calibri" panose="020F0502020204030204"/>
            </a:endParaRPr>
          </a:p>
        </p:txBody>
      </p:sp>
    </p:spTree>
    <p:extLst>
      <p:ext uri="{BB962C8B-B14F-4D97-AF65-F5344CB8AC3E}">
        <p14:creationId xmlns:p14="http://schemas.microsoft.com/office/powerpoint/2010/main" val="33687490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ox(in)">
                                      <p:cBhvr>
                                        <p:cTn id="11" dur="20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2" grpId="0"/>
      <p:bldP spid="13"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C10C4-E322-5748-1CDE-C5B1441AA1A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308" r="-234" b="2972"/>
          <a:stretch/>
        </p:blipFill>
        <p:spPr bwMode="auto">
          <a:xfrm>
            <a:off x="623309" y="1286286"/>
            <a:ext cx="7386795" cy="52850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CD1AD-9A0B-AB11-8283-D61A6FBAD349}"/>
              </a:ext>
            </a:extLst>
          </p:cNvPr>
          <p:cNvSpPr txBox="1"/>
          <p:nvPr/>
        </p:nvSpPr>
        <p:spPr>
          <a:xfrm>
            <a:off x="8242276" y="1513342"/>
            <a:ext cx="3718957"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b="1">
                <a:ea typeface="+mn-lt"/>
                <a:cs typeface="+mn-lt"/>
              </a:rPr>
              <a:t>Box Plot</a:t>
            </a:r>
            <a:r>
              <a:rPr lang="en-US">
                <a:ea typeface="+mn-lt"/>
                <a:cs typeface="+mn-lt"/>
              </a:rPr>
              <a:t> : concentration of values and the outliers. </a:t>
            </a:r>
            <a:endParaRPr lang="en-US">
              <a:ea typeface="Calibri" panose="020F0502020204030204"/>
              <a:cs typeface="Calibri"/>
            </a:endParaRPr>
          </a:p>
        </p:txBody>
      </p:sp>
      <p:sp>
        <p:nvSpPr>
          <p:cNvPr id="4" name="TextBox 3">
            <a:extLst>
              <a:ext uri="{FF2B5EF4-FFF2-40B4-BE49-F238E27FC236}">
                <a16:creationId xmlns:a16="http://schemas.microsoft.com/office/drawing/2014/main" id="{E571BFE2-E4BC-3DD6-65B8-0A96DC1C508B}"/>
              </a:ext>
            </a:extLst>
          </p:cNvPr>
          <p:cNvSpPr txBox="1"/>
          <p:nvPr/>
        </p:nvSpPr>
        <p:spPr>
          <a:xfrm>
            <a:off x="8240486" y="2743200"/>
            <a:ext cx="3733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Shows longer tail on lower of values. ​</a:t>
            </a:r>
            <a:endParaRPr lang="en-US">
              <a:ea typeface="Calibri" panose="020F0502020204030204"/>
              <a:cs typeface="Calibri" panose="020F0502020204030204"/>
            </a:endParaRPr>
          </a:p>
        </p:txBody>
      </p:sp>
      <p:sp>
        <p:nvSpPr>
          <p:cNvPr id="5" name="TextBox 4">
            <a:extLst>
              <a:ext uri="{FF2B5EF4-FFF2-40B4-BE49-F238E27FC236}">
                <a16:creationId xmlns:a16="http://schemas.microsoft.com/office/drawing/2014/main" id="{2DF0E6FC-D099-36D1-E0B6-76C9C7C39598}"/>
              </a:ext>
            </a:extLst>
          </p:cNvPr>
          <p:cNvSpPr txBox="1"/>
          <p:nvPr/>
        </p:nvSpPr>
        <p:spPr>
          <a:xfrm>
            <a:off x="8294915" y="3842657"/>
            <a:ext cx="36249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Average value for those gases might be low, but that's not the case.​</a:t>
            </a:r>
            <a:endParaRPr lang="en-US">
              <a:ea typeface="Calibri" panose="020F0502020204030204"/>
              <a:cs typeface="Calibri" panose="020F0502020204030204"/>
            </a:endParaRPr>
          </a:p>
        </p:txBody>
      </p:sp>
      <p:sp>
        <p:nvSpPr>
          <p:cNvPr id="7" name="Title 1">
            <a:extLst>
              <a:ext uri="{FF2B5EF4-FFF2-40B4-BE49-F238E27FC236}">
                <a16:creationId xmlns:a16="http://schemas.microsoft.com/office/drawing/2014/main" id="{4EDE393A-9E96-91C8-6836-E7A6DF5A226C}"/>
              </a:ext>
            </a:extLst>
          </p:cNvPr>
          <p:cNvSpPr>
            <a:spLocks noGrp="1"/>
          </p:cNvSpPr>
          <p:nvPr>
            <p:ph type="title"/>
          </p:nvPr>
        </p:nvSpPr>
        <p:spPr>
          <a:xfrm>
            <a:off x="375966" y="-292704"/>
            <a:ext cx="10890746" cy="1800526"/>
          </a:xfrm>
        </p:spPr>
        <p:txBody>
          <a:bodyPr>
            <a:normAutofit/>
          </a:bodyPr>
          <a:lstStyle/>
          <a:p>
            <a:pPr algn="ctr"/>
            <a:r>
              <a:rPr lang="en-US" u="sng">
                <a:ea typeface="Calibri Light"/>
                <a:cs typeface="Calibri Light"/>
              </a:rPr>
              <a:t>Distribution of Gases – Outlier Analysis</a:t>
            </a:r>
          </a:p>
        </p:txBody>
      </p:sp>
    </p:spTree>
    <p:extLst>
      <p:ext uri="{BB962C8B-B14F-4D97-AF65-F5344CB8AC3E}">
        <p14:creationId xmlns:p14="http://schemas.microsoft.com/office/powerpoint/2010/main" val="23170632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900" decel="100000" fill="hold"/>
                                        <p:tgtEl>
                                          <p:spTgt spid="10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F6BB7A8-B918-5F2D-A294-EFCBD299C1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37" r="40" b="181"/>
          <a:stretch/>
        </p:blipFill>
        <p:spPr bwMode="auto">
          <a:xfrm>
            <a:off x="91045" y="1030514"/>
            <a:ext cx="7921638" cy="57006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934CD0-F1F6-EF92-0E2C-4CE8C6E166B5}"/>
              </a:ext>
            </a:extLst>
          </p:cNvPr>
          <p:cNvSpPr txBox="1"/>
          <p:nvPr/>
        </p:nvSpPr>
        <p:spPr>
          <a:xfrm>
            <a:off x="8112579" y="993894"/>
            <a:ext cx="3985409" cy="6463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b="1"/>
              <a:t>Violin Plot</a:t>
            </a:r>
            <a:r>
              <a:rPr lang="en-US"/>
              <a:t> is used to show the distribution of gases. </a:t>
            </a:r>
            <a:endParaRPr lang="en-US">
              <a:ea typeface="Calibri"/>
              <a:cs typeface="Calibri"/>
            </a:endParaRPr>
          </a:p>
        </p:txBody>
      </p:sp>
      <p:sp>
        <p:nvSpPr>
          <p:cNvPr id="4" name="TextBox 3">
            <a:extLst>
              <a:ext uri="{FF2B5EF4-FFF2-40B4-BE49-F238E27FC236}">
                <a16:creationId xmlns:a16="http://schemas.microsoft.com/office/drawing/2014/main" id="{A5AAB3B0-4D88-C984-99D3-B5C5712215BE}"/>
              </a:ext>
            </a:extLst>
          </p:cNvPr>
          <p:cNvSpPr txBox="1"/>
          <p:nvPr/>
        </p:nvSpPr>
        <p:spPr>
          <a:xfrm>
            <a:off x="8109857" y="2013857"/>
            <a:ext cx="4038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Except for SO2, most of the gases are in fact concentrated in the upper range.​</a:t>
            </a:r>
            <a:endParaRPr lang="en-US">
              <a:ea typeface="Calibri" panose="020F0502020204030204"/>
              <a:cs typeface="Calibri" panose="020F0502020204030204"/>
            </a:endParaRPr>
          </a:p>
        </p:txBody>
      </p:sp>
      <p:sp>
        <p:nvSpPr>
          <p:cNvPr id="5" name="TextBox 4">
            <a:extLst>
              <a:ext uri="{FF2B5EF4-FFF2-40B4-BE49-F238E27FC236}">
                <a16:creationId xmlns:a16="http://schemas.microsoft.com/office/drawing/2014/main" id="{34398C81-FBBA-5216-DE9F-97007941A7A0}"/>
              </a:ext>
            </a:extLst>
          </p:cNvPr>
          <p:cNvSpPr txBox="1"/>
          <p:nvPr/>
        </p:nvSpPr>
        <p:spPr>
          <a:xfrm>
            <a:off x="8109857" y="3298371"/>
            <a:ext cx="4038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SO2 has the largest distribution?​</a:t>
            </a:r>
            <a:endParaRPr lang="en-US">
              <a:ea typeface="Calibri" panose="020F0502020204030204"/>
              <a:cs typeface="Calibri" panose="020F0502020204030204"/>
            </a:endParaRPr>
          </a:p>
        </p:txBody>
      </p:sp>
      <p:sp>
        <p:nvSpPr>
          <p:cNvPr id="6" name="Title 1">
            <a:extLst>
              <a:ext uri="{FF2B5EF4-FFF2-40B4-BE49-F238E27FC236}">
                <a16:creationId xmlns:a16="http://schemas.microsoft.com/office/drawing/2014/main" id="{6D6EF5E8-D5BF-CC31-EAF6-6140FE85F22D}"/>
              </a:ext>
            </a:extLst>
          </p:cNvPr>
          <p:cNvSpPr>
            <a:spLocks noGrp="1"/>
          </p:cNvSpPr>
          <p:nvPr>
            <p:ph type="title"/>
          </p:nvPr>
        </p:nvSpPr>
        <p:spPr>
          <a:xfrm>
            <a:off x="375966" y="-292704"/>
            <a:ext cx="10890746" cy="1800526"/>
          </a:xfrm>
        </p:spPr>
        <p:txBody>
          <a:bodyPr>
            <a:normAutofit/>
          </a:bodyPr>
          <a:lstStyle/>
          <a:p>
            <a:pPr algn="ctr"/>
            <a:r>
              <a:rPr lang="en-US" u="sng">
                <a:ea typeface="Calibri Light"/>
                <a:cs typeface="Calibri Light"/>
              </a:rPr>
              <a:t>Distribution of Gases </a:t>
            </a:r>
          </a:p>
        </p:txBody>
      </p:sp>
    </p:spTree>
    <p:extLst>
      <p:ext uri="{BB962C8B-B14F-4D97-AF65-F5344CB8AC3E}">
        <p14:creationId xmlns:p14="http://schemas.microsoft.com/office/powerpoint/2010/main" val="39086425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checkerboard(across)">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684692-AAA5-C67D-9F5C-EC058BC8B8C9}"/>
              </a:ext>
            </a:extLst>
          </p:cNvPr>
          <p:cNvPicPr>
            <a:picLocks noChangeAspect="1"/>
          </p:cNvPicPr>
          <p:nvPr/>
        </p:nvPicPr>
        <p:blipFill rotWithShape="1">
          <a:blip r:embed="rId2"/>
          <a:srcRect l="-1660" t="4020" b="-168"/>
          <a:stretch/>
        </p:blipFill>
        <p:spPr>
          <a:xfrm>
            <a:off x="310424" y="1111992"/>
            <a:ext cx="7762745" cy="5623856"/>
          </a:xfrm>
          <a:prstGeom prst="rect">
            <a:avLst/>
          </a:prstGeom>
          <a:ln>
            <a:solidFill>
              <a:schemeClr val="tx1"/>
            </a:solidFill>
          </a:ln>
        </p:spPr>
      </p:pic>
      <p:sp>
        <p:nvSpPr>
          <p:cNvPr id="7" name="TextBox 6">
            <a:extLst>
              <a:ext uri="{FF2B5EF4-FFF2-40B4-BE49-F238E27FC236}">
                <a16:creationId xmlns:a16="http://schemas.microsoft.com/office/drawing/2014/main" id="{C03A83AF-129E-BC69-79CA-468705EAAA30}"/>
              </a:ext>
            </a:extLst>
          </p:cNvPr>
          <p:cNvSpPr txBox="1"/>
          <p:nvPr/>
        </p:nvSpPr>
        <p:spPr>
          <a:xfrm>
            <a:off x="8071686" y="1039646"/>
            <a:ext cx="38098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Calibri"/>
                <a:cs typeface="Calibri"/>
              </a:rPr>
              <a:t>This </a:t>
            </a:r>
            <a:r>
              <a:rPr lang="en-US" b="1">
                <a:ea typeface="Calibri"/>
                <a:cs typeface="Calibri"/>
              </a:rPr>
              <a:t>Choropleth dashboard </a:t>
            </a:r>
            <a:r>
              <a:rPr lang="en-US">
                <a:ea typeface="Calibri"/>
                <a:cs typeface="Calibri"/>
              </a:rPr>
              <a:t>depicts the average distribution of the pollutants across all states in the US over the past 15 years.</a:t>
            </a:r>
          </a:p>
        </p:txBody>
      </p:sp>
      <p:sp>
        <p:nvSpPr>
          <p:cNvPr id="2" name="TextBox 1">
            <a:extLst>
              <a:ext uri="{FF2B5EF4-FFF2-40B4-BE49-F238E27FC236}">
                <a16:creationId xmlns:a16="http://schemas.microsoft.com/office/drawing/2014/main" id="{513CDFCD-7AAF-A00D-0D91-1A8D071503E1}"/>
              </a:ext>
            </a:extLst>
          </p:cNvPr>
          <p:cNvSpPr txBox="1"/>
          <p:nvPr/>
        </p:nvSpPr>
        <p:spPr>
          <a:xfrm>
            <a:off x="8124538" y="2383491"/>
            <a:ext cx="38970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Mean distribution of </a:t>
            </a:r>
            <a:r>
              <a:rPr lang="en-US" b="1">
                <a:cs typeface="Arial"/>
              </a:rPr>
              <a:t>CO is high </a:t>
            </a:r>
            <a:r>
              <a:rPr lang="en-US">
                <a:cs typeface="Arial"/>
              </a:rPr>
              <a:t>compared to other gases in the US.​</a:t>
            </a:r>
            <a:endParaRPr lang="en-US">
              <a:cs typeface="Calibri" panose="020F0502020204030204"/>
            </a:endParaRPr>
          </a:p>
        </p:txBody>
      </p:sp>
      <p:sp>
        <p:nvSpPr>
          <p:cNvPr id="3" name="TextBox 2">
            <a:extLst>
              <a:ext uri="{FF2B5EF4-FFF2-40B4-BE49-F238E27FC236}">
                <a16:creationId xmlns:a16="http://schemas.microsoft.com/office/drawing/2014/main" id="{CF0EE73C-6BFD-FCFF-B62B-17856C84C711}"/>
              </a:ext>
            </a:extLst>
          </p:cNvPr>
          <p:cNvSpPr txBox="1"/>
          <p:nvPr/>
        </p:nvSpPr>
        <p:spPr>
          <a:xfrm>
            <a:off x="8126310" y="3384932"/>
            <a:ext cx="3962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cs typeface="Arial"/>
              </a:rPr>
              <a:t>Mean distribution of </a:t>
            </a:r>
            <a:r>
              <a:rPr lang="en-US" b="1">
                <a:cs typeface="Arial"/>
              </a:rPr>
              <a:t>SO2 is low </a:t>
            </a:r>
            <a:r>
              <a:rPr lang="en-US">
                <a:cs typeface="Arial"/>
              </a:rPr>
              <a:t>compared to other gases in the US. ​</a:t>
            </a:r>
            <a:endParaRPr lang="en-US">
              <a:cs typeface="Calibri" panose="020F0502020204030204"/>
            </a:endParaRPr>
          </a:p>
        </p:txBody>
      </p:sp>
      <p:sp>
        <p:nvSpPr>
          <p:cNvPr id="6" name="Title 1">
            <a:extLst>
              <a:ext uri="{FF2B5EF4-FFF2-40B4-BE49-F238E27FC236}">
                <a16:creationId xmlns:a16="http://schemas.microsoft.com/office/drawing/2014/main" id="{AB00245D-FE5D-3321-3BF9-871A9777A5A5}"/>
              </a:ext>
            </a:extLst>
          </p:cNvPr>
          <p:cNvSpPr>
            <a:spLocks noGrp="1"/>
          </p:cNvSpPr>
          <p:nvPr>
            <p:ph type="title"/>
          </p:nvPr>
        </p:nvSpPr>
        <p:spPr>
          <a:xfrm>
            <a:off x="375966" y="-292704"/>
            <a:ext cx="11663631" cy="1397755"/>
          </a:xfrm>
        </p:spPr>
        <p:txBody>
          <a:bodyPr>
            <a:normAutofit/>
          </a:bodyPr>
          <a:lstStyle/>
          <a:p>
            <a:pPr algn="ctr"/>
            <a:r>
              <a:rPr lang="en-US" u="sng">
                <a:ea typeface="Calibri Light"/>
                <a:cs typeface="Calibri Light"/>
              </a:rPr>
              <a:t>Mean Distribution of all the four Pollutants</a:t>
            </a:r>
          </a:p>
        </p:txBody>
      </p:sp>
      <p:sp>
        <p:nvSpPr>
          <p:cNvPr id="5" name="TextBox 4">
            <a:extLst>
              <a:ext uri="{FF2B5EF4-FFF2-40B4-BE49-F238E27FC236}">
                <a16:creationId xmlns:a16="http://schemas.microsoft.com/office/drawing/2014/main" id="{7784AF91-2644-4A7B-4B94-2C9BE93E3EAE}"/>
              </a:ext>
            </a:extLst>
          </p:cNvPr>
          <p:cNvSpPr txBox="1"/>
          <p:nvPr/>
        </p:nvSpPr>
        <p:spPr>
          <a:xfrm>
            <a:off x="8124538" y="4519856"/>
            <a:ext cx="3957196" cy="646331"/>
          </a:xfrm>
          <a:prstGeom prst="rect">
            <a:avLst/>
          </a:prstGeom>
          <a:noFill/>
        </p:spPr>
        <p:txBody>
          <a:bodyPr wrap="square" rtlCol="0">
            <a:spAutoFit/>
          </a:bodyPr>
          <a:lstStyle/>
          <a:p>
            <a:pPr marL="285750" indent="-285750">
              <a:buFont typeface="Arial" panose="020B0604020202020204" pitchFamily="34" charset="0"/>
              <a:buChar char="•"/>
            </a:pPr>
            <a:r>
              <a:rPr lang="en-US"/>
              <a:t>Let’s look at the distribution of the pollutants in </a:t>
            </a:r>
            <a:r>
              <a:rPr lang="en-US" b="1"/>
              <a:t>Alaska</a:t>
            </a:r>
            <a:r>
              <a:rPr lang="en-US"/>
              <a:t>.</a:t>
            </a:r>
          </a:p>
        </p:txBody>
      </p:sp>
      <p:sp>
        <p:nvSpPr>
          <p:cNvPr id="8" name="TextBox 7">
            <a:extLst>
              <a:ext uri="{FF2B5EF4-FFF2-40B4-BE49-F238E27FC236}">
                <a16:creationId xmlns:a16="http://schemas.microsoft.com/office/drawing/2014/main" id="{3C8AAB61-7191-2A18-5AB0-6B53D7C93D4C}"/>
              </a:ext>
            </a:extLst>
          </p:cNvPr>
          <p:cNvSpPr txBox="1"/>
          <p:nvPr/>
        </p:nvSpPr>
        <p:spPr>
          <a:xfrm>
            <a:off x="8592931" y="5798296"/>
            <a:ext cx="3428692" cy="369332"/>
          </a:xfrm>
          <a:prstGeom prst="rect">
            <a:avLst/>
          </a:prstGeom>
          <a:noFill/>
        </p:spPr>
        <p:txBody>
          <a:bodyPr wrap="square" rtlCol="0">
            <a:spAutoFit/>
          </a:bodyPr>
          <a:lstStyle/>
          <a:p>
            <a:r>
              <a:rPr lang="en-US"/>
              <a:t>Wait!!! Other states are too tiny!</a:t>
            </a:r>
          </a:p>
        </p:txBody>
      </p:sp>
    </p:spTree>
    <p:extLst>
      <p:ext uri="{BB962C8B-B14F-4D97-AF65-F5344CB8AC3E}">
        <p14:creationId xmlns:p14="http://schemas.microsoft.com/office/powerpoint/2010/main" val="15432569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7AAC78A-C2F0-CC2D-5164-5521FC6145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9" t="5445" b="-165"/>
          <a:stretch/>
        </p:blipFill>
        <p:spPr bwMode="auto">
          <a:xfrm>
            <a:off x="375458" y="1114384"/>
            <a:ext cx="8118688" cy="56554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AAE69D-8A43-E053-8DB0-77BDDB79AB1C}"/>
              </a:ext>
            </a:extLst>
          </p:cNvPr>
          <p:cNvSpPr txBox="1"/>
          <p:nvPr/>
        </p:nvSpPr>
        <p:spPr>
          <a:xfrm>
            <a:off x="8528684" y="1460826"/>
            <a:ext cx="36633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a:cs typeface="Calibri"/>
              </a:rPr>
              <a:t>This </a:t>
            </a:r>
            <a:r>
              <a:rPr lang="en-US" b="1">
                <a:ea typeface="Calibri"/>
                <a:cs typeface="Calibri"/>
              </a:rPr>
              <a:t>Hex tile cartogram</a:t>
            </a:r>
            <a:r>
              <a:rPr lang="en-US">
                <a:ea typeface="Calibri"/>
                <a:cs typeface="Calibri"/>
              </a:rPr>
              <a:t> depicts the average AQI of the pollutants in the US. </a:t>
            </a:r>
            <a:endParaRPr lang="en-US"/>
          </a:p>
        </p:txBody>
      </p:sp>
      <p:sp>
        <p:nvSpPr>
          <p:cNvPr id="2" name="TextBox 1">
            <a:extLst>
              <a:ext uri="{FF2B5EF4-FFF2-40B4-BE49-F238E27FC236}">
                <a16:creationId xmlns:a16="http://schemas.microsoft.com/office/drawing/2014/main" id="{C5F29B72-EFB6-9006-B2F4-A2BE7688E296}"/>
              </a:ext>
            </a:extLst>
          </p:cNvPr>
          <p:cNvSpPr txBox="1"/>
          <p:nvPr/>
        </p:nvSpPr>
        <p:spPr>
          <a:xfrm>
            <a:off x="8528684" y="2782669"/>
            <a:ext cx="3510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Calibri"/>
                <a:cs typeface="Calibri"/>
              </a:rPr>
              <a:t>Better Comparison</a:t>
            </a:r>
          </a:p>
          <a:p>
            <a:r>
              <a:rPr lang="en-US">
                <a:ea typeface="Calibri"/>
                <a:cs typeface="Calibri"/>
              </a:rPr>
              <a:t>      The states are uniformly sized </a:t>
            </a:r>
          </a:p>
        </p:txBody>
      </p:sp>
      <p:sp>
        <p:nvSpPr>
          <p:cNvPr id="6" name="Title 1">
            <a:extLst>
              <a:ext uri="{FF2B5EF4-FFF2-40B4-BE49-F238E27FC236}">
                <a16:creationId xmlns:a16="http://schemas.microsoft.com/office/drawing/2014/main" id="{9402CD49-95C6-BD99-ADBB-EBA43A1A06AD}"/>
              </a:ext>
            </a:extLst>
          </p:cNvPr>
          <p:cNvSpPr>
            <a:spLocks noGrp="1"/>
          </p:cNvSpPr>
          <p:nvPr>
            <p:ph type="title"/>
          </p:nvPr>
        </p:nvSpPr>
        <p:spPr>
          <a:xfrm>
            <a:off x="375966" y="-292704"/>
            <a:ext cx="11663631" cy="1397755"/>
          </a:xfrm>
        </p:spPr>
        <p:txBody>
          <a:bodyPr>
            <a:normAutofit/>
          </a:bodyPr>
          <a:lstStyle/>
          <a:p>
            <a:pPr algn="ctr"/>
            <a:r>
              <a:rPr lang="en-US" u="sng">
                <a:ea typeface="Calibri Light"/>
                <a:cs typeface="Calibri Light"/>
              </a:rPr>
              <a:t>Average Air Quality Index of all the four Pollutants</a:t>
            </a:r>
          </a:p>
        </p:txBody>
      </p:sp>
      <p:sp>
        <p:nvSpPr>
          <p:cNvPr id="5" name="TextBox 4">
            <a:extLst>
              <a:ext uri="{FF2B5EF4-FFF2-40B4-BE49-F238E27FC236}">
                <a16:creationId xmlns:a16="http://schemas.microsoft.com/office/drawing/2014/main" id="{F64CDE53-B3FA-2538-1D88-8F26D9FDBCBF}"/>
              </a:ext>
            </a:extLst>
          </p:cNvPr>
          <p:cNvSpPr txBox="1"/>
          <p:nvPr/>
        </p:nvSpPr>
        <p:spPr>
          <a:xfrm>
            <a:off x="8528683" y="3774142"/>
            <a:ext cx="3663315" cy="923330"/>
          </a:xfrm>
          <a:prstGeom prst="rect">
            <a:avLst/>
          </a:prstGeom>
          <a:noFill/>
        </p:spPr>
        <p:txBody>
          <a:bodyPr wrap="square" rtlCol="0">
            <a:spAutoFit/>
          </a:bodyPr>
          <a:lstStyle/>
          <a:p>
            <a:pPr marL="285750" indent="-285750">
              <a:buFont typeface="Arial" panose="020B0604020202020204" pitchFamily="34" charset="0"/>
              <a:buChar char="•"/>
            </a:pPr>
            <a:r>
              <a:rPr lang="en-US">
                <a:cs typeface="Calibri"/>
              </a:rPr>
              <a:t>States with major </a:t>
            </a:r>
            <a:r>
              <a:rPr lang="en-US" b="1">
                <a:cs typeface="Calibri"/>
              </a:rPr>
              <a:t>metropolitan cities </a:t>
            </a:r>
            <a:r>
              <a:rPr lang="en-US">
                <a:cs typeface="Calibri"/>
              </a:rPr>
              <a:t>- higher AQI values</a:t>
            </a:r>
          </a:p>
          <a:p>
            <a:r>
              <a:rPr lang="en-US"/>
              <a:t> </a:t>
            </a:r>
          </a:p>
        </p:txBody>
      </p:sp>
      <p:sp>
        <p:nvSpPr>
          <p:cNvPr id="7" name="TextBox 6">
            <a:extLst>
              <a:ext uri="{FF2B5EF4-FFF2-40B4-BE49-F238E27FC236}">
                <a16:creationId xmlns:a16="http://schemas.microsoft.com/office/drawing/2014/main" id="{E1557965-3869-E60D-2DF6-12FF82BFC194}"/>
              </a:ext>
            </a:extLst>
          </p:cNvPr>
          <p:cNvSpPr txBox="1"/>
          <p:nvPr/>
        </p:nvSpPr>
        <p:spPr>
          <a:xfrm>
            <a:off x="8528683" y="4705986"/>
            <a:ext cx="3396548" cy="923330"/>
          </a:xfrm>
          <a:prstGeom prst="rect">
            <a:avLst/>
          </a:prstGeom>
          <a:noFill/>
        </p:spPr>
        <p:txBody>
          <a:bodyPr wrap="square" rtlCol="0">
            <a:spAutoFit/>
          </a:bodyPr>
          <a:lstStyle/>
          <a:p>
            <a:pPr marL="285750" indent="-285750">
              <a:buFont typeface="Arial" panose="020B0604020202020204" pitchFamily="34" charset="0"/>
              <a:buChar char="•"/>
            </a:pPr>
            <a:r>
              <a:rPr lang="en-US"/>
              <a:t>Average AQI values of </a:t>
            </a:r>
            <a:r>
              <a:rPr lang="en-US" b="1"/>
              <a:t>O3</a:t>
            </a:r>
            <a:r>
              <a:rPr lang="en-US"/>
              <a:t> and </a:t>
            </a:r>
            <a:r>
              <a:rPr lang="en-US" b="1"/>
              <a:t>NO2 </a:t>
            </a:r>
            <a:r>
              <a:rPr lang="en-US"/>
              <a:t>has reached concerning level over the past years.</a:t>
            </a:r>
          </a:p>
        </p:txBody>
      </p:sp>
    </p:spTree>
    <p:extLst>
      <p:ext uri="{BB962C8B-B14F-4D97-AF65-F5344CB8AC3E}">
        <p14:creationId xmlns:p14="http://schemas.microsoft.com/office/powerpoint/2010/main" val="477733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randombar(horizontal)">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66CD-B9DD-6886-9C7D-44473E1F82A8}"/>
              </a:ext>
            </a:extLst>
          </p:cNvPr>
          <p:cNvSpPr>
            <a:spLocks noGrp="1"/>
          </p:cNvSpPr>
          <p:nvPr>
            <p:ph type="title"/>
          </p:nvPr>
        </p:nvSpPr>
        <p:spPr>
          <a:xfrm>
            <a:off x="194256" y="257801"/>
            <a:ext cx="11063912" cy="939198"/>
          </a:xfrm>
        </p:spPr>
        <p:txBody>
          <a:bodyPr>
            <a:normAutofit/>
          </a:bodyPr>
          <a:lstStyle/>
          <a:p>
            <a:pPr algn="ctr"/>
            <a:r>
              <a:rPr lang="en-US" sz="2800" b="1" u="sng">
                <a:latin typeface="Times New Roman"/>
                <a:cs typeface="Calibri Light"/>
              </a:rPr>
              <a:t>Comparison of highest pollutant states for 2014 &amp;2015 </a:t>
            </a:r>
          </a:p>
        </p:txBody>
      </p:sp>
      <p:sp>
        <p:nvSpPr>
          <p:cNvPr id="6" name="TextBox 5">
            <a:extLst>
              <a:ext uri="{FF2B5EF4-FFF2-40B4-BE49-F238E27FC236}">
                <a16:creationId xmlns:a16="http://schemas.microsoft.com/office/drawing/2014/main" id="{A08D5A35-C463-C775-5DC0-A61665F755E4}"/>
              </a:ext>
            </a:extLst>
          </p:cNvPr>
          <p:cNvSpPr txBox="1"/>
          <p:nvPr/>
        </p:nvSpPr>
        <p:spPr>
          <a:xfrm>
            <a:off x="8344395" y="2268187"/>
            <a:ext cx="37555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cs typeface="Calibri"/>
              </a:rPr>
              <a:t>Comparison analysis</a:t>
            </a:r>
            <a:r>
              <a:rPr lang="en-US">
                <a:cs typeface="Calibri"/>
              </a:rPr>
              <a:t> of AQI for 2 consecutive years ( 2014 &amp; 2015).</a:t>
            </a:r>
            <a:endParaRPr lang="en-US">
              <a:ea typeface="+mn-lt"/>
              <a:cs typeface="+mn-lt"/>
            </a:endParaRPr>
          </a:p>
          <a:p>
            <a:pPr marL="285750" indent="-285750">
              <a:buFont typeface="Arial"/>
              <a:buChar char="•"/>
            </a:pPr>
            <a:endParaRPr lang="en-US">
              <a:cs typeface="Arial"/>
            </a:endParaRPr>
          </a:p>
        </p:txBody>
      </p:sp>
      <p:pic>
        <p:nvPicPr>
          <p:cNvPr id="7" name="Picture 6">
            <a:extLst>
              <a:ext uri="{FF2B5EF4-FFF2-40B4-BE49-F238E27FC236}">
                <a16:creationId xmlns:a16="http://schemas.microsoft.com/office/drawing/2014/main" id="{03A02164-ECA0-7B2C-213C-B65964FADE62}"/>
              </a:ext>
            </a:extLst>
          </p:cNvPr>
          <p:cNvPicPr>
            <a:picLocks noChangeAspect="1"/>
          </p:cNvPicPr>
          <p:nvPr/>
        </p:nvPicPr>
        <p:blipFill>
          <a:blip r:embed="rId2"/>
          <a:stretch>
            <a:fillRect/>
          </a:stretch>
        </p:blipFill>
        <p:spPr>
          <a:xfrm>
            <a:off x="641861" y="1556228"/>
            <a:ext cx="7493033" cy="4988098"/>
          </a:xfrm>
          <a:prstGeom prst="rect">
            <a:avLst/>
          </a:prstGeom>
          <a:ln>
            <a:solidFill>
              <a:srgbClr val="4472C4"/>
            </a:solidFill>
          </a:ln>
        </p:spPr>
      </p:pic>
      <p:sp>
        <p:nvSpPr>
          <p:cNvPr id="3" name="TextBox 2">
            <a:extLst>
              <a:ext uri="{FF2B5EF4-FFF2-40B4-BE49-F238E27FC236}">
                <a16:creationId xmlns:a16="http://schemas.microsoft.com/office/drawing/2014/main" id="{242DDF2F-0F0F-F3A3-AD25-4D8BDCC10B91}"/>
              </a:ext>
            </a:extLst>
          </p:cNvPr>
          <p:cNvSpPr txBox="1"/>
          <p:nvPr/>
        </p:nvSpPr>
        <p:spPr>
          <a:xfrm>
            <a:off x="8344890" y="1615539"/>
            <a:ext cx="37624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Side-by-Side Bar graph</a:t>
            </a:r>
            <a:r>
              <a:rPr lang="en-US">
                <a:ea typeface="+mn-lt"/>
                <a:cs typeface="+mn-lt"/>
              </a:rPr>
              <a:t> Dashboard-4 comparison analysis.</a:t>
            </a:r>
            <a:endParaRPr lang="en-US">
              <a:cs typeface="Calibri" panose="020F0502020204030204"/>
            </a:endParaRPr>
          </a:p>
        </p:txBody>
      </p:sp>
      <p:sp>
        <p:nvSpPr>
          <p:cNvPr id="10" name="TextBox 9">
            <a:extLst>
              <a:ext uri="{FF2B5EF4-FFF2-40B4-BE49-F238E27FC236}">
                <a16:creationId xmlns:a16="http://schemas.microsoft.com/office/drawing/2014/main" id="{B908ECDF-1468-AE89-96CE-3859735DBCBD}"/>
              </a:ext>
            </a:extLst>
          </p:cNvPr>
          <p:cNvSpPr txBox="1"/>
          <p:nvPr/>
        </p:nvSpPr>
        <p:spPr>
          <a:xfrm>
            <a:off x="8302831" y="3592286"/>
            <a:ext cx="3755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err="1">
                <a:cs typeface="Arial"/>
              </a:rPr>
              <a:t>Sulphurdioxide</a:t>
            </a:r>
            <a:r>
              <a:rPr lang="en-US" b="1" u="sng">
                <a:cs typeface="Arial"/>
              </a:rPr>
              <a:t> Analysis</a:t>
            </a:r>
            <a:r>
              <a:rPr lang="en-US">
                <a:cs typeface="Arial"/>
              </a:rPr>
              <a:t>:</a:t>
            </a:r>
          </a:p>
          <a:p>
            <a:r>
              <a:rPr lang="en-US">
                <a:cs typeface="Arial"/>
              </a:rPr>
              <a:t>     Missouri , Kentucky, Pennsylvania</a:t>
            </a:r>
          </a:p>
        </p:txBody>
      </p:sp>
      <p:sp>
        <p:nvSpPr>
          <p:cNvPr id="12" name="TextBox 11">
            <a:extLst>
              <a:ext uri="{FF2B5EF4-FFF2-40B4-BE49-F238E27FC236}">
                <a16:creationId xmlns:a16="http://schemas.microsoft.com/office/drawing/2014/main" id="{59CF69D7-FDE2-0E6E-2402-AE6E70E58E7A}"/>
              </a:ext>
            </a:extLst>
          </p:cNvPr>
          <p:cNvSpPr txBox="1"/>
          <p:nvPr/>
        </p:nvSpPr>
        <p:spPr>
          <a:xfrm>
            <a:off x="8272600" y="4985739"/>
            <a:ext cx="39225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a:ea typeface="+mn-lt"/>
                <a:cs typeface="+mn-lt"/>
              </a:rPr>
              <a:t>Carbon monoxide Analysis</a:t>
            </a:r>
            <a:r>
              <a:rPr lang="en-US">
                <a:ea typeface="+mn-lt"/>
                <a:cs typeface="+mn-lt"/>
              </a:rPr>
              <a:t>:</a:t>
            </a:r>
            <a:endParaRPr lang="en-US">
              <a:cs typeface="Calibri" panose="020F0502020204030204"/>
            </a:endParaRPr>
          </a:p>
          <a:p>
            <a:r>
              <a:rPr lang="en-US">
                <a:ea typeface="+mn-lt"/>
                <a:cs typeface="+mn-lt"/>
              </a:rPr>
              <a:t>     Arizona, Colorado,</a:t>
            </a:r>
          </a:p>
          <a:p>
            <a:r>
              <a:rPr lang="en-US">
                <a:ea typeface="+mn-lt"/>
                <a:cs typeface="+mn-lt"/>
              </a:rPr>
              <a:t>     District of Columbia</a:t>
            </a:r>
            <a:endParaRPr lang="en-US">
              <a:cs typeface="Calibri" panose="020F0502020204030204"/>
            </a:endParaRPr>
          </a:p>
        </p:txBody>
      </p:sp>
      <p:sp>
        <p:nvSpPr>
          <p:cNvPr id="14" name="TextBox 13">
            <a:extLst>
              <a:ext uri="{FF2B5EF4-FFF2-40B4-BE49-F238E27FC236}">
                <a16:creationId xmlns:a16="http://schemas.microsoft.com/office/drawing/2014/main" id="{88B4DE1D-B7C5-5E6A-88C5-D704CA9BA1A9}"/>
              </a:ext>
            </a:extLst>
          </p:cNvPr>
          <p:cNvSpPr txBox="1"/>
          <p:nvPr/>
        </p:nvSpPr>
        <p:spPr>
          <a:xfrm>
            <a:off x="8286996" y="4244372"/>
            <a:ext cx="3755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u="sng" err="1">
                <a:ea typeface="+mn-lt"/>
                <a:cs typeface="+mn-lt"/>
              </a:rPr>
              <a:t>Nitrogendioxide</a:t>
            </a:r>
            <a:r>
              <a:rPr lang="en-US" b="1" u="sng">
                <a:ea typeface="+mn-lt"/>
                <a:cs typeface="+mn-lt"/>
              </a:rPr>
              <a:t> Analysis</a:t>
            </a:r>
            <a:r>
              <a:rPr lang="en-US">
                <a:ea typeface="+mn-lt"/>
                <a:cs typeface="+mn-lt"/>
              </a:rPr>
              <a:t>:</a:t>
            </a:r>
          </a:p>
          <a:p>
            <a:r>
              <a:rPr lang="en-US">
                <a:ea typeface="+mn-lt"/>
                <a:cs typeface="+mn-lt"/>
              </a:rPr>
              <a:t>     Arizona , Colorado , New Jersey</a:t>
            </a:r>
          </a:p>
        </p:txBody>
      </p:sp>
      <p:sp>
        <p:nvSpPr>
          <p:cNvPr id="16" name="TextBox 15">
            <a:extLst>
              <a:ext uri="{FF2B5EF4-FFF2-40B4-BE49-F238E27FC236}">
                <a16:creationId xmlns:a16="http://schemas.microsoft.com/office/drawing/2014/main" id="{68073FA5-F548-FFBF-66B8-F7B7CD0A28CA}"/>
              </a:ext>
            </a:extLst>
          </p:cNvPr>
          <p:cNvSpPr txBox="1"/>
          <p:nvPr/>
        </p:nvSpPr>
        <p:spPr>
          <a:xfrm>
            <a:off x="8336476" y="2943102"/>
            <a:ext cx="3755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u="sng">
                <a:ea typeface="+mn-lt"/>
                <a:cs typeface="+mn-lt"/>
              </a:rPr>
              <a:t>Ozone Analysis</a:t>
            </a:r>
            <a:r>
              <a:rPr lang="en-US">
                <a:ea typeface="+mn-lt"/>
                <a:cs typeface="+mn-lt"/>
              </a:rPr>
              <a:t>:</a:t>
            </a:r>
          </a:p>
          <a:p>
            <a:r>
              <a:rPr lang="en-US">
                <a:ea typeface="+mn-lt"/>
                <a:cs typeface="+mn-lt"/>
              </a:rPr>
              <a:t>     Utah , North Carolina, Kentucky</a:t>
            </a:r>
          </a:p>
        </p:txBody>
      </p:sp>
    </p:spTree>
    <p:extLst>
      <p:ext uri="{BB962C8B-B14F-4D97-AF65-F5344CB8AC3E}">
        <p14:creationId xmlns:p14="http://schemas.microsoft.com/office/powerpoint/2010/main" val="2449054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10" grpId="0"/>
      <p:bldP spid="12" grpId="0"/>
      <p:bldP spid="14"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 AIR POLLUTION ANALYSIS</vt:lpstr>
      <vt:lpstr>Introduction to the Data</vt:lpstr>
      <vt:lpstr>Data Pre-processing</vt:lpstr>
      <vt:lpstr>Average Gas Concentration in the Atmosphere</vt:lpstr>
      <vt:lpstr>Distribution of Gases – Outlier Analysis</vt:lpstr>
      <vt:lpstr>Distribution of Gases </vt:lpstr>
      <vt:lpstr>Mean Distribution of all the four Pollutants</vt:lpstr>
      <vt:lpstr>Average Air Quality Index of all the four Pollutants</vt:lpstr>
      <vt:lpstr>Comparison of highest pollutant states for 2014 &amp;2015 </vt:lpstr>
      <vt:lpstr>Average Air Quality Index of all the four Pollutants- Over the years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465 – Data Visualization</dc:title>
  <dc:creator>Raghava Pillai Manoharan, Bramhashree</dc:creator>
  <cp:revision>116</cp:revision>
  <dcterms:created xsi:type="dcterms:W3CDTF">2023-03-07T03:47:03Z</dcterms:created>
  <dcterms:modified xsi:type="dcterms:W3CDTF">2023-03-09T20:03:28Z</dcterms:modified>
</cp:coreProperties>
</file>