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1" r:id="rId9"/>
    <p:sldId id="262"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59" d="100"/>
          <a:sy n="59" d="100"/>
        </p:scale>
        <p:origin x="7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DCD09F-4B2A-4E9C-A44D-7AA44A2C1A0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5C104B-5458-4111-98F0-031F262F2EB2}">
      <dgm:prSet/>
      <dgm:spPr/>
      <dgm:t>
        <a:bodyPr/>
        <a:lstStyle/>
        <a:p>
          <a:r>
            <a:rPr lang="en-US"/>
            <a:t>Object detection and tracking are crucial aspects of computer vision, with wide-ranging applications such as surveillance and autonomous navigation.</a:t>
          </a:r>
        </a:p>
      </dgm:t>
    </dgm:pt>
    <dgm:pt modelId="{9FC1A48D-D50B-483F-8180-65EA9FDDC640}" type="parTrans" cxnId="{31BF4D79-02CD-49D2-8BE5-A0F352D5D4F9}">
      <dgm:prSet/>
      <dgm:spPr/>
      <dgm:t>
        <a:bodyPr/>
        <a:lstStyle/>
        <a:p>
          <a:endParaRPr lang="en-US"/>
        </a:p>
      </dgm:t>
    </dgm:pt>
    <dgm:pt modelId="{F2E0B89C-5581-4248-99F7-3B57D7A95927}" type="sibTrans" cxnId="{31BF4D79-02CD-49D2-8BE5-A0F352D5D4F9}">
      <dgm:prSet/>
      <dgm:spPr/>
      <dgm:t>
        <a:bodyPr/>
        <a:lstStyle/>
        <a:p>
          <a:endParaRPr lang="en-US"/>
        </a:p>
      </dgm:t>
    </dgm:pt>
    <dgm:pt modelId="{E50BB6EA-7714-4605-BA97-91227CC9CCFE}">
      <dgm:prSet/>
      <dgm:spPr/>
      <dgm:t>
        <a:bodyPr/>
        <a:lstStyle/>
        <a:p>
          <a:r>
            <a:rPr lang="en-US"/>
            <a:t>The progress in computational power and the accessibility of extensive public datasets have driven research in these fields. </a:t>
          </a:r>
        </a:p>
      </dgm:t>
    </dgm:pt>
    <dgm:pt modelId="{A057AF6E-A527-4C9C-BB76-64CFADC73058}" type="parTrans" cxnId="{19206286-72A1-493F-B5AD-3C2E73BD990A}">
      <dgm:prSet/>
      <dgm:spPr/>
      <dgm:t>
        <a:bodyPr/>
        <a:lstStyle/>
        <a:p>
          <a:endParaRPr lang="en-US"/>
        </a:p>
      </dgm:t>
    </dgm:pt>
    <dgm:pt modelId="{6B61FF2B-D4D4-4982-AC1C-FD2104CD5C8C}" type="sibTrans" cxnId="{19206286-72A1-493F-B5AD-3C2E73BD990A}">
      <dgm:prSet/>
      <dgm:spPr/>
      <dgm:t>
        <a:bodyPr/>
        <a:lstStyle/>
        <a:p>
          <a:endParaRPr lang="en-US"/>
        </a:p>
      </dgm:t>
    </dgm:pt>
    <dgm:pt modelId="{5288A566-582A-4724-AC14-0AFC630FAAB4}">
      <dgm:prSet/>
      <dgm:spPr/>
      <dgm:t>
        <a:bodyPr/>
        <a:lstStyle/>
        <a:p>
          <a:r>
            <a:rPr lang="en-US"/>
            <a:t>The primary goals include identifying objects in images or videos, tracking their movements, and analyzing their behavior.</a:t>
          </a:r>
        </a:p>
      </dgm:t>
    </dgm:pt>
    <dgm:pt modelId="{47296184-6738-4C0A-9CD5-1294955D35D2}" type="parTrans" cxnId="{F2CF394A-EB54-470A-8A4F-50F43310A15F}">
      <dgm:prSet/>
      <dgm:spPr/>
      <dgm:t>
        <a:bodyPr/>
        <a:lstStyle/>
        <a:p>
          <a:endParaRPr lang="en-US"/>
        </a:p>
      </dgm:t>
    </dgm:pt>
    <dgm:pt modelId="{58D1EAD4-666B-4AB3-8B34-46A3C0631368}" type="sibTrans" cxnId="{F2CF394A-EB54-470A-8A4F-50F43310A15F}">
      <dgm:prSet/>
      <dgm:spPr/>
      <dgm:t>
        <a:bodyPr/>
        <a:lstStyle/>
        <a:p>
          <a:endParaRPr lang="en-US"/>
        </a:p>
      </dgm:t>
    </dgm:pt>
    <dgm:pt modelId="{976CE0CD-9F1A-4178-9EF0-B035838FC8A4}" type="pres">
      <dgm:prSet presAssocID="{3FDCD09F-4B2A-4E9C-A44D-7AA44A2C1A05}" presName="root" presStyleCnt="0">
        <dgm:presLayoutVars>
          <dgm:dir/>
          <dgm:resizeHandles val="exact"/>
        </dgm:presLayoutVars>
      </dgm:prSet>
      <dgm:spPr/>
    </dgm:pt>
    <dgm:pt modelId="{DD6FFA29-A9E9-408E-984A-6D96B51216F1}" type="pres">
      <dgm:prSet presAssocID="{685C104B-5458-4111-98F0-031F262F2EB2}" presName="compNode" presStyleCnt="0"/>
      <dgm:spPr/>
    </dgm:pt>
    <dgm:pt modelId="{455C0880-3204-4CC0-B7D6-97CA32DF20F3}" type="pres">
      <dgm:prSet presAssocID="{685C104B-5458-4111-98F0-031F262F2E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a:ext>
      </dgm:extLst>
    </dgm:pt>
    <dgm:pt modelId="{7B7739E0-EE45-4DF9-B184-659EC3C84519}" type="pres">
      <dgm:prSet presAssocID="{685C104B-5458-4111-98F0-031F262F2EB2}" presName="spaceRect" presStyleCnt="0"/>
      <dgm:spPr/>
    </dgm:pt>
    <dgm:pt modelId="{63CDA270-689C-4CA5-8BFB-3481AC7005DA}" type="pres">
      <dgm:prSet presAssocID="{685C104B-5458-4111-98F0-031F262F2EB2}" presName="textRect" presStyleLbl="revTx" presStyleIdx="0" presStyleCnt="3">
        <dgm:presLayoutVars>
          <dgm:chMax val="1"/>
          <dgm:chPref val="1"/>
        </dgm:presLayoutVars>
      </dgm:prSet>
      <dgm:spPr/>
    </dgm:pt>
    <dgm:pt modelId="{CD99B69F-8077-4BBC-9FA2-305EB1934411}" type="pres">
      <dgm:prSet presAssocID="{F2E0B89C-5581-4248-99F7-3B57D7A95927}" presName="sibTrans" presStyleCnt="0"/>
      <dgm:spPr/>
    </dgm:pt>
    <dgm:pt modelId="{56B0EDFE-E0A2-4EB6-9AD2-89B8F4897CB0}" type="pres">
      <dgm:prSet presAssocID="{E50BB6EA-7714-4605-BA97-91227CC9CCFE}" presName="compNode" presStyleCnt="0"/>
      <dgm:spPr/>
    </dgm:pt>
    <dgm:pt modelId="{36BD6B49-94B3-49EC-A783-0AAEA3BD070C}" type="pres">
      <dgm:prSet presAssocID="{E50BB6EA-7714-4605-BA97-91227CC9CC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7B03A83-64D3-4479-B00E-73BD6E38C10D}" type="pres">
      <dgm:prSet presAssocID="{E50BB6EA-7714-4605-BA97-91227CC9CCFE}" presName="spaceRect" presStyleCnt="0"/>
      <dgm:spPr/>
    </dgm:pt>
    <dgm:pt modelId="{EE0ABE66-EF9F-44FF-A227-C228EE574196}" type="pres">
      <dgm:prSet presAssocID="{E50BB6EA-7714-4605-BA97-91227CC9CCFE}" presName="textRect" presStyleLbl="revTx" presStyleIdx="1" presStyleCnt="3">
        <dgm:presLayoutVars>
          <dgm:chMax val="1"/>
          <dgm:chPref val="1"/>
        </dgm:presLayoutVars>
      </dgm:prSet>
      <dgm:spPr/>
    </dgm:pt>
    <dgm:pt modelId="{BA232DBE-80CF-453F-B3C1-D806C4B23F21}" type="pres">
      <dgm:prSet presAssocID="{6B61FF2B-D4D4-4982-AC1C-FD2104CD5C8C}" presName="sibTrans" presStyleCnt="0"/>
      <dgm:spPr/>
    </dgm:pt>
    <dgm:pt modelId="{5214961D-B264-4F6E-A473-45A36750B283}" type="pres">
      <dgm:prSet presAssocID="{5288A566-582A-4724-AC14-0AFC630FAAB4}" presName="compNode" presStyleCnt="0"/>
      <dgm:spPr/>
    </dgm:pt>
    <dgm:pt modelId="{1B091FE3-6CB0-4EBF-9AC1-2C485C96400A}" type="pres">
      <dgm:prSet presAssocID="{5288A566-582A-4724-AC14-0AFC630FAA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F1D0DED3-39DC-4D58-96F7-F76292D7FC2F}" type="pres">
      <dgm:prSet presAssocID="{5288A566-582A-4724-AC14-0AFC630FAAB4}" presName="spaceRect" presStyleCnt="0"/>
      <dgm:spPr/>
    </dgm:pt>
    <dgm:pt modelId="{D5FFA6A1-9B09-484C-92EF-B67FC47748B6}" type="pres">
      <dgm:prSet presAssocID="{5288A566-582A-4724-AC14-0AFC630FAAB4}" presName="textRect" presStyleLbl="revTx" presStyleIdx="2" presStyleCnt="3">
        <dgm:presLayoutVars>
          <dgm:chMax val="1"/>
          <dgm:chPref val="1"/>
        </dgm:presLayoutVars>
      </dgm:prSet>
      <dgm:spPr/>
    </dgm:pt>
  </dgm:ptLst>
  <dgm:cxnLst>
    <dgm:cxn modelId="{F2CF394A-EB54-470A-8A4F-50F43310A15F}" srcId="{3FDCD09F-4B2A-4E9C-A44D-7AA44A2C1A05}" destId="{5288A566-582A-4724-AC14-0AFC630FAAB4}" srcOrd="2" destOrd="0" parTransId="{47296184-6738-4C0A-9CD5-1294955D35D2}" sibTransId="{58D1EAD4-666B-4AB3-8B34-46A3C0631368}"/>
    <dgm:cxn modelId="{03915D6A-3C4A-473A-810F-2C37A5BAE4E1}" type="presOf" srcId="{E50BB6EA-7714-4605-BA97-91227CC9CCFE}" destId="{EE0ABE66-EF9F-44FF-A227-C228EE574196}" srcOrd="0" destOrd="0" presId="urn:microsoft.com/office/officeart/2018/2/layout/IconLabelList"/>
    <dgm:cxn modelId="{31BF4D79-02CD-49D2-8BE5-A0F352D5D4F9}" srcId="{3FDCD09F-4B2A-4E9C-A44D-7AA44A2C1A05}" destId="{685C104B-5458-4111-98F0-031F262F2EB2}" srcOrd="0" destOrd="0" parTransId="{9FC1A48D-D50B-483F-8180-65EA9FDDC640}" sibTransId="{F2E0B89C-5581-4248-99F7-3B57D7A95927}"/>
    <dgm:cxn modelId="{F5184481-0AAD-4CFD-9338-13D4AC0F4DA2}" type="presOf" srcId="{3FDCD09F-4B2A-4E9C-A44D-7AA44A2C1A05}" destId="{976CE0CD-9F1A-4178-9EF0-B035838FC8A4}" srcOrd="0" destOrd="0" presId="urn:microsoft.com/office/officeart/2018/2/layout/IconLabelList"/>
    <dgm:cxn modelId="{60FDA382-A46E-47B2-A7A7-A09AB3618D79}" type="presOf" srcId="{685C104B-5458-4111-98F0-031F262F2EB2}" destId="{63CDA270-689C-4CA5-8BFB-3481AC7005DA}" srcOrd="0" destOrd="0" presId="urn:microsoft.com/office/officeart/2018/2/layout/IconLabelList"/>
    <dgm:cxn modelId="{19206286-72A1-493F-B5AD-3C2E73BD990A}" srcId="{3FDCD09F-4B2A-4E9C-A44D-7AA44A2C1A05}" destId="{E50BB6EA-7714-4605-BA97-91227CC9CCFE}" srcOrd="1" destOrd="0" parTransId="{A057AF6E-A527-4C9C-BB76-64CFADC73058}" sibTransId="{6B61FF2B-D4D4-4982-AC1C-FD2104CD5C8C}"/>
    <dgm:cxn modelId="{5C59F2DA-0EBA-4E32-8A5D-A445FF51AB48}" type="presOf" srcId="{5288A566-582A-4724-AC14-0AFC630FAAB4}" destId="{D5FFA6A1-9B09-484C-92EF-B67FC47748B6}" srcOrd="0" destOrd="0" presId="urn:microsoft.com/office/officeart/2018/2/layout/IconLabelList"/>
    <dgm:cxn modelId="{C560BE2F-1903-43F6-A0EE-C81506FF9D0C}" type="presParOf" srcId="{976CE0CD-9F1A-4178-9EF0-B035838FC8A4}" destId="{DD6FFA29-A9E9-408E-984A-6D96B51216F1}" srcOrd="0" destOrd="0" presId="urn:microsoft.com/office/officeart/2018/2/layout/IconLabelList"/>
    <dgm:cxn modelId="{27F04C40-947C-4D91-BF9F-44DFDBCC85E9}" type="presParOf" srcId="{DD6FFA29-A9E9-408E-984A-6D96B51216F1}" destId="{455C0880-3204-4CC0-B7D6-97CA32DF20F3}" srcOrd="0" destOrd="0" presId="urn:microsoft.com/office/officeart/2018/2/layout/IconLabelList"/>
    <dgm:cxn modelId="{8CF05E62-53A0-47A1-8BCD-74433C896059}" type="presParOf" srcId="{DD6FFA29-A9E9-408E-984A-6D96B51216F1}" destId="{7B7739E0-EE45-4DF9-B184-659EC3C84519}" srcOrd="1" destOrd="0" presId="urn:microsoft.com/office/officeart/2018/2/layout/IconLabelList"/>
    <dgm:cxn modelId="{043701DF-3C93-4A66-A2FD-66F63D36F5C0}" type="presParOf" srcId="{DD6FFA29-A9E9-408E-984A-6D96B51216F1}" destId="{63CDA270-689C-4CA5-8BFB-3481AC7005DA}" srcOrd="2" destOrd="0" presId="urn:microsoft.com/office/officeart/2018/2/layout/IconLabelList"/>
    <dgm:cxn modelId="{2A38E375-DE46-4482-930B-D0F6ED0E0A41}" type="presParOf" srcId="{976CE0CD-9F1A-4178-9EF0-B035838FC8A4}" destId="{CD99B69F-8077-4BBC-9FA2-305EB1934411}" srcOrd="1" destOrd="0" presId="urn:microsoft.com/office/officeart/2018/2/layout/IconLabelList"/>
    <dgm:cxn modelId="{9F18678C-FBC2-456D-B42F-D4AA19910FFE}" type="presParOf" srcId="{976CE0CD-9F1A-4178-9EF0-B035838FC8A4}" destId="{56B0EDFE-E0A2-4EB6-9AD2-89B8F4897CB0}" srcOrd="2" destOrd="0" presId="urn:microsoft.com/office/officeart/2018/2/layout/IconLabelList"/>
    <dgm:cxn modelId="{DCE9052E-A9D4-4845-B27B-189B30E9D4C8}" type="presParOf" srcId="{56B0EDFE-E0A2-4EB6-9AD2-89B8F4897CB0}" destId="{36BD6B49-94B3-49EC-A783-0AAEA3BD070C}" srcOrd="0" destOrd="0" presId="urn:microsoft.com/office/officeart/2018/2/layout/IconLabelList"/>
    <dgm:cxn modelId="{5571F833-4391-4EC5-B2F7-9A00D734C0C2}" type="presParOf" srcId="{56B0EDFE-E0A2-4EB6-9AD2-89B8F4897CB0}" destId="{77B03A83-64D3-4479-B00E-73BD6E38C10D}" srcOrd="1" destOrd="0" presId="urn:microsoft.com/office/officeart/2018/2/layout/IconLabelList"/>
    <dgm:cxn modelId="{DD3E384E-F304-4DF5-8EA0-4172E9561E6C}" type="presParOf" srcId="{56B0EDFE-E0A2-4EB6-9AD2-89B8F4897CB0}" destId="{EE0ABE66-EF9F-44FF-A227-C228EE574196}" srcOrd="2" destOrd="0" presId="urn:microsoft.com/office/officeart/2018/2/layout/IconLabelList"/>
    <dgm:cxn modelId="{3BF681A7-6DD4-4114-A1F4-226579E33CBB}" type="presParOf" srcId="{976CE0CD-9F1A-4178-9EF0-B035838FC8A4}" destId="{BA232DBE-80CF-453F-B3C1-D806C4B23F21}" srcOrd="3" destOrd="0" presId="urn:microsoft.com/office/officeart/2018/2/layout/IconLabelList"/>
    <dgm:cxn modelId="{1E70C399-1217-4B78-BBE1-5F87524DE835}" type="presParOf" srcId="{976CE0CD-9F1A-4178-9EF0-B035838FC8A4}" destId="{5214961D-B264-4F6E-A473-45A36750B283}" srcOrd="4" destOrd="0" presId="urn:microsoft.com/office/officeart/2018/2/layout/IconLabelList"/>
    <dgm:cxn modelId="{3BDEE211-1E07-4043-B6E2-C4899760C762}" type="presParOf" srcId="{5214961D-B264-4F6E-A473-45A36750B283}" destId="{1B091FE3-6CB0-4EBF-9AC1-2C485C96400A}" srcOrd="0" destOrd="0" presId="urn:microsoft.com/office/officeart/2018/2/layout/IconLabelList"/>
    <dgm:cxn modelId="{0F941845-F2BF-4780-AD42-0937E2345311}" type="presParOf" srcId="{5214961D-B264-4F6E-A473-45A36750B283}" destId="{F1D0DED3-39DC-4D58-96F7-F76292D7FC2F}" srcOrd="1" destOrd="0" presId="urn:microsoft.com/office/officeart/2018/2/layout/IconLabelList"/>
    <dgm:cxn modelId="{0C51A7A7-7D0C-4332-A441-A07A8DABFCDD}" type="presParOf" srcId="{5214961D-B264-4F6E-A473-45A36750B283}" destId="{D5FFA6A1-9B09-484C-92EF-B67FC47748B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AB52B9-B465-4531-8D84-69142900D4C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B8F559B-C55D-4EA3-AA04-1059D58D208D}">
      <dgm:prSet/>
      <dgm:spPr/>
      <dgm:t>
        <a:bodyPr/>
        <a:lstStyle/>
        <a:p>
          <a:r>
            <a:rPr lang="en-US" b="0" i="0" baseline="0" dirty="0"/>
            <a:t>In the process of creating a video dataset, various factors affecting picture quality degradation during image capture, such as low image resolution, noise, and blur, are taken into consideration.</a:t>
          </a:r>
          <a:endParaRPr lang="en-US" dirty="0"/>
        </a:p>
      </dgm:t>
    </dgm:pt>
    <dgm:pt modelId="{12C73B84-AAAD-4AC2-8B1F-82D50AB7382E}" type="parTrans" cxnId="{BD192626-9A0D-45B1-B740-16DE338FB45A}">
      <dgm:prSet/>
      <dgm:spPr/>
      <dgm:t>
        <a:bodyPr/>
        <a:lstStyle/>
        <a:p>
          <a:endParaRPr lang="en-US"/>
        </a:p>
      </dgm:t>
    </dgm:pt>
    <dgm:pt modelId="{6A53831E-2355-4337-AE1D-1A1E38317B94}" type="sibTrans" cxnId="{BD192626-9A0D-45B1-B740-16DE338FB45A}">
      <dgm:prSet/>
      <dgm:spPr/>
      <dgm:t>
        <a:bodyPr/>
        <a:lstStyle/>
        <a:p>
          <a:endParaRPr lang="en-US"/>
        </a:p>
      </dgm:t>
    </dgm:pt>
    <dgm:pt modelId="{77854052-35E4-4FE9-8391-DF2929BE5247}">
      <dgm:prSet/>
      <dgm:spPr/>
      <dgm:t>
        <a:bodyPr/>
        <a:lstStyle/>
        <a:p>
          <a:r>
            <a:rPr lang="en-US" b="0" i="0" baseline="0" dirty="0"/>
            <a:t>The next step in video analysis is object classification, which involves categorizing specific objects in a video frame as humans, animals, birds, automobiles, and other moving objects. </a:t>
          </a:r>
          <a:endParaRPr lang="en-US" dirty="0"/>
        </a:p>
      </dgm:t>
    </dgm:pt>
    <dgm:pt modelId="{084A5EE5-05B1-4643-AC55-0470A9B8020B}" type="parTrans" cxnId="{556186C3-67BE-4A05-AD2B-15A46FAA898A}">
      <dgm:prSet/>
      <dgm:spPr/>
      <dgm:t>
        <a:bodyPr/>
        <a:lstStyle/>
        <a:p>
          <a:endParaRPr lang="en-US"/>
        </a:p>
      </dgm:t>
    </dgm:pt>
    <dgm:pt modelId="{49E34307-8F4D-46E6-A085-7DC703AC1A76}" type="sibTrans" cxnId="{556186C3-67BE-4A05-AD2B-15A46FAA898A}">
      <dgm:prSet/>
      <dgm:spPr/>
      <dgm:t>
        <a:bodyPr/>
        <a:lstStyle/>
        <a:p>
          <a:endParaRPr lang="en-US"/>
        </a:p>
      </dgm:t>
    </dgm:pt>
    <dgm:pt modelId="{4360A8BD-4B16-4B13-93E1-B7755D22F3F0}">
      <dgm:prSet/>
      <dgm:spPr/>
      <dgm:t>
        <a:bodyPr/>
        <a:lstStyle/>
        <a:p>
          <a:r>
            <a:rPr lang="en-US" b="0" i="0" baseline="0" dirty="0"/>
            <a:t>Finally, object tracking involves identifying and interpreting target objects as trajectories in successive video frames. With advancements in technology, research has shifted towards automated object detection and tracking.</a:t>
          </a:r>
          <a:endParaRPr lang="en-US" dirty="0"/>
        </a:p>
      </dgm:t>
    </dgm:pt>
    <dgm:pt modelId="{FF77022B-533A-44FF-A29F-56044F7A8576}" type="parTrans" cxnId="{788EA58D-1D45-4DF1-ACF0-0CB2E93EA1EB}">
      <dgm:prSet/>
      <dgm:spPr/>
      <dgm:t>
        <a:bodyPr/>
        <a:lstStyle/>
        <a:p>
          <a:endParaRPr lang="en-US"/>
        </a:p>
      </dgm:t>
    </dgm:pt>
    <dgm:pt modelId="{B6C37E5F-3DD8-420A-9E01-AB9A13A5C739}" type="sibTrans" cxnId="{788EA58D-1D45-4DF1-ACF0-0CB2E93EA1EB}">
      <dgm:prSet/>
      <dgm:spPr/>
      <dgm:t>
        <a:bodyPr/>
        <a:lstStyle/>
        <a:p>
          <a:endParaRPr lang="en-US"/>
        </a:p>
      </dgm:t>
    </dgm:pt>
    <dgm:pt modelId="{60B53B75-30DB-4C93-830B-6B72534A48DA}" type="pres">
      <dgm:prSet presAssocID="{91AB52B9-B465-4531-8D84-69142900D4CC}" presName="outerComposite" presStyleCnt="0">
        <dgm:presLayoutVars>
          <dgm:chMax val="5"/>
          <dgm:dir/>
          <dgm:resizeHandles val="exact"/>
        </dgm:presLayoutVars>
      </dgm:prSet>
      <dgm:spPr/>
    </dgm:pt>
    <dgm:pt modelId="{551CF5C8-8BEE-4779-99E4-527CC4EB9337}" type="pres">
      <dgm:prSet presAssocID="{91AB52B9-B465-4531-8D84-69142900D4CC}" presName="dummyMaxCanvas" presStyleCnt="0">
        <dgm:presLayoutVars/>
      </dgm:prSet>
      <dgm:spPr/>
    </dgm:pt>
    <dgm:pt modelId="{C470B8CF-0C20-4614-AC1A-4B0B68D25193}" type="pres">
      <dgm:prSet presAssocID="{91AB52B9-B465-4531-8D84-69142900D4CC}" presName="ThreeNodes_1" presStyleLbl="node1" presStyleIdx="0" presStyleCnt="3">
        <dgm:presLayoutVars>
          <dgm:bulletEnabled val="1"/>
        </dgm:presLayoutVars>
      </dgm:prSet>
      <dgm:spPr/>
    </dgm:pt>
    <dgm:pt modelId="{9C10BE72-72AF-4FD7-9FEF-80B20F9326C4}" type="pres">
      <dgm:prSet presAssocID="{91AB52B9-B465-4531-8D84-69142900D4CC}" presName="ThreeNodes_2" presStyleLbl="node1" presStyleIdx="1" presStyleCnt="3">
        <dgm:presLayoutVars>
          <dgm:bulletEnabled val="1"/>
        </dgm:presLayoutVars>
      </dgm:prSet>
      <dgm:spPr/>
    </dgm:pt>
    <dgm:pt modelId="{BC21892B-9CCE-465E-8142-44CABD3A9187}" type="pres">
      <dgm:prSet presAssocID="{91AB52B9-B465-4531-8D84-69142900D4CC}" presName="ThreeNodes_3" presStyleLbl="node1" presStyleIdx="2" presStyleCnt="3">
        <dgm:presLayoutVars>
          <dgm:bulletEnabled val="1"/>
        </dgm:presLayoutVars>
      </dgm:prSet>
      <dgm:spPr/>
    </dgm:pt>
    <dgm:pt modelId="{61E4BD07-DB1D-4260-80DF-CA2256EEC1E1}" type="pres">
      <dgm:prSet presAssocID="{91AB52B9-B465-4531-8D84-69142900D4CC}" presName="ThreeConn_1-2" presStyleLbl="fgAccFollowNode1" presStyleIdx="0" presStyleCnt="2">
        <dgm:presLayoutVars>
          <dgm:bulletEnabled val="1"/>
        </dgm:presLayoutVars>
      </dgm:prSet>
      <dgm:spPr/>
    </dgm:pt>
    <dgm:pt modelId="{D8674D1D-BBA4-4A0F-A191-E9C44E996DAC}" type="pres">
      <dgm:prSet presAssocID="{91AB52B9-B465-4531-8D84-69142900D4CC}" presName="ThreeConn_2-3" presStyleLbl="fgAccFollowNode1" presStyleIdx="1" presStyleCnt="2">
        <dgm:presLayoutVars>
          <dgm:bulletEnabled val="1"/>
        </dgm:presLayoutVars>
      </dgm:prSet>
      <dgm:spPr/>
    </dgm:pt>
    <dgm:pt modelId="{CDD109B3-4457-41F3-8293-C571DFA165CE}" type="pres">
      <dgm:prSet presAssocID="{91AB52B9-B465-4531-8D84-69142900D4CC}" presName="ThreeNodes_1_text" presStyleLbl="node1" presStyleIdx="2" presStyleCnt="3">
        <dgm:presLayoutVars>
          <dgm:bulletEnabled val="1"/>
        </dgm:presLayoutVars>
      </dgm:prSet>
      <dgm:spPr/>
    </dgm:pt>
    <dgm:pt modelId="{C6F1E5F5-93E8-45EE-B54E-19113B9E07B3}" type="pres">
      <dgm:prSet presAssocID="{91AB52B9-B465-4531-8D84-69142900D4CC}" presName="ThreeNodes_2_text" presStyleLbl="node1" presStyleIdx="2" presStyleCnt="3">
        <dgm:presLayoutVars>
          <dgm:bulletEnabled val="1"/>
        </dgm:presLayoutVars>
      </dgm:prSet>
      <dgm:spPr/>
    </dgm:pt>
    <dgm:pt modelId="{1944F894-59D9-4BD5-BDFB-27DD845AC095}" type="pres">
      <dgm:prSet presAssocID="{91AB52B9-B465-4531-8D84-69142900D4CC}" presName="ThreeNodes_3_text" presStyleLbl="node1" presStyleIdx="2" presStyleCnt="3">
        <dgm:presLayoutVars>
          <dgm:bulletEnabled val="1"/>
        </dgm:presLayoutVars>
      </dgm:prSet>
      <dgm:spPr/>
    </dgm:pt>
  </dgm:ptLst>
  <dgm:cxnLst>
    <dgm:cxn modelId="{02A81E07-D8F2-46FB-AD09-E39A64262507}" type="presOf" srcId="{4360A8BD-4B16-4B13-93E1-B7755D22F3F0}" destId="{BC21892B-9CCE-465E-8142-44CABD3A9187}" srcOrd="0" destOrd="0" presId="urn:microsoft.com/office/officeart/2005/8/layout/vProcess5"/>
    <dgm:cxn modelId="{E69B0508-492E-4AC8-A2D5-BEBC6063D270}" type="presOf" srcId="{6A53831E-2355-4337-AE1D-1A1E38317B94}" destId="{61E4BD07-DB1D-4260-80DF-CA2256EEC1E1}" srcOrd="0" destOrd="0" presId="urn:microsoft.com/office/officeart/2005/8/layout/vProcess5"/>
    <dgm:cxn modelId="{29A9EA17-FEA0-4BE2-BDE0-42A6E2DAB48D}" type="presOf" srcId="{4360A8BD-4B16-4B13-93E1-B7755D22F3F0}" destId="{1944F894-59D9-4BD5-BDFB-27DD845AC095}" srcOrd="1" destOrd="0" presId="urn:microsoft.com/office/officeart/2005/8/layout/vProcess5"/>
    <dgm:cxn modelId="{BD192626-9A0D-45B1-B740-16DE338FB45A}" srcId="{91AB52B9-B465-4531-8D84-69142900D4CC}" destId="{9B8F559B-C55D-4EA3-AA04-1059D58D208D}" srcOrd="0" destOrd="0" parTransId="{12C73B84-AAAD-4AC2-8B1F-82D50AB7382E}" sibTransId="{6A53831E-2355-4337-AE1D-1A1E38317B94}"/>
    <dgm:cxn modelId="{0CD7942D-5B15-4B4E-889D-21700DBE219D}" type="presOf" srcId="{49E34307-8F4D-46E6-A085-7DC703AC1A76}" destId="{D8674D1D-BBA4-4A0F-A191-E9C44E996DAC}" srcOrd="0" destOrd="0" presId="urn:microsoft.com/office/officeart/2005/8/layout/vProcess5"/>
    <dgm:cxn modelId="{B9E4616F-6ED0-4B59-9E72-0904DB9A2768}" type="presOf" srcId="{9B8F559B-C55D-4EA3-AA04-1059D58D208D}" destId="{C470B8CF-0C20-4614-AC1A-4B0B68D25193}" srcOrd="0" destOrd="0" presId="urn:microsoft.com/office/officeart/2005/8/layout/vProcess5"/>
    <dgm:cxn modelId="{799ADB57-17D3-417D-B42E-B4E64E1F3BBD}" type="presOf" srcId="{77854052-35E4-4FE9-8391-DF2929BE5247}" destId="{C6F1E5F5-93E8-45EE-B54E-19113B9E07B3}" srcOrd="1" destOrd="0" presId="urn:microsoft.com/office/officeart/2005/8/layout/vProcess5"/>
    <dgm:cxn modelId="{4115E85A-854F-4D98-815A-DE519B258933}" type="presOf" srcId="{9B8F559B-C55D-4EA3-AA04-1059D58D208D}" destId="{CDD109B3-4457-41F3-8293-C571DFA165CE}" srcOrd="1" destOrd="0" presId="urn:microsoft.com/office/officeart/2005/8/layout/vProcess5"/>
    <dgm:cxn modelId="{788EA58D-1D45-4DF1-ACF0-0CB2E93EA1EB}" srcId="{91AB52B9-B465-4531-8D84-69142900D4CC}" destId="{4360A8BD-4B16-4B13-93E1-B7755D22F3F0}" srcOrd="2" destOrd="0" parTransId="{FF77022B-533A-44FF-A29F-56044F7A8576}" sibTransId="{B6C37E5F-3DD8-420A-9E01-AB9A13A5C739}"/>
    <dgm:cxn modelId="{BDD631AD-91DA-4EF6-BD7F-A45E2B3E1737}" type="presOf" srcId="{77854052-35E4-4FE9-8391-DF2929BE5247}" destId="{9C10BE72-72AF-4FD7-9FEF-80B20F9326C4}" srcOrd="0" destOrd="0" presId="urn:microsoft.com/office/officeart/2005/8/layout/vProcess5"/>
    <dgm:cxn modelId="{556186C3-67BE-4A05-AD2B-15A46FAA898A}" srcId="{91AB52B9-B465-4531-8D84-69142900D4CC}" destId="{77854052-35E4-4FE9-8391-DF2929BE5247}" srcOrd="1" destOrd="0" parTransId="{084A5EE5-05B1-4643-AC55-0470A9B8020B}" sibTransId="{49E34307-8F4D-46E6-A085-7DC703AC1A76}"/>
    <dgm:cxn modelId="{B48EB6CF-D9AC-4F03-BCF6-60107D53BE88}" type="presOf" srcId="{91AB52B9-B465-4531-8D84-69142900D4CC}" destId="{60B53B75-30DB-4C93-830B-6B72534A48DA}" srcOrd="0" destOrd="0" presId="urn:microsoft.com/office/officeart/2005/8/layout/vProcess5"/>
    <dgm:cxn modelId="{D28606FE-6DA1-46AB-80D9-06626BF0A98E}" type="presParOf" srcId="{60B53B75-30DB-4C93-830B-6B72534A48DA}" destId="{551CF5C8-8BEE-4779-99E4-527CC4EB9337}" srcOrd="0" destOrd="0" presId="urn:microsoft.com/office/officeart/2005/8/layout/vProcess5"/>
    <dgm:cxn modelId="{7FF7D90B-84D5-46B1-9A16-9A670C9D16FA}" type="presParOf" srcId="{60B53B75-30DB-4C93-830B-6B72534A48DA}" destId="{C470B8CF-0C20-4614-AC1A-4B0B68D25193}" srcOrd="1" destOrd="0" presId="urn:microsoft.com/office/officeart/2005/8/layout/vProcess5"/>
    <dgm:cxn modelId="{40C2A5A5-32AA-4733-93BA-2AE449B1BC94}" type="presParOf" srcId="{60B53B75-30DB-4C93-830B-6B72534A48DA}" destId="{9C10BE72-72AF-4FD7-9FEF-80B20F9326C4}" srcOrd="2" destOrd="0" presId="urn:microsoft.com/office/officeart/2005/8/layout/vProcess5"/>
    <dgm:cxn modelId="{4FF6B065-157B-491D-A1D3-C3B24C1F20F9}" type="presParOf" srcId="{60B53B75-30DB-4C93-830B-6B72534A48DA}" destId="{BC21892B-9CCE-465E-8142-44CABD3A9187}" srcOrd="3" destOrd="0" presId="urn:microsoft.com/office/officeart/2005/8/layout/vProcess5"/>
    <dgm:cxn modelId="{0D530F1C-B8D5-4124-85B9-00E56CDFB1C6}" type="presParOf" srcId="{60B53B75-30DB-4C93-830B-6B72534A48DA}" destId="{61E4BD07-DB1D-4260-80DF-CA2256EEC1E1}" srcOrd="4" destOrd="0" presId="urn:microsoft.com/office/officeart/2005/8/layout/vProcess5"/>
    <dgm:cxn modelId="{7ED47D1F-E549-4735-AD08-FC12542CC1B6}" type="presParOf" srcId="{60B53B75-30DB-4C93-830B-6B72534A48DA}" destId="{D8674D1D-BBA4-4A0F-A191-E9C44E996DAC}" srcOrd="5" destOrd="0" presId="urn:microsoft.com/office/officeart/2005/8/layout/vProcess5"/>
    <dgm:cxn modelId="{FB65B0C8-D9ED-49FA-B3CC-2CBA95B1F799}" type="presParOf" srcId="{60B53B75-30DB-4C93-830B-6B72534A48DA}" destId="{CDD109B3-4457-41F3-8293-C571DFA165CE}" srcOrd="6" destOrd="0" presId="urn:microsoft.com/office/officeart/2005/8/layout/vProcess5"/>
    <dgm:cxn modelId="{787C898D-D626-48D2-9699-1B87D82B5E0F}" type="presParOf" srcId="{60B53B75-30DB-4C93-830B-6B72534A48DA}" destId="{C6F1E5F5-93E8-45EE-B54E-19113B9E07B3}" srcOrd="7" destOrd="0" presId="urn:microsoft.com/office/officeart/2005/8/layout/vProcess5"/>
    <dgm:cxn modelId="{B674F105-CDBF-4956-A8D3-DEB458386507}" type="presParOf" srcId="{60B53B75-30DB-4C93-830B-6B72534A48DA}" destId="{1944F894-59D9-4BD5-BDFB-27DD845AC09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24FE4D-7CBF-4CD1-A0AA-49D5EDA8F0E0}" type="doc">
      <dgm:prSet loTypeId="urn:microsoft.com/office/officeart/2005/8/layout/matrix2" loCatId="matrix" qsTypeId="urn:microsoft.com/office/officeart/2005/8/quickstyle/simple1" qsCatId="simple" csTypeId="urn:microsoft.com/office/officeart/2005/8/colors/accent1_2" csCatId="accent1"/>
      <dgm:spPr/>
      <dgm:t>
        <a:bodyPr/>
        <a:lstStyle/>
        <a:p>
          <a:endParaRPr lang="en-US"/>
        </a:p>
      </dgm:t>
    </dgm:pt>
    <dgm:pt modelId="{57C285F8-D293-4D90-8272-C7092FA3925A}">
      <dgm:prSet/>
      <dgm:spPr/>
      <dgm:t>
        <a:bodyPr/>
        <a:lstStyle/>
        <a:p>
          <a:r>
            <a:rPr lang="en-US"/>
            <a:t>YOLOv8 demonstrates high accuracy on COCO. For instance, the YOLOv8m model, which is the medium-sized model, achieves a 50.2% mAP when evaluated on COCO. </a:t>
          </a:r>
        </a:p>
      </dgm:t>
    </dgm:pt>
    <dgm:pt modelId="{62C2F927-D4FE-4C7A-8AC5-B6EE200E8953}" type="parTrans" cxnId="{72C16AD5-7FB9-4887-ACEE-97A41926A328}">
      <dgm:prSet/>
      <dgm:spPr/>
      <dgm:t>
        <a:bodyPr/>
        <a:lstStyle/>
        <a:p>
          <a:endParaRPr lang="en-US"/>
        </a:p>
      </dgm:t>
    </dgm:pt>
    <dgm:pt modelId="{FAB45DE2-D93E-443E-9434-3BE1F939443C}" type="sibTrans" cxnId="{72C16AD5-7FB9-4887-ACEE-97A41926A328}">
      <dgm:prSet/>
      <dgm:spPr/>
      <dgm:t>
        <a:bodyPr/>
        <a:lstStyle/>
        <a:p>
          <a:endParaRPr lang="en-US"/>
        </a:p>
      </dgm:t>
    </dgm:pt>
    <dgm:pt modelId="{0EBDC92A-05A6-4329-8FF0-77A722FA4F1E}">
      <dgm:prSet/>
      <dgm:spPr/>
      <dgm:t>
        <a:bodyPr/>
        <a:lstStyle/>
        <a:p>
          <a:r>
            <a:rPr lang="en-US"/>
            <a:t>When tested against Roboflow 100, a dataset designed to assess model performance across different task-specific domains, YOLOv8 outperformed YOLOv5 by a significant margin. You can find more detailed performance analysis in the later sections of the article. YOLOv8 demonstrates high accuracy on COCO.</a:t>
          </a:r>
        </a:p>
      </dgm:t>
    </dgm:pt>
    <dgm:pt modelId="{3FCF0B96-1BA8-4A33-9C39-01058E312E88}" type="parTrans" cxnId="{CD23C4AE-CCBF-4E9C-BE5E-60864E3541F0}">
      <dgm:prSet/>
      <dgm:spPr/>
      <dgm:t>
        <a:bodyPr/>
        <a:lstStyle/>
        <a:p>
          <a:endParaRPr lang="en-US"/>
        </a:p>
      </dgm:t>
    </dgm:pt>
    <dgm:pt modelId="{B2A20D8A-4866-4845-AFDB-D3EEEE9866F1}" type="sibTrans" cxnId="{CD23C4AE-CCBF-4E9C-BE5E-60864E3541F0}">
      <dgm:prSet/>
      <dgm:spPr/>
      <dgm:t>
        <a:bodyPr/>
        <a:lstStyle/>
        <a:p>
          <a:endParaRPr lang="en-US"/>
        </a:p>
      </dgm:t>
    </dgm:pt>
    <dgm:pt modelId="{0E42C15B-0EF1-44CD-950D-AE4DDCACE30B}">
      <dgm:prSet/>
      <dgm:spPr/>
      <dgm:t>
        <a:bodyPr/>
        <a:lstStyle/>
        <a:p>
          <a:r>
            <a:rPr lang="en-US"/>
            <a:t>For instance, the YOLOv8m model, which is the medium-sized model, achieves a 50.2% mAP when evaluated on COCO. </a:t>
          </a:r>
        </a:p>
      </dgm:t>
    </dgm:pt>
    <dgm:pt modelId="{4F0256A6-4541-4A68-86F0-E3E10590ABB3}" type="parTrans" cxnId="{CD20261F-E4B9-48F2-A5E4-8377F448240E}">
      <dgm:prSet/>
      <dgm:spPr/>
      <dgm:t>
        <a:bodyPr/>
        <a:lstStyle/>
        <a:p>
          <a:endParaRPr lang="en-US"/>
        </a:p>
      </dgm:t>
    </dgm:pt>
    <dgm:pt modelId="{021F6791-8BC3-48DF-9427-3DB89DBA9570}" type="sibTrans" cxnId="{CD20261F-E4B9-48F2-A5E4-8377F448240E}">
      <dgm:prSet/>
      <dgm:spPr/>
      <dgm:t>
        <a:bodyPr/>
        <a:lstStyle/>
        <a:p>
          <a:endParaRPr lang="en-US"/>
        </a:p>
      </dgm:t>
    </dgm:pt>
    <dgm:pt modelId="{0E531A24-9D40-4424-A10A-4398456F3FD1}">
      <dgm:prSet/>
      <dgm:spPr/>
      <dgm:t>
        <a:bodyPr/>
        <a:lstStyle/>
        <a:p>
          <a:r>
            <a:rPr lang="en-US"/>
            <a:t>When tested against Roboflow 100, a dataset designed to assess model performance across different task-specific domains, YOLOv8 outperformed YOLOv5 by a significant margin. You can find more detailed performance analysis in the later sections of the article.</a:t>
          </a:r>
        </a:p>
      </dgm:t>
    </dgm:pt>
    <dgm:pt modelId="{8DE3B55B-0A3F-49DD-AFFD-BD0F10379FE4}" type="parTrans" cxnId="{66915E20-8F49-4AEE-87BA-04186944B4F4}">
      <dgm:prSet/>
      <dgm:spPr/>
      <dgm:t>
        <a:bodyPr/>
        <a:lstStyle/>
        <a:p>
          <a:endParaRPr lang="en-US"/>
        </a:p>
      </dgm:t>
    </dgm:pt>
    <dgm:pt modelId="{E14D6717-CFC8-4510-B07D-EDACBBDA5598}" type="sibTrans" cxnId="{66915E20-8F49-4AEE-87BA-04186944B4F4}">
      <dgm:prSet/>
      <dgm:spPr/>
      <dgm:t>
        <a:bodyPr/>
        <a:lstStyle/>
        <a:p>
          <a:endParaRPr lang="en-US"/>
        </a:p>
      </dgm:t>
    </dgm:pt>
    <dgm:pt modelId="{AFD83897-E7BA-4B27-9365-3227BFDD1F54}" type="pres">
      <dgm:prSet presAssocID="{7024FE4D-7CBF-4CD1-A0AA-49D5EDA8F0E0}" presName="matrix" presStyleCnt="0">
        <dgm:presLayoutVars>
          <dgm:chMax val="1"/>
          <dgm:dir/>
          <dgm:resizeHandles val="exact"/>
        </dgm:presLayoutVars>
      </dgm:prSet>
      <dgm:spPr/>
    </dgm:pt>
    <dgm:pt modelId="{6020BB93-2149-4426-A512-90CE7F12A9A8}" type="pres">
      <dgm:prSet presAssocID="{7024FE4D-7CBF-4CD1-A0AA-49D5EDA8F0E0}" presName="axisShape" presStyleLbl="bgShp" presStyleIdx="0" presStyleCnt="1"/>
      <dgm:spPr/>
    </dgm:pt>
    <dgm:pt modelId="{AFD5F336-9784-427B-8BE5-8D3CD203968B}" type="pres">
      <dgm:prSet presAssocID="{7024FE4D-7CBF-4CD1-A0AA-49D5EDA8F0E0}" presName="rect1" presStyleLbl="node1" presStyleIdx="0" presStyleCnt="4">
        <dgm:presLayoutVars>
          <dgm:chMax val="0"/>
          <dgm:chPref val="0"/>
          <dgm:bulletEnabled val="1"/>
        </dgm:presLayoutVars>
      </dgm:prSet>
      <dgm:spPr/>
    </dgm:pt>
    <dgm:pt modelId="{5AD11EFC-48D1-4F00-A180-1C069FC7836D}" type="pres">
      <dgm:prSet presAssocID="{7024FE4D-7CBF-4CD1-A0AA-49D5EDA8F0E0}" presName="rect2" presStyleLbl="node1" presStyleIdx="1" presStyleCnt="4">
        <dgm:presLayoutVars>
          <dgm:chMax val="0"/>
          <dgm:chPref val="0"/>
          <dgm:bulletEnabled val="1"/>
        </dgm:presLayoutVars>
      </dgm:prSet>
      <dgm:spPr/>
    </dgm:pt>
    <dgm:pt modelId="{B2F92AA1-47D4-4B33-AD9B-24ABAAB0E49A}" type="pres">
      <dgm:prSet presAssocID="{7024FE4D-7CBF-4CD1-A0AA-49D5EDA8F0E0}" presName="rect3" presStyleLbl="node1" presStyleIdx="2" presStyleCnt="4">
        <dgm:presLayoutVars>
          <dgm:chMax val="0"/>
          <dgm:chPref val="0"/>
          <dgm:bulletEnabled val="1"/>
        </dgm:presLayoutVars>
      </dgm:prSet>
      <dgm:spPr/>
    </dgm:pt>
    <dgm:pt modelId="{7992E4B7-AB90-4A42-8BEA-2E400D895DC5}" type="pres">
      <dgm:prSet presAssocID="{7024FE4D-7CBF-4CD1-A0AA-49D5EDA8F0E0}" presName="rect4" presStyleLbl="node1" presStyleIdx="3" presStyleCnt="4">
        <dgm:presLayoutVars>
          <dgm:chMax val="0"/>
          <dgm:chPref val="0"/>
          <dgm:bulletEnabled val="1"/>
        </dgm:presLayoutVars>
      </dgm:prSet>
      <dgm:spPr/>
    </dgm:pt>
  </dgm:ptLst>
  <dgm:cxnLst>
    <dgm:cxn modelId="{83AC9C15-A52A-4D13-89EF-B9A9E213211C}" type="presOf" srcId="{57C285F8-D293-4D90-8272-C7092FA3925A}" destId="{AFD5F336-9784-427B-8BE5-8D3CD203968B}" srcOrd="0" destOrd="0" presId="urn:microsoft.com/office/officeart/2005/8/layout/matrix2"/>
    <dgm:cxn modelId="{CD20261F-E4B9-48F2-A5E4-8377F448240E}" srcId="{7024FE4D-7CBF-4CD1-A0AA-49D5EDA8F0E0}" destId="{0E42C15B-0EF1-44CD-950D-AE4DDCACE30B}" srcOrd="2" destOrd="0" parTransId="{4F0256A6-4541-4A68-86F0-E3E10590ABB3}" sibTransId="{021F6791-8BC3-48DF-9427-3DB89DBA9570}"/>
    <dgm:cxn modelId="{66915E20-8F49-4AEE-87BA-04186944B4F4}" srcId="{7024FE4D-7CBF-4CD1-A0AA-49D5EDA8F0E0}" destId="{0E531A24-9D40-4424-A10A-4398456F3FD1}" srcOrd="3" destOrd="0" parTransId="{8DE3B55B-0A3F-49DD-AFFD-BD0F10379FE4}" sibTransId="{E14D6717-CFC8-4510-B07D-EDACBBDA5598}"/>
    <dgm:cxn modelId="{A56F3244-C569-4578-B70F-6BFA41BB6E31}" type="presOf" srcId="{0EBDC92A-05A6-4329-8FF0-77A722FA4F1E}" destId="{5AD11EFC-48D1-4F00-A180-1C069FC7836D}" srcOrd="0" destOrd="0" presId="urn:microsoft.com/office/officeart/2005/8/layout/matrix2"/>
    <dgm:cxn modelId="{9E699C6C-4328-475E-86E4-F8770432D2B5}" type="presOf" srcId="{7024FE4D-7CBF-4CD1-A0AA-49D5EDA8F0E0}" destId="{AFD83897-E7BA-4B27-9365-3227BFDD1F54}" srcOrd="0" destOrd="0" presId="urn:microsoft.com/office/officeart/2005/8/layout/matrix2"/>
    <dgm:cxn modelId="{CD23C4AE-CCBF-4E9C-BE5E-60864E3541F0}" srcId="{7024FE4D-7CBF-4CD1-A0AA-49D5EDA8F0E0}" destId="{0EBDC92A-05A6-4329-8FF0-77A722FA4F1E}" srcOrd="1" destOrd="0" parTransId="{3FCF0B96-1BA8-4A33-9C39-01058E312E88}" sibTransId="{B2A20D8A-4866-4845-AFDB-D3EEEE9866F1}"/>
    <dgm:cxn modelId="{25E6E4BA-6AF8-429E-9183-BDBD315FDED9}" type="presOf" srcId="{0E42C15B-0EF1-44CD-950D-AE4DDCACE30B}" destId="{B2F92AA1-47D4-4B33-AD9B-24ABAAB0E49A}" srcOrd="0" destOrd="0" presId="urn:microsoft.com/office/officeart/2005/8/layout/matrix2"/>
    <dgm:cxn modelId="{1D86E1C3-8418-475F-BEF0-10A17DE0F31C}" type="presOf" srcId="{0E531A24-9D40-4424-A10A-4398456F3FD1}" destId="{7992E4B7-AB90-4A42-8BEA-2E400D895DC5}" srcOrd="0" destOrd="0" presId="urn:microsoft.com/office/officeart/2005/8/layout/matrix2"/>
    <dgm:cxn modelId="{72C16AD5-7FB9-4887-ACEE-97A41926A328}" srcId="{7024FE4D-7CBF-4CD1-A0AA-49D5EDA8F0E0}" destId="{57C285F8-D293-4D90-8272-C7092FA3925A}" srcOrd="0" destOrd="0" parTransId="{62C2F927-D4FE-4C7A-8AC5-B6EE200E8953}" sibTransId="{FAB45DE2-D93E-443E-9434-3BE1F939443C}"/>
    <dgm:cxn modelId="{A15D8F5C-1B69-4160-BD8B-5028C103502B}" type="presParOf" srcId="{AFD83897-E7BA-4B27-9365-3227BFDD1F54}" destId="{6020BB93-2149-4426-A512-90CE7F12A9A8}" srcOrd="0" destOrd="0" presId="urn:microsoft.com/office/officeart/2005/8/layout/matrix2"/>
    <dgm:cxn modelId="{218A3071-90C7-4967-91BC-3F9B289D54BD}" type="presParOf" srcId="{AFD83897-E7BA-4B27-9365-3227BFDD1F54}" destId="{AFD5F336-9784-427B-8BE5-8D3CD203968B}" srcOrd="1" destOrd="0" presId="urn:microsoft.com/office/officeart/2005/8/layout/matrix2"/>
    <dgm:cxn modelId="{893FD38D-955A-4EB4-BA9D-6D6304C6C691}" type="presParOf" srcId="{AFD83897-E7BA-4B27-9365-3227BFDD1F54}" destId="{5AD11EFC-48D1-4F00-A180-1C069FC7836D}" srcOrd="2" destOrd="0" presId="urn:microsoft.com/office/officeart/2005/8/layout/matrix2"/>
    <dgm:cxn modelId="{0230211B-A6B3-4702-9AA4-8DEB38C7FA53}" type="presParOf" srcId="{AFD83897-E7BA-4B27-9365-3227BFDD1F54}" destId="{B2F92AA1-47D4-4B33-AD9B-24ABAAB0E49A}" srcOrd="3" destOrd="0" presId="urn:microsoft.com/office/officeart/2005/8/layout/matrix2"/>
    <dgm:cxn modelId="{30EB72D3-F778-4BEB-9423-6B8BCB1CE57A}" type="presParOf" srcId="{AFD83897-E7BA-4B27-9365-3227BFDD1F54}" destId="{7992E4B7-AB90-4A42-8BEA-2E400D895DC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CA913F-62BD-4A73-96AB-99F007BFD6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CE1607-D13F-4F60-A58A-93C954BE48C1}">
      <dgm:prSet/>
      <dgm:spPr/>
      <dgm:t>
        <a:bodyPr/>
        <a:lstStyle/>
        <a:p>
          <a:r>
            <a:rPr lang="en-US"/>
            <a:t>The model has shown significant improvement in all loss metrics (box, objectness, and classification), indicating effective learning from the training data. </a:t>
          </a:r>
        </a:p>
      </dgm:t>
    </dgm:pt>
    <dgm:pt modelId="{8EC55D2F-51E5-4147-A903-B77A94603D61}" type="parTrans" cxnId="{FAAFBF99-8516-40D1-9E32-DF92DA315869}">
      <dgm:prSet/>
      <dgm:spPr/>
      <dgm:t>
        <a:bodyPr/>
        <a:lstStyle/>
        <a:p>
          <a:endParaRPr lang="en-US"/>
        </a:p>
      </dgm:t>
    </dgm:pt>
    <dgm:pt modelId="{D80B01D2-7001-4350-8318-454AFDF3698B}" type="sibTrans" cxnId="{FAAFBF99-8516-40D1-9E32-DF92DA315869}">
      <dgm:prSet/>
      <dgm:spPr/>
      <dgm:t>
        <a:bodyPr/>
        <a:lstStyle/>
        <a:p>
          <a:endParaRPr lang="en-US"/>
        </a:p>
      </dgm:t>
    </dgm:pt>
    <dgm:pt modelId="{1E4DADED-41ED-4ADE-AB84-B9B7CE19E401}">
      <dgm:prSet/>
      <dgm:spPr/>
      <dgm:t>
        <a:bodyPr/>
        <a:lstStyle/>
        <a:p>
          <a:r>
            <a:rPr lang="en-US"/>
            <a:t>Both precision and recall have improved over time, showcasing enhanced performance in accurately identifying and classifying objects.</a:t>
          </a:r>
        </a:p>
      </dgm:t>
    </dgm:pt>
    <dgm:pt modelId="{AB041025-6368-46B5-9D7E-F45B742AAFEA}" type="parTrans" cxnId="{62F2007E-DCEE-4A65-8B27-BFD87F1AB485}">
      <dgm:prSet/>
      <dgm:spPr/>
      <dgm:t>
        <a:bodyPr/>
        <a:lstStyle/>
        <a:p>
          <a:endParaRPr lang="en-US"/>
        </a:p>
      </dgm:t>
    </dgm:pt>
    <dgm:pt modelId="{74180E5F-9515-4921-8CD5-1D61CA9949C0}" type="sibTrans" cxnId="{62F2007E-DCEE-4A65-8B27-BFD87F1AB485}">
      <dgm:prSet/>
      <dgm:spPr/>
      <dgm:t>
        <a:bodyPr/>
        <a:lstStyle/>
        <a:p>
          <a:endParaRPr lang="en-US"/>
        </a:p>
      </dgm:t>
    </dgm:pt>
    <dgm:pt modelId="{EFE1AFE0-474D-4011-8B9C-E3AE9FFC4026}">
      <dgm:prSet/>
      <dgm:spPr/>
      <dgm:t>
        <a:bodyPr/>
        <a:lstStyle/>
        <a:p>
          <a:r>
            <a:rPr lang="en-US"/>
            <a:t>Additionally, there has been a notable improvement in mAP scores at IoU thresholds of 0.5 and from 0.5 to 0.95, suggesting that the model's predictions are aligning more closely with the ground truth annotations in terms of object presence and location.</a:t>
          </a:r>
        </a:p>
      </dgm:t>
    </dgm:pt>
    <dgm:pt modelId="{19A1D61C-E92B-41BA-AA49-21C98AE4EBE6}" type="parTrans" cxnId="{B6715506-1898-430B-9227-65BA2DC3439F}">
      <dgm:prSet/>
      <dgm:spPr/>
      <dgm:t>
        <a:bodyPr/>
        <a:lstStyle/>
        <a:p>
          <a:endParaRPr lang="en-US"/>
        </a:p>
      </dgm:t>
    </dgm:pt>
    <dgm:pt modelId="{1305C9A1-BA4E-42B2-BD40-9A7B4E797FD1}" type="sibTrans" cxnId="{B6715506-1898-430B-9227-65BA2DC3439F}">
      <dgm:prSet/>
      <dgm:spPr/>
      <dgm:t>
        <a:bodyPr/>
        <a:lstStyle/>
        <a:p>
          <a:endParaRPr lang="en-US"/>
        </a:p>
      </dgm:t>
    </dgm:pt>
    <dgm:pt modelId="{EE0F40E2-E08F-47AB-94DF-5FE84B37DF32}" type="pres">
      <dgm:prSet presAssocID="{51CA913F-62BD-4A73-96AB-99F007BFD621}" presName="linear" presStyleCnt="0">
        <dgm:presLayoutVars>
          <dgm:animLvl val="lvl"/>
          <dgm:resizeHandles val="exact"/>
        </dgm:presLayoutVars>
      </dgm:prSet>
      <dgm:spPr/>
    </dgm:pt>
    <dgm:pt modelId="{035406BF-43BA-45FF-A736-5B250B8C15AA}" type="pres">
      <dgm:prSet presAssocID="{62CE1607-D13F-4F60-A58A-93C954BE48C1}" presName="parentText" presStyleLbl="node1" presStyleIdx="0" presStyleCnt="3">
        <dgm:presLayoutVars>
          <dgm:chMax val="0"/>
          <dgm:bulletEnabled val="1"/>
        </dgm:presLayoutVars>
      </dgm:prSet>
      <dgm:spPr/>
    </dgm:pt>
    <dgm:pt modelId="{B00B43D8-56D8-46CE-8BD2-8DBD9408ACA2}" type="pres">
      <dgm:prSet presAssocID="{D80B01D2-7001-4350-8318-454AFDF3698B}" presName="spacer" presStyleCnt="0"/>
      <dgm:spPr/>
    </dgm:pt>
    <dgm:pt modelId="{D84949B0-48EC-4A4F-9D77-A9057A5AFA87}" type="pres">
      <dgm:prSet presAssocID="{1E4DADED-41ED-4ADE-AB84-B9B7CE19E401}" presName="parentText" presStyleLbl="node1" presStyleIdx="1" presStyleCnt="3">
        <dgm:presLayoutVars>
          <dgm:chMax val="0"/>
          <dgm:bulletEnabled val="1"/>
        </dgm:presLayoutVars>
      </dgm:prSet>
      <dgm:spPr/>
    </dgm:pt>
    <dgm:pt modelId="{4F1ADE63-E36E-4B56-9D2D-62F1E16C4202}" type="pres">
      <dgm:prSet presAssocID="{74180E5F-9515-4921-8CD5-1D61CA9949C0}" presName="spacer" presStyleCnt="0"/>
      <dgm:spPr/>
    </dgm:pt>
    <dgm:pt modelId="{E341A82D-0747-4BF1-AA0C-5D58E995A5FD}" type="pres">
      <dgm:prSet presAssocID="{EFE1AFE0-474D-4011-8B9C-E3AE9FFC4026}" presName="parentText" presStyleLbl="node1" presStyleIdx="2" presStyleCnt="3">
        <dgm:presLayoutVars>
          <dgm:chMax val="0"/>
          <dgm:bulletEnabled val="1"/>
        </dgm:presLayoutVars>
      </dgm:prSet>
      <dgm:spPr/>
    </dgm:pt>
  </dgm:ptLst>
  <dgm:cxnLst>
    <dgm:cxn modelId="{B6715506-1898-430B-9227-65BA2DC3439F}" srcId="{51CA913F-62BD-4A73-96AB-99F007BFD621}" destId="{EFE1AFE0-474D-4011-8B9C-E3AE9FFC4026}" srcOrd="2" destOrd="0" parTransId="{19A1D61C-E92B-41BA-AA49-21C98AE4EBE6}" sibTransId="{1305C9A1-BA4E-42B2-BD40-9A7B4E797FD1}"/>
    <dgm:cxn modelId="{7ABF0E34-19B2-4692-B1EE-231D17AC6685}" type="presOf" srcId="{62CE1607-D13F-4F60-A58A-93C954BE48C1}" destId="{035406BF-43BA-45FF-A736-5B250B8C15AA}" srcOrd="0" destOrd="0" presId="urn:microsoft.com/office/officeart/2005/8/layout/vList2"/>
    <dgm:cxn modelId="{62F2007E-DCEE-4A65-8B27-BFD87F1AB485}" srcId="{51CA913F-62BD-4A73-96AB-99F007BFD621}" destId="{1E4DADED-41ED-4ADE-AB84-B9B7CE19E401}" srcOrd="1" destOrd="0" parTransId="{AB041025-6368-46B5-9D7E-F45B742AAFEA}" sibTransId="{74180E5F-9515-4921-8CD5-1D61CA9949C0}"/>
    <dgm:cxn modelId="{B621FD87-E13E-4288-920F-F10E010849E0}" type="presOf" srcId="{1E4DADED-41ED-4ADE-AB84-B9B7CE19E401}" destId="{D84949B0-48EC-4A4F-9D77-A9057A5AFA87}" srcOrd="0" destOrd="0" presId="urn:microsoft.com/office/officeart/2005/8/layout/vList2"/>
    <dgm:cxn modelId="{C3C4EE97-4C02-44BA-BB9D-C6CFDA026CC7}" type="presOf" srcId="{EFE1AFE0-474D-4011-8B9C-E3AE9FFC4026}" destId="{E341A82D-0747-4BF1-AA0C-5D58E995A5FD}" srcOrd="0" destOrd="0" presId="urn:microsoft.com/office/officeart/2005/8/layout/vList2"/>
    <dgm:cxn modelId="{FAAFBF99-8516-40D1-9E32-DF92DA315869}" srcId="{51CA913F-62BD-4A73-96AB-99F007BFD621}" destId="{62CE1607-D13F-4F60-A58A-93C954BE48C1}" srcOrd="0" destOrd="0" parTransId="{8EC55D2F-51E5-4147-A903-B77A94603D61}" sibTransId="{D80B01D2-7001-4350-8318-454AFDF3698B}"/>
    <dgm:cxn modelId="{B59247DE-6836-4186-A293-9ED8DE39668B}" type="presOf" srcId="{51CA913F-62BD-4A73-96AB-99F007BFD621}" destId="{EE0F40E2-E08F-47AB-94DF-5FE84B37DF32}" srcOrd="0" destOrd="0" presId="urn:microsoft.com/office/officeart/2005/8/layout/vList2"/>
    <dgm:cxn modelId="{DF71EEAA-1C09-4D1F-9F2D-9D4154A26D95}" type="presParOf" srcId="{EE0F40E2-E08F-47AB-94DF-5FE84B37DF32}" destId="{035406BF-43BA-45FF-A736-5B250B8C15AA}" srcOrd="0" destOrd="0" presId="urn:microsoft.com/office/officeart/2005/8/layout/vList2"/>
    <dgm:cxn modelId="{45AE2AC4-0ACE-4418-ADAA-C1D5C09FE979}" type="presParOf" srcId="{EE0F40E2-E08F-47AB-94DF-5FE84B37DF32}" destId="{B00B43D8-56D8-46CE-8BD2-8DBD9408ACA2}" srcOrd="1" destOrd="0" presId="urn:microsoft.com/office/officeart/2005/8/layout/vList2"/>
    <dgm:cxn modelId="{C527B6CD-0363-40AC-A3D3-8476FD28C38A}" type="presParOf" srcId="{EE0F40E2-E08F-47AB-94DF-5FE84B37DF32}" destId="{D84949B0-48EC-4A4F-9D77-A9057A5AFA87}" srcOrd="2" destOrd="0" presId="urn:microsoft.com/office/officeart/2005/8/layout/vList2"/>
    <dgm:cxn modelId="{2BE7F941-9C54-40DC-88D8-22EE4B6BD1E1}" type="presParOf" srcId="{EE0F40E2-E08F-47AB-94DF-5FE84B37DF32}" destId="{4F1ADE63-E36E-4B56-9D2D-62F1E16C4202}" srcOrd="3" destOrd="0" presId="urn:microsoft.com/office/officeart/2005/8/layout/vList2"/>
    <dgm:cxn modelId="{30DCF296-F2B3-43B1-8AB5-A395FFB78C0F}" type="presParOf" srcId="{EE0F40E2-E08F-47AB-94DF-5FE84B37DF32}" destId="{E341A82D-0747-4BF1-AA0C-5D58E995A5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C0880-3204-4CC0-B7D6-97CA32DF20F3}">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DA270-689C-4CA5-8BFB-3481AC7005DA}">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Object detection and tracking are crucial aspects of computer vision, with wide-ranging applications such as surveillance and autonomous navigation.</a:t>
          </a:r>
        </a:p>
      </dsp:txBody>
      <dsp:txXfrm>
        <a:off x="59990" y="2654049"/>
        <a:ext cx="3226223" cy="720000"/>
      </dsp:txXfrm>
    </dsp:sp>
    <dsp:sp modelId="{36BD6B49-94B3-49EC-A783-0AAEA3BD070C}">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0ABE66-EF9F-44FF-A227-C228EE574196}">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progress in computational power and the accessibility of extensive public datasets have driven research in these fields. </a:t>
          </a:r>
        </a:p>
      </dsp:txBody>
      <dsp:txXfrm>
        <a:off x="3850802" y="2654049"/>
        <a:ext cx="3226223" cy="720000"/>
      </dsp:txXfrm>
    </dsp:sp>
    <dsp:sp modelId="{1B091FE3-6CB0-4EBF-9AC1-2C485C96400A}">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FFA6A1-9B09-484C-92EF-B67FC47748B6}">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primary goals include identifying objects in images or videos, tracking their movements, and analyzing their behavior.</a:t>
          </a:r>
        </a:p>
      </dsp:txBody>
      <dsp:txXfrm>
        <a:off x="7641615" y="2654049"/>
        <a:ext cx="322622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0B8CF-0C20-4614-AC1A-4B0B68D25193}">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In the process of creating a video dataset, various factors affecting picture quality degradation during image capture, such as low image resolution, noise, and blur, are taken into consideration.</a:t>
          </a:r>
          <a:endParaRPr lang="en-US" sz="1800" kern="1200" dirty="0"/>
        </a:p>
      </dsp:txBody>
      <dsp:txXfrm>
        <a:off x="36841" y="36841"/>
        <a:ext cx="7931345" cy="1184159"/>
      </dsp:txXfrm>
    </dsp:sp>
    <dsp:sp modelId="{9C10BE72-72AF-4FD7-9FEF-80B20F9326C4}">
      <dsp:nvSpPr>
        <dsp:cNvPr id="0" name=""/>
        <dsp:cNvSpPr/>
      </dsp:nvSpPr>
      <dsp:spPr>
        <a:xfrm>
          <a:off x="819587" y="1467481"/>
          <a:ext cx="9288654" cy="1257841"/>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The next step in video analysis is object classification, which involves categorizing specific objects in a video frame as humans, animals, birds, automobiles, and other moving objects. </a:t>
          </a:r>
          <a:endParaRPr lang="en-US" sz="1800" kern="1200" dirty="0"/>
        </a:p>
      </dsp:txBody>
      <dsp:txXfrm>
        <a:off x="856428" y="1504322"/>
        <a:ext cx="7577788" cy="1184159"/>
      </dsp:txXfrm>
    </dsp:sp>
    <dsp:sp modelId="{BC21892B-9CCE-465E-8142-44CABD3A9187}">
      <dsp:nvSpPr>
        <dsp:cNvPr id="0" name=""/>
        <dsp:cNvSpPr/>
      </dsp:nvSpPr>
      <dsp:spPr>
        <a:xfrm>
          <a:off x="1639174" y="2934963"/>
          <a:ext cx="9288654" cy="1257841"/>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Finally, object tracking involves identifying and interpreting target objects as trajectories in successive video frames. With advancements in technology, research has shifted towards automated object detection and tracking.</a:t>
          </a:r>
          <a:endParaRPr lang="en-US" sz="1800" kern="1200" dirty="0"/>
        </a:p>
      </dsp:txBody>
      <dsp:txXfrm>
        <a:off x="1676015" y="2971804"/>
        <a:ext cx="7577788" cy="1184159"/>
      </dsp:txXfrm>
    </dsp:sp>
    <dsp:sp modelId="{61E4BD07-DB1D-4260-80DF-CA2256EEC1E1}">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D8674D1D-BBA4-4A0F-A191-E9C44E996DAC}">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0BB93-2149-4426-A512-90CE7F12A9A8}">
      <dsp:nvSpPr>
        <dsp:cNvPr id="0" name=""/>
        <dsp:cNvSpPr/>
      </dsp:nvSpPr>
      <dsp:spPr>
        <a:xfrm>
          <a:off x="0" y="740568"/>
          <a:ext cx="3932237" cy="3932237"/>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5F336-9784-427B-8BE5-8D3CD203968B}">
      <dsp:nvSpPr>
        <dsp:cNvPr id="0" name=""/>
        <dsp:cNvSpPr/>
      </dsp:nvSpPr>
      <dsp:spPr>
        <a:xfrm>
          <a:off x="255595" y="996164"/>
          <a:ext cx="1572894" cy="15728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YOLOv8 demonstrates high accuracy on COCO. For instance, the YOLOv8m model, which is the medium-sized model, achieves a 50.2% mAP when evaluated on COCO. </a:t>
          </a:r>
        </a:p>
      </dsp:txBody>
      <dsp:txXfrm>
        <a:off x="332377" y="1072946"/>
        <a:ext cx="1419330" cy="1419330"/>
      </dsp:txXfrm>
    </dsp:sp>
    <dsp:sp modelId="{5AD11EFC-48D1-4F00-A180-1C069FC7836D}">
      <dsp:nvSpPr>
        <dsp:cNvPr id="0" name=""/>
        <dsp:cNvSpPr/>
      </dsp:nvSpPr>
      <dsp:spPr>
        <a:xfrm>
          <a:off x="2103746" y="996164"/>
          <a:ext cx="1572894" cy="15728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When tested against Roboflow 100, a dataset designed to assess model performance across different task-specific domains, YOLOv8 outperformed YOLOv5 by a significant margin. You can find more detailed performance analysis in the later sections of the article. YOLOv8 demonstrates high accuracy on COCO.</a:t>
          </a:r>
        </a:p>
      </dsp:txBody>
      <dsp:txXfrm>
        <a:off x="2180528" y="1072946"/>
        <a:ext cx="1419330" cy="1419330"/>
      </dsp:txXfrm>
    </dsp:sp>
    <dsp:sp modelId="{B2F92AA1-47D4-4B33-AD9B-24ABAAB0E49A}">
      <dsp:nvSpPr>
        <dsp:cNvPr id="0" name=""/>
        <dsp:cNvSpPr/>
      </dsp:nvSpPr>
      <dsp:spPr>
        <a:xfrm>
          <a:off x="255595" y="2844315"/>
          <a:ext cx="1572894" cy="15728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For instance, the YOLOv8m model, which is the medium-sized model, achieves a 50.2% mAP when evaluated on COCO. </a:t>
          </a:r>
        </a:p>
      </dsp:txBody>
      <dsp:txXfrm>
        <a:off x="332377" y="2921097"/>
        <a:ext cx="1419330" cy="1419330"/>
      </dsp:txXfrm>
    </dsp:sp>
    <dsp:sp modelId="{7992E4B7-AB90-4A42-8BEA-2E400D895DC5}">
      <dsp:nvSpPr>
        <dsp:cNvPr id="0" name=""/>
        <dsp:cNvSpPr/>
      </dsp:nvSpPr>
      <dsp:spPr>
        <a:xfrm>
          <a:off x="2103746" y="2844315"/>
          <a:ext cx="1572894" cy="15728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When tested against Roboflow 100, a dataset designed to assess model performance across different task-specific domains, YOLOv8 outperformed YOLOv5 by a significant margin. You can find more detailed performance analysis in the later sections of the article.</a:t>
          </a:r>
        </a:p>
      </dsp:txBody>
      <dsp:txXfrm>
        <a:off x="2180528" y="2921097"/>
        <a:ext cx="1419330" cy="1419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406BF-43BA-45FF-A736-5B250B8C15AA}">
      <dsp:nvSpPr>
        <dsp:cNvPr id="0" name=""/>
        <dsp:cNvSpPr/>
      </dsp:nvSpPr>
      <dsp:spPr>
        <a:xfrm>
          <a:off x="0" y="67436"/>
          <a:ext cx="4191000" cy="1538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model has shown significant improvement in all loss metrics (box, objectness, and classification), indicating effective learning from the training data. </a:t>
          </a:r>
        </a:p>
      </dsp:txBody>
      <dsp:txXfrm>
        <a:off x="75124" y="142560"/>
        <a:ext cx="4040752" cy="1388667"/>
      </dsp:txXfrm>
    </dsp:sp>
    <dsp:sp modelId="{D84949B0-48EC-4A4F-9D77-A9057A5AFA87}">
      <dsp:nvSpPr>
        <dsp:cNvPr id="0" name=""/>
        <dsp:cNvSpPr/>
      </dsp:nvSpPr>
      <dsp:spPr>
        <a:xfrm>
          <a:off x="0" y="1649552"/>
          <a:ext cx="4191000" cy="1538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Both precision and recall have improved over time, showcasing enhanced performance in accurately identifying and classifying objects.</a:t>
          </a:r>
        </a:p>
      </dsp:txBody>
      <dsp:txXfrm>
        <a:off x="75124" y="1724676"/>
        <a:ext cx="4040752" cy="1388667"/>
      </dsp:txXfrm>
    </dsp:sp>
    <dsp:sp modelId="{E341A82D-0747-4BF1-AA0C-5D58E995A5FD}">
      <dsp:nvSpPr>
        <dsp:cNvPr id="0" name=""/>
        <dsp:cNvSpPr/>
      </dsp:nvSpPr>
      <dsp:spPr>
        <a:xfrm>
          <a:off x="0" y="3231667"/>
          <a:ext cx="4191000" cy="1538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Additionally, there has been a notable improvement in mAP scores at IoU thresholds of 0.5 and from 0.5 to 0.95, suggesting that the model's predictions are aligning more closely with the ground truth annotations in terms of object presence and location.</a:t>
          </a:r>
        </a:p>
      </dsp:txBody>
      <dsp:txXfrm>
        <a:off x="75124" y="3306791"/>
        <a:ext cx="4040752" cy="138866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EB19-512D-FDD1-04EE-9C96199F6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9E9220-249E-203D-B79B-B466BFE65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D2E834-B587-CA7C-B10D-645FA7A6FEA6}"/>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5" name="Footer Placeholder 4">
            <a:extLst>
              <a:ext uri="{FF2B5EF4-FFF2-40B4-BE49-F238E27FC236}">
                <a16:creationId xmlns:a16="http://schemas.microsoft.com/office/drawing/2014/main" id="{B8256DDD-6289-4554-02E7-149E21E8D2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8C51B6-3662-41BE-9353-D54916C6FA56}"/>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5129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BFD9-A792-71AE-DA81-41B0B7C871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467593-1D7C-91CA-5F61-A9BC8B3AD0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4A209B-CF5C-C79B-9C15-37DCBA66F478}"/>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5" name="Footer Placeholder 4">
            <a:extLst>
              <a:ext uri="{FF2B5EF4-FFF2-40B4-BE49-F238E27FC236}">
                <a16:creationId xmlns:a16="http://schemas.microsoft.com/office/drawing/2014/main" id="{8D245169-F21D-B74B-9FF3-0701C12A5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7746C-AA00-E3D3-A420-E3BC55CC9DE3}"/>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16939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70630-00D4-FF95-E038-1F0DBBB181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CD4E00-92EB-E663-386F-31BC086DF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497E5-9D98-55B5-6BD3-C7EC7AD5B5FB}"/>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5" name="Footer Placeholder 4">
            <a:extLst>
              <a:ext uri="{FF2B5EF4-FFF2-40B4-BE49-F238E27FC236}">
                <a16:creationId xmlns:a16="http://schemas.microsoft.com/office/drawing/2014/main" id="{746FFF5C-3017-3662-BCDC-5139F1A73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65B4E-0699-2594-696C-525851ED7819}"/>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322606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73E5-C7CB-01CB-F1D8-D3C27501F4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4CB50E-9F59-B45F-5788-0296557A36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613088-4835-DE3E-4CC6-5A26BB69924C}"/>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5" name="Footer Placeholder 4">
            <a:extLst>
              <a:ext uri="{FF2B5EF4-FFF2-40B4-BE49-F238E27FC236}">
                <a16:creationId xmlns:a16="http://schemas.microsoft.com/office/drawing/2014/main" id="{302E0C1B-8F68-3951-9D0B-2C9319C48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6578C-2AC6-CA71-BFB9-D7495C319148}"/>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322194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03A9-6DD0-DF3F-7E96-4B592847E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209832-8A35-F533-178D-8EB38E361F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4B888-50E1-D03F-7A22-C609740B8A47}"/>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5" name="Footer Placeholder 4">
            <a:extLst>
              <a:ext uri="{FF2B5EF4-FFF2-40B4-BE49-F238E27FC236}">
                <a16:creationId xmlns:a16="http://schemas.microsoft.com/office/drawing/2014/main" id="{9D05A704-D4EF-B530-54C5-E9AAD0BE5D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4A22F-07EA-50D0-2C5C-D083320CF204}"/>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13184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69BE-A880-52A0-498C-F99BFAC5BB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DEA175-36E7-CE78-252A-B02627C6DA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34AD54-CBE4-7CAC-86EB-B051DD922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53D362-C26E-1D7A-2086-BB92213AE98C}"/>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6" name="Footer Placeholder 5">
            <a:extLst>
              <a:ext uri="{FF2B5EF4-FFF2-40B4-BE49-F238E27FC236}">
                <a16:creationId xmlns:a16="http://schemas.microsoft.com/office/drawing/2014/main" id="{1690F0AE-6244-2B41-D973-7E3884AFA2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95542E-64C1-9BDC-01B9-8A9773B345D4}"/>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460916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9080-F0F2-97BB-3102-06C8149310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ABF02-6ED3-CB8D-EE8E-8BAF07D73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101CD7-C41D-AAB3-4D50-02FDFFCAD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5A1572-7BF9-6EC6-13B3-F82F878FB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89A1A-9809-4FD3-DF1C-DA56FC89A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B5BCCC-81C1-7DBC-9751-A6DB3B1AD580}"/>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8" name="Footer Placeholder 7">
            <a:extLst>
              <a:ext uri="{FF2B5EF4-FFF2-40B4-BE49-F238E27FC236}">
                <a16:creationId xmlns:a16="http://schemas.microsoft.com/office/drawing/2014/main" id="{04A53189-F90C-67A7-E170-A2A48D3432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835A08-E37D-C46C-ECB5-13019DCABC2D}"/>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280416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87CA-B11E-CBE5-2233-8DEA62C414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EE9B4-3AF1-A33C-CBBC-1C0D84D8ABB5}"/>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4" name="Footer Placeholder 3">
            <a:extLst>
              <a:ext uri="{FF2B5EF4-FFF2-40B4-BE49-F238E27FC236}">
                <a16:creationId xmlns:a16="http://schemas.microsoft.com/office/drawing/2014/main" id="{91A78FFF-1F1C-6ACB-11B8-2DFA42B685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7CFB20-3B2F-22A0-6E2D-16AFBA6E4FCF}"/>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356038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D0854-7DAC-165C-BA42-4FCF86672713}"/>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3" name="Footer Placeholder 2">
            <a:extLst>
              <a:ext uri="{FF2B5EF4-FFF2-40B4-BE49-F238E27FC236}">
                <a16:creationId xmlns:a16="http://schemas.microsoft.com/office/drawing/2014/main" id="{184B10F7-DC1B-FB55-FF70-71E8B15894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D645C2-B85B-33DE-BD9E-0453999DFAD9}"/>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426106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00A2-FE43-0F67-9C22-1C07CE6E0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DDEA18-7116-374C-F826-F09EF3B2D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5B8A58-E381-F1B0-102B-20CF804FF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7446B-A7D0-121C-EEEE-04DF5164551F}"/>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6" name="Footer Placeholder 5">
            <a:extLst>
              <a:ext uri="{FF2B5EF4-FFF2-40B4-BE49-F238E27FC236}">
                <a16:creationId xmlns:a16="http://schemas.microsoft.com/office/drawing/2014/main" id="{746F1439-F586-6347-96B9-2B0227B69B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E3EC2-C723-5A3A-BE09-05559D4C8868}"/>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3654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C9C9-FF49-ADAA-0238-8C6CAE1F1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32DFD9-3FC8-D775-4FBB-2968A255C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01F50F-41A7-9A95-10CB-9309AC914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D55D1-70BD-64C0-B83E-28E16AC1471A}"/>
              </a:ext>
            </a:extLst>
          </p:cNvPr>
          <p:cNvSpPr>
            <a:spLocks noGrp="1"/>
          </p:cNvSpPr>
          <p:nvPr>
            <p:ph type="dt" sz="half" idx="10"/>
          </p:nvPr>
        </p:nvSpPr>
        <p:spPr/>
        <p:txBody>
          <a:bodyPr/>
          <a:lstStyle/>
          <a:p>
            <a:fld id="{A57070D5-6ED0-4072-B121-72303547824C}" type="datetimeFigureOut">
              <a:rPr lang="en-IN" smtClean="0"/>
              <a:t>11-06-2024</a:t>
            </a:fld>
            <a:endParaRPr lang="en-IN"/>
          </a:p>
        </p:txBody>
      </p:sp>
      <p:sp>
        <p:nvSpPr>
          <p:cNvPr id="6" name="Footer Placeholder 5">
            <a:extLst>
              <a:ext uri="{FF2B5EF4-FFF2-40B4-BE49-F238E27FC236}">
                <a16:creationId xmlns:a16="http://schemas.microsoft.com/office/drawing/2014/main" id="{A95DAEE8-DC5B-4306-F583-5F60CF3A09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40550E-8018-DE79-4864-A25663D3DD68}"/>
              </a:ext>
            </a:extLst>
          </p:cNvPr>
          <p:cNvSpPr>
            <a:spLocks noGrp="1"/>
          </p:cNvSpPr>
          <p:nvPr>
            <p:ph type="sldNum" sz="quarter" idx="12"/>
          </p:nvPr>
        </p:nvSpPr>
        <p:spPr/>
        <p:txBody>
          <a:bodyPr/>
          <a:lstStyle/>
          <a:p>
            <a:fld id="{D197897A-E8B2-41FD-8F7A-F0D755B4A8EB}" type="slidenum">
              <a:rPr lang="en-IN" smtClean="0"/>
              <a:t>‹#›</a:t>
            </a:fld>
            <a:endParaRPr lang="en-IN"/>
          </a:p>
        </p:txBody>
      </p:sp>
    </p:spTree>
    <p:extLst>
      <p:ext uri="{BB962C8B-B14F-4D97-AF65-F5344CB8AC3E}">
        <p14:creationId xmlns:p14="http://schemas.microsoft.com/office/powerpoint/2010/main" val="296787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7C4E8-3C6E-DB5A-7479-B4AB14051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E386E1-F7D5-2B43-9B6B-2909E7DBC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C5A643-96C3-03AA-C332-3ECF9F9B2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7070D5-6ED0-4072-B121-72303547824C}" type="datetimeFigureOut">
              <a:rPr lang="en-IN" smtClean="0"/>
              <a:t>11-06-2024</a:t>
            </a:fld>
            <a:endParaRPr lang="en-IN"/>
          </a:p>
        </p:txBody>
      </p:sp>
      <p:sp>
        <p:nvSpPr>
          <p:cNvPr id="5" name="Footer Placeholder 4">
            <a:extLst>
              <a:ext uri="{FF2B5EF4-FFF2-40B4-BE49-F238E27FC236}">
                <a16:creationId xmlns:a16="http://schemas.microsoft.com/office/drawing/2014/main" id="{CE0A50A2-EAB5-7137-3C87-877963E6E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3A3F536-D8D1-7354-5593-330D51470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97897A-E8B2-41FD-8F7A-F0D755B4A8EB}" type="slidenum">
              <a:rPr lang="en-IN" smtClean="0"/>
              <a:t>‹#›</a:t>
            </a:fld>
            <a:endParaRPr lang="en-IN"/>
          </a:p>
        </p:txBody>
      </p:sp>
    </p:spTree>
    <p:extLst>
      <p:ext uri="{BB962C8B-B14F-4D97-AF65-F5344CB8AC3E}">
        <p14:creationId xmlns:p14="http://schemas.microsoft.com/office/powerpoint/2010/main" val="31926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jpe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jpe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C09E9-F92C-0AFF-58B8-FAC67EC26C9F}"/>
              </a:ext>
            </a:extLst>
          </p:cNvPr>
          <p:cNvSpPr>
            <a:spLocks noGrp="1"/>
          </p:cNvSpPr>
          <p:nvPr>
            <p:ph type="ctrTitle"/>
          </p:nvPr>
        </p:nvSpPr>
        <p:spPr>
          <a:xfrm>
            <a:off x="6501028" y="1271016"/>
            <a:ext cx="4805996" cy="1927803"/>
          </a:xfrm>
        </p:spPr>
        <p:txBody>
          <a:bodyPr anchor="t">
            <a:normAutofit fontScale="90000"/>
          </a:bodyPr>
          <a:lstStyle/>
          <a:p>
            <a:br>
              <a:rPr lang="en-IN" sz="2800" b="0" i="0" u="none" strike="noStrike" baseline="0" dirty="0">
                <a:solidFill>
                  <a:schemeClr val="tx2"/>
                </a:solidFill>
                <a:latin typeface="Calibri" panose="020F0502020204030204" pitchFamily="34" charset="0"/>
              </a:rPr>
            </a:br>
            <a:r>
              <a:rPr lang="en-IN" sz="4900" b="0" i="0" u="none" strike="noStrike" baseline="0" dirty="0">
                <a:solidFill>
                  <a:schemeClr val="tx2"/>
                </a:solidFill>
                <a:latin typeface="Calibri" panose="020F0502020204030204" pitchFamily="34" charset="0"/>
              </a:rPr>
              <a:t> </a:t>
            </a:r>
            <a:r>
              <a:rPr lang="en-IN" sz="4900" b="1" i="0" u="none" strike="noStrike" baseline="0" dirty="0">
                <a:solidFill>
                  <a:schemeClr val="tx2"/>
                </a:solidFill>
                <a:latin typeface="Berlin Sans FB Demi" panose="020E0802020502020306" pitchFamily="34" charset="0"/>
              </a:rPr>
              <a:t>Object Detection for Autonomous Vehicles </a:t>
            </a:r>
            <a:endParaRPr lang="en-IN" sz="2800" dirty="0">
              <a:solidFill>
                <a:schemeClr val="tx2"/>
              </a:solidFill>
              <a:latin typeface="Berlin Sans FB Demi" panose="020E0802020502020306" pitchFamily="34" charset="0"/>
            </a:endParaRPr>
          </a:p>
        </p:txBody>
      </p:sp>
      <p:sp>
        <p:nvSpPr>
          <p:cNvPr id="3" name="Subtitle 2">
            <a:extLst>
              <a:ext uri="{FF2B5EF4-FFF2-40B4-BE49-F238E27FC236}">
                <a16:creationId xmlns:a16="http://schemas.microsoft.com/office/drawing/2014/main" id="{5E5D8780-E2D4-AA68-CB30-D3A3A33ED924}"/>
              </a:ext>
            </a:extLst>
          </p:cNvPr>
          <p:cNvSpPr>
            <a:spLocks noGrp="1"/>
          </p:cNvSpPr>
          <p:nvPr>
            <p:ph type="subTitle" idx="1"/>
          </p:nvPr>
        </p:nvSpPr>
        <p:spPr>
          <a:xfrm>
            <a:off x="6590966" y="3949831"/>
            <a:ext cx="4805691" cy="1366887"/>
          </a:xfrm>
        </p:spPr>
        <p:txBody>
          <a:bodyPr anchor="b">
            <a:normAutofit/>
          </a:bodyPr>
          <a:lstStyle/>
          <a:p>
            <a:pPr algn="r"/>
            <a:r>
              <a:rPr lang="en-IN" sz="1800" b="1" dirty="0">
                <a:solidFill>
                  <a:schemeClr val="tx2"/>
                </a:solidFill>
              </a:rPr>
              <a:t>Presented by:</a:t>
            </a:r>
          </a:p>
          <a:p>
            <a:pPr algn="r"/>
            <a:r>
              <a:rPr lang="en-IN" sz="1800" dirty="0" err="1">
                <a:solidFill>
                  <a:schemeClr val="tx2"/>
                </a:solidFill>
              </a:rPr>
              <a:t>Jashwanth</a:t>
            </a:r>
            <a:r>
              <a:rPr lang="en-IN" sz="1800" dirty="0">
                <a:solidFill>
                  <a:schemeClr val="tx2"/>
                </a:solidFill>
              </a:rPr>
              <a:t> Neeli </a:t>
            </a:r>
          </a:p>
          <a:p>
            <a:pPr algn="r"/>
            <a:r>
              <a:rPr lang="en-IN" sz="1800" dirty="0">
                <a:solidFill>
                  <a:schemeClr val="tx2"/>
                </a:solidFill>
              </a:rPr>
              <a:t>Megha Kaavali Mahadevappa</a:t>
            </a:r>
          </a:p>
        </p:txBody>
      </p:sp>
      <p:pic>
        <p:nvPicPr>
          <p:cNvPr id="7" name="Graphic 6" descr="Taxi">
            <a:extLst>
              <a:ext uri="{FF2B5EF4-FFF2-40B4-BE49-F238E27FC236}">
                <a16:creationId xmlns:a16="http://schemas.microsoft.com/office/drawing/2014/main" id="{01944055-8232-44B6-165A-DCC8E48AE2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7" name="Group 2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7963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25302-3682-134E-83AB-1E33E00E4064}"/>
              </a:ext>
            </a:extLst>
          </p:cNvPr>
          <p:cNvSpPr>
            <a:spLocks noGrp="1"/>
          </p:cNvSpPr>
          <p:nvPr>
            <p:ph type="title"/>
          </p:nvPr>
        </p:nvSpPr>
        <p:spPr>
          <a:xfrm>
            <a:off x="1136397" y="502020"/>
            <a:ext cx="5323715" cy="1642970"/>
          </a:xfrm>
        </p:spPr>
        <p:txBody>
          <a:bodyPr vert="horz" lIns="91440" tIns="45720" rIns="91440" bIns="45720" rtlCol="0" anchor="b">
            <a:normAutofit/>
          </a:bodyPr>
          <a:lstStyle/>
          <a:p>
            <a:pPr marL="285750" indent="-285750"/>
            <a:r>
              <a:rPr lang="en-US" sz="1600" kern="1200">
                <a:solidFill>
                  <a:schemeClr val="tx1"/>
                </a:solidFill>
                <a:latin typeface="+mj-lt"/>
                <a:ea typeface="+mj-ea"/>
                <a:cs typeface="+mj-cs"/>
              </a:rPr>
              <a:t>In object detection, the goal is to identify and locate objects within an image. This is different from image classification, where there may be multiple objects of the same or different classes in the image, and object detection aims to predict all these objects accurately.</a:t>
            </a:r>
          </a:p>
        </p:txBody>
      </p:sp>
      <p:sp>
        <p:nvSpPr>
          <p:cNvPr id="4" name="Text Placeholder 3">
            <a:extLst>
              <a:ext uri="{FF2B5EF4-FFF2-40B4-BE49-F238E27FC236}">
                <a16:creationId xmlns:a16="http://schemas.microsoft.com/office/drawing/2014/main" id="{01B7B6C3-7723-C75D-78D5-97A18623776E}"/>
              </a:ext>
            </a:extLst>
          </p:cNvPr>
          <p:cNvSpPr>
            <a:spLocks noGrp="1"/>
          </p:cNvSpPr>
          <p:nvPr>
            <p:ph type="body" sz="half" idx="2"/>
          </p:nvPr>
        </p:nvSpPr>
        <p:spPr>
          <a:xfrm>
            <a:off x="1144923" y="2405894"/>
            <a:ext cx="5315189" cy="3535083"/>
          </a:xfrm>
        </p:spPr>
        <p:txBody>
          <a:bodyPr vert="horz" lIns="91440" tIns="45720" rIns="91440" bIns="45720" rtlCol="0" anchor="t">
            <a:normAutofit/>
          </a:bodyPr>
          <a:lstStyle/>
          <a:p>
            <a:pPr marL="285750" indent="-228600">
              <a:buFont typeface="Arial" panose="020B0604020202020204" pitchFamily="34" charset="0"/>
              <a:buChar char="•"/>
            </a:pPr>
            <a:r>
              <a:rPr lang="en-US" sz="1900"/>
              <a:t>Object detection models handle this task by splitting the prediction process into two parts. First, they predict a bounding box using regression, and then they predict a class label through classification.</a:t>
            </a:r>
          </a:p>
          <a:p>
            <a:pPr indent="-228600">
              <a:buFont typeface="Arial" panose="020B0604020202020204" pitchFamily="34" charset="0"/>
              <a:buChar char="•"/>
            </a:pPr>
            <a:endParaRPr lang="en-US" sz="1900"/>
          </a:p>
          <a:p>
            <a:pPr marL="285750" indent="-228600">
              <a:buFont typeface="Arial" panose="020B0604020202020204" pitchFamily="34" charset="0"/>
              <a:buChar char="•"/>
            </a:pPr>
            <a:r>
              <a:rPr lang="en-US" sz="1900"/>
              <a:t>Anchor-free detection reduces the number of box predictions, which speeds up Non-Maximum Suppression (NMS). NMS is a complex post-processing step that filters through candidate detections after the inference.</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diagram of a mathematical equation">
            <a:extLst>
              <a:ext uri="{FF2B5EF4-FFF2-40B4-BE49-F238E27FC236}">
                <a16:creationId xmlns:a16="http://schemas.microsoft.com/office/drawing/2014/main" id="{8138D0CC-0423-FF88-7DD9-043F398F0C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5967" y="1908100"/>
            <a:ext cx="4170530" cy="3073693"/>
          </a:xfrm>
          <a:prstGeom prst="rect">
            <a:avLst/>
          </a:prstGeom>
        </p:spPr>
      </p:pic>
    </p:spTree>
    <p:extLst>
      <p:ext uri="{BB962C8B-B14F-4D97-AF65-F5344CB8AC3E}">
        <p14:creationId xmlns:p14="http://schemas.microsoft.com/office/powerpoint/2010/main" val="396395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14A-A8A8-1BE4-0CF2-5605C601BCAB}"/>
              </a:ext>
            </a:extLst>
          </p:cNvPr>
          <p:cNvSpPr>
            <a:spLocks noGrp="1"/>
          </p:cNvSpPr>
          <p:nvPr>
            <p:ph type="title"/>
          </p:nvPr>
        </p:nvSpPr>
        <p:spPr>
          <a:xfrm>
            <a:off x="838200" y="365126"/>
            <a:ext cx="4191000" cy="745218"/>
          </a:xfrm>
        </p:spPr>
        <p:txBody>
          <a:bodyPr/>
          <a:lstStyle/>
          <a:p>
            <a:r>
              <a:rPr lang="en-IN"/>
              <a:t>Results:</a:t>
            </a:r>
            <a:endParaRPr lang="en-IN" dirty="0"/>
          </a:p>
        </p:txBody>
      </p:sp>
      <p:graphicFrame>
        <p:nvGraphicFramePr>
          <p:cNvPr id="10" name="Content Placeholder 2">
            <a:extLst>
              <a:ext uri="{FF2B5EF4-FFF2-40B4-BE49-F238E27FC236}">
                <a16:creationId xmlns:a16="http://schemas.microsoft.com/office/drawing/2014/main" id="{9E625DAC-9389-284B-F64E-3DE0463FC0FC}"/>
              </a:ext>
            </a:extLst>
          </p:cNvPr>
          <p:cNvGraphicFramePr>
            <a:graphicFrameLocks noGrp="1"/>
          </p:cNvGraphicFramePr>
          <p:nvPr>
            <p:ph sz="half" idx="1"/>
          </p:nvPr>
        </p:nvGraphicFramePr>
        <p:xfrm>
          <a:off x="838200" y="1338943"/>
          <a:ext cx="4191000" cy="4838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F4397AAD-B552-BA01-AA3E-E434D404669E}"/>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339443" y="458675"/>
            <a:ext cx="6449786" cy="5718288"/>
          </a:xfrm>
        </p:spPr>
      </p:pic>
    </p:spTree>
    <p:extLst>
      <p:ext uri="{BB962C8B-B14F-4D97-AF65-F5344CB8AC3E}">
        <p14:creationId xmlns:p14="http://schemas.microsoft.com/office/powerpoint/2010/main" val="138293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3A71D2F-793B-AE0B-DB8A-D6BAAD7C293B}"/>
              </a:ext>
            </a:extLst>
          </p:cNvPr>
          <p:cNvSpPr>
            <a:spLocks noGrp="1"/>
          </p:cNvSpPr>
          <p:nvPr>
            <p:ph type="title"/>
          </p:nvPr>
        </p:nvSpPr>
        <p:spPr>
          <a:xfrm>
            <a:off x="629640" y="3958078"/>
            <a:ext cx="4865904" cy="2083505"/>
          </a:xfrm>
          <a:noFill/>
        </p:spPr>
        <p:txBody>
          <a:bodyPr vert="horz" lIns="91440" tIns="45720" rIns="91440" bIns="45720" rtlCol="0" anchor="t">
            <a:normAutofit fontScale="90000"/>
          </a:bodyPr>
          <a:lstStyle/>
          <a:p>
            <a:pPr marL="342900" indent="-342900"/>
            <a:r>
              <a:rPr lang="en-US" sz="2000" kern="1200" dirty="0">
                <a:solidFill>
                  <a:schemeClr val="bg1"/>
                </a:solidFill>
                <a:latin typeface="+mj-lt"/>
                <a:ea typeface="+mj-ea"/>
                <a:cs typeface="+mj-cs"/>
              </a:rPr>
              <a:t>        Please take note of the following observations</a:t>
            </a:r>
            <a:r>
              <a:rPr lang="en-US" sz="1600" kern="1200" dirty="0">
                <a:solidFill>
                  <a:schemeClr val="bg1"/>
                </a:solidFill>
                <a:latin typeface="+mj-lt"/>
                <a:ea typeface="+mj-ea"/>
                <a:cs typeface="+mj-cs"/>
              </a:rPr>
              <a:t>: </a:t>
            </a:r>
            <a:br>
              <a:rPr lang="en-US" sz="1600" kern="1200" dirty="0">
                <a:solidFill>
                  <a:schemeClr val="bg1"/>
                </a:solidFill>
                <a:latin typeface="+mj-lt"/>
                <a:ea typeface="+mj-ea"/>
                <a:cs typeface="+mj-cs"/>
              </a:rPr>
            </a:br>
            <a:r>
              <a:rPr lang="en-US" sz="1600" kern="1200" dirty="0">
                <a:solidFill>
                  <a:schemeClr val="bg1"/>
                </a:solidFill>
                <a:latin typeface="+mj-lt"/>
                <a:ea typeface="+mj-ea"/>
                <a:cs typeface="+mj-cs"/>
              </a:rPr>
              <a:t>Some classes, such as "bus-l-" and "bus-s-", have very low metrics. This could be attributed to either very few instances in the dataset or high similarity with other classes, leading to misclassification. </a:t>
            </a:r>
            <a:br>
              <a:rPr lang="en-US" sz="1600" kern="1200" dirty="0">
                <a:solidFill>
                  <a:schemeClr val="bg1"/>
                </a:solidFill>
                <a:latin typeface="+mj-lt"/>
                <a:ea typeface="+mj-ea"/>
                <a:cs typeface="+mj-cs"/>
              </a:rPr>
            </a:br>
            <a:br>
              <a:rPr lang="en-US" sz="1600" kern="1200" dirty="0">
                <a:solidFill>
                  <a:schemeClr val="bg1"/>
                </a:solidFill>
                <a:latin typeface="+mj-lt"/>
                <a:ea typeface="+mj-ea"/>
                <a:cs typeface="+mj-cs"/>
              </a:rPr>
            </a:br>
            <a:r>
              <a:rPr lang="en-US" sz="1600" kern="1200" dirty="0">
                <a:solidFill>
                  <a:schemeClr val="bg1"/>
                </a:solidFill>
                <a:latin typeface="+mj-lt"/>
                <a:ea typeface="+mj-ea"/>
                <a:cs typeface="+mj-cs"/>
              </a:rPr>
              <a:t>The noticeable difference in performance across various vehicle types indicates that the model could potentially improve with more balanced data, more robust feature extraction tailored to the underperforming classes, or additional training epochs.</a:t>
            </a:r>
            <a:endParaRPr lang="en-US" sz="12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518A2767-FB05-0A2E-5E22-CD9A1C546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359" y="745928"/>
            <a:ext cx="10843065" cy="3008950"/>
          </a:xfrm>
          <a:prstGeom prst="rect">
            <a:avLst/>
          </a:prstGeom>
        </p:spPr>
      </p:pic>
      <p:grpSp>
        <p:nvGrpSpPr>
          <p:cNvPr id="44" name="Group 43">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82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2A1DE-D542-C487-6E0F-DEC6922C7115}"/>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Conclusion:</a:t>
            </a:r>
          </a:p>
        </p:txBody>
      </p:sp>
      <p:sp>
        <p:nvSpPr>
          <p:cNvPr id="3" name="Content Placeholder 2">
            <a:extLst>
              <a:ext uri="{FF2B5EF4-FFF2-40B4-BE49-F238E27FC236}">
                <a16:creationId xmlns:a16="http://schemas.microsoft.com/office/drawing/2014/main" id="{54C69979-04B7-C6F4-E0AD-F5AB4843C894}"/>
              </a:ext>
            </a:extLst>
          </p:cNvPr>
          <p:cNvSpPr>
            <a:spLocks noGrp="1"/>
          </p:cNvSpPr>
          <p:nvPr>
            <p:ph idx="1"/>
          </p:nvPr>
        </p:nvSpPr>
        <p:spPr>
          <a:xfrm>
            <a:off x="4810259" y="649480"/>
            <a:ext cx="6555347" cy="5546047"/>
          </a:xfrm>
        </p:spPr>
        <p:txBody>
          <a:bodyPr anchor="ctr">
            <a:normAutofit/>
          </a:bodyPr>
          <a:lstStyle/>
          <a:p>
            <a:r>
              <a:rPr lang="en-US" sz="2000"/>
              <a:t>Object detection models are trained using images labeled with objects’ precise locations. This helps the models to learn to identify and categorize different objects accurately. </a:t>
            </a:r>
          </a:p>
          <a:p>
            <a:r>
              <a:rPr lang="en-US" sz="2000"/>
              <a:t>However, the performance of these models can vary across different object classes. </a:t>
            </a:r>
          </a:p>
          <a:p>
            <a:r>
              <a:rPr lang="en-US" sz="2000"/>
              <a:t>This suggests a need for continual model optimization through analysis of misclassifications, augmentation of training data for underperforming categories, or further tuning of the model parameters.</a:t>
            </a:r>
            <a:endParaRPr lang="en-IN" sz="2000"/>
          </a:p>
        </p:txBody>
      </p:sp>
    </p:spTree>
    <p:extLst>
      <p:ext uri="{BB962C8B-B14F-4D97-AF65-F5344CB8AC3E}">
        <p14:creationId xmlns:p14="http://schemas.microsoft.com/office/powerpoint/2010/main" val="45112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AE359-F687-0CE1-07E3-9F1A6C033EA6}"/>
              </a:ext>
            </a:extLst>
          </p:cNvPr>
          <p:cNvSpPr>
            <a:spLocks noGrp="1"/>
          </p:cNvSpPr>
          <p:nvPr>
            <p:ph type="title"/>
          </p:nvPr>
        </p:nvSpPr>
        <p:spPr>
          <a:xfrm>
            <a:off x="6513788" y="365125"/>
            <a:ext cx="4840010" cy="1807305"/>
          </a:xfrm>
        </p:spPr>
        <p:txBody>
          <a:bodyPr>
            <a:normAutofit/>
          </a:bodyPr>
          <a:lstStyle/>
          <a:p>
            <a:r>
              <a:rPr lang="en-IN"/>
              <a:t>Future Work:</a:t>
            </a:r>
            <a:endParaRPr lang="en-IN" dirty="0"/>
          </a:p>
        </p:txBody>
      </p:sp>
      <p:pic>
        <p:nvPicPr>
          <p:cNvPr id="5" name="Picture 4" descr="Person pointing on a map">
            <a:extLst>
              <a:ext uri="{FF2B5EF4-FFF2-40B4-BE49-F238E27FC236}">
                <a16:creationId xmlns:a16="http://schemas.microsoft.com/office/drawing/2014/main" id="{99E88772-8D2A-BC62-158A-CDC0012656D2}"/>
              </a:ext>
            </a:extLst>
          </p:cNvPr>
          <p:cNvPicPr>
            <a:picLocks noChangeAspect="1"/>
          </p:cNvPicPr>
          <p:nvPr/>
        </p:nvPicPr>
        <p:blipFill rotWithShape="1">
          <a:blip r:embed="rId2"/>
          <a:srcRect l="14427" r="2603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EF7C322-DA9E-0075-A01D-B0F85B4B3475}"/>
              </a:ext>
            </a:extLst>
          </p:cNvPr>
          <p:cNvSpPr>
            <a:spLocks noGrp="1"/>
          </p:cNvSpPr>
          <p:nvPr>
            <p:ph idx="1"/>
          </p:nvPr>
        </p:nvSpPr>
        <p:spPr>
          <a:xfrm>
            <a:off x="6513788" y="2333297"/>
            <a:ext cx="4840010" cy="3843666"/>
          </a:xfrm>
        </p:spPr>
        <p:txBody>
          <a:bodyPr>
            <a:normAutofit/>
          </a:bodyPr>
          <a:lstStyle/>
          <a:p>
            <a:r>
              <a:rPr lang="en-IN" sz="2000"/>
              <a:t>Implementation of lane line detection.</a:t>
            </a:r>
          </a:p>
          <a:p>
            <a:r>
              <a:rPr lang="en-IN" sz="2000"/>
              <a:t>Training the model, and checking the recall, precision, and map score for lane line detection.</a:t>
            </a:r>
          </a:p>
          <a:p>
            <a:pPr marL="0" indent="0">
              <a:buNone/>
            </a:pPr>
            <a:endParaRPr lang="en-IN" sz="2000"/>
          </a:p>
        </p:txBody>
      </p:sp>
    </p:spTree>
    <p:extLst>
      <p:ext uri="{BB962C8B-B14F-4D97-AF65-F5344CB8AC3E}">
        <p14:creationId xmlns:p14="http://schemas.microsoft.com/office/powerpoint/2010/main" val="310722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EAA64F-6C1E-1D09-85A5-3644891D4781}"/>
              </a:ext>
            </a:extLst>
          </p:cNvPr>
          <p:cNvSpPr>
            <a:spLocks noGrp="1"/>
          </p:cNvSpPr>
          <p:nvPr>
            <p:ph idx="1"/>
          </p:nvPr>
        </p:nvSpPr>
        <p:spPr>
          <a:xfrm>
            <a:off x="804672" y="2421682"/>
            <a:ext cx="4977578" cy="3639289"/>
          </a:xfrm>
        </p:spPr>
        <p:txBody>
          <a:bodyPr anchor="ctr">
            <a:normAutofit/>
          </a:bodyPr>
          <a:lstStyle/>
          <a:p>
            <a:pPr marL="0" indent="0">
              <a:buNone/>
            </a:pPr>
            <a:r>
              <a:rPr lang="en-IN" sz="6600" dirty="0">
                <a:solidFill>
                  <a:schemeClr val="tx2"/>
                </a:solidFill>
              </a:rPr>
              <a:t>THANK YOU</a:t>
            </a:r>
          </a:p>
        </p:txBody>
      </p:sp>
      <p:grpSp>
        <p:nvGrpSpPr>
          <p:cNvPr id="21" name="Group 20">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2" name="Freeform: Shape 21">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25" descr="Smiling Face with No Fill">
            <a:extLst>
              <a:ext uri="{FF2B5EF4-FFF2-40B4-BE49-F238E27FC236}">
                <a16:creationId xmlns:a16="http://schemas.microsoft.com/office/drawing/2014/main" id="{4AECC1FC-40FF-6F71-EA92-FD81A38E96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31313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BCF49-4C6B-83AC-8904-844F1FCCBFC3}"/>
              </a:ext>
            </a:extLst>
          </p:cNvPr>
          <p:cNvSpPr>
            <a:spLocks noGrp="1"/>
          </p:cNvSpPr>
          <p:nvPr>
            <p:ph type="title"/>
          </p:nvPr>
        </p:nvSpPr>
        <p:spPr>
          <a:xfrm>
            <a:off x="804672" y="802955"/>
            <a:ext cx="4977976" cy="1454051"/>
          </a:xfrm>
        </p:spPr>
        <p:txBody>
          <a:bodyPr>
            <a:normAutofit/>
          </a:bodyPr>
          <a:lstStyle/>
          <a:p>
            <a:r>
              <a:rPr lang="en-IN" sz="3600">
                <a:solidFill>
                  <a:schemeClr val="tx2"/>
                </a:solidFill>
              </a:rPr>
              <a:t>Object Detection Progress</a:t>
            </a:r>
          </a:p>
        </p:txBody>
      </p:sp>
      <p:sp>
        <p:nvSpPr>
          <p:cNvPr id="3" name="Content Placeholder 2">
            <a:extLst>
              <a:ext uri="{FF2B5EF4-FFF2-40B4-BE49-F238E27FC236}">
                <a16:creationId xmlns:a16="http://schemas.microsoft.com/office/drawing/2014/main" id="{B0D40C57-F9A7-1E67-68D6-CE8C19CE8394}"/>
              </a:ext>
            </a:extLst>
          </p:cNvPr>
          <p:cNvSpPr>
            <a:spLocks noGrp="1"/>
          </p:cNvSpPr>
          <p:nvPr>
            <p:ph idx="1"/>
          </p:nvPr>
        </p:nvSpPr>
        <p:spPr>
          <a:xfrm>
            <a:off x="804672" y="2421682"/>
            <a:ext cx="4977578" cy="3639289"/>
          </a:xfrm>
        </p:spPr>
        <p:txBody>
          <a:bodyPr anchor="ctr">
            <a:normAutofit/>
          </a:bodyPr>
          <a:lstStyle/>
          <a:p>
            <a:r>
              <a:rPr lang="en-IN" sz="1800">
                <a:solidFill>
                  <a:schemeClr val="tx2"/>
                </a:solidFill>
              </a:rPr>
              <a:t>Introduction</a:t>
            </a:r>
          </a:p>
          <a:p>
            <a:r>
              <a:rPr lang="en-IN" sz="1800">
                <a:solidFill>
                  <a:schemeClr val="tx2"/>
                </a:solidFill>
              </a:rPr>
              <a:t>Literature Review</a:t>
            </a:r>
          </a:p>
          <a:p>
            <a:r>
              <a:rPr lang="en-IN" sz="1800">
                <a:solidFill>
                  <a:schemeClr val="tx2"/>
                </a:solidFill>
              </a:rPr>
              <a:t>Methodology</a:t>
            </a:r>
          </a:p>
          <a:p>
            <a:r>
              <a:rPr lang="en-IN" sz="1800">
                <a:solidFill>
                  <a:schemeClr val="tx2"/>
                </a:solidFill>
              </a:rPr>
              <a:t>Results/Discussion</a:t>
            </a:r>
          </a:p>
          <a:p>
            <a:r>
              <a:rPr lang="en-IN" sz="1800">
                <a:solidFill>
                  <a:schemeClr val="tx2"/>
                </a:solidFill>
              </a:rPr>
              <a:t>Conclusions</a:t>
            </a:r>
          </a:p>
          <a:p>
            <a:r>
              <a:rPr lang="en-IN" sz="1800">
                <a:solidFill>
                  <a:schemeClr val="tx2"/>
                </a:solidFill>
              </a:rPr>
              <a:t>Future Work </a:t>
            </a:r>
          </a:p>
          <a:p>
            <a:r>
              <a:rPr lang="en-IN" sz="1800">
                <a:solidFill>
                  <a:schemeClr val="tx2"/>
                </a:solidFill>
              </a:rPr>
              <a:t>References</a:t>
            </a:r>
          </a:p>
          <a:p>
            <a:endParaRPr lang="en-IN" sz="1800">
              <a:solidFill>
                <a:schemeClr val="tx2"/>
              </a:solidFill>
            </a:endParaRPr>
          </a:p>
        </p:txBody>
      </p:sp>
      <p:grpSp>
        <p:nvGrpSpPr>
          <p:cNvPr id="45" name="Group 4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ullseye">
            <a:extLst>
              <a:ext uri="{FF2B5EF4-FFF2-40B4-BE49-F238E27FC236}">
                <a16:creationId xmlns:a16="http://schemas.microsoft.com/office/drawing/2014/main" id="{68072884-4C2D-7298-8D0E-D352CCA249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50023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0A28E1-329E-3AA4-2903-6A0FD7E438DB}"/>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Introduction:</a:t>
            </a:r>
          </a:p>
        </p:txBody>
      </p:sp>
      <p:graphicFrame>
        <p:nvGraphicFramePr>
          <p:cNvPr id="5" name="Content Placeholder 2">
            <a:extLst>
              <a:ext uri="{FF2B5EF4-FFF2-40B4-BE49-F238E27FC236}">
                <a16:creationId xmlns:a16="http://schemas.microsoft.com/office/drawing/2014/main" id="{7452FD80-4DF5-D6EA-55D4-3B61E91DEE94}"/>
              </a:ext>
            </a:extLst>
          </p:cNvPr>
          <p:cNvGraphicFramePr>
            <a:graphicFrameLocks noGrp="1"/>
          </p:cNvGraphicFramePr>
          <p:nvPr>
            <p:ph idx="1"/>
            <p:extLst>
              <p:ext uri="{D42A27DB-BD31-4B8C-83A1-F6EECF244321}">
                <p14:modId xmlns:p14="http://schemas.microsoft.com/office/powerpoint/2010/main" val="82738880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86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6211D4-E3E6-C023-A8FA-3FEE4E4B3979}"/>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 </a:t>
            </a:r>
          </a:p>
        </p:txBody>
      </p:sp>
      <p:graphicFrame>
        <p:nvGraphicFramePr>
          <p:cNvPr id="5" name="Content Placeholder 2">
            <a:extLst>
              <a:ext uri="{FF2B5EF4-FFF2-40B4-BE49-F238E27FC236}">
                <a16:creationId xmlns:a16="http://schemas.microsoft.com/office/drawing/2014/main" id="{33B99B3A-DFBF-F4A3-C23B-E0FA951A5DAC}"/>
              </a:ext>
            </a:extLst>
          </p:cNvPr>
          <p:cNvGraphicFramePr>
            <a:graphicFrameLocks noGrp="1"/>
          </p:cNvGraphicFramePr>
          <p:nvPr>
            <p:ph idx="1"/>
            <p:extLst>
              <p:ext uri="{D42A27DB-BD31-4B8C-83A1-F6EECF244321}">
                <p14:modId xmlns:p14="http://schemas.microsoft.com/office/powerpoint/2010/main" val="420747477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358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E9B217-516E-4BA7-1EB5-59D4B1FB30DE}"/>
              </a:ext>
            </a:extLst>
          </p:cNvPr>
          <p:cNvSpPr>
            <a:spLocks noGrp="1"/>
          </p:cNvSpPr>
          <p:nvPr>
            <p:ph type="title"/>
          </p:nvPr>
        </p:nvSpPr>
        <p:spPr>
          <a:xfrm>
            <a:off x="884352" y="661480"/>
            <a:ext cx="4646904" cy="1624520"/>
          </a:xfrm>
        </p:spPr>
        <p:txBody>
          <a:bodyPr anchor="ctr">
            <a:normAutofit/>
          </a:bodyPr>
          <a:lstStyle/>
          <a:p>
            <a:r>
              <a:rPr lang="en-IN" sz="4000" dirty="0"/>
              <a:t>Dataset:</a:t>
            </a:r>
          </a:p>
        </p:txBody>
      </p:sp>
      <p:sp>
        <p:nvSpPr>
          <p:cNvPr id="10" name="Content Placeholder 2">
            <a:extLst>
              <a:ext uri="{FF2B5EF4-FFF2-40B4-BE49-F238E27FC236}">
                <a16:creationId xmlns:a16="http://schemas.microsoft.com/office/drawing/2014/main" id="{4D2D845C-1627-FEB3-C349-F8BD4ED40B72}"/>
              </a:ext>
            </a:extLst>
          </p:cNvPr>
          <p:cNvSpPr>
            <a:spLocks noGrp="1"/>
          </p:cNvSpPr>
          <p:nvPr>
            <p:ph idx="1"/>
          </p:nvPr>
        </p:nvSpPr>
        <p:spPr>
          <a:xfrm>
            <a:off x="502094" y="2213696"/>
            <a:ext cx="4646905" cy="3613149"/>
          </a:xfrm>
        </p:spPr>
        <p:txBody>
          <a:bodyPr anchor="ctr">
            <a:normAutofit/>
          </a:bodyPr>
          <a:lstStyle/>
          <a:p>
            <a:endParaRPr lang="en-IN" sz="1400" b="0" i="0" u="none" strike="noStrike" baseline="0" dirty="0"/>
          </a:p>
          <a:p>
            <a:pPr algn="just"/>
            <a:r>
              <a:rPr lang="en-US" sz="1400" b="0" i="0" u="none" strike="noStrike" baseline="0" dirty="0"/>
              <a:t> "Our main goal is to utilize a customized dataset, specifically a video streaming dataset." </a:t>
            </a:r>
            <a:endParaRPr lang="en-IN" sz="1400" b="0" i="0" u="none" strike="noStrike" baseline="0" dirty="0"/>
          </a:p>
          <a:p>
            <a:pPr algn="just"/>
            <a:r>
              <a:rPr lang="en-US" sz="1400" dirty="0"/>
              <a:t>The input video file contains footage of the streets of Chicago, which we recorded. It includes various types of vehicles such as buses, bikes, cars, and bicycles, as well as streetlights and pedestrians. We utilized a coco dataset with 80 labels to help identify these objects.</a:t>
            </a:r>
          </a:p>
          <a:p>
            <a:pPr algn="just"/>
            <a:r>
              <a:rPr lang="en-US" sz="1400" dirty="0"/>
              <a:t> The input data file has been converted into 3500 images with corresponding labels. These images have been further classified into training and validation sets. The training set consists of approximately 2850 images, while the validation set contains around 650 images.</a:t>
            </a:r>
            <a:endParaRPr lang="en-US" sz="1400" b="0" i="0" u="none" strike="noStrike" baseline="0" dirty="0"/>
          </a:p>
        </p:txBody>
      </p:sp>
      <p:pic>
        <p:nvPicPr>
          <p:cNvPr id="12" name="Picture 11">
            <a:extLst>
              <a:ext uri="{FF2B5EF4-FFF2-40B4-BE49-F238E27FC236}">
                <a16:creationId xmlns:a16="http://schemas.microsoft.com/office/drawing/2014/main" id="{8AD4DE4B-1BF6-1357-2470-AC3E4B4BD102}"/>
              </a:ext>
            </a:extLst>
          </p:cNvPr>
          <p:cNvPicPr>
            <a:picLocks noChangeAspect="1"/>
          </p:cNvPicPr>
          <p:nvPr/>
        </p:nvPicPr>
        <p:blipFill rotWithShape="1">
          <a:blip r:embed="rId2"/>
          <a:srcRect l="20330" r="29391" b="-445"/>
          <a:stretch/>
        </p:blipFill>
        <p:spPr>
          <a:xfrm>
            <a:off x="6096000" y="1"/>
            <a:ext cx="6102825" cy="6858000"/>
          </a:xfrm>
          <a:prstGeom prst="rect">
            <a:avLst/>
          </a:prstGeom>
        </p:spPr>
      </p:pic>
    </p:spTree>
    <p:extLst>
      <p:ext uri="{BB962C8B-B14F-4D97-AF65-F5344CB8AC3E}">
        <p14:creationId xmlns:p14="http://schemas.microsoft.com/office/powerpoint/2010/main" val="155986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7A711-8518-4DAA-9C9C-34083A66057C}"/>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Literature Review: </a:t>
            </a:r>
            <a:br>
              <a:rPr lang="en-IN" sz="4000" dirty="0">
                <a:solidFill>
                  <a:srgbClr val="FFFFFF"/>
                </a:solidFill>
              </a:rPr>
            </a:br>
            <a:r>
              <a:rPr lang="en-IN" sz="4000" dirty="0">
                <a:solidFill>
                  <a:srgbClr val="FFFFFF"/>
                </a:solidFill>
              </a:rPr>
              <a:t>Object Detection Techniques</a:t>
            </a:r>
          </a:p>
        </p:txBody>
      </p:sp>
      <p:sp>
        <p:nvSpPr>
          <p:cNvPr id="3" name="Content Placeholder 2">
            <a:extLst>
              <a:ext uri="{FF2B5EF4-FFF2-40B4-BE49-F238E27FC236}">
                <a16:creationId xmlns:a16="http://schemas.microsoft.com/office/drawing/2014/main" id="{94318073-FCEE-9FBB-BCFE-61BD5740B559}"/>
              </a:ext>
            </a:extLst>
          </p:cNvPr>
          <p:cNvSpPr>
            <a:spLocks noGrp="1"/>
          </p:cNvSpPr>
          <p:nvPr>
            <p:ph idx="1"/>
          </p:nvPr>
        </p:nvSpPr>
        <p:spPr>
          <a:xfrm>
            <a:off x="4810259" y="649480"/>
            <a:ext cx="6555347" cy="5546047"/>
          </a:xfrm>
        </p:spPr>
        <p:txBody>
          <a:bodyPr anchor="ctr">
            <a:normAutofit/>
          </a:bodyPr>
          <a:lstStyle/>
          <a:p>
            <a:r>
              <a:rPr lang="en-US" sz="2000" b="1" dirty="0"/>
              <a:t>Background Subtraction for Object Detection: </a:t>
            </a:r>
            <a:r>
              <a:rPr lang="en-US" sz="2000" dirty="0"/>
              <a:t>Background subtraction is a key method to detect objects by analyzing pixel differences between current and previous frames.</a:t>
            </a:r>
          </a:p>
          <a:p>
            <a:r>
              <a:rPr lang="en-US" sz="2000" b="1" dirty="0"/>
              <a:t>Optical Flow in Object Detection: </a:t>
            </a:r>
            <a:r>
              <a:rPr lang="en-US" sz="2000" dirty="0"/>
              <a:t>Optical flow techniques calculate motion clusters from image features, aiding in object detection algorithms.</a:t>
            </a:r>
          </a:p>
          <a:p>
            <a:r>
              <a:rPr lang="en-US" sz="2000" b="1" dirty="0"/>
              <a:t>Complementary Methods for Object Detection: </a:t>
            </a:r>
            <a:r>
              <a:rPr lang="en-US" sz="2000" dirty="0"/>
              <a:t>Object detection methods utilize frame difference, optical flow, and background subtraction for accurate identification.</a:t>
            </a:r>
          </a:p>
          <a:p>
            <a:pPr marL="0" indent="0">
              <a:buNone/>
            </a:pPr>
            <a:endParaRPr lang="en-IN" sz="2000" dirty="0"/>
          </a:p>
        </p:txBody>
      </p:sp>
    </p:spTree>
    <p:extLst>
      <p:ext uri="{BB962C8B-B14F-4D97-AF65-F5344CB8AC3E}">
        <p14:creationId xmlns:p14="http://schemas.microsoft.com/office/powerpoint/2010/main" val="34335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73E20-E827-BB44-FFBF-27587DAAFB1C}"/>
              </a:ext>
            </a:extLst>
          </p:cNvPr>
          <p:cNvSpPr>
            <a:spLocks noGrp="1"/>
          </p:cNvSpPr>
          <p:nvPr>
            <p:ph type="title"/>
          </p:nvPr>
        </p:nvSpPr>
        <p:spPr>
          <a:xfrm>
            <a:off x="761803" y="350196"/>
            <a:ext cx="4646904" cy="1624520"/>
          </a:xfrm>
        </p:spPr>
        <p:txBody>
          <a:bodyPr anchor="ctr">
            <a:normAutofit/>
          </a:bodyPr>
          <a:lstStyle/>
          <a:p>
            <a:r>
              <a:rPr lang="en-IN" sz="4000" dirty="0"/>
              <a:t>Object Classification Methods</a:t>
            </a:r>
          </a:p>
        </p:txBody>
      </p:sp>
      <p:sp>
        <p:nvSpPr>
          <p:cNvPr id="3" name="Content Placeholder 2">
            <a:extLst>
              <a:ext uri="{FF2B5EF4-FFF2-40B4-BE49-F238E27FC236}">
                <a16:creationId xmlns:a16="http://schemas.microsoft.com/office/drawing/2014/main" id="{11F33BA4-5C0C-B6A8-15AE-0B8DF5C6568C}"/>
              </a:ext>
            </a:extLst>
          </p:cNvPr>
          <p:cNvSpPr>
            <a:spLocks noGrp="1"/>
          </p:cNvSpPr>
          <p:nvPr>
            <p:ph idx="1"/>
          </p:nvPr>
        </p:nvSpPr>
        <p:spPr>
          <a:xfrm>
            <a:off x="761802" y="2743200"/>
            <a:ext cx="4646905" cy="3613149"/>
          </a:xfrm>
        </p:spPr>
        <p:txBody>
          <a:bodyPr anchor="ctr">
            <a:normAutofit/>
          </a:bodyPr>
          <a:lstStyle/>
          <a:p>
            <a:pPr algn="just"/>
            <a:r>
              <a:rPr lang="en-US" sz="1400" b="1" dirty="0"/>
              <a:t>Motion-Based Object Classification: </a:t>
            </a:r>
            <a:r>
              <a:rPr lang="en-US" sz="1400" dirty="0"/>
              <a:t>Authors like Hitesh A. Patel proposed motion-based classification techniques, which do not rely on predefined patterns but may face challenges in identifying stationary objects.</a:t>
            </a:r>
          </a:p>
          <a:p>
            <a:pPr algn="just"/>
            <a:r>
              <a:rPr lang="en-US" sz="1400" b="1" dirty="0"/>
              <a:t>Texture-Based Object Classification: </a:t>
            </a:r>
            <a:r>
              <a:rPr lang="en-US" sz="1400" dirty="0"/>
              <a:t>Innovative approaches like texture-based image classification by certain authors leverage gradient orientation for better quality at the cost of computational time.</a:t>
            </a:r>
          </a:p>
          <a:p>
            <a:pPr algn="just"/>
            <a:r>
              <a:rPr lang="en-US" sz="1400" b="1" dirty="0"/>
              <a:t>Shape-Based Object Classification: </a:t>
            </a:r>
            <a:r>
              <a:rPr lang="en-US" sz="1400" dirty="0"/>
              <a:t>Studies by authors like Salve and </a:t>
            </a:r>
            <a:r>
              <a:rPr lang="en-US" sz="1400" dirty="0" err="1"/>
              <a:t>Jondhale</a:t>
            </a:r>
            <a:r>
              <a:rPr lang="en-US" sz="1400" dirty="0"/>
              <a:t> focus on shape-based classification methods that employ simple pattern matching, suitable for graph matching applications.</a:t>
            </a:r>
          </a:p>
          <a:p>
            <a:pPr marL="0" indent="0">
              <a:buNone/>
            </a:pPr>
            <a:endParaRPr lang="en-IN" sz="1400" dirty="0"/>
          </a:p>
        </p:txBody>
      </p:sp>
      <p:pic>
        <p:nvPicPr>
          <p:cNvPr id="5" name="Picture 4" descr="Colourful maths learning objects">
            <a:extLst>
              <a:ext uri="{FF2B5EF4-FFF2-40B4-BE49-F238E27FC236}">
                <a16:creationId xmlns:a16="http://schemas.microsoft.com/office/drawing/2014/main" id="{8B56B3DD-B566-73BE-4A39-85548CA0F135}"/>
              </a:ext>
            </a:extLst>
          </p:cNvPr>
          <p:cNvPicPr>
            <a:picLocks noChangeAspect="1"/>
          </p:cNvPicPr>
          <p:nvPr/>
        </p:nvPicPr>
        <p:blipFill rotWithShape="1">
          <a:blip r:embed="rId2"/>
          <a:srcRect l="17727" r="22873" b="-2"/>
          <a:stretch/>
        </p:blipFill>
        <p:spPr>
          <a:xfrm>
            <a:off x="6096000" y="1"/>
            <a:ext cx="6102825" cy="6858000"/>
          </a:xfrm>
          <a:prstGeom prst="rect">
            <a:avLst/>
          </a:prstGeom>
        </p:spPr>
      </p:pic>
    </p:spTree>
    <p:extLst>
      <p:ext uri="{BB962C8B-B14F-4D97-AF65-F5344CB8AC3E}">
        <p14:creationId xmlns:p14="http://schemas.microsoft.com/office/powerpoint/2010/main" val="188906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E2CB9-4E18-0456-02F7-0AE5E0887CEB}"/>
              </a:ext>
            </a:extLst>
          </p:cNvPr>
          <p:cNvSpPr>
            <a:spLocks noGrp="1"/>
          </p:cNvSpPr>
          <p:nvPr>
            <p:ph type="title"/>
          </p:nvPr>
        </p:nvSpPr>
        <p:spPr>
          <a:xfrm>
            <a:off x="6094105" y="802955"/>
            <a:ext cx="4977976" cy="1454051"/>
          </a:xfrm>
        </p:spPr>
        <p:txBody>
          <a:bodyPr>
            <a:normAutofit/>
          </a:bodyPr>
          <a:lstStyle/>
          <a:p>
            <a:r>
              <a:rPr lang="en-IN" sz="3600" dirty="0">
                <a:solidFill>
                  <a:schemeClr val="tx2"/>
                </a:solidFill>
              </a:rPr>
              <a:t>Object Tracking Methods</a:t>
            </a:r>
          </a:p>
        </p:txBody>
      </p:sp>
      <p:pic>
        <p:nvPicPr>
          <p:cNvPr id="7" name="Graphic 6" descr="Security Camera">
            <a:extLst>
              <a:ext uri="{FF2B5EF4-FFF2-40B4-BE49-F238E27FC236}">
                <a16:creationId xmlns:a16="http://schemas.microsoft.com/office/drawing/2014/main" id="{FAD62AB9-3593-CA53-A705-D3F7D334AC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0625D7B-A957-7CDA-3CAC-855BFD96F07E}"/>
              </a:ext>
            </a:extLst>
          </p:cNvPr>
          <p:cNvSpPr>
            <a:spLocks noGrp="1"/>
          </p:cNvSpPr>
          <p:nvPr>
            <p:ph idx="1"/>
          </p:nvPr>
        </p:nvSpPr>
        <p:spPr>
          <a:xfrm>
            <a:off x="6090574" y="2421682"/>
            <a:ext cx="4977578" cy="3639289"/>
          </a:xfrm>
        </p:spPr>
        <p:txBody>
          <a:bodyPr anchor="ctr">
            <a:normAutofit/>
          </a:bodyPr>
          <a:lstStyle/>
          <a:p>
            <a:r>
              <a:rPr lang="en-US" sz="1800" b="1" dirty="0">
                <a:solidFill>
                  <a:schemeClr val="tx2"/>
                </a:solidFill>
              </a:rPr>
              <a:t>Point Tracking Technique Overview: </a:t>
            </a:r>
            <a:r>
              <a:rPr lang="en-US" sz="1800" dirty="0">
                <a:solidFill>
                  <a:schemeClr val="tx2"/>
                </a:solidFill>
              </a:rPr>
              <a:t>Point tracking involves representing mobile objects with focal points and addressing challenges like erroneous detection and occlusion.</a:t>
            </a:r>
            <a:endParaRPr lang="en-IN" sz="1800" dirty="0">
              <a:solidFill>
                <a:schemeClr val="tx2"/>
              </a:solidFill>
            </a:endParaRPr>
          </a:p>
          <a:p>
            <a:r>
              <a:rPr lang="en-US" sz="1800" b="1" dirty="0">
                <a:solidFill>
                  <a:schemeClr val="tx2"/>
                </a:solidFill>
              </a:rPr>
              <a:t>Kernel Tracking Implementation Analysis: </a:t>
            </a:r>
            <a:r>
              <a:rPr lang="en-US" sz="1800" dirty="0">
                <a:solidFill>
                  <a:schemeClr val="tx2"/>
                </a:solidFill>
              </a:rPr>
              <a:t>Kernel tracking calculates non-stationary object regions between frames, improving the accuracy of tracking in dynamic scenarios.</a:t>
            </a:r>
            <a:endParaRPr lang="en-IN" sz="1800" dirty="0">
              <a:solidFill>
                <a:schemeClr val="tx2"/>
              </a:solidFill>
            </a:endParaRPr>
          </a:p>
          <a:p>
            <a:r>
              <a:rPr lang="en-US" sz="1800" b="1" dirty="0">
                <a:solidFill>
                  <a:schemeClr val="tx2"/>
                </a:solidFill>
              </a:rPr>
              <a:t>Significance of Silhouette Tracking: </a:t>
            </a:r>
            <a:r>
              <a:rPr lang="en-US" sz="1800" dirty="0">
                <a:solidFill>
                  <a:schemeClr val="tx2"/>
                </a:solidFill>
              </a:rPr>
              <a:t>Silhouette tracking utilizes object models to identify regions in images, enhancing tracking robustness in various surveillance applications</a:t>
            </a:r>
            <a:endParaRPr lang="en-IN"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 name="Freeform: Shape 18">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2465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E697-117C-B162-52C1-1094091F7758}"/>
              </a:ext>
            </a:extLst>
          </p:cNvPr>
          <p:cNvSpPr>
            <a:spLocks noGrp="1"/>
          </p:cNvSpPr>
          <p:nvPr>
            <p:ph type="title"/>
          </p:nvPr>
        </p:nvSpPr>
        <p:spPr>
          <a:xfrm>
            <a:off x="839788" y="457200"/>
            <a:ext cx="3932237" cy="530225"/>
          </a:xfrm>
        </p:spPr>
        <p:txBody>
          <a:bodyPr>
            <a:normAutofit fontScale="90000"/>
          </a:bodyPr>
          <a:lstStyle/>
          <a:p>
            <a:r>
              <a:rPr lang="en-IN" dirty="0"/>
              <a:t>Methodology:</a:t>
            </a:r>
          </a:p>
        </p:txBody>
      </p:sp>
      <p:pic>
        <p:nvPicPr>
          <p:cNvPr id="5" name="Content Placeholder 4" descr="A screenshot of a computer">
            <a:extLst>
              <a:ext uri="{FF2B5EF4-FFF2-40B4-BE49-F238E27FC236}">
                <a16:creationId xmlns:a16="http://schemas.microsoft.com/office/drawing/2014/main" id="{D7094BC4-7EA1-9575-DF87-AED4161CA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979487"/>
            <a:ext cx="6754227" cy="5252871"/>
          </a:xfrm>
        </p:spPr>
      </p:pic>
      <p:graphicFrame>
        <p:nvGraphicFramePr>
          <p:cNvPr id="10" name="Text Placeholder 5">
            <a:extLst>
              <a:ext uri="{FF2B5EF4-FFF2-40B4-BE49-F238E27FC236}">
                <a16:creationId xmlns:a16="http://schemas.microsoft.com/office/drawing/2014/main" id="{56766A78-B3E3-A3DE-B180-EA6F5412100D}"/>
              </a:ext>
            </a:extLst>
          </p:cNvPr>
          <p:cNvGraphicFramePr/>
          <p:nvPr/>
        </p:nvGraphicFramePr>
        <p:xfrm>
          <a:off x="839788" y="987425"/>
          <a:ext cx="3932237" cy="5413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3635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1091</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Berlin Sans FB Demi</vt:lpstr>
      <vt:lpstr>Calibri</vt:lpstr>
      <vt:lpstr>Office Theme</vt:lpstr>
      <vt:lpstr>  Object Detection for Autonomous Vehicles </vt:lpstr>
      <vt:lpstr>Object Detection Progress</vt:lpstr>
      <vt:lpstr>Introduction:</vt:lpstr>
      <vt:lpstr> </vt:lpstr>
      <vt:lpstr>Dataset:</vt:lpstr>
      <vt:lpstr>Literature Review:  Object Detection Techniques</vt:lpstr>
      <vt:lpstr>Object Classification Methods</vt:lpstr>
      <vt:lpstr>Object Tracking Methods</vt:lpstr>
      <vt:lpstr>Methodology:</vt:lpstr>
      <vt:lpstr>In object detection, the goal is to identify and locate objects within an image. This is different from image classification, where there may be multiple objects of the same or different classes in the image, and object detection aims to predict all these objects accurately.</vt:lpstr>
      <vt:lpstr>Results:</vt:lpstr>
      <vt:lpstr>        Please take note of the following observations:  Some classes, such as "bus-l-" and "bus-s-", have very low metrics. This could be attributed to either very few instances in the dataset or high similarity with other classes, leading to misclassification.   The noticeable difference in performance across various vehicle types indicates that the model could potentially improve with more balanced data, more robust feature extraction tailored to the underperforming classes, or additional training epochs.</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Object Detection for Autonomous Vehicles </dc:title>
  <dc:creator>K M Megha</dc:creator>
  <cp:lastModifiedBy>K M Megha</cp:lastModifiedBy>
  <cp:revision>1</cp:revision>
  <dcterms:created xsi:type="dcterms:W3CDTF">2024-06-11T19:26:35Z</dcterms:created>
  <dcterms:modified xsi:type="dcterms:W3CDTF">2024-06-11T21:41:09Z</dcterms:modified>
</cp:coreProperties>
</file>