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46734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46734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46734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46734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46734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46734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46734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46734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46734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4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07107"/>
              <a:lumOff val="1142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4">
                  <a:hueOff val="-607107"/>
                  <a:lumOff val="114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254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254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F5F5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4119562" y="2964656"/>
            <a:ext cx="16144876" cy="464343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pc="-341" sz="11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4119562" y="7380386"/>
            <a:ext cx="16144876" cy="2835084"/>
          </a:xfrm>
          <a:prstGeom prst="rect">
            <a:avLst/>
          </a:prstGeom>
        </p:spPr>
        <p:txBody>
          <a:bodyPr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60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60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60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60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60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Author and Date"/>
          <p:cNvSpPr txBox="1"/>
          <p:nvPr>
            <p:ph type="body" sz="quarter" idx="21" hasCustomPrompt="1"/>
          </p:nvPr>
        </p:nvSpPr>
        <p:spPr>
          <a:xfrm>
            <a:off x="4119562" y="11743287"/>
            <a:ext cx="16144876" cy="692230"/>
          </a:xfrm>
          <a:prstGeom prst="rect">
            <a:avLst/>
          </a:prstGeom>
        </p:spPr>
        <p:txBody>
          <a:bodyPr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1990768" y="12768047"/>
            <a:ext cx="402464" cy="4453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Subtitle"/>
          <p:cNvSpPr txBox="1"/>
          <p:nvPr>
            <p:ph type="body" sz="quarter" idx="21" hasCustomPrompt="1"/>
          </p:nvPr>
        </p:nvSpPr>
        <p:spPr>
          <a:xfrm>
            <a:off x="4119562" y="2000250"/>
            <a:ext cx="16144876" cy="922616"/>
          </a:xfrm>
          <a:prstGeom prst="rect">
            <a:avLst/>
          </a:prstGeom>
        </p:spPr>
        <p:txBody>
          <a:bodyPr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6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1531">
              <a:lnSpc>
                <a:spcPct val="100000"/>
              </a:lnSpc>
              <a:spcBef>
                <a:spcPts val="1200"/>
              </a:spcBef>
              <a:buClrTx/>
              <a:buSzTx/>
              <a:buNone/>
              <a:defRPr spc="-52" sz="5200"/>
            </a:lvl1pPr>
            <a:lvl2pPr marL="0" indent="457200" defTabSz="821531">
              <a:lnSpc>
                <a:spcPct val="100000"/>
              </a:lnSpc>
              <a:spcBef>
                <a:spcPts val="1200"/>
              </a:spcBef>
              <a:buClrTx/>
              <a:buSzTx/>
              <a:buNone/>
              <a:defRPr spc="-52" sz="5200"/>
            </a:lvl2pPr>
            <a:lvl3pPr marL="0" indent="914400" defTabSz="821531">
              <a:lnSpc>
                <a:spcPct val="100000"/>
              </a:lnSpc>
              <a:spcBef>
                <a:spcPts val="1200"/>
              </a:spcBef>
              <a:buClrTx/>
              <a:buSzTx/>
              <a:buNone/>
              <a:defRPr spc="-52" sz="5200"/>
            </a:lvl3pPr>
            <a:lvl4pPr marL="0" indent="1371600" defTabSz="821531">
              <a:lnSpc>
                <a:spcPct val="100000"/>
              </a:lnSpc>
              <a:spcBef>
                <a:spcPts val="1200"/>
              </a:spcBef>
              <a:buClrTx/>
              <a:buSzTx/>
              <a:buNone/>
              <a:defRPr spc="-52" sz="5200"/>
            </a:lvl4pPr>
            <a:lvl5pPr marL="0" indent="1828800" defTabSz="821531">
              <a:lnSpc>
                <a:spcPct val="100000"/>
              </a:lnSpc>
              <a:spcBef>
                <a:spcPts val="1200"/>
              </a:spcBef>
              <a:buClrTx/>
              <a:buSzTx/>
              <a:buNone/>
              <a:defRPr spc="-52" sz="52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Subtitle"/>
          <p:cNvSpPr txBox="1"/>
          <p:nvPr>
            <p:ph type="body" sz="quarter" idx="21" hasCustomPrompt="1"/>
          </p:nvPr>
        </p:nvSpPr>
        <p:spPr>
          <a:xfrm>
            <a:off x="4119562" y="2000250"/>
            <a:ext cx="16144876" cy="922616"/>
          </a:xfrm>
          <a:prstGeom prst="rect">
            <a:avLst/>
          </a:prstGeom>
        </p:spPr>
        <p:txBody>
          <a:bodyPr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6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1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Body Level One…"/>
          <p:cNvSpPr txBox="1"/>
          <p:nvPr>
            <p:ph type="body" sz="half" idx="1" hasCustomPrompt="1"/>
          </p:nvPr>
        </p:nvSpPr>
        <p:spPr>
          <a:xfrm>
            <a:off x="4119562" y="4485354"/>
            <a:ext cx="16144876" cy="446484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-239" sz="80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-239" sz="80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-239" sz="80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-239" sz="80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pc="-239" sz="80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Body Level One…"/>
          <p:cNvSpPr txBox="1"/>
          <p:nvPr>
            <p:ph type="body" sz="half" idx="1" hasCustomPrompt="1"/>
          </p:nvPr>
        </p:nvSpPr>
        <p:spPr>
          <a:xfrm>
            <a:off x="4119562" y="2875359"/>
            <a:ext cx="16144876" cy="528435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4" sz="222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4" sz="222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4" sz="222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4" sz="222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4" sz="222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Fact information"/>
          <p:cNvSpPr txBox="1"/>
          <p:nvPr>
            <p:ph type="body" sz="quarter" idx="21" hasCustomPrompt="1"/>
          </p:nvPr>
        </p:nvSpPr>
        <p:spPr>
          <a:xfrm>
            <a:off x="4119562" y="8197453"/>
            <a:ext cx="16144876" cy="862867"/>
          </a:xfrm>
          <a:prstGeom prst="rect">
            <a:avLst/>
          </a:prstGeom>
        </p:spPr>
        <p:txBody>
          <a:bodyPr/>
          <a:lstStyle>
            <a:lvl1pPr marL="0" indent="0" algn="ctr" defTabSz="1160859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2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4119562" y="4580929"/>
            <a:ext cx="16144876" cy="407193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59" sz="8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59" sz="8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59" sz="8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59" sz="8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59" sz="8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Attribution"/>
          <p:cNvSpPr txBox="1"/>
          <p:nvPr>
            <p:ph type="body" sz="quarter" idx="21" hasCustomPrompt="1"/>
          </p:nvPr>
        </p:nvSpPr>
        <p:spPr>
          <a:xfrm>
            <a:off x="4119562" y="9984640"/>
            <a:ext cx="16144876" cy="851894"/>
          </a:xfrm>
          <a:prstGeom prst="rect">
            <a:avLst/>
          </a:prstGeom>
        </p:spPr>
        <p:txBody>
          <a:bodyPr anchor="ctr"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2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Northern Lights display over a snowy landscape"/>
          <p:cNvSpPr/>
          <p:nvPr>
            <p:ph type="pic" sz="half" idx="21"/>
          </p:nvPr>
        </p:nvSpPr>
        <p:spPr>
          <a:xfrm>
            <a:off x="11633894" y="6875859"/>
            <a:ext cx="10260212" cy="684014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olorful clouds against a starry night sky"/>
          <p:cNvSpPr/>
          <p:nvPr>
            <p:ph type="pic" sz="half" idx="22"/>
          </p:nvPr>
        </p:nvSpPr>
        <p:spPr>
          <a:xfrm>
            <a:off x="11638359" y="-1"/>
            <a:ext cx="10269141" cy="68401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orthern Lights display over a snowy mountain landscape"/>
          <p:cNvSpPr/>
          <p:nvPr>
            <p:ph type="pic" sz="half" idx="23"/>
          </p:nvPr>
        </p:nvSpPr>
        <p:spPr>
          <a:xfrm>
            <a:off x="3025512" y="0"/>
            <a:ext cx="9144001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Northern Lights display over a snowy landscape"/>
          <p:cNvSpPr/>
          <p:nvPr>
            <p:ph type="pic" idx="21"/>
          </p:nvPr>
        </p:nvSpPr>
        <p:spPr>
          <a:xfrm>
            <a:off x="1905000" y="0"/>
            <a:ext cx="2059186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2"/>
          </p:nvPr>
        </p:nvSpPr>
        <p:spPr>
          <a:xfrm>
            <a:off x="11991839" y="12768047"/>
            <a:ext cx="402464" cy="4453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/>
          <p:nvPr>
            <p:ph type="pic" idx="21"/>
          </p:nvPr>
        </p:nvSpPr>
        <p:spPr>
          <a:xfrm>
            <a:off x="1208484" y="-17860"/>
            <a:ext cx="21967032" cy="1372939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Body Level One…"/>
          <p:cNvSpPr txBox="1"/>
          <p:nvPr>
            <p:ph type="body" sz="quarter" idx="1" hasCustomPrompt="1"/>
          </p:nvPr>
        </p:nvSpPr>
        <p:spPr>
          <a:xfrm>
            <a:off x="4119562" y="7375921"/>
            <a:ext cx="16138179" cy="2789040"/>
          </a:xfrm>
          <a:prstGeom prst="rect">
            <a:avLst/>
          </a:prstGeom>
        </p:spPr>
        <p:txBody>
          <a:bodyPr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60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60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60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60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60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4122911" y="11751468"/>
            <a:ext cx="16138178" cy="692231"/>
          </a:xfrm>
          <a:prstGeom prst="rect">
            <a:avLst/>
          </a:prstGeom>
        </p:spPr>
        <p:txBody>
          <a:bodyPr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32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4122911" y="2964656"/>
            <a:ext cx="16138178" cy="464343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pc="-341" sz="114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dy Level One…"/>
          <p:cNvSpPr txBox="1"/>
          <p:nvPr>
            <p:ph type="body" sz="quarter" idx="1" hasCustomPrompt="1"/>
          </p:nvPr>
        </p:nvSpPr>
        <p:spPr>
          <a:xfrm>
            <a:off x="4119562" y="7447359"/>
            <a:ext cx="6965157" cy="4964907"/>
          </a:xfrm>
          <a:prstGeom prst="rect">
            <a:avLst/>
          </a:prstGeom>
        </p:spPr>
        <p:txBody>
          <a:bodyPr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6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6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6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6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6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3" name="Colorful clouds against a starry night sky"/>
          <p:cNvSpPr/>
          <p:nvPr>
            <p:ph type="pic" idx="21"/>
          </p:nvPr>
        </p:nvSpPr>
        <p:spPr>
          <a:xfrm>
            <a:off x="7977187" y="-178594"/>
            <a:ext cx="21127642" cy="1408509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Slide Title"/>
          <p:cNvSpPr txBox="1"/>
          <p:nvPr>
            <p:ph type="title" hasCustomPrompt="1"/>
          </p:nvPr>
        </p:nvSpPr>
        <p:spPr>
          <a:xfrm>
            <a:off x="4119562" y="4839890"/>
            <a:ext cx="6965157" cy="2762437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4119562" y="2000250"/>
            <a:ext cx="16144876" cy="922616"/>
          </a:xfrm>
          <a:prstGeom prst="rect">
            <a:avLst/>
          </a:prstGeom>
        </p:spPr>
        <p:txBody>
          <a:bodyPr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6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807243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/>
          <p:nvPr>
            <p:ph type="pic" sz="half" idx="21"/>
          </p:nvPr>
        </p:nvSpPr>
        <p:spPr>
          <a:xfrm>
            <a:off x="12192000" y="-7032"/>
            <a:ext cx="9161860" cy="137300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4119562" y="696515"/>
            <a:ext cx="6965157" cy="257175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quarter" idx="1" hasCustomPrompt="1"/>
          </p:nvPr>
        </p:nvSpPr>
        <p:spPr>
          <a:xfrm>
            <a:off x="4119562" y="4970859"/>
            <a:ext cx="6965157" cy="764679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4119562" y="3161109"/>
            <a:ext cx="6965157" cy="922616"/>
          </a:xfrm>
          <a:prstGeom prst="rect">
            <a:avLst/>
          </a:prstGeom>
        </p:spPr>
        <p:txBody>
          <a:bodyPr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6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1991839" y="12768047"/>
            <a:ext cx="402464" cy="4453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4119562" y="696515"/>
            <a:ext cx="6965157" cy="257175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72" name="Body Level One…"/>
          <p:cNvSpPr txBox="1"/>
          <p:nvPr>
            <p:ph type="body" sz="quarter" idx="1" hasCustomPrompt="1"/>
          </p:nvPr>
        </p:nvSpPr>
        <p:spPr>
          <a:xfrm>
            <a:off x="4119562" y="4970859"/>
            <a:ext cx="6965157" cy="764679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Subtitle"/>
          <p:cNvSpPr txBox="1"/>
          <p:nvPr>
            <p:ph type="body" sz="quarter" idx="21" hasCustomPrompt="1"/>
          </p:nvPr>
        </p:nvSpPr>
        <p:spPr>
          <a:xfrm>
            <a:off x="4119562" y="3161109"/>
            <a:ext cx="6965157" cy="922616"/>
          </a:xfrm>
          <a:prstGeom prst="rect">
            <a:avLst/>
          </a:prstGeom>
        </p:spPr>
        <p:txBody>
          <a:bodyPr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6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1991839" y="12768047"/>
            <a:ext cx="402464" cy="4453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Northern Lights display over a snowy mountain landscape"/>
          <p:cNvSpPr/>
          <p:nvPr>
            <p:ph type="pic" sz="half" idx="21"/>
          </p:nvPr>
        </p:nvSpPr>
        <p:spPr>
          <a:xfrm>
            <a:off x="12192000" y="-7032"/>
            <a:ext cx="9161860" cy="137300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4119562" y="696515"/>
            <a:ext cx="6965157" cy="2571751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quarter" idx="1" hasCustomPrompt="1"/>
          </p:nvPr>
        </p:nvSpPr>
        <p:spPr>
          <a:xfrm>
            <a:off x="4119562" y="4970859"/>
            <a:ext cx="6965157" cy="764679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Subtitle"/>
          <p:cNvSpPr txBox="1"/>
          <p:nvPr>
            <p:ph type="body" sz="quarter" idx="22" hasCustomPrompt="1"/>
          </p:nvPr>
        </p:nvSpPr>
        <p:spPr>
          <a:xfrm>
            <a:off x="4119562" y="3161109"/>
            <a:ext cx="6965157" cy="922616"/>
          </a:xfrm>
          <a:prstGeom prst="rect">
            <a:avLst/>
          </a:prstGeom>
        </p:spPr>
        <p:txBody>
          <a:bodyPr/>
          <a:lstStyle>
            <a:lvl1pPr marL="0" indent="0" algn="ctr" defTabSz="821531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46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xfrm>
            <a:off x="11991839" y="12768047"/>
            <a:ext cx="402464" cy="4453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ection Title"/>
          <p:cNvSpPr txBox="1"/>
          <p:nvPr>
            <p:ph type="title" hasCustomPrompt="1"/>
          </p:nvPr>
        </p:nvSpPr>
        <p:spPr>
          <a:xfrm>
            <a:off x="4119562" y="2964656"/>
            <a:ext cx="16144876" cy="4643438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pc="-341" sz="114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4119562" y="4214812"/>
            <a:ext cx="16144876" cy="8429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Slide Title"/>
          <p:cNvSpPr txBox="1"/>
          <p:nvPr>
            <p:ph type="title" hasCustomPrompt="1"/>
          </p:nvPr>
        </p:nvSpPr>
        <p:spPr>
          <a:xfrm>
            <a:off x="4119562" y="642937"/>
            <a:ext cx="16144876" cy="1607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1839" y="12768047"/>
            <a:ext cx="402464" cy="445390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 algn="ctr" defTabSz="821531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46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9" strike="noStrike" sz="80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2446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9" strike="noStrike" sz="80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2446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9" strike="noStrike" sz="80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2446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9" strike="noStrike" sz="80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2446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9" strike="noStrike" sz="80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2446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9" strike="noStrike" sz="80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2446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9" strike="noStrike" sz="80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2446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9" strike="noStrike" sz="80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244673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9" strike="noStrike" sz="80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06412" marR="0" indent="-506412" algn="l" defTabSz="2446734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874712" marR="0" indent="-506412" algn="l" defTabSz="2446734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243012" marR="0" indent="-506412" algn="l" defTabSz="2446734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1611312" marR="0" indent="-506412" algn="l" defTabSz="2446734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1979612" marR="0" indent="-506412" algn="l" defTabSz="2446734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2347912" marR="0" indent="-506412" algn="l" defTabSz="2446734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2716212" marR="0" indent="-506412" algn="l" defTabSz="2446734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3084512" marR="0" indent="-506412" algn="l" defTabSz="2446734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3458633" marR="0" indent="-512233" algn="l" defTabSz="2446734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4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hishing Awareness Training"/>
          <p:cNvSpPr txBox="1"/>
          <p:nvPr>
            <p:ph type="ctrTitle"/>
          </p:nvPr>
        </p:nvSpPr>
        <p:spPr>
          <a:xfrm>
            <a:off x="1359111" y="4484339"/>
            <a:ext cx="15563820" cy="4235320"/>
          </a:xfrm>
          <a:prstGeom prst="rect">
            <a:avLst/>
          </a:prstGeom>
        </p:spPr>
        <p:txBody>
          <a:bodyPr/>
          <a:lstStyle>
            <a:lvl1pPr algn="l" defTabSz="604361">
              <a:lnSpc>
                <a:spcPct val="100000"/>
              </a:lnSpc>
              <a:spcBef>
                <a:spcPts val="8900"/>
              </a:spcBef>
              <a:defRPr b="1" spc="0" sz="13348">
                <a:solidFill>
                  <a:srgbClr val="FFFF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Phishing Awareness Training</a:t>
            </a:r>
          </a:p>
        </p:txBody>
      </p:sp>
      <p:sp>
        <p:nvSpPr>
          <p:cNvPr id="173" name="Presented By N.Jashwanth Reddy"/>
          <p:cNvSpPr txBox="1"/>
          <p:nvPr>
            <p:ph type="body" idx="21"/>
          </p:nvPr>
        </p:nvSpPr>
        <p:spPr>
          <a:xfrm>
            <a:off x="1407185" y="8789483"/>
            <a:ext cx="7006048" cy="75447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Presented By N.Jashwanth Reddy</a:t>
            </a:r>
          </a:p>
        </p:txBody>
      </p:sp>
      <p:pic>
        <p:nvPicPr>
          <p:cNvPr id="17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5562" y="811758"/>
            <a:ext cx="1551653" cy="1551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1"/>
      <p:bldP build="whole" bldLvl="1" animBg="1" rev="0" advAuto="0" spid="173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Visual Clues of Fraudulent Websites"/>
          <p:cNvSpPr txBox="1"/>
          <p:nvPr/>
        </p:nvSpPr>
        <p:spPr>
          <a:xfrm>
            <a:off x="1102810" y="1420394"/>
            <a:ext cx="13150541" cy="115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3900"/>
              </a:spcBef>
              <a:defRPr b="1" sz="66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Visual Clues of Fraudulent Websites</a:t>
            </a:r>
          </a:p>
        </p:txBody>
      </p:sp>
      <p:sp>
        <p:nvSpPr>
          <p:cNvPr id="254" name="Line"/>
          <p:cNvSpPr/>
          <p:nvPr/>
        </p:nvSpPr>
        <p:spPr>
          <a:xfrm>
            <a:off x="3554844" y="4384558"/>
            <a:ext cx="17274312" cy="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255" name="Circle"/>
          <p:cNvSpPr/>
          <p:nvPr/>
        </p:nvSpPr>
        <p:spPr>
          <a:xfrm>
            <a:off x="3290847" y="4183354"/>
            <a:ext cx="406455" cy="402408"/>
          </a:xfrm>
          <a:prstGeom prst="ellipse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6" name="Circle"/>
          <p:cNvSpPr/>
          <p:nvPr/>
        </p:nvSpPr>
        <p:spPr>
          <a:xfrm>
            <a:off x="11988772" y="4183354"/>
            <a:ext cx="406456" cy="402408"/>
          </a:xfrm>
          <a:prstGeom prst="ellipse">
            <a:avLst/>
          </a:prstGeom>
          <a:solidFill>
            <a:schemeClr val="accent6">
              <a:satOff val="15236"/>
              <a:lumOff val="1767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7" name="Circle"/>
          <p:cNvSpPr/>
          <p:nvPr/>
        </p:nvSpPr>
        <p:spPr>
          <a:xfrm>
            <a:off x="20686698" y="4183354"/>
            <a:ext cx="406455" cy="402408"/>
          </a:xfrm>
          <a:prstGeom prst="ellipse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8" name="Rounded Rectangle"/>
          <p:cNvSpPr/>
          <p:nvPr/>
        </p:nvSpPr>
        <p:spPr>
          <a:xfrm>
            <a:off x="268166" y="4795419"/>
            <a:ext cx="6451816" cy="989917"/>
          </a:xfrm>
          <a:prstGeom prst="roundRect">
            <a:avLst>
              <a:gd name="adj" fmla="val 19244"/>
            </a:avLst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59" name="Rounded Rectangle"/>
          <p:cNvSpPr/>
          <p:nvPr/>
        </p:nvSpPr>
        <p:spPr>
          <a:xfrm>
            <a:off x="8966092" y="4795419"/>
            <a:ext cx="6451816" cy="989917"/>
          </a:xfrm>
          <a:prstGeom prst="roundRect">
            <a:avLst>
              <a:gd name="adj" fmla="val 19244"/>
            </a:avLst>
          </a:prstGeom>
          <a:solidFill>
            <a:schemeClr val="accent6">
              <a:satOff val="15236"/>
              <a:lumOff val="1767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60" name="Rounded Rectangle"/>
          <p:cNvSpPr/>
          <p:nvPr/>
        </p:nvSpPr>
        <p:spPr>
          <a:xfrm>
            <a:off x="17664018" y="4795419"/>
            <a:ext cx="6451816" cy="989917"/>
          </a:xfrm>
          <a:prstGeom prst="roundRect">
            <a:avLst>
              <a:gd name="adj" fmla="val 19244"/>
            </a:avLst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61" name="Rectangle"/>
          <p:cNvSpPr/>
          <p:nvPr/>
        </p:nvSpPr>
        <p:spPr>
          <a:xfrm>
            <a:off x="758042" y="5994993"/>
            <a:ext cx="5472064" cy="6193410"/>
          </a:xfrm>
          <a:prstGeom prst="rect">
            <a:avLst/>
          </a:prstGeom>
          <a:solidFill>
            <a:srgbClr val="62A2FF">
              <a:alpha val="22371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62" name="Domain Name Examination"/>
          <p:cNvSpPr txBox="1"/>
          <p:nvPr/>
        </p:nvSpPr>
        <p:spPr>
          <a:xfrm>
            <a:off x="924913" y="4964939"/>
            <a:ext cx="5138323" cy="650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2400"/>
              </a:spcBef>
              <a:defRPr b="1" sz="33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Domain Name Examination</a:t>
            </a:r>
          </a:p>
        </p:txBody>
      </p:sp>
      <p:sp>
        <p:nvSpPr>
          <p:cNvPr id="263" name="Examine the domain name for inconsistencies, such as misspellings or unusual extensions. Genuine sites typically use standard top-level domains (.com, .org) and precise branding."/>
          <p:cNvSpPr txBox="1"/>
          <p:nvPr/>
        </p:nvSpPr>
        <p:spPr>
          <a:xfrm>
            <a:off x="924913" y="6813293"/>
            <a:ext cx="5138323" cy="343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000"/>
              </a:spcBef>
              <a:defRPr sz="3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Examine the domain name for inconsistencies, such as misspellings or unusual extensions. Genuine sites typically use standard top-level domains (.com, .org) and precise branding.</a:t>
            </a:r>
          </a:p>
        </p:txBody>
      </p:sp>
      <p:sp>
        <p:nvSpPr>
          <p:cNvPr id="264" name="Rectangle"/>
          <p:cNvSpPr/>
          <p:nvPr/>
        </p:nvSpPr>
        <p:spPr>
          <a:xfrm>
            <a:off x="9455968" y="6189846"/>
            <a:ext cx="5472064" cy="6193410"/>
          </a:xfrm>
          <a:prstGeom prst="rect">
            <a:avLst/>
          </a:prstGeom>
          <a:solidFill>
            <a:srgbClr val="FFBBE6">
              <a:alpha val="22371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65" name="Rectangle"/>
          <p:cNvSpPr/>
          <p:nvPr/>
        </p:nvSpPr>
        <p:spPr>
          <a:xfrm>
            <a:off x="18320765" y="6189846"/>
            <a:ext cx="5472063" cy="6193410"/>
          </a:xfrm>
          <a:prstGeom prst="rect">
            <a:avLst/>
          </a:prstGeom>
          <a:solidFill>
            <a:srgbClr val="62A2FF">
              <a:alpha val="22371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66" name="Look for mismatched logos, inconsistent color schemes, and differing font styles. Authentic websites maintain uniform branding; discrepancies may indicate fraudulent sites. Always verify source authenticity."/>
          <p:cNvSpPr txBox="1"/>
          <p:nvPr/>
        </p:nvSpPr>
        <p:spPr>
          <a:xfrm>
            <a:off x="9841061" y="6813293"/>
            <a:ext cx="4701878" cy="390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000"/>
              </a:spcBef>
              <a:defRPr sz="3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Look for mismatched logos, inconsistent color schemes, and differing font styles. Authentic websites maintain uniform branding; discrepancies may indicate fraudulent sites. Always verify source authenticity.</a:t>
            </a:r>
          </a:p>
        </p:txBody>
      </p:sp>
      <p:sp>
        <p:nvSpPr>
          <p:cNvPr id="267" name="Lack of Secure Connection Alerts"/>
          <p:cNvSpPr txBox="1"/>
          <p:nvPr/>
        </p:nvSpPr>
        <p:spPr>
          <a:xfrm>
            <a:off x="17903441" y="4977639"/>
            <a:ext cx="5972970" cy="625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2400"/>
              </a:spcBef>
              <a:defRPr b="1" sz="3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Lack of Secure Connection Alerts</a:t>
            </a:r>
          </a:p>
        </p:txBody>
      </p:sp>
      <p:sp>
        <p:nvSpPr>
          <p:cNvPr id="268" name="Inconsistencies in Branding and Design"/>
          <p:cNvSpPr txBox="1"/>
          <p:nvPr/>
        </p:nvSpPr>
        <p:spPr>
          <a:xfrm>
            <a:off x="9023855" y="4977639"/>
            <a:ext cx="6336290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2000"/>
              </a:spcBef>
              <a:defRPr b="1" sz="29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Inconsistencies in Branding and Design</a:t>
            </a:r>
          </a:p>
        </p:txBody>
      </p:sp>
      <p:sp>
        <p:nvSpPr>
          <p:cNvPr id="269" name="Look for secure connection alerts in your browser. Websites lacking HTTPS and showing warnings may indicate fraudulent activity. Avoid engaging with such sites to protect personal information."/>
          <p:cNvSpPr txBox="1"/>
          <p:nvPr/>
        </p:nvSpPr>
        <p:spPr>
          <a:xfrm>
            <a:off x="19085390" y="6813293"/>
            <a:ext cx="4378802" cy="390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000"/>
              </a:spcBef>
              <a:defRPr sz="3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Look for secure connection alerts in your browser. Websites lacking HTTPS and showing warnings may indicate fraudulent activity. Avoid engaging with such sites to protect personal information.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32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32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32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3" grpId="3"/>
      <p:bldP build="whole" bldLvl="1" animBg="1" rev="0" advAuto="0" spid="262" grpId="2"/>
      <p:bldP build="whole" bldLvl="1" animBg="1" rev="0" advAuto="0" spid="266" grpId="5"/>
      <p:bldP build="whole" bldLvl="1" animBg="1" rev="0" advAuto="0" spid="269" grpId="7"/>
      <p:bldP build="whole" bldLvl="1" animBg="1" rev="0" advAuto="0" spid="268" grpId="4"/>
      <p:bldP build="whole" bldLvl="1" animBg="1" rev="0" advAuto="0" spid="267" grpId="6"/>
      <p:bldP build="whole" bldLvl="1" animBg="1" rev="0" advAuto="0" spid="25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ools for Verification"/>
          <p:cNvSpPr txBox="1"/>
          <p:nvPr/>
        </p:nvSpPr>
        <p:spPr>
          <a:xfrm>
            <a:off x="1996050" y="1695715"/>
            <a:ext cx="8791006" cy="1298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3900"/>
              </a:spcBef>
              <a:defRPr b="1" sz="76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Tools for Verification</a:t>
            </a:r>
          </a:p>
        </p:txBody>
      </p:sp>
      <p:sp>
        <p:nvSpPr>
          <p:cNvPr id="272" name="Arrow"/>
          <p:cNvSpPr/>
          <p:nvPr/>
        </p:nvSpPr>
        <p:spPr>
          <a:xfrm>
            <a:off x="-490911" y="5186852"/>
            <a:ext cx="23089266" cy="462373"/>
          </a:xfrm>
          <a:prstGeom prst="rightArrow">
            <a:avLst>
              <a:gd name="adj1" fmla="val 32000"/>
              <a:gd name="adj2" fmla="val 175789"/>
            </a:avLst>
          </a:prstGeom>
          <a:solidFill>
            <a:srgbClr val="4D4D4D">
              <a:alpha val="22042"/>
            </a:srgb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3" name="Circle"/>
          <p:cNvSpPr/>
          <p:nvPr/>
        </p:nvSpPr>
        <p:spPr>
          <a:xfrm>
            <a:off x="4254680" y="4895602"/>
            <a:ext cx="1042264" cy="1044873"/>
          </a:xfrm>
          <a:prstGeom prst="ellipse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4" name="Circle"/>
          <p:cNvSpPr/>
          <p:nvPr/>
        </p:nvSpPr>
        <p:spPr>
          <a:xfrm>
            <a:off x="11670868" y="4895602"/>
            <a:ext cx="1042264" cy="104487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5" name="Circle"/>
          <p:cNvSpPr/>
          <p:nvPr/>
        </p:nvSpPr>
        <p:spPr>
          <a:xfrm>
            <a:off x="19087056" y="4895602"/>
            <a:ext cx="1042264" cy="1044873"/>
          </a:xfrm>
          <a:prstGeom prst="ellipse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76" name="Line"/>
          <p:cNvSpPr/>
          <p:nvPr/>
        </p:nvSpPr>
        <p:spPr>
          <a:xfrm>
            <a:off x="4737194" y="5943778"/>
            <a:ext cx="1" cy="1230479"/>
          </a:xfrm>
          <a:prstGeom prst="line">
            <a:avLst/>
          </a:prstGeom>
          <a:ln w="76200">
            <a:solidFill>
              <a:schemeClr val="accent1">
                <a:lumOff val="13575"/>
                <a:alpha val="48724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277" name="Line"/>
          <p:cNvSpPr/>
          <p:nvPr/>
        </p:nvSpPr>
        <p:spPr>
          <a:xfrm>
            <a:off x="12191999" y="5943778"/>
            <a:ext cx="1" cy="1230479"/>
          </a:xfrm>
          <a:prstGeom prst="line">
            <a:avLst/>
          </a:prstGeom>
          <a:ln w="76200">
            <a:solidFill>
              <a:schemeClr val="accent6">
                <a:alpha val="40553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278" name="Line"/>
          <p:cNvSpPr/>
          <p:nvPr/>
        </p:nvSpPr>
        <p:spPr>
          <a:xfrm>
            <a:off x="19608188" y="5943778"/>
            <a:ext cx="1" cy="1230479"/>
          </a:xfrm>
          <a:prstGeom prst="line">
            <a:avLst/>
          </a:prstGeom>
          <a:ln w="76200">
            <a:solidFill>
              <a:schemeClr val="accent1">
                <a:lumOff val="13575"/>
                <a:alpha val="50491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279" name="Bookmarking Legitimate Sites"/>
          <p:cNvSpPr txBox="1"/>
          <p:nvPr/>
        </p:nvSpPr>
        <p:spPr>
          <a:xfrm>
            <a:off x="2386711" y="7449760"/>
            <a:ext cx="5108390" cy="612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400"/>
              </a:spcBef>
              <a:defRPr b="1" sz="3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Bookmarking Legitimate Sites</a:t>
            </a:r>
          </a:p>
        </p:txBody>
      </p:sp>
      <p:sp>
        <p:nvSpPr>
          <p:cNvPr id="280" name="Using HTTP/HTTPS Indicators"/>
          <p:cNvSpPr txBox="1"/>
          <p:nvPr/>
        </p:nvSpPr>
        <p:spPr>
          <a:xfrm>
            <a:off x="10039474" y="7449760"/>
            <a:ext cx="5342422" cy="612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400"/>
              </a:spcBef>
              <a:defRPr b="1" sz="3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Using HTTP/HTTPS Indicators</a:t>
            </a:r>
          </a:p>
        </p:txBody>
      </p:sp>
      <p:sp>
        <p:nvSpPr>
          <p:cNvPr id="281" name="Online Web Safety Tools"/>
          <p:cNvSpPr txBox="1"/>
          <p:nvPr/>
        </p:nvSpPr>
        <p:spPr>
          <a:xfrm>
            <a:off x="17538150" y="7449760"/>
            <a:ext cx="4140077" cy="612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400"/>
              </a:spcBef>
              <a:defRPr b="1" sz="3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Online Web Safety Tools</a:t>
            </a:r>
          </a:p>
        </p:txBody>
      </p:sp>
      <p:sp>
        <p:nvSpPr>
          <p:cNvPr id="282" name="Bookmark legitimate sites to quickly access trusted resources. Verify URLs carefully and avoid search engine links to reduce the risk of visiting counterfeit websites."/>
          <p:cNvSpPr txBox="1"/>
          <p:nvPr/>
        </p:nvSpPr>
        <p:spPr>
          <a:xfrm>
            <a:off x="2386711" y="8338039"/>
            <a:ext cx="5108390" cy="217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000"/>
              </a:spcBef>
              <a:defRPr sz="26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Bookmark legitimate sites to quickly access trusted resources. Verify URLs carefully and avoid search engine links to reduce the risk of visiting counterfeit websites.</a:t>
            </a:r>
          </a:p>
        </p:txBody>
      </p:sp>
      <p:sp>
        <p:nvSpPr>
          <p:cNvPr id="283" name="Examine the URL for &amp;quot;HTTP&amp;quot; versus &amp;quot;HTTPS.&amp;quot; Secure sites use &amp;quot;HTTPS,&amp;quot; indicating encryption. Always verify this before entering personal information to mitigate phishing risks."/>
          <p:cNvSpPr txBox="1"/>
          <p:nvPr/>
        </p:nvSpPr>
        <p:spPr>
          <a:xfrm>
            <a:off x="9987926" y="8338039"/>
            <a:ext cx="5445517" cy="3648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000"/>
              </a:spcBef>
              <a:defRPr sz="26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Examine the URL for &amp;quot;HTTP&amp;quot; versus &amp;quot;HTTPS.&amp;quot; Secure sites use &amp;quot;HTTPS,&amp;quot; indicating encryption. Always verify this before entering personal information to mitigate phishing risks.</a:t>
            </a:r>
          </a:p>
        </p:txBody>
      </p:sp>
      <p:sp>
        <p:nvSpPr>
          <p:cNvPr id="284" name="Utilize online tools like URL checkers, SSL validators, and domain reputation services to verify website authenticity, ensuring secure browsing and protection against phishing attacks."/>
          <p:cNvSpPr txBox="1"/>
          <p:nvPr/>
        </p:nvSpPr>
        <p:spPr>
          <a:xfrm>
            <a:off x="17674398" y="8338039"/>
            <a:ext cx="5087198" cy="258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000"/>
              </a:spcBef>
              <a:defRPr sz="27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Utilize online tools like URL checkers, SSL validators, and domain reputation services to verify website authenticity, ensuring secure browsing and protection against phishing attacks.</a:t>
            </a:r>
          </a:p>
        </p:txBody>
      </p:sp>
      <p:sp>
        <p:nvSpPr>
          <p:cNvPr id="285" name="01"/>
          <p:cNvSpPr txBox="1"/>
          <p:nvPr/>
        </p:nvSpPr>
        <p:spPr>
          <a:xfrm>
            <a:off x="4415990" y="5048151"/>
            <a:ext cx="642409" cy="73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2100"/>
              </a:spcBef>
              <a:defRPr b="1" sz="3833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286" name="02"/>
          <p:cNvSpPr txBox="1"/>
          <p:nvPr/>
        </p:nvSpPr>
        <p:spPr>
          <a:xfrm>
            <a:off x="11870795" y="5048151"/>
            <a:ext cx="642410" cy="73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2100"/>
              </a:spcBef>
              <a:defRPr b="1" sz="3833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287" name="03"/>
          <p:cNvSpPr txBox="1"/>
          <p:nvPr/>
        </p:nvSpPr>
        <p:spPr>
          <a:xfrm>
            <a:off x="19286984" y="5048151"/>
            <a:ext cx="642409" cy="73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2100"/>
              </a:spcBef>
              <a:defRPr b="1" sz="3833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03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" dur="1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1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1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0" dur="1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7" dur="1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2" dur="1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3" grpId="2"/>
      <p:bldP build="whole" bldLvl="1" animBg="1" rev="0" advAuto="0" spid="274" grpId="6"/>
      <p:bldP build="whole" bldLvl="1" animBg="1" rev="0" advAuto="0" spid="287" grpId="11"/>
      <p:bldP build="whole" bldLvl="1" animBg="1" rev="0" advAuto="0" spid="280" grpId="8"/>
      <p:bldP build="whole" bldLvl="1" animBg="1" rev="0" advAuto="0" spid="284" grpId="13"/>
      <p:bldP build="whole" bldLvl="1" animBg="1" rev="0" advAuto="0" spid="285" grpId="3"/>
      <p:bldP build="whole" bldLvl="1" animBg="1" rev="0" advAuto="0" spid="282" grpId="5"/>
      <p:bldP build="whole" bldLvl="1" animBg="1" rev="0" advAuto="0" spid="275" grpId="10"/>
      <p:bldP build="whole" bldLvl="1" animBg="1" rev="0" advAuto="0" spid="283" grpId="9"/>
      <p:bldP build="whole" bldLvl="1" animBg="1" rev="0" advAuto="0" spid="281" grpId="12"/>
      <p:bldP build="whole" bldLvl="1" animBg="1" rev="0" advAuto="0" spid="286" grpId="7"/>
      <p:bldP build="whole" bldLvl="1" animBg="1" rev="0" advAuto="0" spid="271" grpId="1"/>
      <p:bldP build="whole" bldLvl="1" animBg="1" rev="0" advAuto="0" spid="279" grpId="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672" y="1511"/>
            <a:ext cx="13712979" cy="13712979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04"/>
          <p:cNvSpPr txBox="1"/>
          <p:nvPr/>
        </p:nvSpPr>
        <p:spPr>
          <a:xfrm>
            <a:off x="15000619" y="3845810"/>
            <a:ext cx="1678694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defRPr b="1" sz="7200">
                <a:solidFill>
                  <a:srgbClr val="C947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291" name="Contents"/>
          <p:cNvSpPr txBox="1"/>
          <p:nvPr/>
        </p:nvSpPr>
        <p:spPr>
          <a:xfrm>
            <a:off x="13817914" y="620640"/>
            <a:ext cx="10537294" cy="1298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1800"/>
              </a:spcBef>
              <a:defRPr b="1" sz="76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292" name="Best Practices for Avoiding Phishing"/>
          <p:cNvSpPr txBox="1"/>
          <p:nvPr/>
        </p:nvSpPr>
        <p:spPr>
          <a:xfrm>
            <a:off x="15305736" y="5434012"/>
            <a:ext cx="4489631" cy="2847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3700"/>
              </a:spcBef>
              <a:defRPr sz="5933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Best Practices for Avoiding Phishing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0" grpId="3"/>
      <p:bldP build="whole" bldLvl="1" animBg="1" rev="0" advAuto="0" spid="289" grpId="1"/>
      <p:bldP build="whole" bldLvl="1" animBg="1" rev="0" advAuto="0" spid="291" grpId="2"/>
      <p:bldP build="whole" bldLvl="1" animBg="1" rev="0" advAuto="0" spid="292" grpId="4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7541" y="3486144"/>
            <a:ext cx="24055214" cy="6743712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Security Measures"/>
          <p:cNvSpPr txBox="1"/>
          <p:nvPr/>
        </p:nvSpPr>
        <p:spPr>
          <a:xfrm>
            <a:off x="707662" y="1075681"/>
            <a:ext cx="11179244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3900"/>
              </a:spcBef>
              <a:defRPr b="1" sz="7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Security Measures</a:t>
            </a:r>
          </a:p>
        </p:txBody>
      </p:sp>
      <p:sp>
        <p:nvSpPr>
          <p:cNvPr id="296" name="Circle"/>
          <p:cNvSpPr/>
          <p:nvPr/>
        </p:nvSpPr>
        <p:spPr>
          <a:xfrm>
            <a:off x="3660654" y="3341526"/>
            <a:ext cx="1270001" cy="1270001"/>
          </a:xfrm>
          <a:prstGeom prst="ellipse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7" name="Circle"/>
          <p:cNvSpPr/>
          <p:nvPr/>
        </p:nvSpPr>
        <p:spPr>
          <a:xfrm>
            <a:off x="16033916" y="3341526"/>
            <a:ext cx="1270001" cy="1270001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8" name="Circle"/>
          <p:cNvSpPr/>
          <p:nvPr/>
        </p:nvSpPr>
        <p:spPr>
          <a:xfrm>
            <a:off x="9661427" y="8954408"/>
            <a:ext cx="1270001" cy="1270001"/>
          </a:xfrm>
          <a:prstGeom prst="ellipse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9" name="Use of Strong, Unique Passwords"/>
          <p:cNvSpPr txBox="1"/>
          <p:nvPr/>
        </p:nvSpPr>
        <p:spPr>
          <a:xfrm>
            <a:off x="1617198" y="4770311"/>
            <a:ext cx="6971123" cy="73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400"/>
              </a:spcBef>
              <a:defRPr b="1" sz="38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Use of Strong, Unique Passwords</a:t>
            </a:r>
          </a:p>
        </p:txBody>
      </p:sp>
      <p:sp>
        <p:nvSpPr>
          <p:cNvPr id="300" name="01"/>
          <p:cNvSpPr txBox="1"/>
          <p:nvPr/>
        </p:nvSpPr>
        <p:spPr>
          <a:xfrm>
            <a:off x="3923650" y="3549489"/>
            <a:ext cx="744010" cy="85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2100"/>
              </a:spcBef>
              <a:defRPr b="1" sz="4633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301" name="02"/>
          <p:cNvSpPr txBox="1"/>
          <p:nvPr/>
        </p:nvSpPr>
        <p:spPr>
          <a:xfrm>
            <a:off x="16296912" y="3549489"/>
            <a:ext cx="744009" cy="85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2100"/>
              </a:spcBef>
              <a:defRPr b="1" sz="4633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302" name="03"/>
          <p:cNvSpPr txBox="1"/>
          <p:nvPr/>
        </p:nvSpPr>
        <p:spPr>
          <a:xfrm>
            <a:off x="9924423" y="9162370"/>
            <a:ext cx="744009" cy="854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2100"/>
              </a:spcBef>
              <a:defRPr b="1" sz="4633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303" name="Employ strong, unique passwords for each account, using a mix of letters, numbers, and symbols. Regularly update them and utilize password managers for secure storage and management."/>
          <p:cNvSpPr txBox="1"/>
          <p:nvPr/>
        </p:nvSpPr>
        <p:spPr>
          <a:xfrm>
            <a:off x="1644904" y="5383120"/>
            <a:ext cx="6609226" cy="249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000"/>
              </a:spcBef>
              <a:defRPr sz="3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Employ strong, unique passwords for each account, using a mix of letters, numbers, and symbols. Regularly update them and utilize password managers for secure storage and management.</a:t>
            </a:r>
          </a:p>
        </p:txBody>
      </p:sp>
      <p:sp>
        <p:nvSpPr>
          <p:cNvPr id="304" name="Enabling Multi-Factor Authentication"/>
          <p:cNvSpPr txBox="1"/>
          <p:nvPr/>
        </p:nvSpPr>
        <p:spPr>
          <a:xfrm>
            <a:off x="12770552" y="4789361"/>
            <a:ext cx="7796728" cy="70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400"/>
              </a:spcBef>
              <a:defRPr b="1" sz="37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Enabling Multi-Factor Authentication</a:t>
            </a:r>
          </a:p>
        </p:txBody>
      </p:sp>
      <p:sp>
        <p:nvSpPr>
          <p:cNvPr id="305" name="Enable Multi-Factor Authentication (MFA) to enhance security by requiring multiple verification methods. This significantly reduces the risk of unauthorized access and protects sensitive information from phishing attacks."/>
          <p:cNvSpPr txBox="1"/>
          <p:nvPr/>
        </p:nvSpPr>
        <p:spPr>
          <a:xfrm>
            <a:off x="12770552" y="5611812"/>
            <a:ext cx="7796728" cy="249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000"/>
              </a:spcBef>
              <a:defRPr sz="3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Enable Multi-Factor Authentication (MFA) to enhance security by requiring multiple verification methods. This significantly reduces the risk of unauthorized access and protects sensitive information from phishing attacks.</a:t>
            </a:r>
          </a:p>
        </p:txBody>
      </p:sp>
      <p:sp>
        <p:nvSpPr>
          <p:cNvPr id="306" name="Regularly Updating Software"/>
          <p:cNvSpPr txBox="1"/>
          <p:nvPr/>
        </p:nvSpPr>
        <p:spPr>
          <a:xfrm>
            <a:off x="7193317" y="10670979"/>
            <a:ext cx="6206221" cy="73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400"/>
              </a:spcBef>
              <a:defRPr b="1" sz="38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Regularly Updating Software</a:t>
            </a:r>
          </a:p>
        </p:txBody>
      </p:sp>
      <p:sp>
        <p:nvSpPr>
          <p:cNvPr id="307" name="Regularly update software to patch vulnerabilities, ensuring protection against phishing attacks. Utilize automatic updates whenever possible to maintain the latest security features and prevent exploitation."/>
          <p:cNvSpPr txBox="1"/>
          <p:nvPr/>
        </p:nvSpPr>
        <p:spPr>
          <a:xfrm>
            <a:off x="7196989" y="11417944"/>
            <a:ext cx="8406964" cy="2746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000"/>
              </a:spcBef>
              <a:defRPr sz="3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Regularly update software to patch vulnerabilities, ensuring protection against phishing attacks. Utilize automatic updates whenever possible to maintain the latest security features and prevent exploitation.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2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2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clickEffect" presetSubtype="2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Subtype="2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5" grpId="1"/>
      <p:bldP build="whole" bldLvl="1" animBg="1" rev="0" advAuto="0" spid="296" grpId="2"/>
      <p:bldP build="whole" bldLvl="1" animBg="1" rev="0" advAuto="0" spid="297" grpId="6"/>
      <p:bldP build="whole" bldLvl="1" animBg="1" rev="0" advAuto="0" spid="304" grpId="8"/>
      <p:bldP build="whole" bldLvl="1" animBg="1" rev="0" advAuto="0" spid="307" grpId="13"/>
      <p:bldP build="whole" bldLvl="1" animBg="1" rev="0" advAuto="0" spid="298" grpId="10"/>
      <p:bldP build="whole" bldLvl="1" animBg="1" rev="0" advAuto="0" spid="305" grpId="9"/>
      <p:bldP build="whole" bldLvl="1" animBg="1" rev="0" advAuto="0" spid="301" grpId="7"/>
      <p:bldP build="whole" bldLvl="1" animBg="1" rev="0" advAuto="0" spid="306" grpId="12"/>
      <p:bldP build="whole" bldLvl="1" animBg="1" rev="0" advAuto="0" spid="299" grpId="4"/>
      <p:bldP build="whole" bldLvl="1" animBg="1" rev="0" advAuto="0" spid="303" grpId="5"/>
      <p:bldP build="whole" bldLvl="1" animBg="1" rev="0" advAuto="0" spid="300" grpId="3"/>
      <p:bldP build="whole" bldLvl="1" animBg="1" rev="0" advAuto="0" spid="302" grpId="1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reating a Culture of Awareness"/>
          <p:cNvSpPr txBox="1"/>
          <p:nvPr/>
        </p:nvSpPr>
        <p:spPr>
          <a:xfrm>
            <a:off x="626909" y="726769"/>
            <a:ext cx="8611990" cy="2121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3900"/>
              </a:spcBef>
              <a:defRPr b="1" sz="48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Creating a Culture of Awareness</a:t>
            </a:r>
          </a:p>
        </p:txBody>
      </p:sp>
      <p:sp>
        <p:nvSpPr>
          <p:cNvPr id="310" name="Training and Continued Education"/>
          <p:cNvSpPr txBox="1"/>
          <p:nvPr/>
        </p:nvSpPr>
        <p:spPr>
          <a:xfrm>
            <a:off x="4853158" y="3554394"/>
            <a:ext cx="3867882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100"/>
              </a:spcBef>
              <a:defRPr b="1" sz="3033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Training and Continued Education</a:t>
            </a:r>
          </a:p>
        </p:txBody>
      </p:sp>
      <p:sp>
        <p:nvSpPr>
          <p:cNvPr id="311" name="Regularly update training on phishing tactics, promote email verification methods, encourage skepticism towards unsolicited requests, and incorporate real-world examples to enhance awareness and skill retention."/>
          <p:cNvSpPr txBox="1"/>
          <p:nvPr/>
        </p:nvSpPr>
        <p:spPr>
          <a:xfrm>
            <a:off x="9297650" y="3160694"/>
            <a:ext cx="8740705" cy="187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1800"/>
              </a:spcBef>
              <a:defRPr sz="2766">
                <a:solidFill>
                  <a:srgbClr val="676767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Regularly update training on phishing tactics, promote email verification methods, encourage skepticism towards unsolicited requests, and incorporate real-world examples to enhance awareness and skill retention.</a:t>
            </a:r>
          </a:p>
        </p:txBody>
      </p:sp>
      <p:sp>
        <p:nvSpPr>
          <p:cNvPr id="312" name="Encourage prompt reporting of suspicious emails through clear guidelines, reinforcing that early detection minimizes risk and empowers a proactive response to potential phishing threats."/>
          <p:cNvSpPr txBox="1"/>
          <p:nvPr/>
        </p:nvSpPr>
        <p:spPr>
          <a:xfrm>
            <a:off x="9495043" y="10360917"/>
            <a:ext cx="8740705" cy="187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1800"/>
              </a:spcBef>
              <a:defRPr sz="2766">
                <a:solidFill>
                  <a:srgbClr val="6F6F6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Encourage prompt reporting of suspicious emails through clear guidelines, reinforcing that early detection minimizes risk and empowers a proactive response to potential phishing threats.</a:t>
            </a:r>
          </a:p>
        </p:txBody>
      </p:sp>
      <p:sp>
        <p:nvSpPr>
          <p:cNvPr id="313" name="Encouraging Employees to Report Phishing Attempts"/>
          <p:cNvSpPr txBox="1"/>
          <p:nvPr/>
        </p:nvSpPr>
        <p:spPr>
          <a:xfrm>
            <a:off x="4853158" y="10519667"/>
            <a:ext cx="4065274" cy="1552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100"/>
              </a:spcBef>
              <a:defRPr b="1" sz="3033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Encouraging Employees to Report Phishing Attempts</a:t>
            </a:r>
          </a:p>
        </p:txBody>
      </p:sp>
      <p:sp>
        <p:nvSpPr>
          <p:cNvPr id="314" name="Implementing a Phishing Test Program"/>
          <p:cNvSpPr txBox="1"/>
          <p:nvPr/>
        </p:nvSpPr>
        <p:spPr>
          <a:xfrm>
            <a:off x="4853158" y="7037030"/>
            <a:ext cx="4429240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100"/>
              </a:spcBef>
              <a:defRPr b="1" sz="3033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Implementing a Phishing Test Program</a:t>
            </a:r>
          </a:p>
        </p:txBody>
      </p:sp>
      <p:sp>
        <p:nvSpPr>
          <p:cNvPr id="315" name="Regularly educate students on identifying phishing tactics, implement simulated phishing tests, encourage reporting suspicious emails, and foster an environment where inquiries about emails are welcomed."/>
          <p:cNvSpPr txBox="1"/>
          <p:nvPr/>
        </p:nvSpPr>
        <p:spPr>
          <a:xfrm>
            <a:off x="9573659" y="6806491"/>
            <a:ext cx="8740705" cy="187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1800"/>
              </a:spcBef>
              <a:defRPr sz="2766">
                <a:solidFill>
                  <a:srgbClr val="686868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Regularly educate students on identifying phishing tactics, implement simulated phishing tests, encourage reporting suspicious emails, and foster an environment where inquiries about emails are welcomed.</a:t>
            </a:r>
          </a:p>
        </p:txBody>
      </p:sp>
      <p:sp>
        <p:nvSpPr>
          <p:cNvPr id="316" name="Line"/>
          <p:cNvSpPr/>
          <p:nvPr/>
        </p:nvSpPr>
        <p:spPr>
          <a:xfrm flipV="1">
            <a:off x="4270197" y="4109138"/>
            <a:ext cx="1" cy="6938461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317" name="Circle"/>
          <p:cNvSpPr/>
          <p:nvPr/>
        </p:nvSpPr>
        <p:spPr>
          <a:xfrm>
            <a:off x="3978497" y="3804357"/>
            <a:ext cx="583400" cy="582750"/>
          </a:xfrm>
          <a:prstGeom prst="ellipse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18" name="Square"/>
          <p:cNvSpPr/>
          <p:nvPr/>
        </p:nvSpPr>
        <p:spPr>
          <a:xfrm>
            <a:off x="4194695" y="4019532"/>
            <a:ext cx="151005" cy="1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17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19" name="Circle"/>
          <p:cNvSpPr/>
          <p:nvPr/>
        </p:nvSpPr>
        <p:spPr>
          <a:xfrm>
            <a:off x="3978497" y="7348024"/>
            <a:ext cx="583400" cy="582751"/>
          </a:xfrm>
          <a:prstGeom prst="ellipse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0" name="Circle"/>
          <p:cNvSpPr/>
          <p:nvPr/>
        </p:nvSpPr>
        <p:spPr>
          <a:xfrm>
            <a:off x="3978497" y="10867338"/>
            <a:ext cx="583400" cy="582751"/>
          </a:xfrm>
          <a:prstGeom prst="ellipse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1" name="Square"/>
          <p:cNvSpPr/>
          <p:nvPr/>
        </p:nvSpPr>
        <p:spPr>
          <a:xfrm>
            <a:off x="4194695" y="7563199"/>
            <a:ext cx="151005" cy="1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17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2" name="Square"/>
          <p:cNvSpPr/>
          <p:nvPr/>
        </p:nvSpPr>
        <p:spPr>
          <a:xfrm>
            <a:off x="4194695" y="11082513"/>
            <a:ext cx="151005" cy="152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17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1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1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1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1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Subtype="1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clickEffect" presetSubtype="1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clickEffect" presetSubtype="1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12" grpId="14"/>
      <p:bldP build="whole" bldLvl="1" animBg="1" rev="0" advAuto="0" spid="316" grpId="6"/>
      <p:bldP build="whole" bldLvl="1" animBg="1" rev="0" advAuto="0" spid="310" grpId="9"/>
      <p:bldP build="whole" bldLvl="1" animBg="1" rev="0" advAuto="0" spid="322" grpId="8"/>
      <p:bldP build="whole" bldLvl="1" animBg="1" rev="0" advAuto="0" spid="314" grpId="11"/>
      <p:bldP build="whole" bldLvl="1" animBg="1" rev="0" advAuto="0" spid="318" grpId="3"/>
      <p:bldP build="whole" bldLvl="1" animBg="1" rev="0" advAuto="0" spid="311" grpId="10"/>
      <p:bldP build="whole" bldLvl="1" animBg="1" rev="0" advAuto="0" spid="317" grpId="2"/>
      <p:bldP build="whole" bldLvl="1" animBg="1" rev="0" advAuto="0" spid="320" grpId="7"/>
      <p:bldP build="whole" bldLvl="1" animBg="1" rev="0" advAuto="0" spid="315" grpId="12"/>
      <p:bldP build="whole" bldLvl="1" animBg="1" rev="0" advAuto="0" spid="321" grpId="5"/>
      <p:bldP build="whole" bldLvl="1" animBg="1" rev="0" advAuto="0" spid="309" grpId="1"/>
      <p:bldP build="whole" bldLvl="1" animBg="1" rev="0" advAuto="0" spid="313" grpId="13"/>
      <p:bldP build="whole" bldLvl="1" animBg="1" rev="0" advAuto="0" spid="319" grpId="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Interactive Learning"/>
          <p:cNvSpPr txBox="1"/>
          <p:nvPr/>
        </p:nvSpPr>
        <p:spPr>
          <a:xfrm>
            <a:off x="1894121" y="881726"/>
            <a:ext cx="10394355" cy="1527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3900"/>
              </a:spcBef>
              <a:defRPr b="1" sz="91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Interactive Learning</a:t>
            </a:r>
          </a:p>
        </p:txBody>
      </p:sp>
      <p:sp>
        <p:nvSpPr>
          <p:cNvPr id="325" name="Rounded Rectangle"/>
          <p:cNvSpPr/>
          <p:nvPr/>
        </p:nvSpPr>
        <p:spPr>
          <a:xfrm>
            <a:off x="728870" y="3746368"/>
            <a:ext cx="6915826" cy="9084574"/>
          </a:xfrm>
          <a:prstGeom prst="roundRect">
            <a:avLst>
              <a:gd name="adj" fmla="val 15724"/>
            </a:avLst>
          </a:prstGeom>
          <a:solidFill>
            <a:srgbClr val="393938"/>
          </a:solidFill>
          <a:ln w="50800">
            <a:solidFill>
              <a:srgbClr val="49A3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6" name="Rounded Rectangle"/>
          <p:cNvSpPr/>
          <p:nvPr/>
        </p:nvSpPr>
        <p:spPr>
          <a:xfrm>
            <a:off x="8734087" y="3746368"/>
            <a:ext cx="6915826" cy="9084574"/>
          </a:xfrm>
          <a:prstGeom prst="roundRect">
            <a:avLst>
              <a:gd name="adj" fmla="val 15724"/>
            </a:avLst>
          </a:prstGeom>
          <a:solidFill>
            <a:srgbClr val="393938"/>
          </a:solidFill>
          <a:ln w="50800">
            <a:solidFill>
              <a:schemeClr val="accent6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7" name="Rounded Rectangle"/>
          <p:cNvSpPr/>
          <p:nvPr/>
        </p:nvSpPr>
        <p:spPr>
          <a:xfrm>
            <a:off x="16739304" y="3746368"/>
            <a:ext cx="6915826" cy="9084574"/>
          </a:xfrm>
          <a:prstGeom prst="roundRect">
            <a:avLst>
              <a:gd name="adj" fmla="val 15724"/>
            </a:avLst>
          </a:prstGeom>
          <a:solidFill>
            <a:srgbClr val="393938"/>
          </a:solidFill>
          <a:ln w="508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8" name="Circle"/>
          <p:cNvSpPr/>
          <p:nvPr/>
        </p:nvSpPr>
        <p:spPr>
          <a:xfrm>
            <a:off x="1701540" y="3031465"/>
            <a:ext cx="1644408" cy="1642513"/>
          </a:xfrm>
          <a:prstGeom prst="ellipse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9" name="Circle"/>
          <p:cNvSpPr/>
          <p:nvPr/>
        </p:nvSpPr>
        <p:spPr>
          <a:xfrm>
            <a:off x="9603119" y="3031465"/>
            <a:ext cx="1644408" cy="1642513"/>
          </a:xfrm>
          <a:prstGeom prst="ellipse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30" name="Circle"/>
          <p:cNvSpPr/>
          <p:nvPr/>
        </p:nvSpPr>
        <p:spPr>
          <a:xfrm>
            <a:off x="17504698" y="3031465"/>
            <a:ext cx="1644408" cy="1642513"/>
          </a:xfrm>
          <a:prstGeom prst="ellipse">
            <a:avLst/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31" name="Mail"/>
          <p:cNvSpPr/>
          <p:nvPr/>
        </p:nvSpPr>
        <p:spPr>
          <a:xfrm>
            <a:off x="9943750" y="3548291"/>
            <a:ext cx="963145" cy="608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744" y="0"/>
                </a:moveTo>
                <a:lnTo>
                  <a:pt x="10803" y="12213"/>
                </a:lnTo>
                <a:lnTo>
                  <a:pt x="20856" y="0"/>
                </a:lnTo>
                <a:lnTo>
                  <a:pt x="744" y="0"/>
                </a:lnTo>
                <a:close/>
                <a:moveTo>
                  <a:pt x="0" y="157"/>
                </a:moveTo>
                <a:lnTo>
                  <a:pt x="0" y="21418"/>
                </a:lnTo>
                <a:cubicBezTo>
                  <a:pt x="0" y="21518"/>
                  <a:pt x="52" y="21600"/>
                  <a:pt x="115" y="21600"/>
                </a:cubicBezTo>
                <a:lnTo>
                  <a:pt x="21485" y="21600"/>
                </a:lnTo>
                <a:cubicBezTo>
                  <a:pt x="21548" y="21600"/>
                  <a:pt x="21600" y="21518"/>
                  <a:pt x="21600" y="21418"/>
                </a:cubicBezTo>
                <a:lnTo>
                  <a:pt x="21600" y="157"/>
                </a:lnTo>
                <a:lnTo>
                  <a:pt x="10976" y="13181"/>
                </a:lnTo>
                <a:cubicBezTo>
                  <a:pt x="10924" y="13245"/>
                  <a:pt x="10861" y="13272"/>
                  <a:pt x="10797" y="13272"/>
                </a:cubicBezTo>
                <a:cubicBezTo>
                  <a:pt x="10734" y="13272"/>
                  <a:pt x="10669" y="13233"/>
                  <a:pt x="10612" y="13170"/>
                </a:cubicBezTo>
                <a:lnTo>
                  <a:pt x="0" y="15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pic>
        <p:nvPicPr>
          <p:cNvPr id="33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887164" y="3412983"/>
            <a:ext cx="879476" cy="879476"/>
          </a:xfrm>
          <a:prstGeom prst="rect">
            <a:avLst/>
          </a:prstGeom>
          <a:ln w="12700">
            <a:miter lim="400000"/>
          </a:ln>
        </p:spPr>
      </p:pic>
      <p:pic>
        <p:nvPicPr>
          <p:cNvPr id="33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6385" y="3495363"/>
            <a:ext cx="714717" cy="714717"/>
          </a:xfrm>
          <a:prstGeom prst="rect">
            <a:avLst/>
          </a:prstGeom>
          <a:ln w="12700">
            <a:miter lim="400000"/>
          </a:ln>
        </p:spPr>
      </p:pic>
      <p:sp>
        <p:nvSpPr>
          <p:cNvPr id="334" name="Real-World Phishing Scenarios"/>
          <p:cNvSpPr txBox="1"/>
          <p:nvPr/>
        </p:nvSpPr>
        <p:spPr>
          <a:xfrm>
            <a:off x="1568685" y="4850321"/>
            <a:ext cx="5236196" cy="612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2400"/>
              </a:spcBef>
              <a:defRPr b="1" sz="3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Real-World Phishing Scenarios</a:t>
            </a:r>
          </a:p>
        </p:txBody>
      </p:sp>
      <p:sp>
        <p:nvSpPr>
          <p:cNvPr id="335" name="Implement robust email filtering, scrutinize sender addresses, avoid clicking on unknown links, verify requests for sensitive information, and regularly update security software. Always trust your instincts."/>
          <p:cNvSpPr txBox="1"/>
          <p:nvPr/>
        </p:nvSpPr>
        <p:spPr>
          <a:xfrm>
            <a:off x="1377332" y="5828484"/>
            <a:ext cx="5618902" cy="343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000"/>
              </a:spcBef>
              <a:defRPr sz="3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Implement robust email filtering, scrutinize sender addresses, avoid clicking on unknown links, verify requests for sensitive information, and regularly update security software. Always trust your instincts.</a:t>
            </a:r>
          </a:p>
        </p:txBody>
      </p:sp>
      <p:sp>
        <p:nvSpPr>
          <p:cNvPr id="336" name="Interactive Quizzes and Assessments"/>
          <p:cNvSpPr txBox="1"/>
          <p:nvPr/>
        </p:nvSpPr>
        <p:spPr>
          <a:xfrm>
            <a:off x="9112759" y="4850321"/>
            <a:ext cx="6158482" cy="612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2100"/>
              </a:spcBef>
              <a:defRPr b="1" sz="3033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Interactive Quizzes and Assessments</a:t>
            </a:r>
          </a:p>
        </p:txBody>
      </p:sp>
      <p:sp>
        <p:nvSpPr>
          <p:cNvPr id="337" name="Utilize interactive quizzes to reinforce phishing knowledge, assess comprehension, and simulate real-world scenarios, enhancing retention and practical application for students. Regular assessments promote vigilance against phishing threats."/>
          <p:cNvSpPr txBox="1"/>
          <p:nvPr/>
        </p:nvSpPr>
        <p:spPr>
          <a:xfrm>
            <a:off x="9413875" y="5828484"/>
            <a:ext cx="5556251" cy="3902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000"/>
              </a:spcBef>
              <a:defRPr sz="3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Utilize interactive quizzes to reinforce phishing knowledge, assess comprehension, and simulate real-world scenarios, enhancing retention and practical application for students. Regular assessments promote vigilance against phishing threats.</a:t>
            </a:r>
          </a:p>
        </p:txBody>
      </p:sp>
      <p:sp>
        <p:nvSpPr>
          <p:cNvPr id="338" name="Verify sender identities, scrutinize unexpected attachments/links, enable multi-factor authentication, and stay informed about recent phishing trends to mitigate risks effectively."/>
          <p:cNvSpPr txBox="1"/>
          <p:nvPr/>
        </p:nvSpPr>
        <p:spPr>
          <a:xfrm>
            <a:off x="17120778" y="5828484"/>
            <a:ext cx="6021298" cy="249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000"/>
              </a:spcBef>
              <a:defRPr sz="3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Verify sender identities, scrutinize unexpected attachments/links, enable multi-factor authentication, and stay informed about recent phishing trends to mitigate risks effectively.</a:t>
            </a:r>
          </a:p>
        </p:txBody>
      </p:sp>
      <p:sp>
        <p:nvSpPr>
          <p:cNvPr id="339" name="Discussion of Recent Phishing Incidents"/>
          <p:cNvSpPr txBox="1"/>
          <p:nvPr/>
        </p:nvSpPr>
        <p:spPr>
          <a:xfrm>
            <a:off x="16891068" y="4850321"/>
            <a:ext cx="6612298" cy="612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2000"/>
              </a:spcBef>
              <a:defRPr b="1" sz="3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Discussion of Recent Phishing Incidents</a:t>
            </a:r>
          </a:p>
        </p:txBody>
      </p:sp>
      <p:sp>
        <p:nvSpPr>
          <p:cNvPr id="340" name="Line"/>
          <p:cNvSpPr/>
          <p:nvPr/>
        </p:nvSpPr>
        <p:spPr>
          <a:xfrm>
            <a:off x="9115560" y="5645790"/>
            <a:ext cx="6152880" cy="1"/>
          </a:xfrm>
          <a:prstGeom prst="line">
            <a:avLst/>
          </a:prstGeom>
          <a:ln w="508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341" name="Line"/>
          <p:cNvSpPr/>
          <p:nvPr/>
        </p:nvSpPr>
        <p:spPr>
          <a:xfrm>
            <a:off x="1110343" y="5645790"/>
            <a:ext cx="6152880" cy="1"/>
          </a:xfrm>
          <a:prstGeom prst="line">
            <a:avLst/>
          </a:prstGeom>
          <a:ln w="508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342" name="Line"/>
          <p:cNvSpPr/>
          <p:nvPr/>
        </p:nvSpPr>
        <p:spPr>
          <a:xfrm>
            <a:off x="17020178" y="5645790"/>
            <a:ext cx="6354078" cy="1"/>
          </a:xfrm>
          <a:prstGeom prst="line">
            <a:avLst/>
          </a:prstGeom>
          <a:ln w="508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/>
          </a:p>
        </p:txBody>
      </p:sp>
      <p:pic>
        <p:nvPicPr>
          <p:cNvPr id="343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3051" y="9626048"/>
            <a:ext cx="5556251" cy="24058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883697" y="9887853"/>
            <a:ext cx="4616606" cy="2489347"/>
          </a:xfrm>
          <a:prstGeom prst="rect">
            <a:avLst/>
          </a:prstGeom>
          <a:ln w="12700">
            <a:miter lim="400000"/>
          </a:ln>
        </p:spPr>
      </p:pic>
      <p:pic>
        <p:nvPicPr>
          <p:cNvPr id="345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778144" y="9475366"/>
            <a:ext cx="4838147" cy="26332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6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6"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6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32" presetID="4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1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32" presetID="4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6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1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32" presetID="4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6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32" presetID="4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6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Subtype="32" presetID="4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1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Subtype="32" presetID="4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6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32" presetID="4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1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clickEffect" presetSubtype="32" presetID="4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86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32" presetID="4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1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clickEffect" presetSubtype="32" presetID="4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96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Subtype="32" presetID="4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1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clickEffect" presetSubtype="32" presetID="4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06"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Subtype="32" presetID="4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11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6" grpId="11"/>
      <p:bldP build="whole" bldLvl="1" animBg="1" rev="0" advAuto="0" spid="337" grpId="14"/>
      <p:bldP build="whole" bldLvl="1" animBg="1" rev="0" advAuto="0" spid="339" grpId="19"/>
      <p:bldP build="whole" bldLvl="1" animBg="1" rev="0" advAuto="0" spid="341" grpId="6"/>
      <p:bldP build="whole" bldLvl="1" animBg="1" rev="0" advAuto="0" spid="332" grpId="17"/>
      <p:bldP build="whole" bldLvl="1" animBg="1" rev="0" advAuto="0" spid="340" grpId="13"/>
      <p:bldP build="whole" bldLvl="1" animBg="1" rev="0" advAuto="0" spid="329" grpId="9"/>
      <p:bldP build="whole" bldLvl="1" animBg="1" rev="0" advAuto="0" spid="324" grpId="1"/>
      <p:bldP build="whole" bldLvl="1" animBg="1" rev="0" advAuto="0" spid="331" grpId="10"/>
      <p:bldP build="whole" bldLvl="1" animBg="1" rev="0" advAuto="0" spid="335" grpId="7"/>
      <p:bldP build="whole" bldLvl="1" animBg="1" rev="0" advAuto="0" spid="330" grpId="16"/>
      <p:bldP build="whole" bldLvl="1" animBg="1" rev="0" advAuto="0" spid="328" grpId="2"/>
      <p:bldP build="whole" bldLvl="1" animBg="1" rev="0" advAuto="0" spid="342" grpId="20"/>
      <p:bldP build="whole" bldLvl="1" animBg="1" rev="0" advAuto="0" spid="344" grpId="15"/>
      <p:bldP build="whole" bldLvl="1" animBg="1" rev="0" advAuto="0" spid="345" grpId="22"/>
      <p:bldP build="whole" bldLvl="1" animBg="1" rev="0" advAuto="0" spid="338" grpId="21"/>
      <p:bldP build="whole" bldLvl="1" animBg="1" rev="0" advAuto="0" spid="336" grpId="12"/>
      <p:bldP build="whole" bldLvl="1" animBg="1" rev="0" advAuto="0" spid="325" grpId="4"/>
      <p:bldP build="whole" bldLvl="1" animBg="1" rev="0" advAuto="0" spid="333" grpId="3"/>
      <p:bldP build="whole" bldLvl="1" animBg="1" rev="0" advAuto="0" spid="334" grpId="5"/>
      <p:bldP build="whole" bldLvl="1" animBg="1" rev="0" advAuto="0" spid="327" grpId="18"/>
      <p:bldP build="whole" bldLvl="1" animBg="1" rev="0" advAuto="0" spid="343" grpId="8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-404553"/>
            <a:ext cx="24384001" cy="16256001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Thank You"/>
          <p:cNvSpPr txBox="1"/>
          <p:nvPr/>
        </p:nvSpPr>
        <p:spPr>
          <a:xfrm>
            <a:off x="871218" y="5377578"/>
            <a:ext cx="12975056" cy="2441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10000"/>
              </a:spcBef>
              <a:defRPr b="1" sz="150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Thank You</a:t>
            </a:r>
          </a:p>
        </p:txBody>
      </p:sp>
      <p:sp>
        <p:nvSpPr>
          <p:cNvPr id="349" name="Presented By N.Jashwanth Reddy"/>
          <p:cNvSpPr txBox="1"/>
          <p:nvPr/>
        </p:nvSpPr>
        <p:spPr>
          <a:xfrm>
            <a:off x="1191834" y="7488441"/>
            <a:ext cx="8830946" cy="873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Presented By N.Jashwanth Reddy</a:t>
            </a:r>
          </a:p>
        </p:txBody>
      </p:sp>
      <p:pic>
        <p:nvPicPr>
          <p:cNvPr id="35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7960" y="669257"/>
            <a:ext cx="3118564" cy="12109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8" grpId="1"/>
      <p:bldP build="whole" bldLvl="1" animBg="1" rev="0" advAuto="0" spid="349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ontents"/>
          <p:cNvSpPr txBox="1"/>
          <p:nvPr/>
        </p:nvSpPr>
        <p:spPr>
          <a:xfrm>
            <a:off x="17185933" y="534834"/>
            <a:ext cx="3798738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1800"/>
              </a:spcBef>
              <a:defRPr b="1" sz="50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177" name="01"/>
          <p:cNvSpPr txBox="1"/>
          <p:nvPr/>
        </p:nvSpPr>
        <p:spPr>
          <a:xfrm>
            <a:off x="16119155" y="2530929"/>
            <a:ext cx="803276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defRPr b="1" sz="5100">
                <a:solidFill>
                  <a:srgbClr val="C947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78" name="02"/>
          <p:cNvSpPr txBox="1"/>
          <p:nvPr/>
        </p:nvSpPr>
        <p:spPr>
          <a:xfrm>
            <a:off x="21500600" y="2530929"/>
            <a:ext cx="803276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defRPr b="1" sz="5100">
                <a:solidFill>
                  <a:srgbClr val="C947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179" name="03"/>
          <p:cNvSpPr txBox="1"/>
          <p:nvPr/>
        </p:nvSpPr>
        <p:spPr>
          <a:xfrm>
            <a:off x="16119155" y="7660092"/>
            <a:ext cx="803276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defRPr b="1" sz="5100">
                <a:solidFill>
                  <a:srgbClr val="C947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180" name="04"/>
          <p:cNvSpPr txBox="1"/>
          <p:nvPr/>
        </p:nvSpPr>
        <p:spPr>
          <a:xfrm>
            <a:off x="21500600" y="7660092"/>
            <a:ext cx="803276" cy="917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defRPr b="1" sz="5100">
                <a:solidFill>
                  <a:srgbClr val="C947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04</a:t>
            </a:r>
          </a:p>
        </p:txBody>
      </p:sp>
      <p:sp>
        <p:nvSpPr>
          <p:cNvPr id="181" name="Understanding Phishing Attacks"/>
          <p:cNvSpPr txBox="1"/>
          <p:nvPr/>
        </p:nvSpPr>
        <p:spPr>
          <a:xfrm>
            <a:off x="14716674" y="3478338"/>
            <a:ext cx="3608238" cy="220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4000"/>
              </a:spcBef>
              <a:defRPr sz="45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Understanding Phishing Attacks</a:t>
            </a:r>
          </a:p>
        </p:txBody>
      </p:sp>
      <p:sp>
        <p:nvSpPr>
          <p:cNvPr id="182" name="Recognizing Fake Websites"/>
          <p:cNvSpPr txBox="1"/>
          <p:nvPr/>
        </p:nvSpPr>
        <p:spPr>
          <a:xfrm>
            <a:off x="14997163" y="8797228"/>
            <a:ext cx="3047260" cy="220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4000"/>
              </a:spcBef>
              <a:defRPr sz="45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Recognizing Fake Websites</a:t>
            </a:r>
          </a:p>
        </p:txBody>
      </p:sp>
      <p:sp>
        <p:nvSpPr>
          <p:cNvPr id="183" name="Recognizing Phishing Emails"/>
          <p:cNvSpPr txBox="1"/>
          <p:nvPr/>
        </p:nvSpPr>
        <p:spPr>
          <a:xfrm>
            <a:off x="20257049" y="3478338"/>
            <a:ext cx="3290378" cy="2200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4000"/>
              </a:spcBef>
              <a:defRPr sz="45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Recognizing Phishing Emails</a:t>
            </a:r>
          </a:p>
        </p:txBody>
      </p:sp>
      <p:sp>
        <p:nvSpPr>
          <p:cNvPr id="184" name="Best Practices for Avoiding Phishing"/>
          <p:cNvSpPr txBox="1"/>
          <p:nvPr/>
        </p:nvSpPr>
        <p:spPr>
          <a:xfrm>
            <a:off x="20192806" y="8769906"/>
            <a:ext cx="3418865" cy="33601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3700"/>
              </a:spcBef>
              <a:defRPr sz="45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Best Practices for Avoiding Phishing</a:t>
            </a:r>
          </a:p>
        </p:txBody>
      </p:sp>
      <p:pic>
        <p:nvPicPr>
          <p:cNvPr id="18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030" y="1511"/>
            <a:ext cx="13623351" cy="137129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6" presetID="23" grpId="8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16" presetID="23" grpId="9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7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16" presetID="23" grpId="10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7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7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5"/>
      <p:bldP build="whole" bldLvl="1" animBg="1" rev="0" advAuto="0" spid="178" grpId="3"/>
      <p:bldP build="whole" bldLvl="1" animBg="1" rev="0" advAuto="0" spid="179" grpId="8"/>
      <p:bldP build="whole" bldLvl="1" animBg="1" rev="0" advAuto="0" spid="183" grpId="9"/>
      <p:bldP build="whole" bldLvl="1" animBg="1" rev="0" advAuto="0" spid="184" grpId="10"/>
      <p:bldP build="whole" bldLvl="1" animBg="1" rev="0" advAuto="0" spid="180" grpId="7"/>
      <p:bldP build="whole" bldLvl="1" animBg="1" rev="0" advAuto="0" spid="177" grpId="4"/>
      <p:bldP build="whole" bldLvl="1" animBg="1" rev="0" advAuto="0" spid="182" grpId="6"/>
      <p:bldP build="whole" bldLvl="1" animBg="1" rev="0" advAuto="0" spid="185" grpId="1"/>
      <p:bldP build="whole" bldLvl="1" animBg="1" rev="0" advAuto="0" spid="176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672" y="1511"/>
            <a:ext cx="13712979" cy="13712979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01"/>
          <p:cNvSpPr txBox="1"/>
          <p:nvPr/>
        </p:nvSpPr>
        <p:spPr>
          <a:xfrm>
            <a:off x="15000619" y="3845810"/>
            <a:ext cx="1678694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defRPr b="1" sz="7200">
                <a:solidFill>
                  <a:srgbClr val="C947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01</a:t>
            </a:r>
          </a:p>
        </p:txBody>
      </p:sp>
      <p:sp>
        <p:nvSpPr>
          <p:cNvPr id="189" name="Understanding Phishing Attacks"/>
          <p:cNvSpPr txBox="1"/>
          <p:nvPr/>
        </p:nvSpPr>
        <p:spPr>
          <a:xfrm>
            <a:off x="15230926" y="5167312"/>
            <a:ext cx="5733688" cy="3381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4000"/>
              </a:spcBef>
              <a:defRPr sz="7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Understanding Phishing Attacks</a:t>
            </a:r>
          </a:p>
        </p:txBody>
      </p:sp>
      <p:sp>
        <p:nvSpPr>
          <p:cNvPr id="190" name="Contents"/>
          <p:cNvSpPr txBox="1"/>
          <p:nvPr/>
        </p:nvSpPr>
        <p:spPr>
          <a:xfrm>
            <a:off x="13817914" y="620640"/>
            <a:ext cx="10537294" cy="1298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1800"/>
              </a:spcBef>
              <a:defRPr b="1" sz="76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Contents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wd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3"/>
      <p:bldP build="whole" bldLvl="1" animBg="1" rev="0" advAuto="0" spid="187" grpId="4"/>
      <p:bldP build="whole" bldLvl="1" animBg="1" rev="0" advAuto="0" spid="189" grpId="2"/>
      <p:bldP build="whole" bldLvl="1" animBg="1" rev="0" advAuto="0" spid="18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hat is Phishing?"/>
          <p:cNvSpPr txBox="1"/>
          <p:nvPr/>
        </p:nvSpPr>
        <p:spPr>
          <a:xfrm>
            <a:off x="693765" y="918370"/>
            <a:ext cx="15245602" cy="105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3900"/>
              </a:spcBef>
              <a:defRPr b="1" sz="6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What is Phishing?</a:t>
            </a:r>
          </a:p>
        </p:txBody>
      </p:sp>
      <p:sp>
        <p:nvSpPr>
          <p:cNvPr id="193" name="Definition of Phishing"/>
          <p:cNvSpPr txBox="1"/>
          <p:nvPr/>
        </p:nvSpPr>
        <p:spPr>
          <a:xfrm>
            <a:off x="1333986" y="2472124"/>
            <a:ext cx="3455641" cy="574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000"/>
              </a:spcBef>
              <a:defRPr b="1" sz="28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Definition of Phishing</a:t>
            </a:r>
          </a:p>
        </p:txBody>
      </p:sp>
      <p:sp>
        <p:nvSpPr>
          <p:cNvPr id="194" name="Overview of Different Types of Phishing"/>
          <p:cNvSpPr txBox="1"/>
          <p:nvPr/>
        </p:nvSpPr>
        <p:spPr>
          <a:xfrm>
            <a:off x="5835511" y="2218124"/>
            <a:ext cx="3954940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1300"/>
              </a:spcBef>
              <a:defRPr b="1" sz="3033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Overview of Different Types of Phishing</a:t>
            </a:r>
          </a:p>
        </p:txBody>
      </p:sp>
      <p:sp>
        <p:nvSpPr>
          <p:cNvPr id="195" name="Key Statistics on Phishing Attacks"/>
          <p:cNvSpPr txBox="1"/>
          <p:nvPr/>
        </p:nvSpPr>
        <p:spPr>
          <a:xfrm>
            <a:off x="10836336" y="2218124"/>
            <a:ext cx="3455641" cy="1082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1300"/>
              </a:spcBef>
              <a:defRPr b="1" sz="3033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Key Statistics on Phishing Attacks</a:t>
            </a:r>
          </a:p>
        </p:txBody>
      </p:sp>
      <p:sp>
        <p:nvSpPr>
          <p:cNvPr id="196" name="Phishing is a malicious attempt to obtain sensitive information, such as usernames and passwords, by disguising as a trustworthy entity in electronic communications."/>
          <p:cNvSpPr txBox="1"/>
          <p:nvPr/>
        </p:nvSpPr>
        <p:spPr>
          <a:xfrm>
            <a:off x="1423490" y="3492477"/>
            <a:ext cx="3276632" cy="298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1600"/>
              </a:spcBef>
              <a:defRPr sz="23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Phishing is a malicious attempt to obtain sensitive information, such as usernames and passwords, by disguising as a trustworthy entity in electronic communications.</a:t>
            </a:r>
          </a:p>
        </p:txBody>
      </p:sp>
      <p:sp>
        <p:nvSpPr>
          <p:cNvPr id="197" name="Phishing attacks include email phishing, spear phishing, whaling, vishing, and smishing, each employing tactics to deceive individuals into revealing sensitive information. Understanding these types is crucial for awareness and prevention."/>
          <p:cNvSpPr txBox="1"/>
          <p:nvPr/>
        </p:nvSpPr>
        <p:spPr>
          <a:xfrm>
            <a:off x="5902036" y="3543277"/>
            <a:ext cx="3821890" cy="334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1300"/>
              </a:spcBef>
              <a:defRPr sz="2233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Phishing attacks include email phishing, spear phishing, whaling, vishing, and smishing, each employing tactics to deceive individuals into revealing sensitive information. Understanding these types is crucial for awareness and prevention.</a:t>
            </a:r>
          </a:p>
        </p:txBody>
      </p:sp>
      <p:sp>
        <p:nvSpPr>
          <p:cNvPr id="198" name="Phishing attacks increased by over 400% in recent years, with 1 in 99 emails being a phishing attempt, making awareness essential to prevent data breaches and financial loss."/>
          <p:cNvSpPr txBox="1"/>
          <p:nvPr/>
        </p:nvSpPr>
        <p:spPr>
          <a:xfrm>
            <a:off x="10925840" y="3721077"/>
            <a:ext cx="3276633" cy="2987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1600"/>
              </a:spcBef>
              <a:defRPr sz="23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Phishing attacks increased by over 400% in recent years, with 1 in 99 emails being a phishing attempt, making awareness essential to prevent data breaches and financial loss.</a:t>
            </a:r>
          </a:p>
        </p:txBody>
      </p:sp>
      <p:pic>
        <p:nvPicPr>
          <p:cNvPr id="19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7362" y="7141730"/>
            <a:ext cx="11545967" cy="6347783"/>
          </a:xfrm>
          <a:prstGeom prst="rect">
            <a:avLst/>
          </a:prstGeom>
          <a:ln w="25400">
            <a:solidFill>
              <a:srgbClr val="F3F7F5"/>
            </a:solidFill>
            <a:miter lim="400000"/>
          </a:ln>
          <a:effectLst>
            <a:outerShdw sx="100000" sy="100000" kx="0" ky="0" algn="b" rotWithShape="0" blurRad="63500" dist="25400" dir="3600000">
              <a:srgbClr val="000000">
                <a:alpha val="70000"/>
              </a:srgbClr>
            </a:outerShdw>
          </a:effectLst>
        </p:spPr>
      </p:pic>
      <p:pic>
        <p:nvPicPr>
          <p:cNvPr id="200" name="Screenshot 2025-08-02 at 9.56.53 PM.png" descr="Screenshot 2025-08-02 at 9.56.5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52558" y="1670301"/>
            <a:ext cx="8372057" cy="28954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Screenshot 2025-08-02 at 9.57.00 PM.png" descr="Screenshot 2025-08-02 at 9.57.00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952558" y="5471176"/>
            <a:ext cx="8372057" cy="28954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Screenshot 2025-08-02 at 9.57.05 PM.png" descr="Screenshot 2025-08-02 at 9.57.05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952558" y="9272051"/>
            <a:ext cx="8372057" cy="28954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1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1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1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1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1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1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2"/>
      <p:bldP build="whole" bldLvl="1" animBg="1" rev="0" advAuto="0" spid="201" grpId="9"/>
      <p:bldP build="whole" bldLvl="1" animBg="1" rev="0" advAuto="0" spid="202" grpId="10"/>
      <p:bldP build="whole" bldLvl="1" animBg="1" rev="0" advAuto="0" spid="199" grpId="11"/>
      <p:bldP build="whole" bldLvl="1" animBg="1" rev="0" advAuto="0" spid="197" grpId="5"/>
      <p:bldP build="whole" bldLvl="1" animBg="1" rev="0" advAuto="0" spid="196" grpId="3"/>
      <p:bldP build="whole" bldLvl="1" animBg="1" rev="0" advAuto="0" spid="195" grpId="6"/>
      <p:bldP build="whole" bldLvl="1" animBg="1" rev="0" advAuto="0" spid="198" grpId="7"/>
      <p:bldP build="whole" bldLvl="1" animBg="1" rev="0" advAuto="0" spid="192" grpId="1"/>
      <p:bldP build="whole" bldLvl="1" animBg="1" rev="0" advAuto="0" spid="200" grpId="8"/>
      <p:bldP build="whole" bldLvl="1" animBg="1" rev="0" advAuto="0" spid="194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he Impact of Phishing"/>
          <p:cNvSpPr txBox="1"/>
          <p:nvPr/>
        </p:nvSpPr>
        <p:spPr>
          <a:xfrm>
            <a:off x="1255873" y="1141403"/>
            <a:ext cx="8996699" cy="1158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3900"/>
              </a:spcBef>
              <a:defRPr b="1" sz="66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The Impact of Phishing</a:t>
            </a:r>
          </a:p>
        </p:txBody>
      </p:sp>
      <p:sp>
        <p:nvSpPr>
          <p:cNvPr id="205" name="Rounded Rectangle"/>
          <p:cNvSpPr/>
          <p:nvPr/>
        </p:nvSpPr>
        <p:spPr>
          <a:xfrm>
            <a:off x="1198591" y="3750374"/>
            <a:ext cx="6445902" cy="8594510"/>
          </a:xfrm>
          <a:prstGeom prst="roundRect">
            <a:avLst>
              <a:gd name="adj" fmla="val 13442"/>
            </a:avLst>
          </a:prstGeom>
          <a:solidFill>
            <a:srgbClr val="000000"/>
          </a:solidFill>
          <a:ln w="25400">
            <a:solidFill>
              <a:srgbClr val="002A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6" name="Rounded Rectangle"/>
          <p:cNvSpPr/>
          <p:nvPr/>
        </p:nvSpPr>
        <p:spPr>
          <a:xfrm>
            <a:off x="9203110" y="3750374"/>
            <a:ext cx="6445902" cy="8594510"/>
          </a:xfrm>
          <a:prstGeom prst="roundRect">
            <a:avLst>
              <a:gd name="adj" fmla="val 13442"/>
            </a:avLst>
          </a:prstGeom>
          <a:solidFill>
            <a:srgbClr val="000000"/>
          </a:solidFill>
          <a:ln w="12700">
            <a:solidFill>
              <a:srgbClr val="0010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7" name="Rounded Rectangle"/>
          <p:cNvSpPr/>
          <p:nvPr/>
        </p:nvSpPr>
        <p:spPr>
          <a:xfrm>
            <a:off x="16885421" y="3750374"/>
            <a:ext cx="6445902" cy="8594510"/>
          </a:xfrm>
          <a:prstGeom prst="roundRect">
            <a:avLst>
              <a:gd name="adj" fmla="val 13442"/>
            </a:avLst>
          </a:prstGeom>
          <a:solidFill>
            <a:srgbClr val="000000"/>
          </a:solidFill>
          <a:ln w="12700">
            <a:solidFill>
              <a:srgbClr val="0006FF"/>
            </a:solidFill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8" name="Rounded Rectangle"/>
          <p:cNvSpPr/>
          <p:nvPr/>
        </p:nvSpPr>
        <p:spPr>
          <a:xfrm>
            <a:off x="2392374" y="3350888"/>
            <a:ext cx="4058336" cy="767759"/>
          </a:xfrm>
          <a:prstGeom prst="roundRect">
            <a:avLst>
              <a:gd name="adj" fmla="val 24813"/>
            </a:avLst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09" name="Rounded Rectangle"/>
          <p:cNvSpPr/>
          <p:nvPr/>
        </p:nvSpPr>
        <p:spPr>
          <a:xfrm>
            <a:off x="10396893" y="3350888"/>
            <a:ext cx="4058336" cy="767759"/>
          </a:xfrm>
          <a:prstGeom prst="roundRect">
            <a:avLst>
              <a:gd name="adj" fmla="val 24813"/>
            </a:avLst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0" name="Rounded Rectangle"/>
          <p:cNvSpPr/>
          <p:nvPr/>
        </p:nvSpPr>
        <p:spPr>
          <a:xfrm>
            <a:off x="18079205" y="3350888"/>
            <a:ext cx="4058335" cy="767759"/>
          </a:xfrm>
          <a:prstGeom prst="roundRect">
            <a:avLst>
              <a:gd name="adj" fmla="val 24813"/>
            </a:avLst>
          </a:prstGeom>
          <a:solidFill>
            <a:schemeClr val="accent1">
              <a:lumOff val="13575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11" name="Phishing attacks can lead to identity theft, financial loss, unauthorized data access, and significant reputational damage for individuals and organizations, undermining trust and security."/>
          <p:cNvSpPr txBox="1"/>
          <p:nvPr/>
        </p:nvSpPr>
        <p:spPr>
          <a:xfrm>
            <a:off x="2076517" y="5169256"/>
            <a:ext cx="4690051" cy="4943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000"/>
              </a:spcBef>
              <a:defRPr sz="35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Phishing attacks can lead to identity theft, financial loss, unauthorized data access, and significant reputational damage for individuals and organizations, undermining trust and security.</a:t>
            </a:r>
          </a:p>
        </p:txBody>
      </p:sp>
      <p:sp>
        <p:nvSpPr>
          <p:cNvPr id="212" name="Phishing attacks result in significant financial losses for organizations, including costs related to data breaches, system recovery, legal ramifications, and reputational damage, affecting overall business sustainability."/>
          <p:cNvSpPr txBox="1"/>
          <p:nvPr/>
        </p:nvSpPr>
        <p:spPr>
          <a:xfrm>
            <a:off x="9901982" y="5169256"/>
            <a:ext cx="5048158" cy="4943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000"/>
              </a:spcBef>
              <a:defRPr sz="3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Phishing attacks result in significant financial losses for organizations, including costs related to data breaches, system recovery, legal ramifications, and reputational damage, affecting overall business sustainability.</a:t>
            </a:r>
          </a:p>
        </p:txBody>
      </p:sp>
      <p:sp>
        <p:nvSpPr>
          <p:cNvPr id="213" name="Phishing attacks can lead to identity theft, financial loss, emotional distress, and a breach of personal privacy, significantly impacting victims' trust in online interactions and security measures."/>
          <p:cNvSpPr txBox="1"/>
          <p:nvPr/>
        </p:nvSpPr>
        <p:spPr>
          <a:xfrm>
            <a:off x="17519555" y="5435956"/>
            <a:ext cx="5177635" cy="4410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000"/>
              </a:spcBef>
              <a:defRPr sz="3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Phishing attacks can lead to identity theft, financial loss, emotional distress, and a breach of personal privacy, significantly impacting victims' trust in online interactions and security measures.</a:t>
            </a:r>
          </a:p>
        </p:txBody>
      </p:sp>
      <p:sp>
        <p:nvSpPr>
          <p:cNvPr id="214" name="Real-World Consequences"/>
          <p:cNvSpPr txBox="1"/>
          <p:nvPr/>
        </p:nvSpPr>
        <p:spPr>
          <a:xfrm>
            <a:off x="2629180" y="3479179"/>
            <a:ext cx="3584724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2400"/>
              </a:spcBef>
              <a:defRPr b="1" sz="2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Real-World Consequences</a:t>
            </a:r>
          </a:p>
        </p:txBody>
      </p:sp>
      <p:sp>
        <p:nvSpPr>
          <p:cNvPr id="215" name="Cost of Phishing to Organizations"/>
          <p:cNvSpPr txBox="1"/>
          <p:nvPr/>
        </p:nvSpPr>
        <p:spPr>
          <a:xfrm>
            <a:off x="10525889" y="3345829"/>
            <a:ext cx="3800344" cy="77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2100"/>
              </a:spcBef>
              <a:defRPr b="1" sz="2133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Cost of Phishing to Organizations</a:t>
            </a:r>
          </a:p>
        </p:txBody>
      </p:sp>
      <p:sp>
        <p:nvSpPr>
          <p:cNvPr id="216" name="Personal Impact on Victims"/>
          <p:cNvSpPr txBox="1"/>
          <p:nvPr/>
        </p:nvSpPr>
        <p:spPr>
          <a:xfrm>
            <a:off x="18231401" y="3479179"/>
            <a:ext cx="3753942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2400"/>
              </a:spcBef>
              <a:defRPr b="1" sz="2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Personal Impact on Victims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75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16" presetID="23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Subtype="16" presetID="23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Class="entr" nodeType="click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2"/>
      <p:bldP build="whole" bldLvl="1" animBg="1" rev="0" advAuto="0" spid="204" grpId="1"/>
      <p:bldP build="whole" bldLvl="1" animBg="1" rev="0" advAuto="0" spid="206" grpId="8"/>
      <p:bldP build="whole" bldLvl="1" animBg="1" rev="0" advAuto="0" spid="209" grpId="6"/>
      <p:bldP build="whole" bldLvl="1" animBg="1" rev="0" advAuto="0" spid="205" grpId="4"/>
      <p:bldP build="whole" bldLvl="1" animBg="1" rev="0" advAuto="0" spid="214" grpId="3"/>
      <p:bldP build="whole" bldLvl="1" animBg="1" rev="0" advAuto="0" spid="212" grpId="9"/>
      <p:bldP build="whole" bldLvl="1" animBg="1" rev="0" advAuto="0" spid="213" grpId="13"/>
      <p:bldP build="whole" bldLvl="1" animBg="1" rev="0" advAuto="0" spid="207" grpId="12"/>
      <p:bldP build="whole" bldLvl="1" animBg="1" rev="0" advAuto="0" spid="211" grpId="5"/>
      <p:bldP build="whole" bldLvl="1" animBg="1" rev="0" advAuto="0" spid="210" grpId="10"/>
      <p:bldP build="whole" bldLvl="1" animBg="1" rev="0" advAuto="0" spid="215" grpId="7"/>
      <p:bldP build="whole" bldLvl="1" animBg="1" rev="0" advAuto="0" spid="216" grpId="1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672" y="1511"/>
            <a:ext cx="13712979" cy="13712979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02"/>
          <p:cNvSpPr txBox="1"/>
          <p:nvPr/>
        </p:nvSpPr>
        <p:spPr>
          <a:xfrm>
            <a:off x="15000619" y="3845810"/>
            <a:ext cx="1678694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defRPr b="1" sz="7200">
                <a:solidFill>
                  <a:srgbClr val="C947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02</a:t>
            </a:r>
          </a:p>
        </p:txBody>
      </p:sp>
      <p:sp>
        <p:nvSpPr>
          <p:cNvPr id="220" name="Contents"/>
          <p:cNvSpPr txBox="1"/>
          <p:nvPr/>
        </p:nvSpPr>
        <p:spPr>
          <a:xfrm>
            <a:off x="13644825" y="822578"/>
            <a:ext cx="10537293" cy="1298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1800"/>
              </a:spcBef>
              <a:defRPr b="1" sz="76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221" name="Recognizing Phishing Emails"/>
          <p:cNvSpPr txBox="1"/>
          <p:nvPr/>
        </p:nvSpPr>
        <p:spPr>
          <a:xfrm>
            <a:off x="15237492" y="5414962"/>
            <a:ext cx="5059653" cy="288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4000"/>
              </a:spcBef>
              <a:defRPr sz="6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Recognizing Phishing Emails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1" grpId="4"/>
      <p:bldP build="whole" bldLvl="1" animBg="1" rev="0" advAuto="0" spid="218" grpId="1"/>
      <p:bldP build="whole" bldLvl="1" animBg="1" rev="0" advAuto="0" spid="220" grpId="2"/>
      <p:bldP build="whole" bldLvl="1" animBg="1" rev="0" advAuto="0" spid="219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Identifying Red Flags"/>
          <p:cNvSpPr txBox="1"/>
          <p:nvPr/>
        </p:nvSpPr>
        <p:spPr>
          <a:xfrm>
            <a:off x="51020" y="789770"/>
            <a:ext cx="24281961" cy="122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3900"/>
              </a:spcBef>
              <a:defRPr b="1" sz="7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Identifying Red Flags</a:t>
            </a:r>
          </a:p>
        </p:txBody>
      </p:sp>
      <p:sp>
        <p:nvSpPr>
          <p:cNvPr id="224" name="Examine email addresses for anomalies: look for misspellings, unusual domains, or addresses that impersonate legitimate sources. Verify the sender’s authenticity before engaging with any content."/>
          <p:cNvSpPr txBox="1"/>
          <p:nvPr/>
        </p:nvSpPr>
        <p:spPr>
          <a:xfrm>
            <a:off x="2239575" y="7283121"/>
            <a:ext cx="5118885" cy="258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1700"/>
              </a:spcBef>
              <a:defRPr sz="2633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Examine email addresses for anomalies: look for misspellings, unusual domains, or addresses that impersonate legitimate sources. Verify the sender’s authenticity before engaging with any content.</a:t>
            </a:r>
          </a:p>
        </p:txBody>
      </p:sp>
      <p:sp>
        <p:nvSpPr>
          <p:cNvPr id="225" name="Phishing emails often use generic greetings (e.g., &amp;quot;Dear Customer&amp;quot;) and contain language errors, indicating a lack of personalization and professionalism, which are red flags to identify."/>
          <p:cNvSpPr txBox="1"/>
          <p:nvPr/>
        </p:nvSpPr>
        <p:spPr>
          <a:xfrm>
            <a:off x="10408718" y="6779498"/>
            <a:ext cx="3566564" cy="4029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1700"/>
              </a:spcBef>
              <a:defRPr sz="2733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Phishing emails often use generic greetings (e.g., &amp;quot;Dear Customer&amp;quot;) and contain language errors, indicating a lack of personalization and professionalism, which are red flags to identify.</a:t>
            </a:r>
          </a:p>
        </p:txBody>
      </p:sp>
      <p:sp>
        <p:nvSpPr>
          <p:cNvPr id="226" name="Generic Greetings and Language Errors"/>
          <p:cNvSpPr txBox="1"/>
          <p:nvPr/>
        </p:nvSpPr>
        <p:spPr>
          <a:xfrm>
            <a:off x="10253807" y="5444787"/>
            <a:ext cx="3876386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1400"/>
              </a:spcBef>
              <a:defRPr b="1" sz="29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Generic Greetings and Language Errors</a:t>
            </a:r>
          </a:p>
        </p:txBody>
      </p:sp>
      <p:sp>
        <p:nvSpPr>
          <p:cNvPr id="227" name="Phishing emails often convey urgency, creating pressure to act quickly. Be wary of threats, such as account suspension, which are tactics to elicit immediate responses without critical thinking."/>
          <p:cNvSpPr txBox="1"/>
          <p:nvPr/>
        </p:nvSpPr>
        <p:spPr>
          <a:xfrm>
            <a:off x="16570997" y="7643098"/>
            <a:ext cx="6106913" cy="230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1700"/>
              </a:spcBef>
              <a:defRPr sz="2833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Phishing emails often convey urgency, creating pressure to act quickly. Be wary of threats, such as account suspension, which are tactics to elicit immediate responses without critical thinking.</a:t>
            </a:r>
          </a:p>
        </p:txBody>
      </p:sp>
      <p:sp>
        <p:nvSpPr>
          <p:cNvPr id="228" name="Urgency and Threats in Phishing Messages"/>
          <p:cNvSpPr txBox="1"/>
          <p:nvPr/>
        </p:nvSpPr>
        <p:spPr>
          <a:xfrm>
            <a:off x="16618938" y="6573036"/>
            <a:ext cx="6011031" cy="103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1300"/>
              </a:spcBef>
              <a:defRPr b="1" sz="2933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Urgency and Threats in Phishing Messages</a:t>
            </a:r>
          </a:p>
        </p:txBody>
      </p:sp>
      <p:sp>
        <p:nvSpPr>
          <p:cNvPr id="229" name="Suspicious Email Addresses"/>
          <p:cNvSpPr txBox="1"/>
          <p:nvPr/>
        </p:nvSpPr>
        <p:spPr>
          <a:xfrm>
            <a:off x="2494663" y="6564312"/>
            <a:ext cx="4608708" cy="587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1800"/>
              </a:spcBef>
              <a:defRPr b="1" sz="29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Suspicious Email Addresses</a:t>
            </a:r>
          </a:p>
        </p:txBody>
      </p:sp>
      <p:sp>
        <p:nvSpPr>
          <p:cNvPr id="230" name="Computer"/>
          <p:cNvSpPr/>
          <p:nvPr/>
        </p:nvSpPr>
        <p:spPr>
          <a:xfrm>
            <a:off x="719725" y="5683992"/>
            <a:ext cx="8158584" cy="65838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5" h="21600" fill="norm" stroke="1" extrusionOk="0">
                <a:moveTo>
                  <a:pt x="464" y="0"/>
                </a:moveTo>
                <a:cubicBezTo>
                  <a:pt x="210" y="0"/>
                  <a:pt x="0" y="261"/>
                  <a:pt x="0" y="575"/>
                </a:cubicBezTo>
                <a:lnTo>
                  <a:pt x="0" y="17777"/>
                </a:lnTo>
                <a:cubicBezTo>
                  <a:pt x="0" y="18091"/>
                  <a:pt x="210" y="18354"/>
                  <a:pt x="464" y="18354"/>
                </a:cubicBezTo>
                <a:lnTo>
                  <a:pt x="9148" y="18354"/>
                </a:lnTo>
                <a:lnTo>
                  <a:pt x="9116" y="18513"/>
                </a:lnTo>
                <a:lnTo>
                  <a:pt x="8753" y="20763"/>
                </a:lnTo>
                <a:lnTo>
                  <a:pt x="7690" y="20763"/>
                </a:lnTo>
                <a:lnTo>
                  <a:pt x="7690" y="21600"/>
                </a:lnTo>
                <a:lnTo>
                  <a:pt x="10486" y="21600"/>
                </a:lnTo>
                <a:lnTo>
                  <a:pt x="11107" y="21600"/>
                </a:lnTo>
                <a:lnTo>
                  <a:pt x="13905" y="21600"/>
                </a:lnTo>
                <a:lnTo>
                  <a:pt x="13905" y="20763"/>
                </a:lnTo>
                <a:lnTo>
                  <a:pt x="12842" y="20763"/>
                </a:lnTo>
                <a:lnTo>
                  <a:pt x="12479" y="18513"/>
                </a:lnTo>
                <a:lnTo>
                  <a:pt x="12452" y="18354"/>
                </a:lnTo>
                <a:lnTo>
                  <a:pt x="21131" y="18354"/>
                </a:lnTo>
                <a:cubicBezTo>
                  <a:pt x="21384" y="18354"/>
                  <a:pt x="21595" y="18091"/>
                  <a:pt x="21595" y="17777"/>
                </a:cubicBezTo>
                <a:lnTo>
                  <a:pt x="21595" y="575"/>
                </a:lnTo>
                <a:cubicBezTo>
                  <a:pt x="21600" y="261"/>
                  <a:pt x="21389" y="0"/>
                  <a:pt x="21136" y="0"/>
                </a:cubicBezTo>
                <a:lnTo>
                  <a:pt x="464" y="0"/>
                </a:lnTo>
                <a:close/>
                <a:moveTo>
                  <a:pt x="10800" y="542"/>
                </a:moveTo>
                <a:cubicBezTo>
                  <a:pt x="10913" y="542"/>
                  <a:pt x="11006" y="650"/>
                  <a:pt x="11006" y="797"/>
                </a:cubicBezTo>
                <a:cubicBezTo>
                  <a:pt x="11006" y="937"/>
                  <a:pt x="10913" y="1052"/>
                  <a:pt x="10800" y="1052"/>
                </a:cubicBezTo>
                <a:cubicBezTo>
                  <a:pt x="10686" y="1052"/>
                  <a:pt x="10594" y="937"/>
                  <a:pt x="10594" y="797"/>
                </a:cubicBezTo>
                <a:cubicBezTo>
                  <a:pt x="10594" y="656"/>
                  <a:pt x="10686" y="542"/>
                  <a:pt x="10800" y="542"/>
                </a:cubicBezTo>
                <a:close/>
                <a:moveTo>
                  <a:pt x="1242" y="1734"/>
                </a:moveTo>
                <a:lnTo>
                  <a:pt x="20358" y="1734"/>
                </a:lnTo>
                <a:lnTo>
                  <a:pt x="20358" y="15233"/>
                </a:lnTo>
                <a:lnTo>
                  <a:pt x="1242" y="15233"/>
                </a:lnTo>
                <a:lnTo>
                  <a:pt x="1242" y="173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1" name="Phone"/>
          <p:cNvSpPr/>
          <p:nvPr/>
        </p:nvSpPr>
        <p:spPr>
          <a:xfrm>
            <a:off x="9720982" y="3300786"/>
            <a:ext cx="4942036" cy="101775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068" y="0"/>
                </a:moveTo>
                <a:cubicBezTo>
                  <a:pt x="934" y="0"/>
                  <a:pt x="0" y="453"/>
                  <a:pt x="0" y="1004"/>
                </a:cubicBezTo>
                <a:lnTo>
                  <a:pt x="0" y="20596"/>
                </a:lnTo>
                <a:cubicBezTo>
                  <a:pt x="0" y="21152"/>
                  <a:pt x="934" y="21600"/>
                  <a:pt x="2068" y="21600"/>
                </a:cubicBezTo>
                <a:lnTo>
                  <a:pt x="19532" y="21600"/>
                </a:lnTo>
                <a:cubicBezTo>
                  <a:pt x="20666" y="21600"/>
                  <a:pt x="21600" y="21147"/>
                  <a:pt x="21600" y="20596"/>
                </a:cubicBezTo>
                <a:lnTo>
                  <a:pt x="21600" y="1004"/>
                </a:lnTo>
                <a:cubicBezTo>
                  <a:pt x="21600" y="453"/>
                  <a:pt x="20677" y="0"/>
                  <a:pt x="19532" y="0"/>
                </a:cubicBezTo>
                <a:lnTo>
                  <a:pt x="2068" y="0"/>
                </a:lnTo>
                <a:close/>
                <a:moveTo>
                  <a:pt x="9142" y="1350"/>
                </a:moveTo>
                <a:lnTo>
                  <a:pt x="12468" y="1350"/>
                </a:lnTo>
                <a:cubicBezTo>
                  <a:pt x="12758" y="1350"/>
                  <a:pt x="12990" y="1463"/>
                  <a:pt x="12990" y="1604"/>
                </a:cubicBezTo>
                <a:cubicBezTo>
                  <a:pt x="12990" y="1744"/>
                  <a:pt x="12758" y="1858"/>
                  <a:pt x="12468" y="1858"/>
                </a:cubicBezTo>
                <a:lnTo>
                  <a:pt x="9142" y="1858"/>
                </a:lnTo>
                <a:cubicBezTo>
                  <a:pt x="8853" y="1858"/>
                  <a:pt x="8621" y="1744"/>
                  <a:pt x="8621" y="1604"/>
                </a:cubicBezTo>
                <a:cubicBezTo>
                  <a:pt x="8621" y="1463"/>
                  <a:pt x="8853" y="1350"/>
                  <a:pt x="9142" y="1350"/>
                </a:cubicBezTo>
                <a:close/>
                <a:moveTo>
                  <a:pt x="1477" y="2927"/>
                </a:moveTo>
                <a:lnTo>
                  <a:pt x="20123" y="2927"/>
                </a:lnTo>
                <a:lnTo>
                  <a:pt x="20123" y="18985"/>
                </a:lnTo>
                <a:lnTo>
                  <a:pt x="1477" y="18985"/>
                </a:lnTo>
                <a:lnTo>
                  <a:pt x="1477" y="2927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32" name="Notebook"/>
          <p:cNvSpPr/>
          <p:nvPr/>
        </p:nvSpPr>
        <p:spPr>
          <a:xfrm>
            <a:off x="15214096" y="5958146"/>
            <a:ext cx="8681070" cy="4862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fill="norm" stroke="1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 defTabSz="642937">
              <a:lnSpc>
                <a:spcPct val="100000"/>
              </a:lnSpc>
              <a:spcBef>
                <a:spcPts val="0"/>
              </a:spcBef>
              <a:defRPr sz="30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16" presetID="23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16" presetID="23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3"/>
      <p:bldP build="whole" bldLvl="1" animBg="1" rev="0" advAuto="0" spid="224" grpId="4"/>
      <p:bldP build="whole" bldLvl="1" animBg="1" rev="0" advAuto="0" spid="226" grpId="6"/>
      <p:bldP build="whole" bldLvl="1" animBg="1" rev="0" advAuto="0" spid="231" grpId="5"/>
      <p:bldP build="whole" bldLvl="1" animBg="1" rev="0" advAuto="0" spid="230" grpId="2"/>
      <p:bldP build="whole" bldLvl="1" animBg="1" rev="0" advAuto="0" spid="232" grpId="8"/>
      <p:bldP build="whole" bldLvl="1" animBg="1" rev="0" advAuto="0" spid="225" grpId="7"/>
      <p:bldP build="whole" bldLvl="1" animBg="1" rev="0" advAuto="0" spid="228" grpId="9"/>
      <p:bldP build="whole" bldLvl="1" animBg="1" rev="0" advAuto="0" spid="223" grpId="1"/>
      <p:bldP build="whole" bldLvl="1" animBg="1" rev="0" advAuto="0" spid="227" grpId="1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Analyzing Links and Attachments"/>
          <p:cNvSpPr txBox="1"/>
          <p:nvPr/>
        </p:nvSpPr>
        <p:spPr>
          <a:xfrm>
            <a:off x="1168872" y="1807640"/>
            <a:ext cx="11966576" cy="1120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3900"/>
              </a:spcBef>
              <a:defRPr b="1" sz="64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Analyzing Links and Attachments</a:t>
            </a:r>
          </a:p>
        </p:txBody>
      </p:sp>
      <p:sp>
        <p:nvSpPr>
          <p:cNvPr id="235" name="Step 1"/>
          <p:cNvSpPr txBox="1"/>
          <p:nvPr/>
        </p:nvSpPr>
        <p:spPr>
          <a:xfrm>
            <a:off x="3190214" y="4706424"/>
            <a:ext cx="1585649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600"/>
              </a:spcBef>
              <a:defRPr b="1" sz="4266">
                <a:solidFill>
                  <a:srgbClr val="268E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Step 1</a:t>
            </a:r>
          </a:p>
        </p:txBody>
      </p:sp>
      <p:sp>
        <p:nvSpPr>
          <p:cNvPr id="236" name="Step 2"/>
          <p:cNvSpPr txBox="1"/>
          <p:nvPr/>
        </p:nvSpPr>
        <p:spPr>
          <a:xfrm>
            <a:off x="10869589" y="4706424"/>
            <a:ext cx="1585649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600"/>
              </a:spcBef>
              <a:defRPr b="1" sz="4266">
                <a:solidFill>
                  <a:srgbClr val="268E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Step 2</a:t>
            </a:r>
          </a:p>
        </p:txBody>
      </p:sp>
      <p:sp>
        <p:nvSpPr>
          <p:cNvPr id="237" name="Step 3"/>
          <p:cNvSpPr txBox="1"/>
          <p:nvPr/>
        </p:nvSpPr>
        <p:spPr>
          <a:xfrm>
            <a:off x="18548964" y="4706424"/>
            <a:ext cx="1585649" cy="8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600"/>
              </a:spcBef>
              <a:defRPr b="1" sz="4266">
                <a:solidFill>
                  <a:srgbClr val="268E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Step 3</a:t>
            </a:r>
          </a:p>
        </p:txBody>
      </p:sp>
      <p:sp>
        <p:nvSpPr>
          <p:cNvPr id="238" name="Hovering Over Links"/>
          <p:cNvSpPr txBox="1"/>
          <p:nvPr/>
        </p:nvSpPr>
        <p:spPr>
          <a:xfrm>
            <a:off x="3083860" y="5765096"/>
            <a:ext cx="3620295" cy="612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400"/>
              </a:spcBef>
              <a:defRPr b="1" sz="3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Hovering Over Links</a:t>
            </a:r>
          </a:p>
        </p:txBody>
      </p:sp>
      <p:sp>
        <p:nvSpPr>
          <p:cNvPr id="239" name="Checking Attachments for Safety"/>
          <p:cNvSpPr txBox="1"/>
          <p:nvPr/>
        </p:nvSpPr>
        <p:spPr>
          <a:xfrm>
            <a:off x="10881142" y="5765096"/>
            <a:ext cx="5661081" cy="612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400"/>
              </a:spcBef>
              <a:defRPr b="1" sz="3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Checking Attachments for Safety</a:t>
            </a:r>
          </a:p>
        </p:txBody>
      </p:sp>
      <p:sp>
        <p:nvSpPr>
          <p:cNvPr id="240" name="Using URL Inspection Tools"/>
          <p:cNvSpPr txBox="1"/>
          <p:nvPr/>
        </p:nvSpPr>
        <p:spPr>
          <a:xfrm>
            <a:off x="18525939" y="5765096"/>
            <a:ext cx="4697810" cy="612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400"/>
              </a:spcBef>
              <a:defRPr b="1" sz="3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Using URL Inspection Tools</a:t>
            </a:r>
          </a:p>
        </p:txBody>
      </p:sp>
      <p:sp>
        <p:nvSpPr>
          <p:cNvPr id="241" name="Line"/>
          <p:cNvSpPr/>
          <p:nvPr/>
        </p:nvSpPr>
        <p:spPr>
          <a:xfrm>
            <a:off x="3117795" y="6639617"/>
            <a:ext cx="5501974" cy="1"/>
          </a:xfrm>
          <a:prstGeom prst="line">
            <a:avLst/>
          </a:prstGeom>
          <a:ln w="127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242" name="Line"/>
          <p:cNvSpPr/>
          <p:nvPr/>
        </p:nvSpPr>
        <p:spPr>
          <a:xfrm>
            <a:off x="10960696" y="6639617"/>
            <a:ext cx="5501974" cy="1"/>
          </a:xfrm>
          <a:prstGeom prst="line">
            <a:avLst/>
          </a:prstGeom>
          <a:ln w="127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243" name="Line"/>
          <p:cNvSpPr/>
          <p:nvPr/>
        </p:nvSpPr>
        <p:spPr>
          <a:xfrm>
            <a:off x="18640058" y="6639617"/>
            <a:ext cx="5501974" cy="1"/>
          </a:xfrm>
          <a:prstGeom prst="line">
            <a:avLst/>
          </a:prstGeom>
          <a:ln w="12700">
            <a:solidFill>
              <a:schemeClr val="accent1">
                <a:lumOff val="13575"/>
              </a:schemeClr>
            </a:solidFill>
            <a:miter lim="400000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244" name="Hovering over links reveals the actual URL. Ensure it matches the displayed link text and check for discrepancies, as fraudulent links often disguise their true destination."/>
          <p:cNvSpPr txBox="1"/>
          <p:nvPr/>
        </p:nvSpPr>
        <p:spPr>
          <a:xfrm>
            <a:off x="3117795" y="6901363"/>
            <a:ext cx="5501974" cy="217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000"/>
              </a:spcBef>
              <a:defRPr sz="27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Hovering over links reveals the actual URL. Ensure it matches the displayed link text and check for discrepancies, as fraudulent links often disguise their true destination.</a:t>
            </a:r>
          </a:p>
        </p:txBody>
      </p:sp>
      <p:sp>
        <p:nvSpPr>
          <p:cNvPr id="245" name="Always scan attachments with antivirus software before opening. Check the file extension; unknown formats may indicate phishing. Avoid enabling macros unless verified with the sender."/>
          <p:cNvSpPr txBox="1"/>
          <p:nvPr/>
        </p:nvSpPr>
        <p:spPr>
          <a:xfrm>
            <a:off x="10881142" y="6901363"/>
            <a:ext cx="5661082" cy="217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000"/>
              </a:spcBef>
              <a:defRPr sz="27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Always scan attachments with antivirus software before opening. Check the file extension; unknown formats may indicate phishing. Avoid enabling macros unless verified with the sender.</a:t>
            </a:r>
          </a:p>
        </p:txBody>
      </p:sp>
      <p:sp>
        <p:nvSpPr>
          <p:cNvPr id="246" name="Use URL inspection tools to verify link authenticity. Analyze domain names, check for HTTPS, and inspect redirects to identify potential phishing threats before clicking."/>
          <p:cNvSpPr txBox="1"/>
          <p:nvPr/>
        </p:nvSpPr>
        <p:spPr>
          <a:xfrm>
            <a:off x="18803596" y="6901363"/>
            <a:ext cx="5167893" cy="2581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2000"/>
              </a:spcBef>
              <a:defRPr sz="27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Use URL inspection tools to verify link authenticity. Analyze domain names, check for HTTPS, and inspect redirects to identify potential phishing threats before clicking.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4" grpId="4"/>
      <p:bldP build="whole" bldLvl="1" animBg="1" rev="0" advAuto="0" spid="238" grpId="3"/>
      <p:bldP build="whole" bldLvl="1" animBg="1" rev="0" advAuto="0" spid="234" grpId="1"/>
      <p:bldP build="whole" bldLvl="1" animBg="1" rev="0" advAuto="0" spid="239" grpId="6"/>
      <p:bldP build="whole" bldLvl="1" animBg="1" rev="0" advAuto="0" spid="245" grpId="7"/>
      <p:bldP build="whole" bldLvl="1" animBg="1" rev="0" advAuto="0" spid="237" grpId="8"/>
      <p:bldP build="whole" bldLvl="1" animBg="1" rev="0" advAuto="0" spid="240" grpId="9"/>
      <p:bldP build="whole" bldLvl="1" animBg="1" rev="0" advAuto="0" spid="246" grpId="10"/>
      <p:bldP build="whole" bldLvl="1" animBg="1" rev="0" advAuto="0" spid="236" grpId="5"/>
      <p:bldP build="whole" bldLvl="1" animBg="1" rev="0" advAuto="0" spid="235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672" y="1511"/>
            <a:ext cx="13712979" cy="13712979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03"/>
          <p:cNvSpPr txBox="1"/>
          <p:nvPr/>
        </p:nvSpPr>
        <p:spPr>
          <a:xfrm>
            <a:off x="15000619" y="3845810"/>
            <a:ext cx="1678694" cy="1235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defRPr b="1" sz="7200">
                <a:solidFill>
                  <a:srgbClr val="C947FF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03</a:t>
            </a:r>
          </a:p>
        </p:txBody>
      </p:sp>
      <p:sp>
        <p:nvSpPr>
          <p:cNvPr id="250" name="Contents"/>
          <p:cNvSpPr txBox="1"/>
          <p:nvPr/>
        </p:nvSpPr>
        <p:spPr>
          <a:xfrm>
            <a:off x="13817914" y="620640"/>
            <a:ext cx="10537294" cy="1298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ctr" defTabSz="457200">
              <a:lnSpc>
                <a:spcPct val="100000"/>
              </a:lnSpc>
              <a:spcBef>
                <a:spcPts val="1800"/>
              </a:spcBef>
              <a:defRPr b="1" sz="766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Contents</a:t>
            </a:r>
          </a:p>
        </p:txBody>
      </p:sp>
      <p:sp>
        <p:nvSpPr>
          <p:cNvPr id="251" name="Recognizing Fake Websites"/>
          <p:cNvSpPr txBox="1"/>
          <p:nvPr/>
        </p:nvSpPr>
        <p:spPr>
          <a:xfrm>
            <a:off x="15305009" y="5414962"/>
            <a:ext cx="4106671" cy="2886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defTabSz="457200">
              <a:lnSpc>
                <a:spcPct val="100000"/>
              </a:lnSpc>
              <a:spcBef>
                <a:spcPts val="4000"/>
              </a:spcBef>
              <a:defRPr sz="60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Recognizing Fake Websites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1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0" grpId="2"/>
      <p:bldP build="whole" bldLvl="1" animBg="1" rev="0" advAuto="0" spid="251" grpId="4"/>
      <p:bldP build="whole" bldLvl="1" animBg="1" rev="0" advAuto="0" spid="248" grpId="1"/>
      <p:bldP build="whole" bldLvl="1" animBg="1" rev="0" advAuto="0" spid="249" grpId="3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6429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2446734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6429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2446734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