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handoutMasterIdLst>
    <p:handoutMasterId r:id="rId20"/>
  </p:handoutMasterIdLst>
  <p:sldIdLst>
    <p:sldId id="280" r:id="rId2"/>
    <p:sldId id="281" r:id="rId3"/>
    <p:sldId id="288" r:id="rId4"/>
    <p:sldId id="287" r:id="rId5"/>
    <p:sldId id="290" r:id="rId6"/>
    <p:sldId id="284" r:id="rId7"/>
    <p:sldId id="291" r:id="rId8"/>
    <p:sldId id="286" r:id="rId9"/>
    <p:sldId id="285" r:id="rId10"/>
    <p:sldId id="294" r:id="rId11"/>
    <p:sldId id="295" r:id="rId12"/>
    <p:sldId id="293" r:id="rId13"/>
    <p:sldId id="283" r:id="rId14"/>
    <p:sldId id="296" r:id="rId15"/>
    <p:sldId id="282" r:id="rId16"/>
    <p:sldId id="289" r:id="rId17"/>
    <p:sldId id="29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76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35252D-5279-4574-92F0-7C245D9C7F92}" type="datetimeFigureOut">
              <a:rPr lang="en-US" smtClean="0"/>
              <a:t>2/25/2025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Computer Science and Engineering </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4FF25B-7B12-4C9C-8F96-526060E8C128}" type="slidenum">
              <a:rPr lang="en-US" smtClean="0"/>
              <a:t>‹#›</a:t>
            </a:fld>
            <a:endParaRPr lang="en-US"/>
          </a:p>
        </p:txBody>
      </p:sp>
    </p:spTree>
    <p:extLst>
      <p:ext uri="{BB962C8B-B14F-4D97-AF65-F5344CB8AC3E}">
        <p14:creationId xmlns:p14="http://schemas.microsoft.com/office/powerpoint/2010/main" val="9513508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3ADEF-1232-40E6-AA0C-2DC4E3D89003}" type="datetimeFigureOut">
              <a:rPr lang="en-GB" smtClean="0"/>
              <a:pPr/>
              <a:t>25/02/2025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GB"/>
              <a:t>Computer Science and Engineering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719B-CAD1-4CDF-AC07-FD62E51C143C}" type="slidenum">
              <a:rPr lang="en-GB" smtClean="0"/>
              <a:pPr/>
              <a:t>‹#›</a:t>
            </a:fld>
            <a:endParaRPr lang="en-GB"/>
          </a:p>
        </p:txBody>
      </p:sp>
    </p:spTree>
    <p:extLst>
      <p:ext uri="{BB962C8B-B14F-4D97-AF65-F5344CB8AC3E}">
        <p14:creationId xmlns:p14="http://schemas.microsoft.com/office/powerpoint/2010/main" val="39778126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15</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16</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17</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124108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4</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5</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180490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6</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7</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357069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8</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9</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
        <p:nvSpPr>
          <p:cNvPr id="2" name="Footer Placeholder 1"/>
          <p:cNvSpPr>
            <a:spLocks noGrp="1"/>
          </p:cNvSpPr>
          <p:nvPr>
            <p:ph type="ftr" sz="quarter" idx="10"/>
          </p:nvPr>
        </p:nvSpPr>
        <p:spPr/>
        <p:txBody>
          <a:bodyPr/>
          <a:lstStyle/>
          <a:p>
            <a:r>
              <a:rPr lang="en-GB"/>
              <a:t>Computer Science and Engineering </a:t>
            </a:r>
          </a:p>
        </p:txBody>
      </p:sp>
    </p:spTree>
    <p:extLst>
      <p:ext uri="{BB962C8B-B14F-4D97-AF65-F5344CB8AC3E}">
        <p14:creationId xmlns:p14="http://schemas.microsoft.com/office/powerpoint/2010/main" val="88400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D71C509-AB3E-447A-9B37-90FBCA5CA556}" type="datetime1">
              <a:rPr lang="en-GB" smtClean="0"/>
              <a:t>25/02/2025</a:t>
            </a:fld>
            <a:endParaRPr lang="en-GB"/>
          </a:p>
        </p:txBody>
      </p:sp>
      <p:sp>
        <p:nvSpPr>
          <p:cNvPr id="5" name="Footer Placeholder 4"/>
          <p:cNvSpPr>
            <a:spLocks noGrp="1"/>
          </p:cNvSpPr>
          <p:nvPr>
            <p:ph type="ftr" sz="quarter" idx="11"/>
          </p:nvPr>
        </p:nvSpPr>
        <p:spPr/>
        <p:txBody>
          <a:bodyPr/>
          <a:lstStyle/>
          <a:p>
            <a:r>
              <a:rPr lang="en-US"/>
              <a:t>Dept of Computer Science and Engineering </a:t>
            </a:r>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4A65483-81C0-4223-88C3-872637ABED1C}" type="datetime1">
              <a:rPr lang="en-GB" smtClean="0"/>
              <a:t>25/02/2025</a:t>
            </a:fld>
            <a:endParaRPr lang="en-GB"/>
          </a:p>
        </p:txBody>
      </p:sp>
      <p:sp>
        <p:nvSpPr>
          <p:cNvPr id="5" name="Footer Placeholder 4"/>
          <p:cNvSpPr>
            <a:spLocks noGrp="1"/>
          </p:cNvSpPr>
          <p:nvPr>
            <p:ph type="ftr" sz="quarter" idx="11"/>
          </p:nvPr>
        </p:nvSpPr>
        <p:spPr/>
        <p:txBody>
          <a:bodyPr/>
          <a:lstStyle/>
          <a:p>
            <a:r>
              <a:rPr lang="en-US"/>
              <a:t>Dept of Computer Science and Engineering </a:t>
            </a:r>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C03B365-63A7-4123-B22D-456944513B34}" type="datetime1">
              <a:rPr lang="en-GB" smtClean="0"/>
              <a:t>25/02/2025</a:t>
            </a:fld>
            <a:endParaRPr lang="en-GB"/>
          </a:p>
        </p:txBody>
      </p:sp>
      <p:sp>
        <p:nvSpPr>
          <p:cNvPr id="5" name="Footer Placeholder 4"/>
          <p:cNvSpPr>
            <a:spLocks noGrp="1"/>
          </p:cNvSpPr>
          <p:nvPr>
            <p:ph type="ftr" sz="quarter" idx="11"/>
          </p:nvPr>
        </p:nvSpPr>
        <p:spPr/>
        <p:txBody>
          <a:bodyPr/>
          <a:lstStyle/>
          <a:p>
            <a:r>
              <a:rPr lang="en-US"/>
              <a:t>Dept of Computer Science and Engineering </a:t>
            </a:r>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96B2B85-975E-450D-91B0-EEF34AB17A78}" type="datetime1">
              <a:rPr lang="en-GB" smtClean="0"/>
              <a:t>25/02/2025</a:t>
            </a:fld>
            <a:endParaRPr lang="en-GB"/>
          </a:p>
        </p:txBody>
      </p:sp>
      <p:sp>
        <p:nvSpPr>
          <p:cNvPr id="5" name="Footer Placeholder 4"/>
          <p:cNvSpPr>
            <a:spLocks noGrp="1"/>
          </p:cNvSpPr>
          <p:nvPr>
            <p:ph type="ftr" sz="quarter" idx="11"/>
          </p:nvPr>
        </p:nvSpPr>
        <p:spPr/>
        <p:txBody>
          <a:bodyPr/>
          <a:lstStyle/>
          <a:p>
            <a:r>
              <a:rPr lang="en-US"/>
              <a:t>Dept of Computer Science and Engineering </a:t>
            </a:r>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EECEF-3A50-452E-ABCB-85E4600E0FA6}" type="datetime1">
              <a:rPr lang="en-GB" smtClean="0"/>
              <a:t>25/02/2025</a:t>
            </a:fld>
            <a:endParaRPr lang="en-GB"/>
          </a:p>
        </p:txBody>
      </p:sp>
      <p:sp>
        <p:nvSpPr>
          <p:cNvPr id="5" name="Footer Placeholder 4"/>
          <p:cNvSpPr>
            <a:spLocks noGrp="1"/>
          </p:cNvSpPr>
          <p:nvPr>
            <p:ph type="ftr" sz="quarter" idx="11"/>
          </p:nvPr>
        </p:nvSpPr>
        <p:spPr/>
        <p:txBody>
          <a:bodyPr/>
          <a:lstStyle/>
          <a:p>
            <a:r>
              <a:rPr lang="en-US"/>
              <a:t>Dept of Computer Science and Engineering </a:t>
            </a:r>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D00A44A-D5CF-4526-BCFA-4E36EA2DC7C1}" type="datetime1">
              <a:rPr lang="en-GB" smtClean="0"/>
              <a:t>25/02/2025</a:t>
            </a:fld>
            <a:endParaRPr lang="en-GB"/>
          </a:p>
        </p:txBody>
      </p:sp>
      <p:sp>
        <p:nvSpPr>
          <p:cNvPr id="6" name="Footer Placeholder 5"/>
          <p:cNvSpPr>
            <a:spLocks noGrp="1"/>
          </p:cNvSpPr>
          <p:nvPr>
            <p:ph type="ftr" sz="quarter" idx="11"/>
          </p:nvPr>
        </p:nvSpPr>
        <p:spPr/>
        <p:txBody>
          <a:bodyPr/>
          <a:lstStyle/>
          <a:p>
            <a:r>
              <a:rPr lang="en-US"/>
              <a:t>Dept of Computer Science and Engineering </a:t>
            </a:r>
            <a:endParaRPr lang="en-GB"/>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04A16A6-54F2-4943-BC9C-19C88D82065F}" type="datetime1">
              <a:rPr lang="en-GB" smtClean="0"/>
              <a:t>25/02/2025</a:t>
            </a:fld>
            <a:endParaRPr lang="en-GB"/>
          </a:p>
        </p:txBody>
      </p:sp>
      <p:sp>
        <p:nvSpPr>
          <p:cNvPr id="8" name="Footer Placeholder 7"/>
          <p:cNvSpPr>
            <a:spLocks noGrp="1"/>
          </p:cNvSpPr>
          <p:nvPr>
            <p:ph type="ftr" sz="quarter" idx="11"/>
          </p:nvPr>
        </p:nvSpPr>
        <p:spPr/>
        <p:txBody>
          <a:bodyPr/>
          <a:lstStyle/>
          <a:p>
            <a:r>
              <a:rPr lang="en-US"/>
              <a:t>Dept of Computer Science and Engineering </a:t>
            </a:r>
            <a:endParaRPr lang="en-GB"/>
          </a:p>
        </p:txBody>
      </p:sp>
      <p:sp>
        <p:nvSpPr>
          <p:cNvPr id="9" name="Slide Number Placeholder 8"/>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84A4D87-0BB8-4962-B1EF-3D14D04E29FD}" type="datetime1">
              <a:rPr lang="en-GB" smtClean="0"/>
              <a:t>25/02/2025</a:t>
            </a:fld>
            <a:endParaRPr lang="en-GB"/>
          </a:p>
        </p:txBody>
      </p:sp>
      <p:sp>
        <p:nvSpPr>
          <p:cNvPr id="4" name="Footer Placeholder 3"/>
          <p:cNvSpPr>
            <a:spLocks noGrp="1"/>
          </p:cNvSpPr>
          <p:nvPr>
            <p:ph type="ftr" sz="quarter" idx="11"/>
          </p:nvPr>
        </p:nvSpPr>
        <p:spPr/>
        <p:txBody>
          <a:bodyPr/>
          <a:lstStyle/>
          <a:p>
            <a:r>
              <a:rPr lang="en-US"/>
              <a:t>Dept of Computer Science and Engineering </a:t>
            </a:r>
            <a:endParaRPr lang="en-GB"/>
          </a:p>
        </p:txBody>
      </p:sp>
      <p:sp>
        <p:nvSpPr>
          <p:cNvPr id="5" name="Slide Number Placeholder 4"/>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C0970-34FA-4F00-A74E-9293154913DE}" type="datetime1">
              <a:rPr lang="en-GB" smtClean="0"/>
              <a:t>25/02/2025</a:t>
            </a:fld>
            <a:endParaRPr lang="en-GB"/>
          </a:p>
        </p:txBody>
      </p:sp>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4" name="Slide Number Placeholder 3"/>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56787-DF27-44BA-8E45-40319681071B}" type="datetime1">
              <a:rPr lang="en-GB" smtClean="0"/>
              <a:t>25/02/2025</a:t>
            </a:fld>
            <a:endParaRPr lang="en-GB"/>
          </a:p>
        </p:txBody>
      </p:sp>
      <p:sp>
        <p:nvSpPr>
          <p:cNvPr id="6" name="Footer Placeholder 5"/>
          <p:cNvSpPr>
            <a:spLocks noGrp="1"/>
          </p:cNvSpPr>
          <p:nvPr>
            <p:ph type="ftr" sz="quarter" idx="11"/>
          </p:nvPr>
        </p:nvSpPr>
        <p:spPr/>
        <p:txBody>
          <a:bodyPr/>
          <a:lstStyle/>
          <a:p>
            <a:r>
              <a:rPr lang="en-US"/>
              <a:t>Dept of Computer Science and Engineering </a:t>
            </a:r>
            <a:endParaRPr lang="en-GB"/>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888C6-482E-429F-AB83-3012339B42FF}" type="datetime1">
              <a:rPr lang="en-GB" smtClean="0"/>
              <a:t>25/02/2025</a:t>
            </a:fld>
            <a:endParaRPr lang="en-GB"/>
          </a:p>
        </p:txBody>
      </p:sp>
      <p:sp>
        <p:nvSpPr>
          <p:cNvPr id="6" name="Footer Placeholder 5"/>
          <p:cNvSpPr>
            <a:spLocks noGrp="1"/>
          </p:cNvSpPr>
          <p:nvPr>
            <p:ph type="ftr" sz="quarter" idx="11"/>
          </p:nvPr>
        </p:nvSpPr>
        <p:spPr/>
        <p:txBody>
          <a:bodyPr/>
          <a:lstStyle/>
          <a:p>
            <a:r>
              <a:rPr lang="en-US"/>
              <a:t>Dept of Computer Science and Engineering </a:t>
            </a:r>
            <a:endParaRPr lang="en-GB"/>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4BC7C-A81A-4956-A32D-F83C9FD3614A}" type="datetime1">
              <a:rPr lang="en-GB" smtClean="0"/>
              <a:t>25/02/2025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Computer Science and Engineering </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248AB-E565-412B-9D95-9B07D6A4F3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 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a:t>
            </a:fld>
            <a:endParaRPr lang="en-GB" b="1" dirty="0">
              <a:solidFill>
                <a:schemeClr val="tx1"/>
              </a:solidFill>
            </a:endParaRPr>
          </a:p>
        </p:txBody>
      </p:sp>
      <p:sp>
        <p:nvSpPr>
          <p:cNvPr id="4" name="TextBox 3"/>
          <p:cNvSpPr txBox="1"/>
          <p:nvPr/>
        </p:nvSpPr>
        <p:spPr>
          <a:xfrm>
            <a:off x="539552" y="1484784"/>
            <a:ext cx="8091772" cy="4926477"/>
          </a:xfrm>
          <a:prstGeom prst="rect">
            <a:avLst/>
          </a:prstGeom>
          <a:noFill/>
        </p:spPr>
        <p:txBody>
          <a:bodyPr wrap="square" rtlCol="0">
            <a:spAutoFit/>
          </a:bodyPr>
          <a:lstStyle/>
          <a:p>
            <a:pPr algn="ctr"/>
            <a:endParaRPr lang="en-US" dirty="0"/>
          </a:p>
          <a:p>
            <a:pPr algn="ctr"/>
            <a:r>
              <a:rPr lang="en-US" dirty="0"/>
              <a:t>Presentation on</a:t>
            </a:r>
          </a:p>
          <a:p>
            <a:endParaRPr lang="en-US" dirty="0"/>
          </a:p>
          <a:p>
            <a:pPr algn="ctr"/>
            <a:r>
              <a:rPr lang="en-US" b="1" dirty="0"/>
              <a:t>Women Safety Device(</a:t>
            </a:r>
            <a:r>
              <a:rPr lang="en-US" b="1" dirty="0" err="1"/>
              <a:t>SheShield</a:t>
            </a:r>
            <a:r>
              <a:rPr lang="en-US" b="1" dirty="0"/>
              <a:t>)</a:t>
            </a:r>
            <a:endParaRPr lang="en-US" dirty="0"/>
          </a:p>
          <a:p>
            <a:pPr algn="ctr"/>
            <a:r>
              <a:rPr lang="en-US" dirty="0"/>
              <a:t>Presented by </a:t>
            </a:r>
          </a:p>
          <a:p>
            <a:pPr algn="ctr"/>
            <a:endParaRPr lang="en-US" dirty="0"/>
          </a:p>
          <a:p>
            <a:pPr lvl="0" algn="ctr">
              <a:lnSpc>
                <a:spcPct val="90000"/>
              </a:lnSpc>
              <a:spcBef>
                <a:spcPts val="1000"/>
              </a:spcBef>
              <a:buClr>
                <a:schemeClr val="bg2">
                  <a:lumMod val="40000"/>
                  <a:lumOff val="60000"/>
                </a:schemeClr>
              </a:buClr>
              <a:defRPr/>
            </a:pPr>
            <a:r>
              <a:rPr lang="en-IN" altLang="en-US" sz="1800" dirty="0">
                <a:latin typeface="Times New Roman" panose="02020603050405020304" pitchFamily="18" charset="0"/>
                <a:cs typeface="Times New Roman" panose="02020603050405020304" pitchFamily="18" charset="0"/>
              </a:rPr>
              <a:t>            Aditi Pawar (B- 2164191242109)</a:t>
            </a:r>
          </a:p>
          <a:p>
            <a:pPr lvl="0" algn="ctr">
              <a:lnSpc>
                <a:spcPct val="90000"/>
              </a:lnSpc>
              <a:spcBef>
                <a:spcPts val="1000"/>
              </a:spcBef>
              <a:buClr>
                <a:schemeClr val="bg2">
                  <a:lumMod val="40000"/>
                  <a:lumOff val="60000"/>
                </a:schemeClr>
              </a:buClr>
              <a:defRPr/>
            </a:pPr>
            <a:r>
              <a:rPr lang="en-IN" altLang="en-US" sz="1800" dirty="0">
                <a:latin typeface="Times New Roman" panose="02020603050405020304" pitchFamily="18" charset="0"/>
                <a:cs typeface="Times New Roman" panose="02020603050405020304" pitchFamily="18" charset="0"/>
              </a:rPr>
              <a:t>                  </a:t>
            </a:r>
            <a:r>
              <a:rPr lang="en-IN" altLang="en-US" sz="1800" dirty="0" err="1">
                <a:latin typeface="Times New Roman" panose="02020603050405020304" pitchFamily="18" charset="0"/>
                <a:cs typeface="Times New Roman" panose="02020603050405020304" pitchFamily="18" charset="0"/>
              </a:rPr>
              <a:t>Jashwini</a:t>
            </a:r>
            <a:r>
              <a:rPr lang="en-IN" altLang="en-US" sz="1800" dirty="0">
                <a:latin typeface="Times New Roman" panose="02020603050405020304" pitchFamily="18" charset="0"/>
                <a:cs typeface="Times New Roman" panose="02020603050405020304" pitchFamily="18" charset="0"/>
              </a:rPr>
              <a:t> Shetty (B- 2164191242119)</a:t>
            </a:r>
          </a:p>
          <a:p>
            <a:pPr lvl="0" algn="ctr">
              <a:lnSpc>
                <a:spcPct val="90000"/>
              </a:lnSpc>
              <a:spcBef>
                <a:spcPts val="1000"/>
              </a:spcBef>
              <a:buClr>
                <a:schemeClr val="bg2">
                  <a:lumMod val="40000"/>
                  <a:lumOff val="60000"/>
                </a:schemeClr>
              </a:buClr>
              <a:defRPr/>
            </a:pPr>
            <a:r>
              <a:rPr lang="en-IN" altLang="en-US" sz="1800" dirty="0">
                <a:latin typeface="Times New Roman" panose="02020603050405020304" pitchFamily="18" charset="0"/>
                <a:cs typeface="Times New Roman" panose="02020603050405020304" pitchFamily="18" charset="0"/>
              </a:rPr>
              <a:t>             Anuja Shetty (B- 2164191242098)</a:t>
            </a:r>
          </a:p>
          <a:p>
            <a:pPr lvl="0" algn="ctr">
              <a:lnSpc>
                <a:spcPct val="90000"/>
              </a:lnSpc>
              <a:spcBef>
                <a:spcPts val="1000"/>
              </a:spcBef>
              <a:buClr>
                <a:schemeClr val="bg2">
                  <a:lumMod val="40000"/>
                  <a:lumOff val="60000"/>
                </a:schemeClr>
              </a:buClr>
              <a:defRPr/>
            </a:pPr>
            <a:r>
              <a:rPr lang="en-IN" altLang="en-US" sz="1800" dirty="0">
                <a:latin typeface="Times New Roman" panose="02020603050405020304" pitchFamily="18" charset="0"/>
                <a:cs typeface="Times New Roman" panose="02020603050405020304" pitchFamily="18" charset="0"/>
              </a:rPr>
              <a:t>               Anjali </a:t>
            </a:r>
            <a:r>
              <a:rPr lang="en-IN" altLang="en-US" sz="1800" dirty="0" err="1">
                <a:latin typeface="Times New Roman" panose="02020603050405020304" pitchFamily="18" charset="0"/>
                <a:cs typeface="Times New Roman" panose="02020603050405020304" pitchFamily="18" charset="0"/>
              </a:rPr>
              <a:t>Palhade</a:t>
            </a:r>
            <a:r>
              <a:rPr lang="en-IN" altLang="en-US" sz="1800" dirty="0">
                <a:latin typeface="Times New Roman" panose="02020603050405020304" pitchFamily="18" charset="0"/>
                <a:cs typeface="Times New Roman" panose="02020603050405020304" pitchFamily="18" charset="0"/>
              </a:rPr>
              <a:t> (B- 2164191242091) </a:t>
            </a:r>
          </a:p>
          <a:p>
            <a:pPr algn="ctr"/>
            <a:endParaRPr lang="en-US" dirty="0"/>
          </a:p>
          <a:p>
            <a:pPr algn="ctr"/>
            <a:endParaRPr lang="en-US" dirty="0"/>
          </a:p>
          <a:p>
            <a:pPr algn="ctr"/>
            <a:r>
              <a:rPr lang="en-US" dirty="0"/>
              <a:t>Under the guidance </a:t>
            </a:r>
          </a:p>
          <a:p>
            <a:pPr algn="ctr"/>
            <a:r>
              <a:rPr lang="en-US" dirty="0"/>
              <a:t>of </a:t>
            </a:r>
          </a:p>
          <a:p>
            <a:pPr algn="ctr"/>
            <a:r>
              <a:rPr lang="en-US" b="1" dirty="0"/>
              <a:t>Prof. Rajani. </a:t>
            </a:r>
            <a:r>
              <a:rPr lang="en-US" b="1" dirty="0" err="1"/>
              <a:t>Hemade</a:t>
            </a:r>
            <a:endParaRPr lang="en-US" b="1" dirty="0"/>
          </a:p>
          <a:p>
            <a:endParaRPr lang="en-US" dirty="0"/>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Dept of Computer Science and Engineering </a:t>
            </a:r>
            <a:endParaRPr lang="en-GB"/>
          </a:p>
        </p:txBody>
      </p:sp>
    </p:spTree>
    <p:extLst>
      <p:ext uri="{BB962C8B-B14F-4D97-AF65-F5344CB8AC3E}">
        <p14:creationId xmlns:p14="http://schemas.microsoft.com/office/powerpoint/2010/main" val="241731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AA8A-82C8-4639-09F0-558E8C856F63}"/>
              </a:ext>
            </a:extLst>
          </p:cNvPr>
          <p:cNvSpPr>
            <a:spLocks noGrp="1"/>
          </p:cNvSpPr>
          <p:nvPr>
            <p:ph type="title"/>
          </p:nvPr>
        </p:nvSpPr>
        <p:spPr/>
        <p:txBody>
          <a:bodyPr/>
          <a:lstStyle/>
          <a:p>
            <a:endParaRPr lang="en-IN" dirty="0"/>
          </a:p>
        </p:txBody>
      </p:sp>
      <p:pic>
        <p:nvPicPr>
          <p:cNvPr id="18" name="Content Placeholder 17">
            <a:extLst>
              <a:ext uri="{FF2B5EF4-FFF2-40B4-BE49-F238E27FC236}">
                <a16:creationId xmlns:a16="http://schemas.microsoft.com/office/drawing/2014/main" id="{F96372CB-3DAE-6B60-7832-321A557B3D2B}"/>
              </a:ext>
            </a:extLst>
          </p:cNvPr>
          <p:cNvPicPr>
            <a:picLocks noGrp="1" noChangeAspect="1"/>
          </p:cNvPicPr>
          <p:nvPr>
            <p:ph idx="1"/>
          </p:nvPr>
        </p:nvPicPr>
        <p:blipFill>
          <a:blip r:embed="rId2"/>
          <a:stretch>
            <a:fillRect/>
          </a:stretch>
        </p:blipFill>
        <p:spPr>
          <a:xfrm>
            <a:off x="7489267" y="155492"/>
            <a:ext cx="1207113" cy="1036410"/>
          </a:xfrm>
          <a:prstGeom prst="rect">
            <a:avLst/>
          </a:prstGeom>
        </p:spPr>
      </p:pic>
      <p:sp>
        <p:nvSpPr>
          <p:cNvPr id="4" name="Footer Placeholder 3">
            <a:extLst>
              <a:ext uri="{FF2B5EF4-FFF2-40B4-BE49-F238E27FC236}">
                <a16:creationId xmlns:a16="http://schemas.microsoft.com/office/drawing/2014/main" id="{AD031266-79FA-CF86-9848-7BF1ACBF0820}"/>
              </a:ext>
            </a:extLst>
          </p:cNvPr>
          <p:cNvSpPr>
            <a:spLocks noGrp="1"/>
          </p:cNvSpPr>
          <p:nvPr>
            <p:ph type="ftr" sz="quarter" idx="11"/>
          </p:nvPr>
        </p:nvSpPr>
        <p:spPr/>
        <p:txBody>
          <a:bodyPr/>
          <a:lstStyle/>
          <a:p>
            <a:r>
              <a:rPr lang="en-US"/>
              <a:t>Dept of Computer Science and Engineering </a:t>
            </a:r>
            <a:endParaRPr lang="en-GB"/>
          </a:p>
        </p:txBody>
      </p:sp>
      <p:sp>
        <p:nvSpPr>
          <p:cNvPr id="5" name="Slide Number Placeholder 4">
            <a:extLst>
              <a:ext uri="{FF2B5EF4-FFF2-40B4-BE49-F238E27FC236}">
                <a16:creationId xmlns:a16="http://schemas.microsoft.com/office/drawing/2014/main" id="{8F1FA966-C2FA-4FA4-8D5A-CA7193EE9779}"/>
              </a:ext>
            </a:extLst>
          </p:cNvPr>
          <p:cNvSpPr>
            <a:spLocks noGrp="1"/>
          </p:cNvSpPr>
          <p:nvPr>
            <p:ph type="sldNum" sz="quarter" idx="12"/>
          </p:nvPr>
        </p:nvSpPr>
        <p:spPr/>
        <p:txBody>
          <a:bodyPr/>
          <a:lstStyle/>
          <a:p>
            <a:fld id="{1EC248AB-E565-412B-9D95-9B07D6A4F3F3}" type="slidenum">
              <a:rPr lang="en-GB" smtClean="0"/>
              <a:pPr/>
              <a:t>10</a:t>
            </a:fld>
            <a:endParaRPr lang="en-GB"/>
          </a:p>
        </p:txBody>
      </p:sp>
      <p:pic>
        <p:nvPicPr>
          <p:cNvPr id="14" name="Picture 6">
            <a:extLst>
              <a:ext uri="{FF2B5EF4-FFF2-40B4-BE49-F238E27FC236}">
                <a16:creationId xmlns:a16="http://schemas.microsoft.com/office/drawing/2014/main" id="{91A5025F-FD15-2728-95FE-6F7FAC5AD0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7620" y="155492"/>
            <a:ext cx="1202454" cy="1033504"/>
          </a:xfrm>
          <a:prstGeom prst="rect">
            <a:avLst/>
          </a:prstGeom>
          <a:noFill/>
          <a:ln w="9525">
            <a:noFill/>
            <a:miter lim="800000"/>
            <a:headEnd/>
            <a:tailEnd/>
          </a:ln>
        </p:spPr>
      </p:pic>
      <p:sp>
        <p:nvSpPr>
          <p:cNvPr id="17" name="TextBox 16">
            <a:extLst>
              <a:ext uri="{FF2B5EF4-FFF2-40B4-BE49-F238E27FC236}">
                <a16:creationId xmlns:a16="http://schemas.microsoft.com/office/drawing/2014/main" id="{BE3B22B4-188D-D94B-3A6B-35CDEC8A6E11}"/>
              </a:ext>
            </a:extLst>
          </p:cNvPr>
          <p:cNvSpPr txBox="1"/>
          <p:nvPr/>
        </p:nvSpPr>
        <p:spPr>
          <a:xfrm>
            <a:off x="2051720" y="0"/>
            <a:ext cx="4572000" cy="1569660"/>
          </a:xfrm>
          <a:prstGeom prst="rect">
            <a:avLst/>
          </a:prstGeom>
          <a:noFill/>
        </p:spPr>
        <p:txBody>
          <a:bodyPr wrap="square">
            <a:spAutoFit/>
          </a:bodyPr>
          <a:lstStyle/>
          <a:p>
            <a:pPr algn="ctr"/>
            <a:r>
              <a:rPr lang="en-US" sz="1600" dirty="0"/>
              <a:t>Nutan Maharashtra Vidya </a:t>
            </a:r>
            <a:r>
              <a:rPr lang="en-US" sz="1600" dirty="0" err="1"/>
              <a:t>Prasarak</a:t>
            </a:r>
            <a:r>
              <a:rPr lang="en-US" sz="1600" dirty="0"/>
              <a:t> Mandal’s </a:t>
            </a:r>
            <a:br>
              <a:rPr lang="en-US" sz="1600" dirty="0"/>
            </a:br>
            <a:r>
              <a:rPr lang="en-US" sz="1600" dirty="0"/>
              <a:t> </a:t>
            </a:r>
            <a:r>
              <a:rPr lang="en-US" sz="1600" b="1" dirty="0"/>
              <a:t>NUTAN COLLEGE OF ENGINEERING AND RESEARCH </a:t>
            </a:r>
            <a:br>
              <a:rPr lang="en-US" sz="1600" dirty="0"/>
            </a:br>
            <a:r>
              <a:rPr lang="en-US" sz="1600" dirty="0"/>
              <a:t>Under Administrative Support of Pimpri Chinchwad  Education Trust </a:t>
            </a:r>
            <a:br>
              <a:rPr lang="en-US" sz="1600" dirty="0"/>
            </a:br>
            <a:r>
              <a:rPr lang="en-US" sz="1600" dirty="0"/>
              <a:t>ISO 21001:2018 EOMS Certified 	</a:t>
            </a:r>
            <a:br>
              <a:rPr lang="en-US" sz="1600" dirty="0"/>
            </a:br>
            <a:endParaRPr lang="en-IN" sz="1600" dirty="0"/>
          </a:p>
        </p:txBody>
      </p:sp>
      <p:pic>
        <p:nvPicPr>
          <p:cNvPr id="19" name="Picture 18">
            <a:extLst>
              <a:ext uri="{FF2B5EF4-FFF2-40B4-BE49-F238E27FC236}">
                <a16:creationId xmlns:a16="http://schemas.microsoft.com/office/drawing/2014/main" id="{0EE6F701-0DFA-F477-4A79-8448772AB262}"/>
              </a:ext>
            </a:extLst>
          </p:cNvPr>
          <p:cNvPicPr>
            <a:picLocks noChangeAspect="1"/>
          </p:cNvPicPr>
          <p:nvPr/>
        </p:nvPicPr>
        <p:blipFill>
          <a:blip r:embed="rId4"/>
          <a:stretch>
            <a:fillRect/>
          </a:stretch>
        </p:blipFill>
        <p:spPr>
          <a:xfrm>
            <a:off x="12750" y="1411482"/>
            <a:ext cx="9144000" cy="432816"/>
          </a:xfrm>
          <a:prstGeom prst="rect">
            <a:avLst/>
          </a:prstGeom>
        </p:spPr>
      </p:pic>
      <p:sp>
        <p:nvSpPr>
          <p:cNvPr id="21" name="TextBox 20">
            <a:extLst>
              <a:ext uri="{FF2B5EF4-FFF2-40B4-BE49-F238E27FC236}">
                <a16:creationId xmlns:a16="http://schemas.microsoft.com/office/drawing/2014/main" id="{16AAF625-ABD1-D29B-7C17-3330CB4BFA95}"/>
              </a:ext>
            </a:extLst>
          </p:cNvPr>
          <p:cNvSpPr txBox="1"/>
          <p:nvPr/>
        </p:nvSpPr>
        <p:spPr>
          <a:xfrm>
            <a:off x="251520" y="1822213"/>
            <a:ext cx="4576712" cy="954107"/>
          </a:xfrm>
          <a:prstGeom prst="rect">
            <a:avLst/>
          </a:prstGeom>
          <a:noFill/>
        </p:spPr>
        <p:txBody>
          <a:bodyPr wrap="square">
            <a:spAutoFit/>
          </a:bodyPr>
          <a:lstStyle/>
          <a:p>
            <a:pPr algn="l"/>
            <a:r>
              <a:rPr lang="en-IN" altLang="en-US" sz="2800" b="1" dirty="0"/>
              <a:t>Literature survey</a:t>
            </a:r>
            <a:br>
              <a:rPr lang="en-IN" altLang="en-US" sz="2800" dirty="0"/>
            </a:br>
            <a:endParaRPr lang="en-IN" altLang="en-US" sz="2800" dirty="0"/>
          </a:p>
        </p:txBody>
      </p:sp>
      <p:graphicFrame>
        <p:nvGraphicFramePr>
          <p:cNvPr id="22" name="Table 21">
            <a:extLst>
              <a:ext uri="{FF2B5EF4-FFF2-40B4-BE49-F238E27FC236}">
                <a16:creationId xmlns:a16="http://schemas.microsoft.com/office/drawing/2014/main" id="{C829D0C0-C779-A784-E65A-8B5FB78D3AA8}"/>
              </a:ext>
            </a:extLst>
          </p:cNvPr>
          <p:cNvGraphicFramePr>
            <a:graphicFrameLocks noGrp="1"/>
          </p:cNvGraphicFramePr>
          <p:nvPr>
            <p:extLst>
              <p:ext uri="{D42A27DB-BD31-4B8C-83A1-F6EECF244321}">
                <p14:modId xmlns:p14="http://schemas.microsoft.com/office/powerpoint/2010/main" val="1299221594"/>
              </p:ext>
            </p:extLst>
          </p:nvPr>
        </p:nvGraphicFramePr>
        <p:xfrm>
          <a:off x="12750" y="2465972"/>
          <a:ext cx="9131248" cy="6202680"/>
        </p:xfrm>
        <a:graphic>
          <a:graphicData uri="http://schemas.openxmlformats.org/drawingml/2006/table">
            <a:tbl>
              <a:tblPr firstRow="1" bandRow="1">
                <a:tableStyleId>{5C22544A-7EE6-4342-B048-85BDC9FD1C3A}</a:tableStyleId>
              </a:tblPr>
              <a:tblGrid>
                <a:gridCol w="526802">
                  <a:extLst>
                    <a:ext uri="{9D8B030D-6E8A-4147-A177-3AD203B41FA5}">
                      <a16:colId xmlns:a16="http://schemas.microsoft.com/office/drawing/2014/main" val="2563063291"/>
                    </a:ext>
                  </a:extLst>
                </a:gridCol>
                <a:gridCol w="1296144">
                  <a:extLst>
                    <a:ext uri="{9D8B030D-6E8A-4147-A177-3AD203B41FA5}">
                      <a16:colId xmlns:a16="http://schemas.microsoft.com/office/drawing/2014/main" val="2308673296"/>
                    </a:ext>
                  </a:extLst>
                </a:gridCol>
                <a:gridCol w="864096">
                  <a:extLst>
                    <a:ext uri="{9D8B030D-6E8A-4147-A177-3AD203B41FA5}">
                      <a16:colId xmlns:a16="http://schemas.microsoft.com/office/drawing/2014/main" val="64156544"/>
                    </a:ext>
                  </a:extLst>
                </a:gridCol>
                <a:gridCol w="1656184">
                  <a:extLst>
                    <a:ext uri="{9D8B030D-6E8A-4147-A177-3AD203B41FA5}">
                      <a16:colId xmlns:a16="http://schemas.microsoft.com/office/drawing/2014/main" val="1027448320"/>
                    </a:ext>
                  </a:extLst>
                </a:gridCol>
                <a:gridCol w="1080120">
                  <a:extLst>
                    <a:ext uri="{9D8B030D-6E8A-4147-A177-3AD203B41FA5}">
                      <a16:colId xmlns:a16="http://schemas.microsoft.com/office/drawing/2014/main" val="1398070910"/>
                    </a:ext>
                  </a:extLst>
                </a:gridCol>
                <a:gridCol w="1224136">
                  <a:extLst>
                    <a:ext uri="{9D8B030D-6E8A-4147-A177-3AD203B41FA5}">
                      <a16:colId xmlns:a16="http://schemas.microsoft.com/office/drawing/2014/main" val="4048767960"/>
                    </a:ext>
                  </a:extLst>
                </a:gridCol>
                <a:gridCol w="1342360">
                  <a:extLst>
                    <a:ext uri="{9D8B030D-6E8A-4147-A177-3AD203B41FA5}">
                      <a16:colId xmlns:a16="http://schemas.microsoft.com/office/drawing/2014/main" val="2155106538"/>
                    </a:ext>
                  </a:extLst>
                </a:gridCol>
                <a:gridCol w="1141406">
                  <a:extLst>
                    <a:ext uri="{9D8B030D-6E8A-4147-A177-3AD203B41FA5}">
                      <a16:colId xmlns:a16="http://schemas.microsoft.com/office/drawing/2014/main" val="644294140"/>
                    </a:ext>
                  </a:extLst>
                </a:gridCol>
              </a:tblGrid>
              <a:tr h="747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Sr NO</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Paper Name ,  Year </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Author Name</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Methodology/ Algorithms/ Techniques/ </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Accuracy/ Results</a:t>
                      </a:r>
                    </a:p>
                    <a:p>
                      <a:endParaRPr lang="en-IN" sz="1600" dirty="0"/>
                    </a:p>
                  </a:txBody>
                  <a:tcPr/>
                </a:tc>
                <a:tc>
                  <a:txBody>
                    <a:bodyPr/>
                    <a:lstStyle/>
                    <a:p>
                      <a:r>
                        <a:rPr lang="en-IN" sz="1600" dirty="0"/>
                        <a:t>Advantage</a:t>
                      </a:r>
                    </a:p>
                  </a:txBody>
                  <a:tcPr/>
                </a:tc>
                <a:tc>
                  <a:txBody>
                    <a:bodyPr/>
                    <a:lstStyle/>
                    <a:p>
                      <a:r>
                        <a:rPr lang="en-IN" sz="1600" dirty="0"/>
                        <a:t>Disadvantage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Future scope</a:t>
                      </a:r>
                    </a:p>
                    <a:p>
                      <a:endParaRPr lang="en-IN" sz="1600" dirty="0"/>
                    </a:p>
                  </a:txBody>
                  <a:tcPr/>
                </a:tc>
                <a:extLst>
                  <a:ext uri="{0D108BD9-81ED-4DB2-BD59-A6C34878D82A}">
                    <a16:rowId xmlns:a16="http://schemas.microsoft.com/office/drawing/2014/main" val="1195887346"/>
                  </a:ext>
                </a:extLst>
              </a:tr>
              <a:tr h="1098007">
                <a:tc>
                  <a:txBody>
                    <a:bodyPr/>
                    <a:lstStyle/>
                    <a:p>
                      <a:r>
                        <a:rPr lang="en-IN" sz="1100" dirty="0"/>
                        <a:t>6</a:t>
                      </a:r>
                    </a:p>
                  </a:txBody>
                  <a:tcPr/>
                </a:tc>
                <a:tc>
                  <a:txBody>
                    <a:bodyPr/>
                    <a:lstStyle/>
                    <a:p>
                      <a:r>
                        <a:rPr lang="en-US" sz="1100" dirty="0"/>
                        <a:t>Wearable IoT-Enabled Smart Safety Device for Women,2020</a:t>
                      </a:r>
                      <a:endParaRPr lang="en-IN" sz="1100" dirty="0"/>
                    </a:p>
                  </a:txBody>
                  <a:tcPr/>
                </a:tc>
                <a:tc>
                  <a:txBody>
                    <a:bodyPr/>
                    <a:lstStyle/>
                    <a:p>
                      <a:r>
                        <a:rPr lang="en-IN" sz="1100" dirty="0"/>
                        <a:t>N. Bharti, S. Bhattacharya</a:t>
                      </a:r>
                    </a:p>
                  </a:txBody>
                  <a:tcPr/>
                </a:tc>
                <a:tc>
                  <a:txBody>
                    <a:bodyPr/>
                    <a:lstStyle/>
                    <a:p>
                      <a:r>
                        <a:rPr lang="en-US" sz="1100" dirty="0"/>
                        <a:t>The system uses wearable IoT modules embedded in clothing to continuously monitor location. A panic button sends emergency signals to a pre-defined contact list.</a:t>
                      </a:r>
                      <a:endParaRPr lang="en-IN" sz="1100" dirty="0"/>
                    </a:p>
                  </a:txBody>
                  <a:tcPr/>
                </a:tc>
                <a:tc>
                  <a:txBody>
                    <a:bodyPr/>
                    <a:lstStyle/>
                    <a:p>
                      <a:r>
                        <a:rPr lang="en-US" sz="1100" dirty="0"/>
                        <a:t>Moderate, with GPS accuracy dependent on location.</a:t>
                      </a:r>
                      <a:endParaRPr lang="en-IN" sz="1100" dirty="0"/>
                    </a:p>
                  </a:txBody>
                  <a:tcPr/>
                </a:tc>
                <a:tc>
                  <a:txBody>
                    <a:bodyPr/>
                    <a:lstStyle/>
                    <a:p>
                      <a:r>
                        <a:rPr lang="en-US" sz="1100" dirty="0"/>
                        <a:t>Lightweight and easy to wear as part of everyday </a:t>
                      </a:r>
                      <a:r>
                        <a:rPr lang="en-US" sz="1100" dirty="0" err="1"/>
                        <a:t>clothing.Multiple</a:t>
                      </a:r>
                      <a:r>
                        <a:rPr lang="en-US" sz="1100" dirty="0"/>
                        <a:t> communication channels: SMS, email, and emergency calls</a:t>
                      </a:r>
                      <a:endParaRPr lang="en-IN" sz="1100" dirty="0"/>
                    </a:p>
                  </a:txBody>
                  <a:tcPr/>
                </a:tc>
                <a:tc>
                  <a:txBody>
                    <a:bodyPr/>
                    <a:lstStyle/>
                    <a:p>
                      <a:r>
                        <a:rPr lang="en-US" sz="1100" dirty="0"/>
                        <a:t>Requires regular charging, limiting long-term </a:t>
                      </a:r>
                      <a:r>
                        <a:rPr lang="en-US" sz="1100" dirty="0" err="1"/>
                        <a:t>use.False</a:t>
                      </a:r>
                      <a:r>
                        <a:rPr lang="en-US" sz="1100" dirty="0"/>
                        <a:t> triggers from accidental button </a:t>
                      </a:r>
                      <a:r>
                        <a:rPr lang="en-US" sz="1100" dirty="0" err="1"/>
                        <a:t>pres</a:t>
                      </a:r>
                      <a:endParaRPr lang="en-IN" sz="1100" dirty="0"/>
                    </a:p>
                  </a:txBody>
                  <a:tcPr/>
                </a:tc>
                <a:tc>
                  <a:txBody>
                    <a:bodyPr/>
                    <a:lstStyle/>
                    <a:p>
                      <a:r>
                        <a:rPr lang="en-US" sz="1100" dirty="0"/>
                        <a:t>Improvement in battery </a:t>
                      </a:r>
                      <a:r>
                        <a:rPr lang="en-US" sz="1100" dirty="0" err="1"/>
                        <a:t>life.Integration</a:t>
                      </a:r>
                      <a:r>
                        <a:rPr lang="en-US" sz="1100" dirty="0"/>
                        <a:t> with health monitoring systems to detect physiological stress.</a:t>
                      </a:r>
                      <a:endParaRPr lang="en-IN" sz="1100" dirty="0"/>
                    </a:p>
                  </a:txBody>
                  <a:tcPr/>
                </a:tc>
                <a:extLst>
                  <a:ext uri="{0D108BD9-81ED-4DB2-BD59-A6C34878D82A}">
                    <a16:rowId xmlns:a16="http://schemas.microsoft.com/office/drawing/2014/main" val="835256731"/>
                  </a:ext>
                </a:extLst>
              </a:tr>
              <a:tr h="1098007">
                <a:tc>
                  <a:txBody>
                    <a:bodyPr/>
                    <a:lstStyle/>
                    <a:p>
                      <a:r>
                        <a:rPr lang="en-IN" sz="1100" dirty="0"/>
                        <a:t>7</a:t>
                      </a:r>
                    </a:p>
                  </a:txBody>
                  <a:tcPr/>
                </a:tc>
                <a:tc>
                  <a:txBody>
                    <a:bodyPr/>
                    <a:lstStyle/>
                    <a:p>
                      <a:r>
                        <a:rPr lang="en-US" sz="1100" dirty="0"/>
                        <a:t>IoT-Based Smart Footwear for Women’s Safety,2020</a:t>
                      </a:r>
                      <a:endParaRPr lang="en-IN" sz="1100" dirty="0"/>
                    </a:p>
                  </a:txBody>
                  <a:tcPr/>
                </a:tc>
                <a:tc>
                  <a:txBody>
                    <a:bodyPr/>
                    <a:lstStyle/>
                    <a:p>
                      <a:r>
                        <a:rPr lang="en-IN" sz="1100" dirty="0"/>
                        <a:t>P. Gupta, A. Verma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smart sensor system in footwear detects sharp movements or falls, triggering location sharing and distress calls via IoT.</a:t>
                      </a:r>
                    </a:p>
                    <a:p>
                      <a:endParaRPr lang="en-IN" sz="1100" dirty="0"/>
                    </a:p>
                  </a:txBody>
                  <a:tcPr/>
                </a:tc>
                <a:tc>
                  <a:txBody>
                    <a:bodyPr/>
                    <a:lstStyle/>
                    <a:p>
                      <a:r>
                        <a:rPr lang="en-US" sz="1100" dirty="0"/>
                        <a:t>High, dependent on motion detection sensors.</a:t>
                      </a:r>
                      <a:endParaRPr lang="en-IN" sz="1100" dirty="0"/>
                    </a:p>
                  </a:txBody>
                  <a:tcPr/>
                </a:tc>
                <a:tc>
                  <a:txBody>
                    <a:bodyPr/>
                    <a:lstStyle/>
                    <a:p>
                      <a:r>
                        <a:rPr lang="en-US" sz="1100" dirty="0"/>
                        <a:t>Discreet safety option as the device is embedded in </a:t>
                      </a:r>
                      <a:r>
                        <a:rPr lang="en-US" sz="1100" dirty="0" err="1"/>
                        <a:t>shoes.Real</a:t>
                      </a:r>
                      <a:r>
                        <a:rPr lang="en-US" sz="1100" dirty="0"/>
                        <a:t>-time location updates and immediate alerts.</a:t>
                      </a:r>
                      <a:endParaRPr lang="en-IN" sz="1100" b="1" dirty="0"/>
                    </a:p>
                  </a:txBody>
                  <a:tcPr/>
                </a:tc>
                <a:tc>
                  <a:txBody>
                    <a:bodyPr/>
                    <a:lstStyle/>
                    <a:p>
                      <a:r>
                        <a:rPr lang="en-US" sz="1100" dirty="0"/>
                        <a:t>Limited to footwear; may not be used in all </a:t>
                      </a:r>
                      <a:r>
                        <a:rPr lang="en-US" sz="1100" dirty="0" err="1"/>
                        <a:t>scenarios.Complex</a:t>
                      </a:r>
                      <a:r>
                        <a:rPr lang="en-US" sz="1100" dirty="0"/>
                        <a:t> manufacturing for embedding sensors.</a:t>
                      </a:r>
                      <a:endParaRPr lang="en-IN" sz="1100" dirty="0"/>
                    </a:p>
                  </a:txBody>
                  <a:tcPr/>
                </a:tc>
                <a:tc>
                  <a:txBody>
                    <a:bodyPr/>
                    <a:lstStyle/>
                    <a:p>
                      <a:r>
                        <a:rPr lang="en-US" sz="1100" dirty="0"/>
                        <a:t>More sensor integration for detecting dangerous </a:t>
                      </a:r>
                      <a:r>
                        <a:rPr lang="en-US" sz="1100" dirty="0" err="1"/>
                        <a:t>environments.Use</a:t>
                      </a:r>
                      <a:r>
                        <a:rPr lang="en-US" sz="1100" dirty="0"/>
                        <a:t> of alternative energy sources like kinetic energy from walking.</a:t>
                      </a:r>
                      <a:endParaRPr lang="en-IN" sz="1100" dirty="0"/>
                    </a:p>
                  </a:txBody>
                  <a:tcPr/>
                </a:tc>
                <a:extLst>
                  <a:ext uri="{0D108BD9-81ED-4DB2-BD59-A6C34878D82A}">
                    <a16:rowId xmlns:a16="http://schemas.microsoft.com/office/drawing/2014/main" val="1095309243"/>
                  </a:ext>
                </a:extLst>
              </a:tr>
              <a:tr h="1098007">
                <a:tc>
                  <a:txBody>
                    <a:bodyPr/>
                    <a:lstStyle/>
                    <a:p>
                      <a:r>
                        <a:rPr lang="en-IN" sz="1100" dirty="0"/>
                        <a:t>8</a:t>
                      </a:r>
                    </a:p>
                  </a:txBody>
                  <a:tcPr/>
                </a:tc>
                <a:tc>
                  <a:txBody>
                    <a:bodyPr/>
                    <a:lstStyle/>
                    <a:p>
                      <a:r>
                        <a:rPr lang="en-US" sz="1100" dirty="0"/>
                        <a:t>Smart Glove-Based Women Safety Device Using IoT,2019</a:t>
                      </a:r>
                      <a:endParaRPr lang="en-IN" sz="1100" dirty="0"/>
                    </a:p>
                  </a:txBody>
                  <a:tcPr/>
                </a:tc>
                <a:tc>
                  <a:txBody>
                    <a:bodyPr/>
                    <a:lstStyle/>
                    <a:p>
                      <a:r>
                        <a:rPr lang="en-IN" sz="1100" dirty="0"/>
                        <a:t>A. Prakash, M. Joshi</a:t>
                      </a:r>
                    </a:p>
                  </a:txBody>
                  <a:tcPr/>
                </a:tc>
                <a:tc>
                  <a:txBody>
                    <a:bodyPr/>
                    <a:lstStyle/>
                    <a:p>
                      <a:r>
                        <a:rPr lang="en-US" sz="1100" dirty="0"/>
                        <a:t>The system uses IoT-enabled gloves with sensors that detect hand gestures, triggering alerts via GPS and GSM in case of emergency.</a:t>
                      </a:r>
                      <a:endParaRPr lang="en-IN" sz="1100" dirty="0"/>
                    </a:p>
                  </a:txBody>
                  <a:tcPr/>
                </a:tc>
                <a:tc>
                  <a:txBody>
                    <a:bodyPr/>
                    <a:lstStyle/>
                    <a:p>
                      <a:r>
                        <a:rPr lang="en-US" sz="1100" dirty="0"/>
                        <a:t>Gesture recognition accuracy can vary based on environmental conditions.</a:t>
                      </a:r>
                      <a:endParaRPr lang="en-IN" sz="1100" dirty="0"/>
                    </a:p>
                  </a:txBody>
                  <a:tcPr/>
                </a:tc>
                <a:tc>
                  <a:txBody>
                    <a:bodyPr/>
                    <a:lstStyle/>
                    <a:p>
                      <a:r>
                        <a:rPr lang="en-US" sz="1100" dirty="0"/>
                        <a:t>Compact design suitable for personal </a:t>
                      </a:r>
                      <a:r>
                        <a:rPr lang="en-US" sz="1100" dirty="0" err="1"/>
                        <a:t>use.Gesture</a:t>
                      </a:r>
                      <a:r>
                        <a:rPr lang="en-US" sz="1100" dirty="0"/>
                        <a:t> recognition to trigger an alarm in emergencies.</a:t>
                      </a:r>
                      <a:endParaRPr lang="en-IN" sz="1100" dirty="0"/>
                    </a:p>
                  </a:txBody>
                  <a:tcPr/>
                </a:tc>
                <a:tc>
                  <a:txBody>
                    <a:bodyPr/>
                    <a:lstStyle/>
                    <a:p>
                      <a:r>
                        <a:rPr lang="en-US" sz="1100" dirty="0"/>
                        <a:t>Limited battery </a:t>
                      </a:r>
                      <a:r>
                        <a:rPr lang="en-US" sz="1100" dirty="0" err="1"/>
                        <a:t>life.Restricted</a:t>
                      </a:r>
                      <a:r>
                        <a:rPr lang="en-US" sz="1100" dirty="0"/>
                        <a:t> hand movement for normal usage due to sensors.</a:t>
                      </a:r>
                      <a:endParaRPr lang="en-IN" sz="1100" dirty="0"/>
                    </a:p>
                  </a:txBody>
                  <a:tcPr/>
                </a:tc>
                <a:tc>
                  <a:txBody>
                    <a:bodyPr/>
                    <a:lstStyle/>
                    <a:p>
                      <a:r>
                        <a:rPr lang="en-US" sz="1100" dirty="0"/>
                        <a:t>Improving flexibility and making the system more user-friendly.</a:t>
                      </a:r>
                    </a:p>
                    <a:p>
                      <a:r>
                        <a:rPr lang="en-US" sz="1100" dirty="0"/>
                        <a:t>Adding health monitoring and voice command features.</a:t>
                      </a:r>
                    </a:p>
                    <a:p>
                      <a:endParaRPr lang="en-IN" sz="1100" dirty="0"/>
                    </a:p>
                  </a:txBody>
                  <a:tcPr/>
                </a:tc>
                <a:extLst>
                  <a:ext uri="{0D108BD9-81ED-4DB2-BD59-A6C34878D82A}">
                    <a16:rowId xmlns:a16="http://schemas.microsoft.com/office/drawing/2014/main" val="1073196874"/>
                  </a:ext>
                </a:extLst>
              </a:tr>
            </a:tbl>
          </a:graphicData>
        </a:graphic>
      </p:graphicFrame>
    </p:spTree>
    <p:extLst>
      <p:ext uri="{BB962C8B-B14F-4D97-AF65-F5344CB8AC3E}">
        <p14:creationId xmlns:p14="http://schemas.microsoft.com/office/powerpoint/2010/main" val="202668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BBE3-D9DE-0E07-D8DA-65F01656D79D}"/>
              </a:ext>
            </a:extLst>
          </p:cNvPr>
          <p:cNvSpPr>
            <a:spLocks noGrp="1"/>
          </p:cNvSpPr>
          <p:nvPr>
            <p:ph type="title"/>
          </p:nvPr>
        </p:nvSpPr>
        <p:spPr/>
        <p:txBody>
          <a:bodyPr/>
          <a:lstStyle/>
          <a:p>
            <a:endParaRPr lang="en-IN"/>
          </a:p>
        </p:txBody>
      </p:sp>
      <p:graphicFrame>
        <p:nvGraphicFramePr>
          <p:cNvPr id="13" name="Content Placeholder 12">
            <a:extLst>
              <a:ext uri="{FF2B5EF4-FFF2-40B4-BE49-F238E27FC236}">
                <a16:creationId xmlns:a16="http://schemas.microsoft.com/office/drawing/2014/main" id="{F87EDDB1-31A4-5A76-3E0F-3B7A3E84A5BE}"/>
              </a:ext>
            </a:extLst>
          </p:cNvPr>
          <p:cNvGraphicFramePr>
            <a:graphicFrameLocks noGrp="1"/>
          </p:cNvGraphicFramePr>
          <p:nvPr>
            <p:ph idx="1"/>
            <p:extLst>
              <p:ext uri="{D42A27DB-BD31-4B8C-83A1-F6EECF244321}">
                <p14:modId xmlns:p14="http://schemas.microsoft.com/office/powerpoint/2010/main" val="359058902"/>
              </p:ext>
            </p:extLst>
          </p:nvPr>
        </p:nvGraphicFramePr>
        <p:xfrm>
          <a:off x="-1" y="2364142"/>
          <a:ext cx="9144001" cy="4434840"/>
        </p:xfrm>
        <a:graphic>
          <a:graphicData uri="http://schemas.openxmlformats.org/drawingml/2006/table">
            <a:tbl>
              <a:tblPr firstRow="1" bandRow="1">
                <a:tableStyleId>{5C22544A-7EE6-4342-B048-85BDC9FD1C3A}</a:tableStyleId>
              </a:tblPr>
              <a:tblGrid>
                <a:gridCol w="679758">
                  <a:extLst>
                    <a:ext uri="{9D8B030D-6E8A-4147-A177-3AD203B41FA5}">
                      <a16:colId xmlns:a16="http://schemas.microsoft.com/office/drawing/2014/main" val="4076516717"/>
                    </a:ext>
                  </a:extLst>
                </a:gridCol>
                <a:gridCol w="1021547">
                  <a:extLst>
                    <a:ext uri="{9D8B030D-6E8A-4147-A177-3AD203B41FA5}">
                      <a16:colId xmlns:a16="http://schemas.microsoft.com/office/drawing/2014/main" val="2814451199"/>
                    </a:ext>
                  </a:extLst>
                </a:gridCol>
                <a:gridCol w="1240450">
                  <a:extLst>
                    <a:ext uri="{9D8B030D-6E8A-4147-A177-3AD203B41FA5}">
                      <a16:colId xmlns:a16="http://schemas.microsoft.com/office/drawing/2014/main" val="589553302"/>
                    </a:ext>
                  </a:extLst>
                </a:gridCol>
                <a:gridCol w="1630246">
                  <a:extLst>
                    <a:ext uri="{9D8B030D-6E8A-4147-A177-3AD203B41FA5}">
                      <a16:colId xmlns:a16="http://schemas.microsoft.com/office/drawing/2014/main" val="1244049490"/>
                    </a:ext>
                  </a:extLst>
                </a:gridCol>
                <a:gridCol w="1143000">
                  <a:extLst>
                    <a:ext uri="{9D8B030D-6E8A-4147-A177-3AD203B41FA5}">
                      <a16:colId xmlns:a16="http://schemas.microsoft.com/office/drawing/2014/main" val="1121672324"/>
                    </a:ext>
                  </a:extLst>
                </a:gridCol>
                <a:gridCol w="1143000">
                  <a:extLst>
                    <a:ext uri="{9D8B030D-6E8A-4147-A177-3AD203B41FA5}">
                      <a16:colId xmlns:a16="http://schemas.microsoft.com/office/drawing/2014/main" val="160159099"/>
                    </a:ext>
                  </a:extLst>
                </a:gridCol>
                <a:gridCol w="1373657">
                  <a:extLst>
                    <a:ext uri="{9D8B030D-6E8A-4147-A177-3AD203B41FA5}">
                      <a16:colId xmlns:a16="http://schemas.microsoft.com/office/drawing/2014/main" val="3712681260"/>
                    </a:ext>
                  </a:extLst>
                </a:gridCol>
                <a:gridCol w="912343">
                  <a:extLst>
                    <a:ext uri="{9D8B030D-6E8A-4147-A177-3AD203B41FA5}">
                      <a16:colId xmlns:a16="http://schemas.microsoft.com/office/drawing/2014/main" val="2390433568"/>
                    </a:ext>
                  </a:extLst>
                </a:gridCol>
              </a:tblGrid>
              <a:tr h="3078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Sr NO</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Paper Name ,  Year </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Author Name</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Methodology/ Algorithms/ Techniques/ </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Accuracy/ Results</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Advantage</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Disadvantage</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Future scope</a:t>
                      </a:r>
                    </a:p>
                    <a:p>
                      <a:endParaRPr lang="en-IN" sz="1600" dirty="0"/>
                    </a:p>
                  </a:txBody>
                  <a:tcPr/>
                </a:tc>
                <a:extLst>
                  <a:ext uri="{0D108BD9-81ED-4DB2-BD59-A6C34878D82A}">
                    <a16:rowId xmlns:a16="http://schemas.microsoft.com/office/drawing/2014/main" val="1171287307"/>
                  </a:ext>
                </a:extLst>
              </a:tr>
              <a:tr h="1229751">
                <a:tc>
                  <a:txBody>
                    <a:bodyPr/>
                    <a:lstStyle/>
                    <a:p>
                      <a:r>
                        <a:rPr lang="en-IN" sz="1100" dirty="0"/>
                        <a:t>9</a:t>
                      </a:r>
                    </a:p>
                  </a:txBody>
                  <a:tcPr/>
                </a:tc>
                <a:tc>
                  <a:txBody>
                    <a:bodyPr/>
                    <a:lstStyle/>
                    <a:p>
                      <a:r>
                        <a:rPr lang="en-US" sz="1100" dirty="0"/>
                        <a:t>Smart IoT-Based Belt for Women’s Safety,2021</a:t>
                      </a:r>
                      <a:endParaRPr lang="en-IN" sz="1100" dirty="0"/>
                    </a:p>
                  </a:txBody>
                  <a:tcPr/>
                </a:tc>
                <a:tc>
                  <a:txBody>
                    <a:bodyPr/>
                    <a:lstStyle/>
                    <a:p>
                      <a:r>
                        <a:rPr lang="en-IN" sz="1100" dirty="0"/>
                        <a:t>V. Kumar, S. Sharma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smart belt equipped with GPS, GSM, and a sound alarm is activated by a panic button. The belt also sends location details to emergency contacts through an IoT cloud server.</a:t>
                      </a:r>
                    </a:p>
                    <a:p>
                      <a:endParaRPr lang="en-IN" sz="1100" dirty="0"/>
                    </a:p>
                  </a:txBody>
                  <a:tcPr/>
                </a:tc>
                <a:tc>
                  <a:txBody>
                    <a:bodyPr/>
                    <a:lstStyle/>
                    <a:p>
                      <a:r>
                        <a:rPr lang="en-US" sz="1100" dirty="0"/>
                        <a:t>High for GPS location tracking but dependent on device positioning.</a:t>
                      </a:r>
                      <a:endParaRPr lang="en-IN" sz="1100" dirty="0"/>
                    </a:p>
                  </a:txBody>
                  <a:tcPr/>
                </a:tc>
                <a:tc>
                  <a:txBody>
                    <a:bodyPr/>
                    <a:lstStyle/>
                    <a:p>
                      <a:r>
                        <a:rPr lang="en-US" sz="1100" dirty="0"/>
                        <a:t>Portable and wearable as a </a:t>
                      </a:r>
                      <a:r>
                        <a:rPr lang="en-US" sz="1100" dirty="0" err="1"/>
                        <a:t>belt.Built</a:t>
                      </a:r>
                      <a:r>
                        <a:rPr lang="en-US" sz="1100" dirty="0"/>
                        <a:t>-in sound alarm and location-sharing capabilities.</a:t>
                      </a:r>
                      <a:endParaRPr lang="en-IN" sz="1100" dirty="0"/>
                    </a:p>
                  </a:txBody>
                  <a:tcPr/>
                </a:tc>
                <a:tc>
                  <a:txBody>
                    <a:bodyPr/>
                    <a:lstStyle/>
                    <a:p>
                      <a:r>
                        <a:rPr lang="en-US" sz="1100" dirty="0"/>
                        <a:t>Battery life </a:t>
                      </a:r>
                      <a:r>
                        <a:rPr lang="en-US" sz="1100" dirty="0" err="1"/>
                        <a:t>limitations.Potential</a:t>
                      </a:r>
                      <a:r>
                        <a:rPr lang="en-US" sz="1100" dirty="0"/>
                        <a:t> discomfort during continuous wear.</a:t>
                      </a:r>
                      <a:endParaRPr lang="en-IN" sz="1100" dirty="0"/>
                    </a:p>
                  </a:txBody>
                  <a:tcPr/>
                </a:tc>
                <a:tc>
                  <a:txBody>
                    <a:bodyPr/>
                    <a:lstStyle/>
                    <a:p>
                      <a:r>
                        <a:rPr lang="en-US" sz="1100" dirty="0"/>
                        <a:t>Integration of AI to predict dangerous situations based on data.</a:t>
                      </a:r>
                      <a:endParaRPr lang="en-IN" sz="1100" dirty="0"/>
                    </a:p>
                  </a:txBody>
                  <a:tcPr/>
                </a:tc>
                <a:extLst>
                  <a:ext uri="{0D108BD9-81ED-4DB2-BD59-A6C34878D82A}">
                    <a16:rowId xmlns:a16="http://schemas.microsoft.com/office/drawing/2014/main" val="3479578864"/>
                  </a:ext>
                </a:extLst>
              </a:tr>
              <a:tr h="1229751">
                <a:tc>
                  <a:txBody>
                    <a:bodyPr/>
                    <a:lstStyle/>
                    <a:p>
                      <a:r>
                        <a:rPr lang="en-IN" sz="1100" dirty="0"/>
                        <a:t>10</a:t>
                      </a:r>
                    </a:p>
                  </a:txBody>
                  <a:tcPr/>
                </a:tc>
                <a:tc>
                  <a:txBody>
                    <a:bodyPr/>
                    <a:lstStyle/>
                    <a:p>
                      <a:r>
                        <a:rPr lang="en-US" sz="1100" dirty="0"/>
                        <a:t>IoT-Based Real-Time Women Safety Device with Camera and Voice Recorder,2022</a:t>
                      </a:r>
                      <a:endParaRPr lang="en-IN" sz="1100" dirty="0"/>
                    </a:p>
                  </a:txBody>
                  <a:tcPr/>
                </a:tc>
                <a:tc>
                  <a:txBody>
                    <a:bodyPr/>
                    <a:lstStyle/>
                    <a:p>
                      <a:r>
                        <a:rPr lang="en-IN" sz="1100" dirty="0"/>
                        <a:t>M. Singh, R. Kaur</a:t>
                      </a:r>
                    </a:p>
                  </a:txBody>
                  <a:tcPr/>
                </a:tc>
                <a:tc>
                  <a:txBody>
                    <a:bodyPr/>
                    <a:lstStyle/>
                    <a:p>
                      <a:r>
                        <a:rPr lang="en-US" sz="1100" dirty="0"/>
                        <a:t>The device uses IoT modules, including a camera and microphone, to continuously monitor surroundings. In case of a distress signal, it records and sends the data along with location information to pre-defined contacts.</a:t>
                      </a:r>
                      <a:endParaRPr lang="en-IN" sz="1100" dirty="0"/>
                    </a:p>
                  </a:txBody>
                  <a:tcPr/>
                </a:tc>
                <a:tc>
                  <a:txBody>
                    <a:bodyPr/>
                    <a:lstStyle/>
                    <a:p>
                      <a:r>
                        <a:rPr lang="en-US" sz="1100" dirty="0"/>
                        <a:t>High in detecting audio-visual threats, dependent on data transmission speed and network availability.</a:t>
                      </a:r>
                      <a:endParaRPr lang="en-IN" sz="1100" dirty="0"/>
                    </a:p>
                  </a:txBody>
                  <a:tcPr/>
                </a:tc>
                <a:tc>
                  <a:txBody>
                    <a:bodyPr/>
                    <a:lstStyle/>
                    <a:p>
                      <a:r>
                        <a:rPr lang="en-US" sz="1100" dirty="0"/>
                        <a:t>Incorporates both video and audio recording for evidence </a:t>
                      </a:r>
                      <a:r>
                        <a:rPr lang="en-US" sz="1100" dirty="0" err="1"/>
                        <a:t>collection.Immediate</a:t>
                      </a:r>
                      <a:r>
                        <a:rPr lang="en-US" sz="1100" dirty="0"/>
                        <a:t> alert system to emergency contacts.</a:t>
                      </a:r>
                      <a:endParaRPr lang="en-IN" sz="1100" dirty="0"/>
                    </a:p>
                  </a:txBody>
                  <a:tcPr/>
                </a:tc>
                <a:tc>
                  <a:txBody>
                    <a:bodyPr/>
                    <a:lstStyle/>
                    <a:p>
                      <a:r>
                        <a:rPr lang="en-US" sz="1100" dirty="0"/>
                        <a:t>Requires consistent connectivity to cloud storage for data backup.</a:t>
                      </a:r>
                    </a:p>
                    <a:p>
                      <a:r>
                        <a:rPr lang="en-US" sz="1100" dirty="0"/>
                        <a:t>Privacy concerns regarding continuous recording.</a:t>
                      </a:r>
                    </a:p>
                    <a:p>
                      <a:endParaRPr lang="en-IN" sz="1100" dirty="0"/>
                    </a:p>
                  </a:txBody>
                  <a:tcPr/>
                </a:tc>
                <a:tc>
                  <a:txBody>
                    <a:bodyPr/>
                    <a:lstStyle/>
                    <a:p>
                      <a:r>
                        <a:rPr lang="en-US" sz="1100" dirty="0"/>
                        <a:t>Use of AI for detecting dangerous scenarios via video </a:t>
                      </a:r>
                      <a:r>
                        <a:rPr lang="en-US" sz="1100" dirty="0" err="1"/>
                        <a:t>analysis.Improvement</a:t>
                      </a:r>
                      <a:r>
                        <a:rPr lang="en-US" sz="1100" dirty="0"/>
                        <a:t> in battery life and privacy controls.</a:t>
                      </a:r>
                      <a:endParaRPr lang="en-IN" sz="1100" dirty="0"/>
                    </a:p>
                  </a:txBody>
                  <a:tcPr/>
                </a:tc>
                <a:extLst>
                  <a:ext uri="{0D108BD9-81ED-4DB2-BD59-A6C34878D82A}">
                    <a16:rowId xmlns:a16="http://schemas.microsoft.com/office/drawing/2014/main" val="708785374"/>
                  </a:ext>
                </a:extLst>
              </a:tr>
            </a:tbl>
          </a:graphicData>
        </a:graphic>
      </p:graphicFrame>
      <p:sp>
        <p:nvSpPr>
          <p:cNvPr id="4" name="Footer Placeholder 3">
            <a:extLst>
              <a:ext uri="{FF2B5EF4-FFF2-40B4-BE49-F238E27FC236}">
                <a16:creationId xmlns:a16="http://schemas.microsoft.com/office/drawing/2014/main" id="{A5E11AE5-E16E-F0F4-8692-FBB263DD77BE}"/>
              </a:ext>
            </a:extLst>
          </p:cNvPr>
          <p:cNvSpPr>
            <a:spLocks noGrp="1"/>
          </p:cNvSpPr>
          <p:nvPr>
            <p:ph type="ftr" sz="quarter" idx="11"/>
          </p:nvPr>
        </p:nvSpPr>
        <p:spPr/>
        <p:txBody>
          <a:bodyPr/>
          <a:lstStyle/>
          <a:p>
            <a:r>
              <a:rPr lang="en-US"/>
              <a:t>Dept of Computer Science and Engineering </a:t>
            </a:r>
            <a:endParaRPr lang="en-GB"/>
          </a:p>
        </p:txBody>
      </p:sp>
      <p:sp>
        <p:nvSpPr>
          <p:cNvPr id="5" name="Slide Number Placeholder 4">
            <a:extLst>
              <a:ext uri="{FF2B5EF4-FFF2-40B4-BE49-F238E27FC236}">
                <a16:creationId xmlns:a16="http://schemas.microsoft.com/office/drawing/2014/main" id="{97728549-5976-01CE-53A5-A0F3C61E79AD}"/>
              </a:ext>
            </a:extLst>
          </p:cNvPr>
          <p:cNvSpPr>
            <a:spLocks noGrp="1"/>
          </p:cNvSpPr>
          <p:nvPr>
            <p:ph type="sldNum" sz="quarter" idx="12"/>
          </p:nvPr>
        </p:nvSpPr>
        <p:spPr/>
        <p:txBody>
          <a:bodyPr/>
          <a:lstStyle/>
          <a:p>
            <a:fld id="{1EC248AB-E565-412B-9D95-9B07D6A4F3F3}" type="slidenum">
              <a:rPr lang="en-GB" smtClean="0"/>
              <a:pPr/>
              <a:t>11</a:t>
            </a:fld>
            <a:endParaRPr lang="en-GB"/>
          </a:p>
        </p:txBody>
      </p:sp>
      <p:pic>
        <p:nvPicPr>
          <p:cNvPr id="6" name="Content Placeholder 17">
            <a:extLst>
              <a:ext uri="{FF2B5EF4-FFF2-40B4-BE49-F238E27FC236}">
                <a16:creationId xmlns:a16="http://schemas.microsoft.com/office/drawing/2014/main" id="{9F626CDC-EA4D-65FD-9772-29DDD2B86750}"/>
              </a:ext>
            </a:extLst>
          </p:cNvPr>
          <p:cNvPicPr>
            <a:picLocks noChangeAspect="1"/>
          </p:cNvPicPr>
          <p:nvPr/>
        </p:nvPicPr>
        <p:blipFill>
          <a:blip r:embed="rId2"/>
          <a:stretch>
            <a:fillRect/>
          </a:stretch>
        </p:blipFill>
        <p:spPr>
          <a:xfrm>
            <a:off x="7489267" y="155492"/>
            <a:ext cx="1207113" cy="1036410"/>
          </a:xfrm>
          <a:prstGeom prst="rect">
            <a:avLst/>
          </a:prstGeom>
        </p:spPr>
      </p:pic>
      <p:sp>
        <p:nvSpPr>
          <p:cNvPr id="7" name="Footer Placeholder 3">
            <a:extLst>
              <a:ext uri="{FF2B5EF4-FFF2-40B4-BE49-F238E27FC236}">
                <a16:creationId xmlns:a16="http://schemas.microsoft.com/office/drawing/2014/main" id="{78C2C09F-CA57-368A-0104-6F82377E985B}"/>
              </a:ext>
            </a:extLst>
          </p:cNvPr>
          <p:cNvSpPr txBox="1">
            <a:spLocks/>
          </p:cNvSpPr>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Dept of Computer Science and Engineering </a:t>
            </a:r>
            <a:endParaRPr lang="en-GB"/>
          </a:p>
        </p:txBody>
      </p:sp>
      <p:sp>
        <p:nvSpPr>
          <p:cNvPr id="8" name="Slide Number Placeholder 4">
            <a:extLst>
              <a:ext uri="{FF2B5EF4-FFF2-40B4-BE49-F238E27FC236}">
                <a16:creationId xmlns:a16="http://schemas.microsoft.com/office/drawing/2014/main" id="{75C093A5-003F-38E2-E5F8-FE1D4666E25A}"/>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C248AB-E565-412B-9D95-9B07D6A4F3F3}" type="slidenum">
              <a:rPr lang="en-GB" smtClean="0"/>
              <a:pPr/>
              <a:t>11</a:t>
            </a:fld>
            <a:endParaRPr lang="en-GB"/>
          </a:p>
        </p:txBody>
      </p:sp>
      <p:pic>
        <p:nvPicPr>
          <p:cNvPr id="9" name="Picture 6">
            <a:extLst>
              <a:ext uri="{FF2B5EF4-FFF2-40B4-BE49-F238E27FC236}">
                <a16:creationId xmlns:a16="http://schemas.microsoft.com/office/drawing/2014/main" id="{D97D7C23-2748-15DC-E859-ACD1512C1C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7620" y="155492"/>
            <a:ext cx="1202454" cy="1033504"/>
          </a:xfrm>
          <a:prstGeom prst="rect">
            <a:avLst/>
          </a:prstGeom>
          <a:noFill/>
          <a:ln w="9525">
            <a:noFill/>
            <a:miter lim="800000"/>
            <a:headEnd/>
            <a:tailEnd/>
          </a:ln>
        </p:spPr>
      </p:pic>
      <p:sp>
        <p:nvSpPr>
          <p:cNvPr id="10" name="TextBox 9">
            <a:extLst>
              <a:ext uri="{FF2B5EF4-FFF2-40B4-BE49-F238E27FC236}">
                <a16:creationId xmlns:a16="http://schemas.microsoft.com/office/drawing/2014/main" id="{4202F792-CFB0-3B13-63BE-FFF1CE97D93B}"/>
              </a:ext>
            </a:extLst>
          </p:cNvPr>
          <p:cNvSpPr txBox="1"/>
          <p:nvPr/>
        </p:nvSpPr>
        <p:spPr>
          <a:xfrm>
            <a:off x="2051720" y="0"/>
            <a:ext cx="4572000" cy="1569660"/>
          </a:xfrm>
          <a:prstGeom prst="rect">
            <a:avLst/>
          </a:prstGeom>
          <a:noFill/>
        </p:spPr>
        <p:txBody>
          <a:bodyPr wrap="square">
            <a:spAutoFit/>
          </a:bodyPr>
          <a:lstStyle/>
          <a:p>
            <a:pPr algn="ctr"/>
            <a:r>
              <a:rPr lang="en-US" sz="1600" dirty="0"/>
              <a:t>Nutan Maharashtra Vidya </a:t>
            </a:r>
            <a:r>
              <a:rPr lang="en-US" sz="1600" dirty="0" err="1"/>
              <a:t>Prasarak</a:t>
            </a:r>
            <a:r>
              <a:rPr lang="en-US" sz="1600" dirty="0"/>
              <a:t> Mandal’s </a:t>
            </a:r>
            <a:br>
              <a:rPr lang="en-US" sz="1600" dirty="0"/>
            </a:br>
            <a:r>
              <a:rPr lang="en-US" sz="1600" dirty="0"/>
              <a:t> </a:t>
            </a:r>
            <a:r>
              <a:rPr lang="en-US" sz="1600" b="1" dirty="0"/>
              <a:t>NUTAN COLLEGE OF ENGINEERING AND RESEARCH </a:t>
            </a:r>
            <a:br>
              <a:rPr lang="en-US" sz="1600" dirty="0"/>
            </a:br>
            <a:r>
              <a:rPr lang="en-US" sz="1600" dirty="0"/>
              <a:t>Under Administrative Support of Pimpri Chinchwad  Education Trust </a:t>
            </a:r>
            <a:br>
              <a:rPr lang="en-US" sz="1600" dirty="0"/>
            </a:br>
            <a:r>
              <a:rPr lang="en-US" sz="1600" dirty="0"/>
              <a:t>ISO 21001:2018 EOMS Certified 	</a:t>
            </a:r>
            <a:br>
              <a:rPr lang="en-US" sz="1600" dirty="0"/>
            </a:br>
            <a:endParaRPr lang="en-IN" sz="1600" dirty="0"/>
          </a:p>
        </p:txBody>
      </p:sp>
      <p:pic>
        <p:nvPicPr>
          <p:cNvPr id="11" name="Picture 10">
            <a:extLst>
              <a:ext uri="{FF2B5EF4-FFF2-40B4-BE49-F238E27FC236}">
                <a16:creationId xmlns:a16="http://schemas.microsoft.com/office/drawing/2014/main" id="{2312A881-D47F-893F-BA67-0101E3C5C889}"/>
              </a:ext>
            </a:extLst>
          </p:cNvPr>
          <p:cNvPicPr>
            <a:picLocks noChangeAspect="1"/>
          </p:cNvPicPr>
          <p:nvPr/>
        </p:nvPicPr>
        <p:blipFill>
          <a:blip r:embed="rId4"/>
          <a:stretch>
            <a:fillRect/>
          </a:stretch>
        </p:blipFill>
        <p:spPr>
          <a:xfrm>
            <a:off x="12750" y="1411482"/>
            <a:ext cx="9144000" cy="432816"/>
          </a:xfrm>
          <a:prstGeom prst="rect">
            <a:avLst/>
          </a:prstGeom>
        </p:spPr>
      </p:pic>
      <p:sp>
        <p:nvSpPr>
          <p:cNvPr id="12" name="TextBox 11">
            <a:extLst>
              <a:ext uri="{FF2B5EF4-FFF2-40B4-BE49-F238E27FC236}">
                <a16:creationId xmlns:a16="http://schemas.microsoft.com/office/drawing/2014/main" id="{298DDA8F-3F72-5AD4-3EB2-9B30C1C6ED50}"/>
              </a:ext>
            </a:extLst>
          </p:cNvPr>
          <p:cNvSpPr txBox="1"/>
          <p:nvPr/>
        </p:nvSpPr>
        <p:spPr>
          <a:xfrm>
            <a:off x="107504" y="1848786"/>
            <a:ext cx="4576712" cy="954107"/>
          </a:xfrm>
          <a:prstGeom prst="rect">
            <a:avLst/>
          </a:prstGeom>
          <a:noFill/>
        </p:spPr>
        <p:txBody>
          <a:bodyPr wrap="square">
            <a:spAutoFit/>
          </a:bodyPr>
          <a:lstStyle/>
          <a:p>
            <a:pPr algn="l"/>
            <a:r>
              <a:rPr lang="en-IN" altLang="en-US" sz="2800" b="1" dirty="0"/>
              <a:t>Literature survey</a:t>
            </a:r>
            <a:br>
              <a:rPr lang="en-IN" altLang="en-US" sz="2800" dirty="0"/>
            </a:br>
            <a:endParaRPr lang="en-IN" altLang="en-US" sz="2800" dirty="0"/>
          </a:p>
        </p:txBody>
      </p:sp>
    </p:spTree>
    <p:extLst>
      <p:ext uri="{BB962C8B-B14F-4D97-AF65-F5344CB8AC3E}">
        <p14:creationId xmlns:p14="http://schemas.microsoft.com/office/powerpoint/2010/main" val="46204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675A-C027-A3B8-6E8C-4F16E8E8BDCD}"/>
              </a:ext>
            </a:extLst>
          </p:cNvPr>
          <p:cNvSpPr>
            <a:spLocks noGrp="1"/>
          </p:cNvSpPr>
          <p:nvPr>
            <p:ph type="title"/>
          </p:nvPr>
        </p:nvSpPr>
        <p:spPr/>
        <p:txBody>
          <a:bodyPr>
            <a:normAutofit/>
          </a:bodyPr>
          <a:lstStyle/>
          <a:p>
            <a:r>
              <a:rPr lang="en-US" sz="1600" dirty="0"/>
              <a:t>Nutan Maharashtra Vidya </a:t>
            </a:r>
            <a:r>
              <a:rPr lang="en-US" sz="1600" dirty="0" err="1"/>
              <a:t>Prasarak</a:t>
            </a:r>
            <a:r>
              <a:rPr lang="en-US" sz="1600" dirty="0"/>
              <a:t> Mandal’s </a:t>
            </a:r>
            <a:br>
              <a:rPr lang="en-US" sz="1600" dirty="0"/>
            </a:br>
            <a:r>
              <a:rPr lang="en-US" sz="1600" dirty="0"/>
              <a:t> </a:t>
            </a:r>
            <a:r>
              <a:rPr lang="en-US" sz="1600" b="1" dirty="0"/>
              <a:t>NUTAN COLLEGE OF ENGINEERING AND RESEARCH </a:t>
            </a:r>
            <a:br>
              <a:rPr lang="en-US" sz="1600" dirty="0"/>
            </a:br>
            <a:r>
              <a:rPr lang="en-US" sz="1600" dirty="0"/>
              <a:t>Under Administrative Support of Pimpri Chinchwad  Education Trust </a:t>
            </a:r>
            <a:br>
              <a:rPr lang="en-US" sz="1600" dirty="0"/>
            </a:br>
            <a:r>
              <a:rPr lang="en-US" sz="1600" dirty="0"/>
              <a:t>ISO 21001:2018 EOMS Certified</a:t>
            </a:r>
            <a:endParaRPr lang="en-IN" sz="1600" dirty="0"/>
          </a:p>
        </p:txBody>
      </p:sp>
      <p:sp>
        <p:nvSpPr>
          <p:cNvPr id="3" name="Content Placeholder 2">
            <a:extLst>
              <a:ext uri="{FF2B5EF4-FFF2-40B4-BE49-F238E27FC236}">
                <a16:creationId xmlns:a16="http://schemas.microsoft.com/office/drawing/2014/main" id="{2E263B63-044D-453A-307D-E6BCB6346344}"/>
              </a:ext>
            </a:extLst>
          </p:cNvPr>
          <p:cNvSpPr>
            <a:spLocks noGrp="1"/>
          </p:cNvSpPr>
          <p:nvPr>
            <p:ph idx="1"/>
          </p:nvPr>
        </p:nvSpPr>
        <p:spPr/>
        <p:txBody>
          <a:bodyPr>
            <a:normAutofit/>
          </a:bodyPr>
          <a:lstStyle/>
          <a:p>
            <a:pPr algn="ctr"/>
            <a:r>
              <a:rPr lang="en-US" sz="1600" dirty="0"/>
              <a:t>	</a:t>
            </a:r>
            <a:br>
              <a:rPr lang="en-US" sz="1600" dirty="0"/>
            </a:br>
            <a:endParaRPr lang="en-IN" sz="1600" dirty="0"/>
          </a:p>
        </p:txBody>
      </p:sp>
      <p:sp>
        <p:nvSpPr>
          <p:cNvPr id="4" name="Footer Placeholder 3">
            <a:extLst>
              <a:ext uri="{FF2B5EF4-FFF2-40B4-BE49-F238E27FC236}">
                <a16:creationId xmlns:a16="http://schemas.microsoft.com/office/drawing/2014/main" id="{344A4272-A27C-9EA4-C474-F40B098F25CB}"/>
              </a:ext>
            </a:extLst>
          </p:cNvPr>
          <p:cNvSpPr>
            <a:spLocks noGrp="1"/>
          </p:cNvSpPr>
          <p:nvPr>
            <p:ph type="ftr" sz="quarter" idx="11"/>
          </p:nvPr>
        </p:nvSpPr>
        <p:spPr/>
        <p:txBody>
          <a:bodyPr/>
          <a:lstStyle/>
          <a:p>
            <a:r>
              <a:rPr lang="en-US"/>
              <a:t>Dept of Computer Science and Engineering </a:t>
            </a:r>
            <a:endParaRPr lang="en-GB"/>
          </a:p>
        </p:txBody>
      </p:sp>
      <p:sp>
        <p:nvSpPr>
          <p:cNvPr id="5" name="Slide Number Placeholder 4">
            <a:extLst>
              <a:ext uri="{FF2B5EF4-FFF2-40B4-BE49-F238E27FC236}">
                <a16:creationId xmlns:a16="http://schemas.microsoft.com/office/drawing/2014/main" id="{DD4F85FB-8C1A-4F30-4D71-02D0EE2C234C}"/>
              </a:ext>
            </a:extLst>
          </p:cNvPr>
          <p:cNvSpPr>
            <a:spLocks noGrp="1"/>
          </p:cNvSpPr>
          <p:nvPr>
            <p:ph type="sldNum" sz="quarter" idx="12"/>
          </p:nvPr>
        </p:nvSpPr>
        <p:spPr/>
        <p:txBody>
          <a:bodyPr/>
          <a:lstStyle/>
          <a:p>
            <a:fld id="{1EC248AB-E565-412B-9D95-9B07D6A4F3F3}" type="slidenum">
              <a:rPr lang="en-GB" smtClean="0"/>
              <a:pPr/>
              <a:t>12</a:t>
            </a:fld>
            <a:endParaRPr lang="en-GB"/>
          </a:p>
        </p:txBody>
      </p:sp>
      <p:pic>
        <p:nvPicPr>
          <p:cNvPr id="6" name="Picture 6">
            <a:extLst>
              <a:ext uri="{FF2B5EF4-FFF2-40B4-BE49-F238E27FC236}">
                <a16:creationId xmlns:a16="http://schemas.microsoft.com/office/drawing/2014/main" id="{2419C15E-818E-52F2-AAFD-8016DBFC8B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23528" y="384134"/>
            <a:ext cx="1202454" cy="1033504"/>
          </a:xfrm>
          <a:prstGeom prst="rect">
            <a:avLst/>
          </a:prstGeom>
          <a:noFill/>
          <a:ln w="9525">
            <a:noFill/>
            <a:miter lim="800000"/>
            <a:headEnd/>
            <a:tailEnd/>
          </a:ln>
        </p:spPr>
      </p:pic>
      <p:pic>
        <p:nvPicPr>
          <p:cNvPr id="8" name="Picture 7">
            <a:extLst>
              <a:ext uri="{FF2B5EF4-FFF2-40B4-BE49-F238E27FC236}">
                <a16:creationId xmlns:a16="http://schemas.microsoft.com/office/drawing/2014/main" id="{6E615C60-A4B5-26BC-7FBE-E14C727DEACF}"/>
              </a:ext>
            </a:extLst>
          </p:cNvPr>
          <p:cNvPicPr>
            <a:picLocks noChangeAspect="1"/>
          </p:cNvPicPr>
          <p:nvPr/>
        </p:nvPicPr>
        <p:blipFill>
          <a:blip r:embed="rId3"/>
          <a:stretch>
            <a:fillRect/>
          </a:stretch>
        </p:blipFill>
        <p:spPr>
          <a:xfrm>
            <a:off x="7812360" y="416871"/>
            <a:ext cx="1207113" cy="1036410"/>
          </a:xfrm>
          <a:prstGeom prst="rect">
            <a:avLst/>
          </a:prstGeom>
        </p:spPr>
      </p:pic>
      <p:pic>
        <p:nvPicPr>
          <p:cNvPr id="9" name="Picture 8">
            <a:extLst>
              <a:ext uri="{FF2B5EF4-FFF2-40B4-BE49-F238E27FC236}">
                <a16:creationId xmlns:a16="http://schemas.microsoft.com/office/drawing/2014/main" id="{1A6AA9BD-8A66-1953-81EF-CED43725E13F}"/>
              </a:ext>
            </a:extLst>
          </p:cNvPr>
          <p:cNvPicPr>
            <a:picLocks noChangeAspect="1"/>
          </p:cNvPicPr>
          <p:nvPr/>
        </p:nvPicPr>
        <p:blipFill>
          <a:blip r:embed="rId4"/>
          <a:stretch>
            <a:fillRect/>
          </a:stretch>
        </p:blipFill>
        <p:spPr>
          <a:xfrm>
            <a:off x="1112" y="1554108"/>
            <a:ext cx="9144000" cy="432816"/>
          </a:xfrm>
          <a:prstGeom prst="rect">
            <a:avLst/>
          </a:prstGeom>
        </p:spPr>
      </p:pic>
      <p:sp>
        <p:nvSpPr>
          <p:cNvPr id="11" name="TextBox 10">
            <a:extLst>
              <a:ext uri="{FF2B5EF4-FFF2-40B4-BE49-F238E27FC236}">
                <a16:creationId xmlns:a16="http://schemas.microsoft.com/office/drawing/2014/main" id="{C053A646-C924-F29A-C6AD-FF8BFAC16620}"/>
              </a:ext>
            </a:extLst>
          </p:cNvPr>
          <p:cNvSpPr txBox="1"/>
          <p:nvPr/>
        </p:nvSpPr>
        <p:spPr>
          <a:xfrm>
            <a:off x="365163" y="2083555"/>
            <a:ext cx="4572000" cy="707886"/>
          </a:xfrm>
          <a:prstGeom prst="rect">
            <a:avLst/>
          </a:prstGeom>
          <a:noFill/>
        </p:spPr>
        <p:txBody>
          <a:bodyPr wrap="square">
            <a:spAutoFit/>
          </a:bodyPr>
          <a:lstStyle/>
          <a:p>
            <a:r>
              <a:rPr kumimoji="0" lang="en-IN" altLang="en-US" sz="4000" b="0" i="0" u="none" strike="noStrike" kern="1200" cap="none" spc="0" normalizeH="0" baseline="0" noProof="0" dirty="0">
                <a:ln>
                  <a:noFill/>
                </a:ln>
                <a:solidFill>
                  <a:prstClr val="black"/>
                </a:solidFill>
                <a:effectLst/>
                <a:uLnTx/>
                <a:uFillTx/>
                <a:latin typeface="Calibri"/>
                <a:ea typeface="+mn-ea"/>
                <a:cs typeface="+mn-cs"/>
              </a:rPr>
              <a:t>Methodology</a:t>
            </a:r>
            <a:endParaRPr lang="en-IN" sz="4000" dirty="0"/>
          </a:p>
        </p:txBody>
      </p:sp>
      <p:sp>
        <p:nvSpPr>
          <p:cNvPr id="12" name="Rectangle 1">
            <a:extLst>
              <a:ext uri="{FF2B5EF4-FFF2-40B4-BE49-F238E27FC236}">
                <a16:creationId xmlns:a16="http://schemas.microsoft.com/office/drawing/2014/main" id="{F693BB06-A924-5A27-062B-778BB24D9079}"/>
              </a:ext>
            </a:extLst>
          </p:cNvPr>
          <p:cNvSpPr>
            <a:spLocks noChangeArrowheads="1"/>
          </p:cNvSpPr>
          <p:nvPr/>
        </p:nvSpPr>
        <p:spPr bwMode="auto">
          <a:xfrm>
            <a:off x="457200" y="2800960"/>
            <a:ext cx="843528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Design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Components: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A9G Board (for GPS &amp; GSM).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XIAO C3 (microcontroller).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LiPo Battery (with voltage regulation via HT7333).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Push Button (emergency trigger) and On/Off Button.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Working Process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Press the button to activate the device and send GPS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location is sent via GSM to pre-set contacts.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Device turns off automatically to save power.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805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13</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4" name="Rectangle 3"/>
          <p:cNvSpPr/>
          <p:nvPr/>
        </p:nvSpPr>
        <p:spPr>
          <a:xfrm>
            <a:off x="0" y="1585331"/>
            <a:ext cx="9248109" cy="707886"/>
          </a:xfrm>
          <a:prstGeom prst="rect">
            <a:avLst/>
          </a:prstGeom>
        </p:spPr>
        <p:txBody>
          <a:bodyPr wrap="none">
            <a:spAutoFit/>
          </a:bodyPr>
          <a:lstStyle/>
          <a:p>
            <a:r>
              <a:rPr lang="en-IN" altLang="en-US" sz="4000" dirty="0"/>
              <a:t>System Architecture&amp; System Requirement </a:t>
            </a:r>
            <a:endParaRPr lang="en-US" sz="4000" dirty="0"/>
          </a:p>
        </p:txBody>
      </p:sp>
      <p:pic>
        <p:nvPicPr>
          <p:cNvPr id="5" name="Picture 4">
            <a:extLst>
              <a:ext uri="{FF2B5EF4-FFF2-40B4-BE49-F238E27FC236}">
                <a16:creationId xmlns:a16="http://schemas.microsoft.com/office/drawing/2014/main" id="{F5013BEF-1E75-B4BA-D1BB-5E9431D34A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8008" y="2420888"/>
            <a:ext cx="5895975" cy="3771900"/>
          </a:xfrm>
          <a:prstGeom prst="rect">
            <a:avLst/>
          </a:prstGeom>
        </p:spPr>
      </p:pic>
    </p:spTree>
    <p:extLst>
      <p:ext uri="{BB962C8B-B14F-4D97-AF65-F5344CB8AC3E}">
        <p14:creationId xmlns:p14="http://schemas.microsoft.com/office/powerpoint/2010/main" val="254572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28A83A-394D-4128-BF8A-6F6E21C9310B}"/>
              </a:ext>
            </a:extLst>
          </p:cNvPr>
          <p:cNvSpPr>
            <a:spLocks noGrp="1"/>
          </p:cNvSpPr>
          <p:nvPr>
            <p:ph type="ftr" sz="quarter" idx="11"/>
          </p:nvPr>
        </p:nvSpPr>
        <p:spPr/>
        <p:txBody>
          <a:bodyPr/>
          <a:lstStyle/>
          <a:p>
            <a:r>
              <a:rPr lang="en-US"/>
              <a:t>Dept of Computer Science and Engineering </a:t>
            </a:r>
            <a:endParaRPr lang="en-GB"/>
          </a:p>
        </p:txBody>
      </p:sp>
      <p:sp>
        <p:nvSpPr>
          <p:cNvPr id="3" name="Slide Number Placeholder 2">
            <a:extLst>
              <a:ext uri="{FF2B5EF4-FFF2-40B4-BE49-F238E27FC236}">
                <a16:creationId xmlns:a16="http://schemas.microsoft.com/office/drawing/2014/main" id="{14FB9E5F-F5E5-47FB-A7AB-B2A687CCD893}"/>
              </a:ext>
            </a:extLst>
          </p:cNvPr>
          <p:cNvSpPr>
            <a:spLocks noGrp="1"/>
          </p:cNvSpPr>
          <p:nvPr>
            <p:ph type="sldNum" sz="quarter" idx="12"/>
          </p:nvPr>
        </p:nvSpPr>
        <p:spPr/>
        <p:txBody>
          <a:bodyPr/>
          <a:lstStyle/>
          <a:p>
            <a:fld id="{1EC248AB-E565-412B-9D95-9B07D6A4F3F3}" type="slidenum">
              <a:rPr lang="en-GB" smtClean="0"/>
              <a:pPr/>
              <a:t>14</a:t>
            </a:fld>
            <a:endParaRPr lang="en-GB"/>
          </a:p>
        </p:txBody>
      </p:sp>
      <p:sp>
        <p:nvSpPr>
          <p:cNvPr id="4" name="TextBox 3">
            <a:extLst>
              <a:ext uri="{FF2B5EF4-FFF2-40B4-BE49-F238E27FC236}">
                <a16:creationId xmlns:a16="http://schemas.microsoft.com/office/drawing/2014/main" id="{865E575C-0B9E-4CF4-85AF-F4FC1AA9BAD1}"/>
              </a:ext>
            </a:extLst>
          </p:cNvPr>
          <p:cNvSpPr txBox="1"/>
          <p:nvPr/>
        </p:nvSpPr>
        <p:spPr>
          <a:xfrm>
            <a:off x="107504" y="980809"/>
            <a:ext cx="8928992" cy="5478423"/>
          </a:xfrm>
          <a:prstGeom prst="rect">
            <a:avLst/>
          </a:prstGeom>
          <a:noFill/>
        </p:spPr>
        <p:txBody>
          <a:bodyPr wrap="square" rtlCol="0">
            <a:spAutoFit/>
          </a:bodyPr>
          <a:lstStyle/>
          <a:p>
            <a:r>
              <a:rPr lang="en-US" sz="4000" dirty="0"/>
              <a:t>                         Future Scope</a:t>
            </a:r>
          </a:p>
          <a:p>
            <a:pPr marL="285750" indent="-285750">
              <a:buFont typeface="Arial" panose="020B0604020202020204" pitchFamily="34" charset="0"/>
              <a:buChar char="•"/>
            </a:pPr>
            <a:r>
              <a:rPr lang="en-US" b="1" dirty="0"/>
              <a:t>Growing Demand for Personal Safety Solutions</a:t>
            </a:r>
            <a:r>
              <a:rPr lang="en-US" dirty="0"/>
              <a:t>: With increasing concerns about women's safety globally, the market for compact and accessible personal safety devices, such as keychains, is expected to expand. These devices provide a discreet way to alert others during emergencies, boosting their demand.</a:t>
            </a:r>
          </a:p>
          <a:p>
            <a:pPr marL="285750" indent="-285750">
              <a:buFont typeface="Arial" panose="020B0604020202020204" pitchFamily="34" charset="0"/>
              <a:buChar char="•"/>
            </a:pPr>
            <a:r>
              <a:rPr lang="en-US" b="1" dirty="0"/>
              <a:t>Integration with Smart Technology</a:t>
            </a:r>
            <a:r>
              <a:rPr lang="en-US" dirty="0"/>
              <a:t>: Future keychain devices can integrate with smart technologies like GPS, Bluetooth, and mobile apps to send real-time alerts to emergency contacts or law enforcement, offering enhanced safety features and better tracking.</a:t>
            </a:r>
          </a:p>
          <a:p>
            <a:pPr marL="285750" indent="-285750">
              <a:buFont typeface="Arial" panose="020B0604020202020204" pitchFamily="34" charset="0"/>
              <a:buChar char="•"/>
            </a:pPr>
            <a:r>
              <a:rPr lang="en-US" b="1" dirty="0"/>
              <a:t>Potential for AI and IoT Applications</a:t>
            </a:r>
            <a:r>
              <a:rPr lang="en-US" dirty="0"/>
              <a:t>: Leveraging AI and IoT, the keychain can predict dangerous situations based on location data, user behavior, and surrounding conditions, offering preemptive alerts or calling authorities automatically, making it smarter and more reliable.</a:t>
            </a:r>
          </a:p>
          <a:p>
            <a:pPr marL="285750" indent="-285750">
              <a:buFont typeface="Arial" panose="020B0604020202020204" pitchFamily="34" charset="0"/>
              <a:buChar char="•"/>
            </a:pPr>
            <a:r>
              <a:rPr lang="en-US" b="1" dirty="0"/>
              <a:t>Customizable Features for Different User Groups</a:t>
            </a:r>
            <a:r>
              <a:rPr lang="en-US" dirty="0"/>
              <a:t>: The scope for customizing features to suit different user demographics, such as different safety needs for students, working women, or senior citizens, can make the device widely appealing and versatile.</a:t>
            </a:r>
          </a:p>
          <a:p>
            <a:pPr marL="285750" indent="-285750">
              <a:buFont typeface="Arial" panose="020B0604020202020204" pitchFamily="34" charset="0"/>
              <a:buChar char="•"/>
            </a:pPr>
            <a:r>
              <a:rPr lang="en-US" b="1" dirty="0"/>
              <a:t>Opportunities for Collaboration with Authorities</a:t>
            </a:r>
            <a:r>
              <a:rPr lang="en-US" dirty="0"/>
              <a:t>: Future versions of women’s safety keychains can collaborate directly with local police or emergency services, offering instant SOS alerts and a quicker response time, improving overall public safety networks.</a:t>
            </a:r>
            <a:endParaRPr lang="en-IN" dirty="0"/>
          </a:p>
        </p:txBody>
      </p:sp>
      <p:pic>
        <p:nvPicPr>
          <p:cNvPr id="7" name="Picture 6">
            <a:extLst>
              <a:ext uri="{FF2B5EF4-FFF2-40B4-BE49-F238E27FC236}">
                <a16:creationId xmlns:a16="http://schemas.microsoft.com/office/drawing/2014/main" id="{F66E7DA1-BE21-4ED6-B1D3-BA0E1B277CBF}"/>
              </a:ext>
            </a:extLst>
          </p:cNvPr>
          <p:cNvPicPr>
            <a:picLocks noChangeAspect="1"/>
          </p:cNvPicPr>
          <p:nvPr/>
        </p:nvPicPr>
        <p:blipFill>
          <a:blip r:embed="rId2"/>
          <a:stretch>
            <a:fillRect/>
          </a:stretch>
        </p:blipFill>
        <p:spPr>
          <a:xfrm>
            <a:off x="0" y="0"/>
            <a:ext cx="9144000" cy="1066949"/>
          </a:xfrm>
          <a:prstGeom prst="rect">
            <a:avLst/>
          </a:prstGeom>
        </p:spPr>
      </p:pic>
    </p:spTree>
    <p:extLst>
      <p:ext uri="{BB962C8B-B14F-4D97-AF65-F5344CB8AC3E}">
        <p14:creationId xmlns:p14="http://schemas.microsoft.com/office/powerpoint/2010/main" val="4025837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15</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4" name="Rectangle 3"/>
          <p:cNvSpPr/>
          <p:nvPr/>
        </p:nvSpPr>
        <p:spPr>
          <a:xfrm>
            <a:off x="683568" y="1496978"/>
            <a:ext cx="2574744" cy="707886"/>
          </a:xfrm>
          <a:prstGeom prst="rect">
            <a:avLst/>
          </a:prstGeom>
        </p:spPr>
        <p:txBody>
          <a:bodyPr wrap="none">
            <a:spAutoFit/>
          </a:bodyPr>
          <a:lstStyle/>
          <a:p>
            <a:r>
              <a:rPr lang="en-IN" altLang="en-US" sz="4000" dirty="0"/>
              <a:t>Conclusion </a:t>
            </a:r>
            <a:endParaRPr lang="en-US" dirty="0"/>
          </a:p>
        </p:txBody>
      </p:sp>
      <p:sp>
        <p:nvSpPr>
          <p:cNvPr id="5" name="Rectangle 1">
            <a:extLst>
              <a:ext uri="{FF2B5EF4-FFF2-40B4-BE49-F238E27FC236}">
                <a16:creationId xmlns:a16="http://schemas.microsoft.com/office/drawing/2014/main" id="{1D88C882-6F1C-7EDD-AF2F-DDF4917856BC}"/>
              </a:ext>
            </a:extLst>
          </p:cNvPr>
          <p:cNvSpPr>
            <a:spLocks noChangeArrowheads="1"/>
          </p:cNvSpPr>
          <p:nvPr/>
        </p:nvSpPr>
        <p:spPr bwMode="auto">
          <a:xfrm>
            <a:off x="683568" y="2422630"/>
            <a:ext cx="692837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Compact, easy-to-use safety keychain with GPS tracking.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Highlights: </a:t>
            </a:r>
            <a:r>
              <a:rPr kumimoji="0" lang="en-US" altLang="en-US" sz="2000" b="0" i="0" u="none" strike="noStrike" cap="none" normalizeH="0" baseline="0" dirty="0">
                <a:ln>
                  <a:noFill/>
                </a:ln>
                <a:solidFill>
                  <a:schemeClr val="tx1"/>
                </a:solidFill>
                <a:effectLst/>
                <a:latin typeface="+mj-lt"/>
              </a:rPr>
              <a:t>Portability, simplicity, and reliability in emergencies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66021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16</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4" name="Rectangle 3"/>
          <p:cNvSpPr/>
          <p:nvPr/>
        </p:nvSpPr>
        <p:spPr>
          <a:xfrm>
            <a:off x="107504" y="1563020"/>
            <a:ext cx="9073008" cy="769441"/>
          </a:xfrm>
          <a:prstGeom prst="rect">
            <a:avLst/>
          </a:prstGeom>
        </p:spPr>
        <p:txBody>
          <a:bodyPr wrap="square">
            <a:spAutoFit/>
          </a:bodyPr>
          <a:lstStyle/>
          <a:p>
            <a:r>
              <a:rPr lang="en-IN" altLang="en-US" sz="4400" dirty="0"/>
              <a:t>References</a:t>
            </a:r>
            <a:endParaRPr lang="en-US" dirty="0"/>
          </a:p>
        </p:txBody>
      </p:sp>
      <p:sp>
        <p:nvSpPr>
          <p:cNvPr id="5" name="Rectangle 4"/>
          <p:cNvSpPr/>
          <p:nvPr/>
        </p:nvSpPr>
        <p:spPr>
          <a:xfrm>
            <a:off x="197768" y="2399402"/>
            <a:ext cx="8982744" cy="4095480"/>
          </a:xfrm>
          <a:prstGeom prst="rect">
            <a:avLst/>
          </a:prstGeom>
        </p:spPr>
        <p:txBody>
          <a:bodyPr wrap="square">
            <a:spAutoFit/>
          </a:bodyPr>
          <a:lstStyle/>
          <a:p>
            <a:pPr marL="228600" lvl="0" indent="-228600" eaLnBrk="0" fontAlgn="base" hangingPunct="0">
              <a:lnSpc>
                <a:spcPct val="90000"/>
              </a:lnSpc>
              <a:spcBef>
                <a:spcPts val="1000"/>
              </a:spcBef>
              <a:spcAft>
                <a:spcPct val="0"/>
              </a:spcAft>
              <a:buFont typeface="Arial" panose="020B0604020202020204" pitchFamily="34" charset="0"/>
              <a:buChar char="•"/>
              <a:defRPr/>
            </a:pPr>
            <a:r>
              <a:rPr lang="en-IN" dirty="0"/>
              <a:t>[1] V </a:t>
            </a:r>
            <a:r>
              <a:rPr lang="en-IN" dirty="0" err="1"/>
              <a:t>Hyndavi</a:t>
            </a:r>
            <a:r>
              <a:rPr lang="en-IN" dirty="0"/>
              <a:t>, N Sai </a:t>
            </a:r>
            <a:r>
              <a:rPr lang="en-IN" dirty="0" err="1"/>
              <a:t>Nikhita</a:t>
            </a:r>
            <a:r>
              <a:rPr lang="en-IN" dirty="0"/>
              <a:t>, and S Rakesh. Smart wearable device for women safety using </a:t>
            </a:r>
            <a:r>
              <a:rPr lang="en-IN" dirty="0" err="1"/>
              <a:t>iot</a:t>
            </a:r>
            <a:r>
              <a:rPr lang="en-IN" dirty="0"/>
              <a:t>. In2020 5th International Conference on Communication and Electronics Systems (ICCES), pages 459–463. IEEE,2020. </a:t>
            </a:r>
          </a:p>
          <a:p>
            <a:pPr marL="228600" lvl="0" indent="-228600" eaLnBrk="0" fontAlgn="base" hangingPunct="0">
              <a:lnSpc>
                <a:spcPct val="90000"/>
              </a:lnSpc>
              <a:spcBef>
                <a:spcPts val="1000"/>
              </a:spcBef>
              <a:spcAft>
                <a:spcPct val="0"/>
              </a:spcAft>
              <a:buFont typeface="Arial" panose="020B0604020202020204" pitchFamily="34" charset="0"/>
              <a:buChar char="•"/>
              <a:defRPr/>
            </a:pPr>
            <a:r>
              <a:rPr lang="en-IN" dirty="0"/>
              <a:t>[2] Nandita Viswanath, Naga Vaishnavi </a:t>
            </a:r>
            <a:r>
              <a:rPr lang="en-IN" dirty="0" err="1"/>
              <a:t>Pakyala</a:t>
            </a:r>
            <a:r>
              <a:rPr lang="en-IN" dirty="0"/>
              <a:t>, and G </a:t>
            </a:r>
            <a:r>
              <a:rPr lang="en-IN" dirty="0" err="1"/>
              <a:t>Muneeswari</a:t>
            </a:r>
            <a:r>
              <a:rPr lang="en-IN" dirty="0"/>
              <a:t>. Smart foot device for women safety. In 2016 IEEE Region 10 Symposium (TENSYMP), pages 130–134. IEEE, 2016.</a:t>
            </a:r>
          </a:p>
          <a:p>
            <a:pPr marL="228600" lvl="0" indent="-228600" eaLnBrk="0" fontAlgn="base" hangingPunct="0">
              <a:lnSpc>
                <a:spcPct val="90000"/>
              </a:lnSpc>
              <a:spcBef>
                <a:spcPts val="1000"/>
              </a:spcBef>
              <a:spcAft>
                <a:spcPct val="0"/>
              </a:spcAft>
              <a:buFont typeface="Arial" panose="020B0604020202020204" pitchFamily="34" charset="0"/>
              <a:buChar char="•"/>
              <a:defRPr/>
            </a:pPr>
            <a:r>
              <a:rPr lang="en-IN" dirty="0"/>
              <a:t> [3] Navya R </a:t>
            </a:r>
            <a:r>
              <a:rPr lang="en-IN" dirty="0" err="1"/>
              <a:t>Sogi</a:t>
            </a:r>
            <a:r>
              <a:rPr lang="en-IN" dirty="0"/>
              <a:t>, Priya Chatterjee, U Nethra, and V Suma. </a:t>
            </a:r>
            <a:r>
              <a:rPr lang="en-IN" dirty="0" err="1"/>
              <a:t>Smarisa</a:t>
            </a:r>
            <a:r>
              <a:rPr lang="en-IN" dirty="0"/>
              <a:t>: a raspberry pi based smart ring for women safety using </a:t>
            </a:r>
            <a:r>
              <a:rPr lang="en-IN" dirty="0" err="1"/>
              <a:t>iot</a:t>
            </a:r>
            <a:r>
              <a:rPr lang="en-IN" dirty="0"/>
              <a:t>. In 2018 International Conference on Inventive Research in Computing Applications (ICIRCA), pages 451–454. IEEE, 2018.</a:t>
            </a:r>
          </a:p>
          <a:p>
            <a:pPr marL="228600" lvl="0" indent="-228600" eaLnBrk="0" fontAlgn="base" hangingPunct="0">
              <a:lnSpc>
                <a:spcPct val="90000"/>
              </a:lnSpc>
              <a:spcBef>
                <a:spcPts val="1000"/>
              </a:spcBef>
              <a:spcAft>
                <a:spcPct val="0"/>
              </a:spcAft>
              <a:buFont typeface="Arial" panose="020B0604020202020204" pitchFamily="34" charset="0"/>
              <a:buChar char="•"/>
              <a:defRPr/>
            </a:pPr>
            <a:r>
              <a:rPr lang="en-IN" dirty="0"/>
              <a:t> [4] Adarsh Tiwari, Garima Tiwari, Amit Kumar, Himanshu Verma, and Kalyan Krishna Awasthi. ’</a:t>
            </a:r>
            <a:r>
              <a:rPr lang="en-IN" dirty="0" err="1"/>
              <a:t>kavach</a:t>
            </a:r>
            <a:r>
              <a:rPr lang="en-IN" dirty="0"/>
              <a:t>’ - women safety device with </a:t>
            </a:r>
            <a:r>
              <a:rPr lang="en-IN" dirty="0" err="1"/>
              <a:t>gps</a:t>
            </a:r>
            <a:r>
              <a:rPr lang="en-IN" dirty="0"/>
              <a:t> tracking and </a:t>
            </a:r>
            <a:r>
              <a:rPr lang="en-IN" dirty="0" err="1"/>
              <a:t>sms</a:t>
            </a:r>
            <a:r>
              <a:rPr lang="en-IN" dirty="0"/>
              <a:t> </a:t>
            </a:r>
            <a:r>
              <a:rPr lang="en-IN" dirty="0" err="1"/>
              <a:t>alert.Journal</a:t>
            </a:r>
            <a:r>
              <a:rPr lang="en-IN" dirty="0"/>
              <a:t> of emerging technologies and innovative research, 2020.</a:t>
            </a:r>
          </a:p>
          <a:p>
            <a:pPr marL="228600" lvl="0" indent="-228600" eaLnBrk="0" fontAlgn="base" hangingPunct="0">
              <a:lnSpc>
                <a:spcPct val="90000"/>
              </a:lnSpc>
              <a:spcBef>
                <a:spcPts val="1000"/>
              </a:spcBef>
              <a:spcAft>
                <a:spcPct val="0"/>
              </a:spcAft>
              <a:buFont typeface="Arial" panose="020B0604020202020204" pitchFamily="34" charset="0"/>
              <a:buChar char="•"/>
              <a:defRPr/>
            </a:pPr>
            <a:r>
              <a:rPr lang="en-IN" dirty="0"/>
              <a:t> [5] Dhiraj </a:t>
            </a:r>
            <a:r>
              <a:rPr lang="en-IN" dirty="0" err="1"/>
              <a:t>Sunehra</a:t>
            </a:r>
            <a:r>
              <a:rPr lang="en-IN" dirty="0"/>
              <a:t>, V Sai </a:t>
            </a:r>
            <a:r>
              <a:rPr lang="en-IN" dirty="0" err="1"/>
              <a:t>Sreshta</a:t>
            </a:r>
            <a:r>
              <a:rPr lang="en-IN" dirty="0"/>
              <a:t>, V Shashank, and B Uday Kumar </a:t>
            </a:r>
            <a:r>
              <a:rPr lang="en-IN" dirty="0" err="1"/>
              <a:t>Goud.Raspberry</a:t>
            </a:r>
            <a:r>
              <a:rPr lang="en-IN" dirty="0"/>
              <a:t> pi based smart wearable device for women safety using </a:t>
            </a:r>
            <a:r>
              <a:rPr lang="en-IN" dirty="0" err="1"/>
              <a:t>gps</a:t>
            </a:r>
            <a:r>
              <a:rPr lang="en-IN" dirty="0"/>
              <a:t> and gsm technology. In2020 IEEE International Conference for Innovation in Technology (INOCON), pages 1–5. IEEE, 2020.</a:t>
            </a:r>
            <a:endParaRPr lang="en-US"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50450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17</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pic>
        <p:nvPicPr>
          <p:cNvPr id="9" name="Content Placeholder 99"/>
          <p:cNvPicPr>
            <a:picLocks noChangeAspect="1"/>
          </p:cNvPicPr>
          <p:nvPr/>
        </p:nvPicPr>
        <p:blipFill>
          <a:blip r:embed="rId5"/>
          <a:stretch>
            <a:fillRect/>
          </a:stretch>
        </p:blipFill>
        <p:spPr>
          <a:xfrm>
            <a:off x="805688" y="1955822"/>
            <a:ext cx="7460615" cy="4754245"/>
          </a:xfrm>
          <a:prstGeom prst="rect">
            <a:avLst/>
          </a:prstGeom>
          <a:noFill/>
          <a:ln w="9525">
            <a:noFill/>
          </a:ln>
        </p:spPr>
      </p:pic>
    </p:spTree>
    <p:extLst>
      <p:ext uri="{BB962C8B-B14F-4D97-AF65-F5344CB8AC3E}">
        <p14:creationId xmlns:p14="http://schemas.microsoft.com/office/powerpoint/2010/main" val="182791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2</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8" name="Title 1"/>
          <p:cNvSpPr txBox="1">
            <a:spLocks/>
          </p:cNvSpPr>
          <p:nvPr/>
        </p:nvSpPr>
        <p:spPr>
          <a:xfrm>
            <a:off x="467544" y="1588265"/>
            <a:ext cx="5042992" cy="712788"/>
          </a:xfrm>
          <a:prstGeom prst="rect">
            <a:avLst/>
          </a:prstGeom>
          <a:noFill/>
          <a:ln w="9525">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4000" b="1" dirty="0"/>
              <a:t>Contents</a:t>
            </a:r>
          </a:p>
        </p:txBody>
      </p:sp>
      <p:sp>
        <p:nvSpPr>
          <p:cNvPr id="4" name="Rectangle 3"/>
          <p:cNvSpPr/>
          <p:nvPr/>
        </p:nvSpPr>
        <p:spPr>
          <a:xfrm>
            <a:off x="467544" y="2230256"/>
            <a:ext cx="7560840" cy="4154984"/>
          </a:xfrm>
          <a:prstGeom prst="rect">
            <a:avLst/>
          </a:prstGeom>
        </p:spPr>
        <p:txBody>
          <a:bodyPr wrap="square">
            <a:spAutoFit/>
          </a:bodyPr>
          <a:lstStyle/>
          <a:p>
            <a:pPr marL="342900" indent="-342900">
              <a:buFont typeface="Arial" panose="020B0604020202020204" pitchFamily="34" charset="0"/>
              <a:buChar char="•"/>
            </a:pPr>
            <a:r>
              <a:rPr lang="en-IN" altLang="en-US" sz="2400" dirty="0"/>
              <a:t>Project Domain and Title</a:t>
            </a:r>
          </a:p>
          <a:p>
            <a:pPr marL="342900" indent="-342900">
              <a:buFont typeface="Arial" panose="020B0604020202020204" pitchFamily="34" charset="0"/>
              <a:buChar char="•"/>
            </a:pPr>
            <a:r>
              <a:rPr lang="en-IN" altLang="en-US" sz="2400" dirty="0">
                <a:sym typeface="+mn-ea"/>
              </a:rPr>
              <a:t>Introduction</a:t>
            </a:r>
            <a:endParaRPr lang="en-IN" altLang="en-US" sz="2400" dirty="0"/>
          </a:p>
          <a:p>
            <a:pPr marL="342900" indent="-342900">
              <a:buFont typeface="Arial" panose="020B0604020202020204" pitchFamily="34" charset="0"/>
              <a:buChar char="•"/>
            </a:pPr>
            <a:r>
              <a:rPr lang="en-IN" altLang="en-US" sz="2400" dirty="0"/>
              <a:t>Problem Statement</a:t>
            </a:r>
          </a:p>
          <a:p>
            <a:pPr marL="342900" indent="-342900">
              <a:buFont typeface="Arial" panose="020B0604020202020204" pitchFamily="34" charset="0"/>
              <a:buChar char="•"/>
            </a:pPr>
            <a:r>
              <a:rPr lang="en-IN" altLang="en-US" sz="2400" dirty="0"/>
              <a:t>Motivation</a:t>
            </a:r>
          </a:p>
          <a:p>
            <a:pPr marL="342900" indent="-342900">
              <a:buFont typeface="Arial" panose="020B0604020202020204" pitchFamily="34" charset="0"/>
              <a:buChar char="•"/>
            </a:pPr>
            <a:r>
              <a:rPr lang="en-IN" altLang="en-US" sz="2400" dirty="0"/>
              <a:t>Objective</a:t>
            </a:r>
          </a:p>
          <a:p>
            <a:pPr marL="342900" indent="-342900">
              <a:buFont typeface="Arial" panose="020B0604020202020204" pitchFamily="34" charset="0"/>
              <a:buChar char="•"/>
            </a:pPr>
            <a:r>
              <a:rPr lang="en-IN" altLang="en-US" sz="2400" dirty="0">
                <a:sym typeface="+mn-ea"/>
              </a:rPr>
              <a:t>Literature Survey</a:t>
            </a:r>
            <a:endParaRPr lang="en-IN" altLang="en-US" sz="2400" dirty="0"/>
          </a:p>
          <a:p>
            <a:pPr marL="342900" indent="-342900">
              <a:buFont typeface="Arial" panose="020B0604020202020204" pitchFamily="34" charset="0"/>
              <a:buChar char="•"/>
            </a:pPr>
            <a:r>
              <a:rPr lang="en-IN" altLang="en-US" sz="2400" dirty="0"/>
              <a:t>Methodology </a:t>
            </a:r>
          </a:p>
          <a:p>
            <a:pPr marL="342900" indent="-342900">
              <a:buFont typeface="Arial" panose="020B0604020202020204" pitchFamily="34" charset="0"/>
              <a:buChar char="•"/>
            </a:pPr>
            <a:r>
              <a:rPr lang="en-IN" altLang="en-US" sz="2400" dirty="0"/>
              <a:t>System Architecture &amp; Requirement Specification</a:t>
            </a:r>
          </a:p>
          <a:p>
            <a:pPr marL="342900" indent="-342900">
              <a:buFont typeface="Arial" panose="020B0604020202020204" pitchFamily="34" charset="0"/>
              <a:buChar char="•"/>
            </a:pPr>
            <a:r>
              <a:rPr lang="en-IN" altLang="en-US" sz="2400" dirty="0"/>
              <a:t>Future scope</a:t>
            </a:r>
          </a:p>
          <a:p>
            <a:pPr marL="342900" indent="-342900">
              <a:buFont typeface="Arial" panose="020B0604020202020204" pitchFamily="34" charset="0"/>
              <a:buChar char="•"/>
            </a:pPr>
            <a:r>
              <a:rPr lang="en-IN" altLang="en-US" sz="2400" dirty="0"/>
              <a:t>Conclusion</a:t>
            </a:r>
          </a:p>
          <a:p>
            <a:pPr marL="342900" indent="-342900">
              <a:buFont typeface="Arial" panose="020B0604020202020204" pitchFamily="34" charset="0"/>
              <a:buChar char="•"/>
            </a:pPr>
            <a:r>
              <a:rPr lang="en-IN" altLang="en-US" sz="2400" dirty="0"/>
              <a:t>References</a:t>
            </a:r>
          </a:p>
        </p:txBody>
      </p:sp>
    </p:spTree>
    <p:extLst>
      <p:ext uri="{BB962C8B-B14F-4D97-AF65-F5344CB8AC3E}">
        <p14:creationId xmlns:p14="http://schemas.microsoft.com/office/powerpoint/2010/main" val="170415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3</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8" name="Title 1"/>
          <p:cNvSpPr txBox="1">
            <a:spLocks/>
          </p:cNvSpPr>
          <p:nvPr/>
        </p:nvSpPr>
        <p:spPr>
          <a:xfrm>
            <a:off x="-972616" y="1620431"/>
            <a:ext cx="10515600" cy="1325563"/>
          </a:xfrm>
          <a:prstGeom prst="rect">
            <a:avLst/>
          </a:prstGeom>
          <a:noFill/>
          <a:ln w="9525">
            <a:noFill/>
          </a:ln>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ltLang="en-US" b="1" dirty="0"/>
              <a:t>(IOT)</a:t>
            </a:r>
            <a:r>
              <a:rPr lang="en-US" b="1" dirty="0"/>
              <a:t> Women Safety Device(</a:t>
            </a:r>
            <a:r>
              <a:rPr lang="en-US" b="1" dirty="0" err="1"/>
              <a:t>SheShield</a:t>
            </a:r>
            <a:r>
              <a:rPr lang="en-US" b="1" dirty="0"/>
              <a:t>)</a:t>
            </a:r>
            <a:endParaRPr lang="en-US" dirty="0"/>
          </a:p>
          <a:p>
            <a:br>
              <a:rPr lang="en-IN" altLang="en-US" dirty="0"/>
            </a:br>
            <a:endParaRPr lang="en-IN" altLang="en-US" dirty="0"/>
          </a:p>
        </p:txBody>
      </p:sp>
      <p:sp>
        <p:nvSpPr>
          <p:cNvPr id="4" name="Rectangle 3"/>
          <p:cNvSpPr/>
          <p:nvPr/>
        </p:nvSpPr>
        <p:spPr>
          <a:xfrm>
            <a:off x="683568" y="2614573"/>
            <a:ext cx="8712968" cy="1815882"/>
          </a:xfrm>
          <a:prstGeom prst="rect">
            <a:avLst/>
          </a:prstGeom>
        </p:spPr>
        <p:txBody>
          <a:bodyPr wrap="square">
            <a:spAutoFit/>
          </a:bodyPr>
          <a:lstStyle/>
          <a:p>
            <a:pPr marL="285750" indent="-285750">
              <a:buFont typeface="Arial" panose="020B0604020202020204" pitchFamily="34" charset="0"/>
              <a:buChar char="•"/>
            </a:pPr>
            <a:r>
              <a:rPr lang="en-IN" altLang="en-US" sz="2800" dirty="0"/>
              <a:t>Project Domain : </a:t>
            </a:r>
            <a:r>
              <a:rPr lang="en-IN" sz="2800" dirty="0"/>
              <a:t>Internet of Things </a:t>
            </a:r>
            <a:r>
              <a:rPr lang="en-IN" altLang="en-US" sz="2800" dirty="0"/>
              <a:t>(IOT)</a:t>
            </a:r>
          </a:p>
          <a:p>
            <a:pPr marL="285750" indent="-285750">
              <a:buFont typeface="Arial" panose="020B0604020202020204" pitchFamily="34" charset="0"/>
              <a:buChar char="•"/>
            </a:pPr>
            <a:endParaRPr lang="en-IN" altLang="en-US" sz="2800" dirty="0"/>
          </a:p>
          <a:p>
            <a:pPr marL="285750" indent="-285750">
              <a:buFont typeface="Arial" panose="020B0604020202020204" pitchFamily="34" charset="0"/>
              <a:buChar char="•"/>
            </a:pPr>
            <a:r>
              <a:rPr lang="en-IN" altLang="en-US" sz="2800" dirty="0"/>
              <a:t>Title : </a:t>
            </a:r>
            <a:r>
              <a:rPr lang="en-US" sz="2800" dirty="0"/>
              <a:t>Women Safety Device(</a:t>
            </a:r>
            <a:r>
              <a:rPr lang="en-US" sz="2800" dirty="0" err="1"/>
              <a:t>SheShield</a:t>
            </a:r>
            <a:r>
              <a:rPr lang="en-US" sz="2800" dirty="0"/>
              <a:t>)</a:t>
            </a:r>
          </a:p>
          <a:p>
            <a:pPr marL="285750" indent="-285750">
              <a:buFont typeface="Arial" panose="020B0604020202020204" pitchFamily="34" charset="0"/>
              <a:buChar char="•"/>
            </a:pPr>
            <a:endParaRPr lang="en-IN" altLang="en-US" sz="2800" dirty="0"/>
          </a:p>
        </p:txBody>
      </p:sp>
    </p:spTree>
    <p:extLst>
      <p:ext uri="{BB962C8B-B14F-4D97-AF65-F5344CB8AC3E}">
        <p14:creationId xmlns:p14="http://schemas.microsoft.com/office/powerpoint/2010/main" val="176519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4</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8" name="Title 1"/>
          <p:cNvSpPr txBox="1">
            <a:spLocks/>
          </p:cNvSpPr>
          <p:nvPr/>
        </p:nvSpPr>
        <p:spPr>
          <a:xfrm>
            <a:off x="-3420888" y="1389076"/>
            <a:ext cx="10515600" cy="1325563"/>
          </a:xfrm>
          <a:prstGeom prst="rect">
            <a:avLst/>
          </a:prstGeom>
          <a:noFill/>
          <a:ln w="9525">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ltLang="en-US" dirty="0"/>
              <a:t>Introduction</a:t>
            </a:r>
            <a:endParaRPr lang="en-IN" altLang="en-US" sz="2400" dirty="0">
              <a:solidFill>
                <a:srgbClr val="FF0000"/>
              </a:solidFill>
            </a:endParaRPr>
          </a:p>
        </p:txBody>
      </p:sp>
      <p:sp>
        <p:nvSpPr>
          <p:cNvPr id="5" name="Rectangle 2">
            <a:extLst>
              <a:ext uri="{FF2B5EF4-FFF2-40B4-BE49-F238E27FC236}">
                <a16:creationId xmlns:a16="http://schemas.microsoft.com/office/drawing/2014/main" id="{F2E159E6-9A3A-8285-9212-7D5C672BC4E4}"/>
              </a:ext>
            </a:extLst>
          </p:cNvPr>
          <p:cNvSpPr>
            <a:spLocks noChangeArrowheads="1"/>
          </p:cNvSpPr>
          <p:nvPr/>
        </p:nvSpPr>
        <p:spPr bwMode="auto">
          <a:xfrm>
            <a:off x="193431" y="2323943"/>
            <a:ext cx="801527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Importance of women’s safety in public places.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Introducing the solution: A small, GPS-enabled </a:t>
            </a:r>
            <a:r>
              <a:rPr lang="en-US" altLang="en-US" sz="2000" dirty="0">
                <a:latin typeface="+mj-lt"/>
              </a:rPr>
              <a:t>hardware</a:t>
            </a:r>
            <a:r>
              <a:rPr kumimoji="0" lang="en-US" altLang="en-US" sz="2000" b="0" i="0" u="none" strike="noStrike" cap="none" normalizeH="0" baseline="0" dirty="0">
                <a:ln>
                  <a:noFill/>
                </a:ln>
                <a:solidFill>
                  <a:schemeClr val="tx1"/>
                </a:solidFill>
                <a:effectLst/>
                <a:latin typeface="+mj-lt"/>
              </a:rPr>
              <a:t> for emergencies.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Growing need for quick response and tracking technology.</a:t>
            </a:r>
          </a:p>
        </p:txBody>
      </p:sp>
    </p:spTree>
    <p:extLst>
      <p:ext uri="{BB962C8B-B14F-4D97-AF65-F5344CB8AC3E}">
        <p14:creationId xmlns:p14="http://schemas.microsoft.com/office/powerpoint/2010/main" val="180340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5</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8" name="Title 1"/>
          <p:cNvSpPr txBox="1">
            <a:spLocks/>
          </p:cNvSpPr>
          <p:nvPr/>
        </p:nvSpPr>
        <p:spPr>
          <a:xfrm>
            <a:off x="-2489510" y="1402337"/>
            <a:ext cx="10515600" cy="1325563"/>
          </a:xfrm>
          <a:prstGeom prst="rect">
            <a:avLst/>
          </a:prstGeom>
          <a:noFill/>
          <a:ln w="9525">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ltLang="en-US" dirty="0"/>
              <a:t>Problem Statements</a:t>
            </a:r>
            <a:endParaRPr lang="en-IN" altLang="en-US" sz="2400" dirty="0">
              <a:solidFill>
                <a:srgbClr val="FF0000"/>
              </a:solidFill>
            </a:endParaRPr>
          </a:p>
        </p:txBody>
      </p:sp>
      <p:sp>
        <p:nvSpPr>
          <p:cNvPr id="4" name="Rectangle 1">
            <a:extLst>
              <a:ext uri="{FF2B5EF4-FFF2-40B4-BE49-F238E27FC236}">
                <a16:creationId xmlns:a16="http://schemas.microsoft.com/office/drawing/2014/main" id="{85D6F79F-AB9A-E5D7-88BC-159E3C769EEF}"/>
              </a:ext>
            </a:extLst>
          </p:cNvPr>
          <p:cNvSpPr>
            <a:spLocks noChangeArrowheads="1"/>
          </p:cNvSpPr>
          <p:nvPr/>
        </p:nvSpPr>
        <p:spPr bwMode="auto">
          <a:xfrm>
            <a:off x="307504" y="2956391"/>
            <a:ext cx="883649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Dependence on Mobile Phones</a:t>
            </a:r>
            <a:r>
              <a:rPr kumimoji="0" lang="en-US" altLang="en-US" sz="2000" b="0" i="0" u="none" strike="noStrike" cap="none" normalizeH="0" baseline="0" dirty="0">
                <a:ln>
                  <a:noFill/>
                </a:ln>
                <a:solidFill>
                  <a:schemeClr val="tx1"/>
                </a:solidFill>
                <a:effectLst/>
                <a:latin typeface="+mj-lt"/>
              </a:rPr>
              <a:t>: Most safety solutions rely heavily on smartphones, which might not always be readily available in critical situations.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Char char="•"/>
              <a:tabLst/>
            </a:pPr>
            <a:r>
              <a:rPr lang="en-US" sz="2000" b="1" dirty="0"/>
              <a:t>Lack of Accessible Safety Devices</a:t>
            </a:r>
            <a:r>
              <a:rPr lang="en-US" sz="2000" dirty="0"/>
              <a:t>: Women often face safety issues in public spaces, and there is a shortage of easily accessible, portable devices that provide real-time tracking during emergencies.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Power Consumption</a:t>
            </a:r>
            <a:r>
              <a:rPr kumimoji="0" lang="en-US" altLang="en-US" sz="2000" b="0" i="0" u="none" strike="noStrike" cap="none" normalizeH="0" baseline="0" dirty="0">
                <a:ln>
                  <a:noFill/>
                </a:ln>
                <a:solidFill>
                  <a:schemeClr val="tx1"/>
                </a:solidFill>
                <a:effectLst/>
                <a:latin typeface="+mj-lt"/>
              </a:rPr>
              <a:t>: Existing GPS tracking devices often drain batteries quickly, making them less effective over time. </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18154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6</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a:t>Dept of Computer Science and Engineering </a:t>
            </a:r>
            <a:endParaRPr lang="en-GB" dirty="0"/>
          </a:p>
        </p:txBody>
      </p:sp>
      <p:sp>
        <p:nvSpPr>
          <p:cNvPr id="8" name="Title 1"/>
          <p:cNvSpPr txBox="1">
            <a:spLocks/>
          </p:cNvSpPr>
          <p:nvPr/>
        </p:nvSpPr>
        <p:spPr>
          <a:xfrm>
            <a:off x="-3587802" y="1311349"/>
            <a:ext cx="10515600" cy="1325563"/>
          </a:xfrm>
          <a:prstGeom prst="rect">
            <a:avLst/>
          </a:prstGeom>
          <a:noFill/>
          <a:ln w="9525">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ltLang="en-US" dirty="0"/>
              <a:t>Motivation</a:t>
            </a:r>
          </a:p>
        </p:txBody>
      </p:sp>
      <p:sp>
        <p:nvSpPr>
          <p:cNvPr id="4" name="Rectangle 1">
            <a:extLst>
              <a:ext uri="{FF2B5EF4-FFF2-40B4-BE49-F238E27FC236}">
                <a16:creationId xmlns:a16="http://schemas.microsoft.com/office/drawing/2014/main" id="{0A77567A-BD03-2BA5-8D86-0653910071D6}"/>
              </a:ext>
            </a:extLst>
          </p:cNvPr>
          <p:cNvSpPr>
            <a:spLocks noChangeArrowheads="1"/>
          </p:cNvSpPr>
          <p:nvPr/>
        </p:nvSpPr>
        <p:spPr bwMode="auto">
          <a:xfrm>
            <a:off x="290941" y="2636912"/>
            <a:ext cx="881404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To provide women with a </a:t>
            </a:r>
            <a:r>
              <a:rPr kumimoji="0" lang="en-US" altLang="en-US" sz="2000" b="1" i="0" u="none" strike="noStrike" cap="none" normalizeH="0" baseline="0" dirty="0">
                <a:ln>
                  <a:noFill/>
                </a:ln>
                <a:solidFill>
                  <a:schemeClr val="tx1"/>
                </a:solidFill>
                <a:effectLst/>
                <a:latin typeface="+mj-lt"/>
              </a:rPr>
              <a:t>simple, portable solution</a:t>
            </a:r>
            <a:r>
              <a:rPr kumimoji="0" lang="en-US" altLang="en-US" sz="2000" b="0" i="0" u="none" strike="noStrike" cap="none" normalizeH="0" baseline="0" dirty="0">
                <a:ln>
                  <a:noFill/>
                </a:ln>
                <a:solidFill>
                  <a:schemeClr val="tx1"/>
                </a:solidFill>
                <a:effectLst/>
                <a:latin typeface="+mj-lt"/>
              </a:rPr>
              <a:t> for emergencies.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Growing concern over </a:t>
            </a:r>
            <a:r>
              <a:rPr kumimoji="0" lang="en-US" altLang="en-US" sz="2000" b="1" i="0" u="none" strike="noStrike" cap="none" normalizeH="0" baseline="0" dirty="0">
                <a:ln>
                  <a:noFill/>
                </a:ln>
                <a:solidFill>
                  <a:schemeClr val="tx1"/>
                </a:solidFill>
                <a:effectLst/>
                <a:latin typeface="+mj-lt"/>
              </a:rPr>
              <a:t>personal safety</a:t>
            </a:r>
            <a:r>
              <a:rPr kumimoji="0" lang="en-US" altLang="en-US" sz="2000" b="0" i="0" u="none" strike="noStrike" cap="none" normalizeH="0" baseline="0" dirty="0">
                <a:ln>
                  <a:noFill/>
                </a:ln>
                <a:solidFill>
                  <a:schemeClr val="tx1"/>
                </a:solidFill>
                <a:effectLst/>
                <a:latin typeface="+mj-lt"/>
              </a:rPr>
              <a:t> in public places.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Motivation to design a </a:t>
            </a:r>
            <a:r>
              <a:rPr kumimoji="0" lang="en-US" altLang="en-US" sz="2000" b="1" i="0" u="none" strike="noStrike" cap="none" normalizeH="0" baseline="0" dirty="0">
                <a:ln>
                  <a:noFill/>
                </a:ln>
                <a:solidFill>
                  <a:schemeClr val="tx1"/>
                </a:solidFill>
                <a:effectLst/>
                <a:latin typeface="+mj-lt"/>
              </a:rPr>
              <a:t>low-power</a:t>
            </a:r>
            <a:r>
              <a:rPr kumimoji="0" lang="en-US" altLang="en-US" sz="2000" b="0" i="0" u="none" strike="noStrike" cap="none" normalizeH="0" baseline="0" dirty="0">
                <a:ln>
                  <a:noFill/>
                </a:ln>
                <a:solidFill>
                  <a:schemeClr val="tx1"/>
                </a:solidFill>
                <a:effectLst/>
                <a:latin typeface="+mj-lt"/>
              </a:rPr>
              <a:t> device that can be used continuously without frequent charging. </a:t>
            </a:r>
          </a:p>
        </p:txBody>
      </p:sp>
    </p:spTree>
    <p:extLst>
      <p:ext uri="{BB962C8B-B14F-4D97-AF65-F5344CB8AC3E}">
        <p14:creationId xmlns:p14="http://schemas.microsoft.com/office/powerpoint/2010/main" val="243166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7</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8" name="Title 1"/>
          <p:cNvSpPr txBox="1">
            <a:spLocks/>
          </p:cNvSpPr>
          <p:nvPr/>
        </p:nvSpPr>
        <p:spPr>
          <a:xfrm>
            <a:off x="-1620688" y="1281877"/>
            <a:ext cx="7197286" cy="1325563"/>
          </a:xfrm>
          <a:prstGeom prst="rect">
            <a:avLst/>
          </a:prstGeom>
          <a:noFill/>
          <a:ln w="9525">
            <a:no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ltLang="en-US" dirty="0"/>
              <a:t>Objective</a:t>
            </a:r>
          </a:p>
        </p:txBody>
      </p:sp>
      <p:sp>
        <p:nvSpPr>
          <p:cNvPr id="5" name="Rectangle 4"/>
          <p:cNvSpPr/>
          <p:nvPr/>
        </p:nvSpPr>
        <p:spPr>
          <a:xfrm>
            <a:off x="827584" y="2451942"/>
            <a:ext cx="8054280" cy="3785652"/>
          </a:xfrm>
          <a:prstGeom prst="rect">
            <a:avLst/>
          </a:prstGeom>
        </p:spPr>
        <p:txBody>
          <a:bodyPr wrap="square">
            <a:spAutoFit/>
          </a:bodyPr>
          <a:lstStyle/>
          <a:p>
            <a:r>
              <a:rPr lang="en-US" sz="2000" b="1" dirty="0"/>
              <a:t>To develop a compact, wearable emergency alert device</a:t>
            </a:r>
            <a:r>
              <a:rPr lang="en-US" sz="2000" dirty="0"/>
              <a:t> (bracelet/keychain) for quick distress signaling.</a:t>
            </a:r>
          </a:p>
          <a:p>
            <a:r>
              <a:rPr lang="en-US" sz="2000" b="1" dirty="0"/>
              <a:t>To integrate GPS tracking</a:t>
            </a:r>
            <a:r>
              <a:rPr lang="en-US" sz="2000" dirty="0"/>
              <a:t> for sending real-time location updates to emergency contacts.</a:t>
            </a:r>
          </a:p>
          <a:p>
            <a:r>
              <a:rPr lang="en-US" sz="2000" b="1" dirty="0"/>
              <a:t>To implement a real-time tracking system</a:t>
            </a:r>
            <a:r>
              <a:rPr lang="en-US" sz="2000" dirty="0"/>
              <a:t> for continuous monitoring during emergencies.</a:t>
            </a:r>
          </a:p>
          <a:p>
            <a:r>
              <a:rPr lang="en-US" sz="2000" b="1" dirty="0"/>
              <a:t>To enable automatic emergency alerts to nearby police stations</a:t>
            </a:r>
            <a:r>
              <a:rPr lang="en-US" sz="2000" dirty="0"/>
              <a:t>, improving response time.</a:t>
            </a:r>
          </a:p>
          <a:p>
            <a:r>
              <a:rPr lang="en-US" sz="2000" b="1" dirty="0"/>
              <a:t>To ensure offline functionality</a:t>
            </a:r>
            <a:r>
              <a:rPr lang="en-US" sz="2000" dirty="0"/>
              <a:t> by using GSM-based SMS alerts without requiring internet access.</a:t>
            </a:r>
          </a:p>
          <a:p>
            <a:endParaRPr lang="en-US" sz="2000" dirty="0"/>
          </a:p>
          <a:p>
            <a:pPr lvl="1"/>
            <a:endParaRPr lang="en-US" sz="2000" dirty="0"/>
          </a:p>
        </p:txBody>
      </p:sp>
    </p:spTree>
    <p:extLst>
      <p:ext uri="{BB962C8B-B14F-4D97-AF65-F5344CB8AC3E}">
        <p14:creationId xmlns:p14="http://schemas.microsoft.com/office/powerpoint/2010/main" val="184980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 / Project Presentation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8</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8" name="Title 1"/>
          <p:cNvSpPr txBox="1">
            <a:spLocks/>
          </p:cNvSpPr>
          <p:nvPr/>
        </p:nvSpPr>
        <p:spPr>
          <a:xfrm>
            <a:off x="500294" y="1970052"/>
            <a:ext cx="8464193" cy="932815"/>
          </a:xfrm>
          <a:prstGeom prst="rect">
            <a:avLst/>
          </a:prstGeom>
          <a:noFill/>
          <a:ln w="9525">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ltLang="en-US" sz="4000" b="1" dirty="0"/>
              <a:t>Literature survey  </a:t>
            </a:r>
            <a:br>
              <a:rPr lang="en-IN" altLang="en-US" sz="4000" dirty="0"/>
            </a:br>
            <a:br>
              <a:rPr lang="en-IN" altLang="en-US" sz="4000" dirty="0"/>
            </a:br>
            <a:endParaRPr lang="en-IN" altLang="en-US" sz="4000" dirty="0"/>
          </a:p>
        </p:txBody>
      </p:sp>
      <p:graphicFrame>
        <p:nvGraphicFramePr>
          <p:cNvPr id="9" name="Table 2"/>
          <p:cNvGraphicFramePr>
            <a:graphicFrameLocks/>
          </p:cNvGraphicFramePr>
          <p:nvPr>
            <p:extLst>
              <p:ext uri="{D42A27DB-BD31-4B8C-83A1-F6EECF244321}">
                <p14:modId xmlns:p14="http://schemas.microsoft.com/office/powerpoint/2010/main" val="3355976777"/>
              </p:ext>
            </p:extLst>
          </p:nvPr>
        </p:nvGraphicFramePr>
        <p:xfrm>
          <a:off x="36512" y="2060849"/>
          <a:ext cx="9107487" cy="4821377"/>
        </p:xfrm>
        <a:graphic>
          <a:graphicData uri="http://schemas.openxmlformats.org/drawingml/2006/table">
            <a:tbl>
              <a:tblPr firstRow="1" bandRow="1">
                <a:tableStyleId>{5C22544A-7EE6-4342-B048-85BDC9FD1C3A}</a:tableStyleId>
              </a:tblPr>
              <a:tblGrid>
                <a:gridCol w="503040">
                  <a:extLst>
                    <a:ext uri="{9D8B030D-6E8A-4147-A177-3AD203B41FA5}">
                      <a16:colId xmlns:a16="http://schemas.microsoft.com/office/drawing/2014/main" val="20000"/>
                    </a:ext>
                  </a:extLst>
                </a:gridCol>
                <a:gridCol w="1162761">
                  <a:extLst>
                    <a:ext uri="{9D8B030D-6E8A-4147-A177-3AD203B41FA5}">
                      <a16:colId xmlns:a16="http://schemas.microsoft.com/office/drawing/2014/main" val="20001"/>
                    </a:ext>
                  </a:extLst>
                </a:gridCol>
                <a:gridCol w="934768">
                  <a:extLst>
                    <a:ext uri="{9D8B030D-6E8A-4147-A177-3AD203B41FA5}">
                      <a16:colId xmlns:a16="http://schemas.microsoft.com/office/drawing/2014/main" val="20002"/>
                    </a:ext>
                  </a:extLst>
                </a:gridCol>
                <a:gridCol w="1653821">
                  <a:extLst>
                    <a:ext uri="{9D8B030D-6E8A-4147-A177-3AD203B41FA5}">
                      <a16:colId xmlns:a16="http://schemas.microsoft.com/office/drawing/2014/main" val="20003"/>
                    </a:ext>
                  </a:extLst>
                </a:gridCol>
                <a:gridCol w="1373535">
                  <a:extLst>
                    <a:ext uri="{9D8B030D-6E8A-4147-A177-3AD203B41FA5}">
                      <a16:colId xmlns:a16="http://schemas.microsoft.com/office/drawing/2014/main" val="20005"/>
                    </a:ext>
                  </a:extLst>
                </a:gridCol>
                <a:gridCol w="1107134">
                  <a:extLst>
                    <a:ext uri="{9D8B030D-6E8A-4147-A177-3AD203B41FA5}">
                      <a16:colId xmlns:a16="http://schemas.microsoft.com/office/drawing/2014/main" val="20006"/>
                    </a:ext>
                  </a:extLst>
                </a:gridCol>
                <a:gridCol w="1363146">
                  <a:extLst>
                    <a:ext uri="{9D8B030D-6E8A-4147-A177-3AD203B41FA5}">
                      <a16:colId xmlns:a16="http://schemas.microsoft.com/office/drawing/2014/main" val="20007"/>
                    </a:ext>
                  </a:extLst>
                </a:gridCol>
                <a:gridCol w="1009282">
                  <a:extLst>
                    <a:ext uri="{9D8B030D-6E8A-4147-A177-3AD203B41FA5}">
                      <a16:colId xmlns:a16="http://schemas.microsoft.com/office/drawing/2014/main" val="20008"/>
                    </a:ext>
                  </a:extLst>
                </a:gridCol>
              </a:tblGrid>
              <a:tr h="803596">
                <a:tc>
                  <a:txBody>
                    <a:bodyPr/>
                    <a:lstStyle/>
                    <a:p>
                      <a:r>
                        <a:rPr lang="en-IN" sz="1600" dirty="0"/>
                        <a:t>Sr NO</a:t>
                      </a:r>
                    </a:p>
                  </a:txBody>
                  <a:tcPr/>
                </a:tc>
                <a:tc>
                  <a:txBody>
                    <a:bodyPr/>
                    <a:lstStyle/>
                    <a:p>
                      <a:r>
                        <a:rPr lang="en-IN" sz="1600" dirty="0"/>
                        <a:t>Paper Name ,  Year </a:t>
                      </a:r>
                    </a:p>
                  </a:txBody>
                  <a:tcPr/>
                </a:tc>
                <a:tc>
                  <a:txBody>
                    <a:bodyPr/>
                    <a:lstStyle/>
                    <a:p>
                      <a:r>
                        <a:rPr lang="en-IN" sz="1600" dirty="0"/>
                        <a:t>Author Name</a:t>
                      </a:r>
                    </a:p>
                  </a:txBody>
                  <a:tcPr/>
                </a:tc>
                <a:tc>
                  <a:txBody>
                    <a:bodyPr/>
                    <a:lstStyle/>
                    <a:p>
                      <a:r>
                        <a:rPr lang="en-IN" sz="1600" dirty="0"/>
                        <a:t>Methodology/ Algorithms/ Techniques/ </a:t>
                      </a:r>
                    </a:p>
                  </a:txBody>
                  <a:tcPr/>
                </a:tc>
                <a:tc>
                  <a:txBody>
                    <a:bodyPr/>
                    <a:lstStyle/>
                    <a:p>
                      <a:r>
                        <a:rPr lang="en-IN" sz="1600" dirty="0"/>
                        <a:t>Accuracy/ Results</a:t>
                      </a:r>
                    </a:p>
                  </a:txBody>
                  <a:tcPr/>
                </a:tc>
                <a:tc>
                  <a:txBody>
                    <a:bodyPr/>
                    <a:lstStyle/>
                    <a:p>
                      <a:r>
                        <a:rPr lang="en-IN" sz="1600" dirty="0"/>
                        <a:t>Advantage</a:t>
                      </a:r>
                    </a:p>
                  </a:txBody>
                  <a:tcPr/>
                </a:tc>
                <a:tc>
                  <a:txBody>
                    <a:bodyPr/>
                    <a:lstStyle/>
                    <a:p>
                      <a:r>
                        <a:rPr lang="en-IN" sz="1600" dirty="0"/>
                        <a:t>Disadvantage</a:t>
                      </a:r>
                    </a:p>
                  </a:txBody>
                  <a:tcPr/>
                </a:tc>
                <a:tc>
                  <a:txBody>
                    <a:bodyPr/>
                    <a:lstStyle/>
                    <a:p>
                      <a:r>
                        <a:rPr lang="en-IN" sz="1600" dirty="0"/>
                        <a:t>Future scope</a:t>
                      </a:r>
                    </a:p>
                  </a:txBody>
                  <a:tcPr/>
                </a:tc>
                <a:extLst>
                  <a:ext uri="{0D108BD9-81ED-4DB2-BD59-A6C34878D82A}">
                    <a16:rowId xmlns:a16="http://schemas.microsoft.com/office/drawing/2014/main" val="10000"/>
                  </a:ext>
                </a:extLst>
              </a:tr>
              <a:tr h="2053635">
                <a:tc>
                  <a:txBody>
                    <a:bodyPr/>
                    <a:lstStyle/>
                    <a:p>
                      <a:r>
                        <a:rPr lang="en-IN" sz="1100" dirty="0"/>
                        <a:t>1</a:t>
                      </a:r>
                    </a:p>
                  </a:txBody>
                  <a:tcPr/>
                </a:tc>
                <a:tc>
                  <a:txBody>
                    <a:bodyPr/>
                    <a:lstStyle/>
                    <a:p>
                      <a:r>
                        <a:rPr lang="en-US" sz="1100" dirty="0"/>
                        <a:t>Design of Smart Women Security System using IoT,</a:t>
                      </a:r>
                      <a:r>
                        <a:rPr lang="en-IN" sz="1100" dirty="0"/>
                        <a:t> 2018</a:t>
                      </a:r>
                    </a:p>
                  </a:txBody>
                  <a:tcPr/>
                </a:tc>
                <a:tc>
                  <a:txBody>
                    <a:bodyPr/>
                    <a:lstStyle/>
                    <a:p>
                      <a:r>
                        <a:rPr lang="fi-FI" sz="1100" dirty="0"/>
                        <a:t>B. Usha, G. Manikanta, P. Sai Ram</a:t>
                      </a:r>
                      <a:endParaRPr lang="en-IN" sz="1100" dirty="0"/>
                    </a:p>
                  </a:txBody>
                  <a:tcPr/>
                </a:tc>
                <a:tc>
                  <a:txBody>
                    <a:bodyPr/>
                    <a:lstStyle/>
                    <a:p>
                      <a:pPr marL="171450" indent="-171450">
                        <a:buFont typeface="Arial" panose="020B0604020202020204" pitchFamily="34" charset="0"/>
                        <a:buChar char="•"/>
                      </a:pPr>
                      <a:r>
                        <a:rPr lang="en-US" sz="1100" dirty="0"/>
                        <a:t>Utilizes GPS and GSM modules for real-time tracking.</a:t>
                      </a:r>
                    </a:p>
                    <a:p>
                      <a:pPr marL="171450" indent="-171450">
                        <a:buFont typeface="Arial" panose="020B0604020202020204" pitchFamily="34" charset="0"/>
                        <a:buChar char="•"/>
                      </a:pPr>
                      <a:r>
                        <a:rPr lang="en-US" sz="1100" dirty="0"/>
                        <a:t>Panic button to send distress messages.</a:t>
                      </a:r>
                    </a:p>
                    <a:p>
                      <a:pPr marL="171450" indent="-171450">
                        <a:buFont typeface="Arial" panose="020B0604020202020204" pitchFamily="34" charset="0"/>
                        <a:buChar char="•"/>
                      </a:pPr>
                      <a:r>
                        <a:rPr lang="en-US" sz="1100" dirty="0"/>
                        <a:t>Microcontroller for data processing.</a:t>
                      </a:r>
                      <a:endParaRPr lang="en-IN" sz="1100" dirty="0"/>
                    </a:p>
                    <a:p>
                      <a:endParaRPr lang="en-IN" sz="1100" dirty="0"/>
                    </a:p>
                    <a:p>
                      <a:endParaRPr lang="en-IN" sz="1100" dirty="0"/>
                    </a:p>
                    <a:p>
                      <a:endParaRPr lang="en-IN" sz="1100" dirty="0"/>
                    </a:p>
                    <a:p>
                      <a:endParaRPr lang="en-IN" sz="1100" dirty="0"/>
                    </a:p>
                    <a:p>
                      <a:endParaRPr lang="en-IN" sz="1100" dirty="0"/>
                    </a:p>
                  </a:txBody>
                  <a:tcPr/>
                </a:tc>
                <a:tc>
                  <a:txBody>
                    <a:bodyPr/>
                    <a:lstStyle/>
                    <a:p>
                      <a:r>
                        <a:rPr lang="en-US" sz="1100" dirty="0"/>
                        <a:t>The GPS module provided an accuracy of about 10-15 meters in urban environments, with minor delays in updating location.</a:t>
                      </a:r>
                      <a:endParaRPr lang="en-IN" sz="1100" dirty="0"/>
                    </a:p>
                  </a:txBody>
                  <a:tcPr/>
                </a:tc>
                <a:tc>
                  <a:txBody>
                    <a:bodyPr/>
                    <a:lstStyle/>
                    <a:p>
                      <a:r>
                        <a:rPr lang="en-US" sz="1100" dirty="0"/>
                        <a:t>Real-time location tracking.</a:t>
                      </a:r>
                    </a:p>
                    <a:p>
                      <a:r>
                        <a:rPr lang="en-US" sz="1100" dirty="0"/>
                        <a:t>Simple and effective design.</a:t>
                      </a:r>
                    </a:p>
                    <a:p>
                      <a:endParaRPr lang="en-IN" sz="1100" dirty="0"/>
                    </a:p>
                  </a:txBody>
                  <a:tcPr/>
                </a:tc>
                <a:tc>
                  <a:txBody>
                    <a:bodyPr/>
                    <a:lstStyle/>
                    <a:p>
                      <a:r>
                        <a:rPr lang="en-US" sz="1100" dirty="0"/>
                        <a:t>Relies on GSM networks, which can have coverage issues.</a:t>
                      </a:r>
                      <a:endParaRPr lang="en-IN" sz="1100" dirty="0"/>
                    </a:p>
                  </a:txBody>
                  <a:tcPr/>
                </a:tc>
                <a:tc>
                  <a:txBody>
                    <a:bodyPr/>
                    <a:lstStyle/>
                    <a:p>
                      <a:r>
                        <a:rPr lang="en-US" sz="1100" dirty="0"/>
                        <a:t>Integration with </a:t>
                      </a:r>
                      <a:r>
                        <a:rPr lang="en-US" sz="1100" dirty="0" err="1"/>
                        <a:t>wearables.Adding</a:t>
                      </a:r>
                      <a:r>
                        <a:rPr lang="en-US" sz="1100" dirty="0"/>
                        <a:t> features like voice recognition for emergency </a:t>
                      </a:r>
                      <a:r>
                        <a:rPr lang="en-US" sz="1100" dirty="0" err="1"/>
                        <a:t>situations.v</a:t>
                      </a:r>
                      <a:endParaRPr lang="en-IN" sz="1100" dirty="0"/>
                    </a:p>
                  </a:txBody>
                  <a:tcPr/>
                </a:tc>
                <a:extLst>
                  <a:ext uri="{0D108BD9-81ED-4DB2-BD59-A6C34878D82A}">
                    <a16:rowId xmlns:a16="http://schemas.microsoft.com/office/drawing/2014/main" val="10001"/>
                  </a:ext>
                </a:extLst>
              </a:tr>
              <a:tr h="1895297">
                <a:tc>
                  <a:txBody>
                    <a:bodyPr/>
                    <a:lstStyle/>
                    <a:p>
                      <a:r>
                        <a:rPr lang="en-IN" sz="1100" dirty="0"/>
                        <a:t>2</a:t>
                      </a:r>
                    </a:p>
                  </a:txBody>
                  <a:tcPr/>
                </a:tc>
                <a:tc>
                  <a:txBody>
                    <a:bodyPr/>
                    <a:lstStyle/>
                    <a:p>
                      <a:r>
                        <a:rPr lang="en-US" sz="1100" dirty="0"/>
                        <a:t>IoT-Based Smart Security and Safety System for Women,2019</a:t>
                      </a:r>
                      <a:endParaRPr lang="en-IN" sz="1100" dirty="0"/>
                    </a:p>
                  </a:txBody>
                  <a:tcPr/>
                </a:tc>
                <a:tc>
                  <a:txBody>
                    <a:bodyPr/>
                    <a:lstStyle/>
                    <a:p>
                      <a:r>
                        <a:rPr lang="en-IN" sz="1100" dirty="0"/>
                        <a:t>R. Bhavya, N. Rekha</a:t>
                      </a:r>
                    </a:p>
                  </a:txBody>
                  <a:tcPr/>
                </a:tc>
                <a:tc>
                  <a:txBody>
                    <a:bodyPr/>
                    <a:lstStyle/>
                    <a:p>
                      <a:pPr marL="171450" indent="-171450">
                        <a:buFont typeface="Arial" panose="020B0604020202020204" pitchFamily="34" charset="0"/>
                        <a:buChar char="•"/>
                      </a:pPr>
                      <a:r>
                        <a:rPr lang="en-US" sz="1100" dirty="0"/>
                        <a:t>Combines IoT, GPS, and GSM for tracking.</a:t>
                      </a:r>
                    </a:p>
                    <a:p>
                      <a:pPr marL="171450" indent="-171450">
                        <a:buFont typeface="Arial" panose="020B0604020202020204" pitchFamily="34" charset="0"/>
                        <a:buChar char="•"/>
                      </a:pPr>
                      <a:r>
                        <a:rPr lang="en-US" sz="1100" dirty="0"/>
                        <a:t>Body sensors to detect heart rate and location in panic situations.</a:t>
                      </a:r>
                      <a:endParaRPr lang="en-IN" sz="1100" dirty="0"/>
                    </a:p>
                    <a:p>
                      <a:endParaRPr lang="en-IN" sz="1100" dirty="0"/>
                    </a:p>
                    <a:p>
                      <a:endParaRPr lang="en-IN" sz="1100" dirty="0"/>
                    </a:p>
                    <a:p>
                      <a:endParaRPr lang="en-IN" sz="1100" dirty="0"/>
                    </a:p>
                    <a:p>
                      <a:endParaRPr lang="en-IN" sz="1100" dirty="0"/>
                    </a:p>
                    <a:p>
                      <a:endParaRPr lang="en-IN" sz="1100" dirty="0"/>
                    </a:p>
                  </a:txBody>
                  <a:tcPr/>
                </a:tc>
                <a:tc>
                  <a:txBody>
                    <a:bodyPr/>
                    <a:lstStyle/>
                    <a:p>
                      <a:r>
                        <a:rPr lang="en-US" sz="1100" dirty="0"/>
                        <a:t>The system achieved an accuracy of 5-10 meters, which was enhanced by using GPS and body sensors.</a:t>
                      </a:r>
                      <a:endParaRPr lang="en-IN" sz="1100" dirty="0"/>
                    </a:p>
                  </a:txBody>
                  <a:tcPr/>
                </a:tc>
                <a:tc>
                  <a:txBody>
                    <a:bodyPr/>
                    <a:lstStyle/>
                    <a:p>
                      <a:r>
                        <a:rPr lang="en-US" sz="1100" dirty="0"/>
                        <a:t>Continuous monitoring with health parameters.</a:t>
                      </a:r>
                    </a:p>
                    <a:p>
                      <a:r>
                        <a:rPr lang="en-US" sz="1100" dirty="0"/>
                        <a:t>Remote alerts to family and authorities.</a:t>
                      </a:r>
                    </a:p>
                    <a:p>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Battery consumption is high due to constant monitoring.</a:t>
                      </a:r>
                    </a:p>
                    <a:p>
                      <a:endParaRPr lang="en-IN" sz="1100" dirty="0"/>
                    </a:p>
                  </a:txBody>
                  <a:tcPr/>
                </a:tc>
                <a:tc>
                  <a:txBody>
                    <a:bodyPr/>
                    <a:lstStyle/>
                    <a:p>
                      <a:pPr lvl="0" algn="l"/>
                      <a:r>
                        <a:rPr lang="en-US" sz="1100" dirty="0"/>
                        <a:t>Improved battery life.</a:t>
                      </a:r>
                    </a:p>
                    <a:p>
                      <a:pPr lvl="0" algn="l"/>
                      <a:r>
                        <a:rPr lang="en-US" sz="1100" dirty="0"/>
                        <a:t>Incorporating machine learning for better threat detection.</a:t>
                      </a:r>
                    </a:p>
                    <a:p>
                      <a:endParaRPr lang="en-IN" sz="11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887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Review</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9</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Dept of Computer Science and Engineering </a:t>
            </a:r>
            <a:endParaRPr lang="en-GB"/>
          </a:p>
        </p:txBody>
      </p:sp>
      <p:sp>
        <p:nvSpPr>
          <p:cNvPr id="8" name="Title 1"/>
          <p:cNvSpPr txBox="1">
            <a:spLocks/>
          </p:cNvSpPr>
          <p:nvPr/>
        </p:nvSpPr>
        <p:spPr>
          <a:xfrm>
            <a:off x="483093" y="1498230"/>
            <a:ext cx="5581578" cy="588010"/>
          </a:xfrm>
          <a:prstGeom prst="rect">
            <a:avLst/>
          </a:prstGeom>
          <a:noFill/>
          <a:ln w="9525">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t>Literature survey</a:t>
            </a:r>
            <a:br>
              <a:rPr lang="en-IN" altLang="en-US" sz="2800" dirty="0"/>
            </a:br>
            <a:endParaRPr lang="en-IN" altLang="en-US" sz="2800" dirty="0"/>
          </a:p>
        </p:txBody>
      </p:sp>
      <p:graphicFrame>
        <p:nvGraphicFramePr>
          <p:cNvPr id="9" name="Table 2"/>
          <p:cNvGraphicFramePr>
            <a:graphicFrameLocks/>
          </p:cNvGraphicFramePr>
          <p:nvPr>
            <p:extLst>
              <p:ext uri="{D42A27DB-BD31-4B8C-83A1-F6EECF244321}">
                <p14:modId xmlns:p14="http://schemas.microsoft.com/office/powerpoint/2010/main" val="3739412782"/>
              </p:ext>
            </p:extLst>
          </p:nvPr>
        </p:nvGraphicFramePr>
        <p:xfrm>
          <a:off x="1" y="1944659"/>
          <a:ext cx="9176713" cy="6763922"/>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766329">
                  <a:extLst>
                    <a:ext uri="{9D8B030D-6E8A-4147-A177-3AD203B41FA5}">
                      <a16:colId xmlns:a16="http://schemas.microsoft.com/office/drawing/2014/main" val="20005"/>
                    </a:ext>
                  </a:extLst>
                </a:gridCol>
                <a:gridCol w="1127246">
                  <a:extLst>
                    <a:ext uri="{9D8B030D-6E8A-4147-A177-3AD203B41FA5}">
                      <a16:colId xmlns:a16="http://schemas.microsoft.com/office/drawing/2014/main" val="20006"/>
                    </a:ext>
                  </a:extLst>
                </a:gridCol>
                <a:gridCol w="994628">
                  <a:extLst>
                    <a:ext uri="{9D8B030D-6E8A-4147-A177-3AD203B41FA5}">
                      <a16:colId xmlns:a16="http://schemas.microsoft.com/office/drawing/2014/main" val="20007"/>
                    </a:ext>
                  </a:extLst>
                </a:gridCol>
                <a:gridCol w="1259862">
                  <a:extLst>
                    <a:ext uri="{9D8B030D-6E8A-4147-A177-3AD203B41FA5}">
                      <a16:colId xmlns:a16="http://schemas.microsoft.com/office/drawing/2014/main" val="20008"/>
                    </a:ext>
                  </a:extLst>
                </a:gridCol>
              </a:tblGrid>
              <a:tr h="836269">
                <a:tc>
                  <a:txBody>
                    <a:bodyPr/>
                    <a:lstStyle/>
                    <a:p>
                      <a:r>
                        <a:rPr lang="en-IN" sz="1600" dirty="0"/>
                        <a:t>Sr NO</a:t>
                      </a:r>
                    </a:p>
                  </a:txBody>
                  <a:tcPr/>
                </a:tc>
                <a:tc>
                  <a:txBody>
                    <a:bodyPr/>
                    <a:lstStyle/>
                    <a:p>
                      <a:r>
                        <a:rPr lang="en-IN" sz="1600" dirty="0"/>
                        <a:t>Paper Name ,  Year </a:t>
                      </a:r>
                    </a:p>
                  </a:txBody>
                  <a:tcPr/>
                </a:tc>
                <a:tc>
                  <a:txBody>
                    <a:bodyPr/>
                    <a:lstStyle/>
                    <a:p>
                      <a:r>
                        <a:rPr lang="en-IN" sz="1600" dirty="0"/>
                        <a:t>Author Name</a:t>
                      </a:r>
                    </a:p>
                  </a:txBody>
                  <a:tcPr/>
                </a:tc>
                <a:tc>
                  <a:txBody>
                    <a:bodyPr/>
                    <a:lstStyle/>
                    <a:p>
                      <a:r>
                        <a:rPr lang="en-IN" sz="1600" dirty="0"/>
                        <a:t>Methodology/ Algorithms/ Techniques/ </a:t>
                      </a:r>
                    </a:p>
                  </a:txBody>
                  <a:tcPr/>
                </a:tc>
                <a:tc>
                  <a:txBody>
                    <a:bodyPr/>
                    <a:lstStyle/>
                    <a:p>
                      <a:r>
                        <a:rPr lang="en-IN" sz="1600" dirty="0"/>
                        <a:t>Accuracy/ Results</a:t>
                      </a:r>
                    </a:p>
                  </a:txBody>
                  <a:tcPr/>
                </a:tc>
                <a:tc>
                  <a:txBody>
                    <a:bodyPr/>
                    <a:lstStyle/>
                    <a:p>
                      <a:r>
                        <a:rPr lang="en-IN" sz="1600" dirty="0"/>
                        <a:t>Advantage</a:t>
                      </a:r>
                    </a:p>
                  </a:txBody>
                  <a:tcPr/>
                </a:tc>
                <a:tc>
                  <a:txBody>
                    <a:bodyPr/>
                    <a:lstStyle/>
                    <a:p>
                      <a:r>
                        <a:rPr lang="en-IN" sz="1600" dirty="0"/>
                        <a:t>Disadvantage</a:t>
                      </a:r>
                    </a:p>
                  </a:txBody>
                  <a:tcPr/>
                </a:tc>
                <a:tc>
                  <a:txBody>
                    <a:bodyPr/>
                    <a:lstStyle/>
                    <a:p>
                      <a:r>
                        <a:rPr lang="en-IN" sz="1600" dirty="0"/>
                        <a:t>Future scope</a:t>
                      </a:r>
                    </a:p>
                  </a:txBody>
                  <a:tcPr/>
                </a:tc>
                <a:extLst>
                  <a:ext uri="{0D108BD9-81ED-4DB2-BD59-A6C34878D82A}">
                    <a16:rowId xmlns:a16="http://schemas.microsoft.com/office/drawing/2014/main" val="10000"/>
                  </a:ext>
                </a:extLst>
              </a:tr>
              <a:tr h="993627">
                <a:tc>
                  <a:txBody>
                    <a:bodyPr/>
                    <a:lstStyle/>
                    <a:p>
                      <a:r>
                        <a:rPr lang="en-IN" sz="1100" dirty="0"/>
                        <a:t>3</a:t>
                      </a:r>
                    </a:p>
                  </a:txBody>
                  <a:tcPr/>
                </a:tc>
                <a:tc>
                  <a:txBody>
                    <a:bodyPr/>
                    <a:lstStyle/>
                    <a:p>
                      <a:r>
                        <a:rPr lang="en-US" sz="1100" dirty="0"/>
                        <a:t>An IoT Based Personal Safety Device for Women’s Security using GPS and GSM,2020</a:t>
                      </a:r>
                      <a:endParaRPr lang="en-IN" sz="1100" dirty="0"/>
                    </a:p>
                    <a:p>
                      <a:endParaRPr lang="en-IN" sz="1100" dirty="0"/>
                    </a:p>
                    <a:p>
                      <a:endParaRPr lang="en-IN" sz="1100" dirty="0"/>
                    </a:p>
                  </a:txBody>
                  <a:tcPr/>
                </a:tc>
                <a:tc>
                  <a:txBody>
                    <a:bodyPr/>
                    <a:lstStyle/>
                    <a:p>
                      <a:r>
                        <a:rPr lang="en-IN" sz="1100" dirty="0"/>
                        <a:t>A. </a:t>
                      </a:r>
                      <a:r>
                        <a:rPr lang="en-IN" sz="1100" dirty="0" err="1"/>
                        <a:t>Anitha</a:t>
                      </a:r>
                      <a:r>
                        <a:rPr lang="en-IN" sz="1100" dirty="0"/>
                        <a:t>, S. Deepika</a:t>
                      </a:r>
                    </a:p>
                  </a:txBody>
                  <a:tcPr/>
                </a:tc>
                <a:tc>
                  <a:txBody>
                    <a:bodyPr/>
                    <a:lstStyle/>
                    <a:p>
                      <a:r>
                        <a:rPr lang="en-US" sz="1100" dirty="0"/>
                        <a:t>Embedded system using GPS for tracking and GSM for </a:t>
                      </a:r>
                      <a:r>
                        <a:rPr lang="en-US" sz="1100" dirty="0" err="1"/>
                        <a:t>communication.Emergency</a:t>
                      </a:r>
                      <a:r>
                        <a:rPr lang="en-US" sz="1100" dirty="0"/>
                        <a:t> alert system triggered by a push button.</a:t>
                      </a:r>
                      <a:endParaRPr lang="en-IN" sz="1100" dirty="0"/>
                    </a:p>
                  </a:txBody>
                  <a:tcPr/>
                </a:tc>
                <a:tc>
                  <a:txBody>
                    <a:bodyPr/>
                    <a:lstStyle/>
                    <a:p>
                      <a:r>
                        <a:rPr lang="en-US" sz="1100" dirty="0"/>
                        <a:t>The device's GPS module had an average accuracy of 8-12 meters in both indoor and outdoor settings.</a:t>
                      </a:r>
                      <a:endParaRPr lang="en-IN" sz="1100" dirty="0"/>
                    </a:p>
                  </a:txBody>
                  <a:tcPr/>
                </a:tc>
                <a:tc>
                  <a:txBody>
                    <a:bodyPr/>
                    <a:lstStyle/>
                    <a:p>
                      <a:r>
                        <a:rPr lang="en-US" sz="1100" dirty="0"/>
                        <a:t>Compact and easily </a:t>
                      </a:r>
                      <a:r>
                        <a:rPr lang="en-US" sz="1100" dirty="0" err="1"/>
                        <a:t>portable.Immediate</a:t>
                      </a:r>
                      <a:r>
                        <a:rPr lang="en-US" sz="1100" dirty="0"/>
                        <a:t> response mechanism.</a:t>
                      </a:r>
                      <a:endParaRPr lang="en-IN" sz="1100" dirty="0"/>
                    </a:p>
                  </a:txBody>
                  <a:tcPr/>
                </a:tc>
                <a:tc>
                  <a:txBody>
                    <a:bodyPr/>
                    <a:lstStyle/>
                    <a:p>
                      <a:r>
                        <a:rPr lang="en-US" sz="1100" dirty="0"/>
                        <a:t>Limited battery </a:t>
                      </a:r>
                      <a:r>
                        <a:rPr lang="en-US" sz="1100" dirty="0" err="1"/>
                        <a:t>life.Possible</a:t>
                      </a:r>
                      <a:r>
                        <a:rPr lang="en-US" sz="1100" dirty="0"/>
                        <a:t> network issues in remote areas.</a:t>
                      </a:r>
                      <a:endParaRPr lang="en-IN" sz="1100" dirty="0"/>
                    </a:p>
                  </a:txBody>
                  <a:tcPr/>
                </a:tc>
                <a:tc>
                  <a:txBody>
                    <a:bodyPr/>
                    <a:lstStyle/>
                    <a:p>
                      <a:r>
                        <a:rPr lang="en-IN" sz="1100" dirty="0"/>
                        <a:t>Enhanced location </a:t>
                      </a:r>
                      <a:r>
                        <a:rPr lang="en-IN" sz="1100" dirty="0" err="1"/>
                        <a:t>accuracy.Use</a:t>
                      </a:r>
                      <a:r>
                        <a:rPr lang="en-IN" sz="1100" dirty="0"/>
                        <a:t> of alternative communication technologies like LoRa.</a:t>
                      </a:r>
                    </a:p>
                  </a:txBody>
                  <a:tcPr/>
                </a:tc>
                <a:extLst>
                  <a:ext uri="{0D108BD9-81ED-4DB2-BD59-A6C34878D82A}">
                    <a16:rowId xmlns:a16="http://schemas.microsoft.com/office/drawing/2014/main" val="10001"/>
                  </a:ext>
                </a:extLst>
              </a:tr>
              <a:tr h="1310963">
                <a:tc>
                  <a:txBody>
                    <a:bodyPr/>
                    <a:lstStyle/>
                    <a:p>
                      <a:r>
                        <a:rPr lang="en-IN" sz="1100" dirty="0"/>
                        <a:t>4</a:t>
                      </a:r>
                    </a:p>
                  </a:txBody>
                  <a:tcPr/>
                </a:tc>
                <a:tc>
                  <a:txBody>
                    <a:bodyPr/>
                    <a:lstStyle/>
                    <a:p>
                      <a:r>
                        <a:rPr lang="en-US" sz="1100" dirty="0"/>
                        <a:t>GPS and GSM based Women Safety System, 2021</a:t>
                      </a:r>
                      <a:endParaRPr lang="en-IN" sz="1100" dirty="0"/>
                    </a:p>
                    <a:p>
                      <a:endParaRPr lang="en-IN" sz="1100" dirty="0"/>
                    </a:p>
                    <a:p>
                      <a:endParaRPr lang="en-IN" sz="1100" dirty="0"/>
                    </a:p>
                  </a:txBody>
                  <a:tcPr/>
                </a:tc>
                <a:tc>
                  <a:txBody>
                    <a:bodyPr/>
                    <a:lstStyle/>
                    <a:p>
                      <a:r>
                        <a:rPr lang="en-IN" sz="1100" dirty="0"/>
                        <a:t>N. Priya, P. Balaji</a:t>
                      </a:r>
                    </a:p>
                  </a:txBody>
                  <a:tcPr/>
                </a:tc>
                <a:tc>
                  <a:txBody>
                    <a:bodyPr/>
                    <a:lstStyle/>
                    <a:p>
                      <a:r>
                        <a:rPr lang="en-US" sz="1100" dirty="0"/>
                        <a:t>Uses GPS and GSM to track and send location.</a:t>
                      </a:r>
                    </a:p>
                    <a:p>
                      <a:r>
                        <a:rPr lang="en-US" sz="1100" dirty="0"/>
                        <a:t>Integration of a buzzer to alert nearby people.</a:t>
                      </a:r>
                    </a:p>
                    <a:p>
                      <a:endParaRPr lang="en-IN" sz="1100" dirty="0"/>
                    </a:p>
                  </a:txBody>
                  <a:tcPr/>
                </a:tc>
                <a:tc>
                  <a:txBody>
                    <a:bodyPr/>
                    <a:lstStyle/>
                    <a:p>
                      <a:r>
                        <a:rPr lang="en-US" sz="1100" dirty="0"/>
                        <a:t>GPS accuracy was between 7-12 meters, but the system’s performance was impacted by poor GSM signal strength in remote areas.</a:t>
                      </a:r>
                      <a:endParaRPr lang="en-IN" sz="1100" dirty="0"/>
                    </a:p>
                  </a:txBody>
                  <a:tcPr/>
                </a:tc>
                <a:tc>
                  <a:txBody>
                    <a:bodyPr/>
                    <a:lstStyle/>
                    <a:p>
                      <a:r>
                        <a:rPr lang="en-US" sz="1100" dirty="0"/>
                        <a:t>Audible alarm feature increases immediate attention.</a:t>
                      </a:r>
                    </a:p>
                    <a:p>
                      <a:r>
                        <a:rPr lang="en-US" sz="1100" dirty="0"/>
                        <a:t>Easy-to-use interface.</a:t>
                      </a:r>
                    </a:p>
                    <a:p>
                      <a:endParaRPr lang="en-IN" sz="1100" dirty="0"/>
                    </a:p>
                  </a:txBody>
                  <a:tcPr/>
                </a:tc>
                <a:tc>
                  <a:txBody>
                    <a:bodyPr/>
                    <a:lstStyle/>
                    <a:p>
                      <a:r>
                        <a:rPr lang="en-US" sz="1100" dirty="0"/>
                        <a:t>Requires consistent GSM </a:t>
                      </a:r>
                      <a:r>
                        <a:rPr lang="en-US" sz="1100" dirty="0" err="1"/>
                        <a:t>network.No</a:t>
                      </a:r>
                      <a:r>
                        <a:rPr lang="en-US" sz="1100" dirty="0"/>
                        <a:t> fallback if network fails.</a:t>
                      </a:r>
                      <a:endParaRPr lang="en-IN" sz="1100" dirty="0"/>
                    </a:p>
                  </a:txBody>
                  <a:tcPr/>
                </a:tc>
                <a:tc>
                  <a:txBody>
                    <a:bodyPr/>
                    <a:lstStyle/>
                    <a:p>
                      <a:r>
                        <a:rPr lang="en-US" sz="1100" dirty="0"/>
                        <a:t>Incorporation of AI-based facial recognition for more advanced </a:t>
                      </a:r>
                      <a:r>
                        <a:rPr lang="en-US" sz="1100" dirty="0" err="1"/>
                        <a:t>safety.Better</a:t>
                      </a:r>
                      <a:r>
                        <a:rPr lang="en-US" sz="1100" dirty="0"/>
                        <a:t> energy management systems.</a:t>
                      </a:r>
                      <a:endParaRPr lang="en-IN" sz="1100" dirty="0"/>
                    </a:p>
                  </a:txBody>
                  <a:tcPr/>
                </a:tc>
                <a:extLst>
                  <a:ext uri="{0D108BD9-81ED-4DB2-BD59-A6C34878D82A}">
                    <a16:rowId xmlns:a16="http://schemas.microsoft.com/office/drawing/2014/main" val="10002"/>
                  </a:ext>
                </a:extLst>
              </a:tr>
              <a:tr h="2367840">
                <a:tc>
                  <a:txBody>
                    <a:bodyPr/>
                    <a:lstStyle/>
                    <a:p>
                      <a:r>
                        <a:rPr lang="en-IN" sz="1100" dirty="0"/>
                        <a:t>5</a:t>
                      </a:r>
                    </a:p>
                  </a:txBody>
                  <a:tcPr/>
                </a:tc>
                <a:tc>
                  <a:txBody>
                    <a:bodyPr/>
                    <a:lstStyle/>
                    <a:p>
                      <a:r>
                        <a:rPr lang="en-US" sz="1100" dirty="0"/>
                        <a:t>Smart Wearable Device for Women Safety using IoT,2021</a:t>
                      </a:r>
                      <a:endParaRPr lang="en-IN" sz="1100" dirty="0"/>
                    </a:p>
                    <a:p>
                      <a:endParaRPr lang="en-IN" sz="1100" dirty="0"/>
                    </a:p>
                    <a:p>
                      <a:endParaRPr lang="en-IN" sz="1100" dirty="0"/>
                    </a:p>
                  </a:txBody>
                  <a:tcPr/>
                </a:tc>
                <a:tc>
                  <a:txBody>
                    <a:bodyPr/>
                    <a:lstStyle/>
                    <a:p>
                      <a:r>
                        <a:rPr lang="en-IN" sz="1100" dirty="0"/>
                        <a:t>A. John, P. Jain</a:t>
                      </a:r>
                    </a:p>
                  </a:txBody>
                  <a:tcPr/>
                </a:tc>
                <a:tc>
                  <a:txBody>
                    <a:bodyPr/>
                    <a:lstStyle/>
                    <a:p>
                      <a:r>
                        <a:rPr lang="en-US" sz="1100" dirty="0"/>
                        <a:t>IoT-based wearable </a:t>
                      </a:r>
                      <a:r>
                        <a:rPr lang="en-US" sz="1100" dirty="0" err="1"/>
                        <a:t>device.Data</a:t>
                      </a:r>
                      <a:r>
                        <a:rPr lang="en-US" sz="1100" dirty="0"/>
                        <a:t> transfer via GPS and GSM; emergency button for instant alerts.</a:t>
                      </a:r>
                      <a:endParaRPr lang="en-IN" sz="1100" dirty="0"/>
                    </a:p>
                  </a:txBody>
                  <a:tcPr/>
                </a:tc>
                <a:tc>
                  <a:txBody>
                    <a:bodyPr/>
                    <a:lstStyle/>
                    <a:p>
                      <a:r>
                        <a:rPr lang="en-US" sz="1100" dirty="0"/>
                        <a:t>The wearable device achieved a location accuracy of 5-8 meters, which was consistent across various environments.</a:t>
                      </a:r>
                      <a:endParaRPr lang="en-IN" sz="1100" dirty="0"/>
                    </a:p>
                  </a:txBody>
                  <a:tcPr/>
                </a:tc>
                <a:tc>
                  <a:txBody>
                    <a:bodyPr/>
                    <a:lstStyle/>
                    <a:p>
                      <a:r>
                        <a:rPr lang="en-US" sz="1100" dirty="0"/>
                        <a:t>Wearable and inconspicuous </a:t>
                      </a:r>
                      <a:r>
                        <a:rPr lang="en-US" sz="1100" dirty="0" err="1"/>
                        <a:t>design.Real</a:t>
                      </a:r>
                      <a:r>
                        <a:rPr lang="en-US" sz="1100" dirty="0"/>
                        <a:t>-time GPS tracking.</a:t>
                      </a:r>
                      <a:endParaRPr lang="en-IN" sz="1100" dirty="0"/>
                    </a:p>
                  </a:txBody>
                  <a:tcPr/>
                </a:tc>
                <a:tc>
                  <a:txBody>
                    <a:bodyPr/>
                    <a:lstStyle/>
                    <a:p>
                      <a:r>
                        <a:rPr lang="en-US" sz="1100" dirty="0"/>
                        <a:t>Expensive compared to non-IoT </a:t>
                      </a:r>
                      <a:r>
                        <a:rPr lang="en-US" sz="1100" dirty="0" err="1"/>
                        <a:t>solutions.Limited</a:t>
                      </a:r>
                      <a:r>
                        <a:rPr lang="en-US" sz="1100" dirty="0"/>
                        <a:t> by GSM network availability.</a:t>
                      </a:r>
                      <a:endParaRPr lang="en-IN" sz="1100" dirty="0"/>
                    </a:p>
                  </a:txBody>
                  <a:tcPr/>
                </a:tc>
                <a:tc>
                  <a:txBody>
                    <a:bodyPr/>
                    <a:lstStyle/>
                    <a:p>
                      <a:r>
                        <a:rPr lang="en-US" sz="1100" dirty="0"/>
                        <a:t>Integration with 5G and cloud-based </a:t>
                      </a:r>
                      <a:r>
                        <a:rPr lang="en-US" sz="1100" dirty="0" err="1"/>
                        <a:t>services.Smart</a:t>
                      </a:r>
                      <a:r>
                        <a:rPr lang="en-US" sz="1100" dirty="0"/>
                        <a:t> AI-assisted decision-making systems.</a:t>
                      </a:r>
                      <a:endParaRPr lang="en-IN" sz="1100" dirty="0"/>
                    </a:p>
                  </a:txBody>
                  <a:tcPr/>
                </a:tc>
                <a:extLst>
                  <a:ext uri="{0D108BD9-81ED-4DB2-BD59-A6C34878D82A}">
                    <a16:rowId xmlns:a16="http://schemas.microsoft.com/office/drawing/2014/main" val="10003"/>
                  </a:ext>
                </a:extLst>
              </a:tr>
              <a:tr h="527053">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5366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1288</TotalTime>
  <Words>2633</Words>
  <Application>Microsoft Office PowerPoint</Application>
  <PresentationFormat>On-screen Show (4:3)</PresentationFormat>
  <Paragraphs>312</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Narrow</vt:lpstr>
      <vt:lpstr>Calibri</vt:lpstr>
      <vt:lpstr>Times New Roman</vt:lpstr>
      <vt:lpstr>Office Theme</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PowerPoint Presentation</vt:lpstr>
      <vt:lpstr>PowerPoint Presentation</vt:lpstr>
      <vt:lpstr>Nutan Maharashtra Vidya Prasarak Mandal’s   NUTAN COLLEGE OF ENGINEERING AND RESEARCH  Under Administrative Support of Pimpri Chinchwad  Education Trust  ISO 21001:2018 EOMS Certified</vt:lpstr>
      <vt:lpstr>Nutan Maharashtra Vidya Prasarak Mandal’s   NUTAN COLLEGE OF ENGINEERING AND RESEARCH  Under Administrative Support of Pimpri Chinchwad  Education Trust  ISO 21001:2018 EOMS Certified   </vt:lpstr>
      <vt:lpstr>PowerPoint Presentation</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Hickey</dc:creator>
  <cp:lastModifiedBy>carlover.2377@gmail.com</cp:lastModifiedBy>
  <cp:revision>123</cp:revision>
  <dcterms:created xsi:type="dcterms:W3CDTF">2010-06-24T14:41:07Z</dcterms:created>
  <dcterms:modified xsi:type="dcterms:W3CDTF">2025-02-25T05:24:02Z</dcterms:modified>
</cp:coreProperties>
</file>