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slides/slide8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8" r:id="rId3"/>
    <p:sldId id="269" r:id="rId4"/>
    <p:sldId id="300" r:id="rId5"/>
    <p:sldId id="301" r:id="rId6"/>
    <p:sldId id="270" r:id="rId7"/>
    <p:sldId id="271" r:id="rId8"/>
    <p:sldId id="272" r:id="rId9"/>
    <p:sldId id="273" r:id="rId10"/>
    <p:sldId id="274" r:id="rId11"/>
    <p:sldId id="275" r:id="rId12"/>
    <p:sldId id="276" r:id="rId13"/>
    <p:sldId id="277" r:id="rId14"/>
    <p:sldId id="278" r:id="rId15"/>
    <p:sldId id="299" r:id="rId16"/>
    <p:sldId id="314" r:id="rId17"/>
    <p:sldId id="315" r:id="rId18"/>
    <p:sldId id="316" r:id="rId19"/>
    <p:sldId id="317" r:id="rId20"/>
    <p:sldId id="318" r:id="rId21"/>
    <p:sldId id="319" r:id="rId22"/>
    <p:sldId id="320" r:id="rId23"/>
    <p:sldId id="321" r:id="rId24"/>
    <p:sldId id="322" r:id="rId25"/>
    <p:sldId id="323" r:id="rId26"/>
    <p:sldId id="324" r:id="rId27"/>
    <p:sldId id="325" r:id="rId28"/>
    <p:sldId id="326" r:id="rId29"/>
    <p:sldId id="327" r:id="rId30"/>
    <p:sldId id="328" r:id="rId31"/>
    <p:sldId id="329" r:id="rId32"/>
    <p:sldId id="330" r:id="rId33"/>
    <p:sldId id="331" r:id="rId34"/>
    <p:sldId id="332" r:id="rId35"/>
    <p:sldId id="333" r:id="rId36"/>
    <p:sldId id="334" r:id="rId37"/>
    <p:sldId id="335" r:id="rId38"/>
    <p:sldId id="336" r:id="rId39"/>
    <p:sldId id="337" r:id="rId40"/>
    <p:sldId id="338" r:id="rId41"/>
    <p:sldId id="290" r:id="rId42"/>
    <p:sldId id="284" r:id="rId43"/>
    <p:sldId id="285" r:id="rId44"/>
    <p:sldId id="257" r:id="rId45"/>
    <p:sldId id="258" r:id="rId46"/>
    <p:sldId id="260" r:id="rId47"/>
    <p:sldId id="262" r:id="rId48"/>
    <p:sldId id="263" r:id="rId49"/>
    <p:sldId id="264" r:id="rId50"/>
    <p:sldId id="265" r:id="rId51"/>
    <p:sldId id="259" r:id="rId52"/>
    <p:sldId id="266" r:id="rId53"/>
    <p:sldId id="267" r:id="rId54"/>
    <p:sldId id="261" r:id="rId55"/>
    <p:sldId id="291" r:id="rId56"/>
    <p:sldId id="286" r:id="rId57"/>
    <p:sldId id="287" r:id="rId58"/>
    <p:sldId id="288" r:id="rId59"/>
    <p:sldId id="289" r:id="rId60"/>
    <p:sldId id="292" r:id="rId61"/>
    <p:sldId id="293" r:id="rId62"/>
    <p:sldId id="294" r:id="rId63"/>
    <p:sldId id="295" r:id="rId64"/>
    <p:sldId id="296" r:id="rId65"/>
    <p:sldId id="302" r:id="rId66"/>
    <p:sldId id="303" r:id="rId67"/>
    <p:sldId id="304" r:id="rId68"/>
    <p:sldId id="305" r:id="rId69"/>
    <p:sldId id="282" r:id="rId70"/>
    <p:sldId id="283" r:id="rId71"/>
    <p:sldId id="312" r:id="rId72"/>
    <p:sldId id="307" r:id="rId73"/>
    <p:sldId id="308" r:id="rId74"/>
    <p:sldId id="309" r:id="rId75"/>
    <p:sldId id="310" r:id="rId76"/>
    <p:sldId id="311" r:id="rId77"/>
    <p:sldId id="306" r:id="rId78"/>
    <p:sldId id="280" r:id="rId79"/>
    <p:sldId id="281" r:id="rId80"/>
    <p:sldId id="279" r:id="rId81"/>
    <p:sldId id="313" r:id="rId82"/>
    <p:sldId id="339" r:id="rId8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FF"/>
    <a:srgbClr val="CCFF33"/>
    <a:srgbClr val="FF99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250" autoAdjust="0"/>
    <p:restoredTop sz="94624" autoAdjust="0"/>
  </p:normalViewPr>
  <p:slideViewPr>
    <p:cSldViewPr>
      <p:cViewPr varScale="1">
        <p:scale>
          <a:sx n="69" d="100"/>
          <a:sy n="69" d="100"/>
        </p:scale>
        <p:origin x="-138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2F5184C-B599-492D-B4E7-08C8C14F702E}" type="datetimeFigureOut">
              <a:rPr lang="en-US" smtClean="0"/>
              <a:pPr/>
              <a:t>23/10/2019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D6FE7C3-A999-445B-BB0D-17CBE575A8AC}"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F5184C-B599-492D-B4E7-08C8C14F702E}" type="datetimeFigureOut">
              <a:rPr lang="en-US" smtClean="0"/>
              <a:pPr/>
              <a:t>23/10/2019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D6FE7C3-A999-445B-BB0D-17CBE575A8AC}"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F5184C-B599-492D-B4E7-08C8C14F702E}" type="datetimeFigureOut">
              <a:rPr lang="en-US" smtClean="0"/>
              <a:pPr/>
              <a:t>23/10/2019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D6FE7C3-A999-445B-BB0D-17CBE575A8AC}"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xfrm>
            <a:off x="4437983" y="6500812"/>
            <a:ext cx="259104" cy="267891"/>
          </a:xfrm>
          <a:prstGeom prst="rect">
            <a:avLst/>
          </a:prstGeom>
        </p:spPr>
        <p:txBody>
          <a:bodyPr anchor="t"/>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F5184C-B599-492D-B4E7-08C8C14F702E}" type="datetimeFigureOut">
              <a:rPr lang="en-US" smtClean="0"/>
              <a:pPr/>
              <a:t>23/10/2019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D6FE7C3-A999-445B-BB0D-17CBE575A8A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F5184C-B599-492D-B4E7-08C8C14F702E}" type="datetimeFigureOut">
              <a:rPr lang="en-US" smtClean="0"/>
              <a:pPr/>
              <a:t>23/10/2019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D6FE7C3-A999-445B-BB0D-17CBE575A8AC}"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2F5184C-B599-492D-B4E7-08C8C14F702E}" type="datetimeFigureOut">
              <a:rPr lang="en-US" smtClean="0"/>
              <a:pPr/>
              <a:t>23/10/2019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D6FE7C3-A999-445B-BB0D-17CBE575A8A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2F5184C-B599-492D-B4E7-08C8C14F702E}" type="datetimeFigureOut">
              <a:rPr lang="en-US" smtClean="0"/>
              <a:pPr/>
              <a:t>23/10/2019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D6FE7C3-A999-445B-BB0D-17CBE575A8AC}"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F5184C-B599-492D-B4E7-08C8C14F702E}" type="datetimeFigureOut">
              <a:rPr lang="en-US" smtClean="0"/>
              <a:pPr/>
              <a:t>23/10/2019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D6FE7C3-A999-445B-BB0D-17CBE575A8A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F5184C-B599-492D-B4E7-08C8C14F702E}" type="datetimeFigureOut">
              <a:rPr lang="en-US" smtClean="0"/>
              <a:pPr/>
              <a:t>23/10/2019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D6FE7C3-A999-445B-BB0D-17CBE575A8A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F5184C-B599-492D-B4E7-08C8C14F702E}" type="datetimeFigureOut">
              <a:rPr lang="en-US" smtClean="0"/>
              <a:pPr/>
              <a:t>23/10/2019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D6FE7C3-A999-445B-BB0D-17CBE575A8AC}"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F5184C-B599-492D-B4E7-08C8C14F702E}" type="datetimeFigureOut">
              <a:rPr lang="en-US" smtClean="0"/>
              <a:pPr/>
              <a:t>23/10/2019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D6FE7C3-A999-445B-BB0D-17CBE575A8AC}"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F5184C-B599-492D-B4E7-08C8C14F702E}" type="datetimeFigureOut">
              <a:rPr lang="en-US" smtClean="0"/>
              <a:pPr/>
              <a:t>23/10/2019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6FE7C3-A999-445B-BB0D-17CBE575A8A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defRPr sz="8200" i="1">
                <a:solidFill>
                  <a:srgbClr val="837FA3"/>
                </a:solidFill>
              </a:defRPr>
            </a:pPr>
            <a:r>
              <a:rPr lang="en-US"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Presentation on </a:t>
            </a:r>
            <a:br>
              <a:rPr lang="en-US"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br>
            <a:r>
              <a:rPr lang="en-US"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Digital Computer &amp; </a:t>
            </a:r>
            <a:br>
              <a:rPr lang="en-US"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br>
            <a:r>
              <a:rPr lang="en-US"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Organization </a:t>
            </a:r>
            <a:endParaRPr lang="en-US"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4" name="Rectangle 3"/>
          <p:cNvSpPr/>
          <p:nvPr/>
        </p:nvSpPr>
        <p:spPr>
          <a:xfrm>
            <a:off x="6019800" y="5562600"/>
            <a:ext cx="4572000" cy="1077218"/>
          </a:xfrm>
          <a:prstGeom prst="rect">
            <a:avLst/>
          </a:prstGeom>
        </p:spPr>
        <p:txBody>
          <a:bodyPr wrap="square">
            <a:spAutoFit/>
          </a:bodyPr>
          <a:lstStyle/>
          <a:p>
            <a:pPr>
              <a:defRPr b="1" i="1">
                <a:solidFill>
                  <a:srgbClr val="0C0E33"/>
                </a:solidFill>
                <a:latin typeface="+mj-lt"/>
                <a:ea typeface="+mj-ea"/>
                <a:cs typeface="+mj-cs"/>
                <a:sym typeface="Helvetica"/>
              </a:defRPr>
            </a:pPr>
            <a:r>
              <a:rPr lang="en-US" sz="2000" b="1" i="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sym typeface="Helvetica"/>
              </a:rPr>
              <a:t>Made By:-</a:t>
            </a:r>
          </a:p>
          <a:p>
            <a:pPr>
              <a:defRPr b="1" i="1">
                <a:solidFill>
                  <a:srgbClr val="0C0E33"/>
                </a:solidFill>
                <a:latin typeface="+mj-lt"/>
                <a:ea typeface="+mj-ea"/>
                <a:cs typeface="+mj-cs"/>
                <a:sym typeface="Helvetica"/>
              </a:defRPr>
            </a:pPr>
            <a:r>
              <a:rPr lang="en-US" sz="1100" b="1" i="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sym typeface="Helvetica"/>
              </a:rPr>
              <a:t>                                    </a:t>
            </a:r>
            <a:r>
              <a:rPr lang="en-US" sz="2200" b="1" i="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sym typeface="Helvetica"/>
              </a:rPr>
              <a:t>Ashvin</a:t>
            </a:r>
            <a:r>
              <a:rPr lang="en-US" sz="2200" b="1" i="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sym typeface="Helvetica"/>
              </a:rPr>
              <a:t> </a:t>
            </a:r>
            <a:r>
              <a:rPr lang="en-US" sz="2200" b="1" i="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sym typeface="Helvetica"/>
              </a:rPr>
              <a:t>jain</a:t>
            </a:r>
            <a:endParaRPr lang="en-US" sz="2200" b="1" i="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sym typeface="Helvetica"/>
            </a:endParaRPr>
          </a:p>
          <a:p>
            <a:pPr>
              <a:defRPr b="1" i="1">
                <a:solidFill>
                  <a:srgbClr val="0C0E33"/>
                </a:solidFill>
                <a:latin typeface="+mj-lt"/>
                <a:ea typeface="+mj-ea"/>
                <a:cs typeface="+mj-cs"/>
                <a:sym typeface="Helvetica"/>
              </a:defRPr>
            </a:pPr>
            <a:r>
              <a:rPr lang="en-US" sz="2200" b="1" i="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sym typeface="Helvetica"/>
              </a:rPr>
              <a:t>                   IC-2K18-11</a:t>
            </a:r>
            <a:endParaRPr lang="en-US" sz="2200" b="1" i="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sym typeface="Helvetic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unit &amp; ALU</a:t>
            </a:r>
            <a:endParaRPr lang="en-US" dirty="0"/>
          </a:p>
        </p:txBody>
      </p:sp>
      <p:sp>
        <p:nvSpPr>
          <p:cNvPr id="3" name="Content Placeholder 2"/>
          <p:cNvSpPr>
            <a:spLocks noGrp="1"/>
          </p:cNvSpPr>
          <p:nvPr>
            <p:ph idx="1"/>
          </p:nvPr>
        </p:nvSpPr>
        <p:spPr/>
        <p:txBody>
          <a:bodyPr>
            <a:normAutofit fontScale="85000" lnSpcReduction="20000"/>
          </a:bodyPr>
          <a:lstStyle/>
          <a:p>
            <a:pPr fontAlgn="base"/>
            <a:r>
              <a:rPr lang="en-US" sz="3000" b="1" dirty="0" smtClean="0">
                <a:solidFill>
                  <a:srgbClr val="92D050"/>
                </a:solidFill>
              </a:rPr>
              <a:t>Control Unit </a:t>
            </a:r>
          </a:p>
          <a:p>
            <a:pPr algn="ctr" fontAlgn="base">
              <a:buNone/>
            </a:pPr>
            <a:r>
              <a:rPr lang="en-US" sz="3000" b="1" dirty="0" smtClean="0">
                <a:solidFill>
                  <a:schemeClr val="accent6">
                    <a:lumMod val="75000"/>
                  </a:schemeClr>
                </a:solidFill>
              </a:rPr>
              <a:t>    </a:t>
            </a:r>
            <a:r>
              <a:rPr lang="en-US" sz="3000" dirty="0" smtClean="0">
                <a:solidFill>
                  <a:schemeClr val="accent6">
                    <a:lumMod val="75000"/>
                  </a:schemeClr>
                </a:solidFill>
              </a:rPr>
              <a:t>A control unit (CU) handles all processor control signals. It directs all input and output flow, fetches code for instructions and controlling how data moves around the system</a:t>
            </a:r>
            <a:r>
              <a:rPr lang="en-US" sz="3000" dirty="0" smtClean="0"/>
              <a:t>.</a:t>
            </a:r>
          </a:p>
          <a:p>
            <a:pPr fontAlgn="base">
              <a:buNone/>
            </a:pPr>
            <a:endParaRPr lang="en-US" sz="3000" dirty="0" smtClean="0"/>
          </a:p>
          <a:p>
            <a:pPr fontAlgn="base"/>
            <a:r>
              <a:rPr lang="en-US" sz="3000" b="1" dirty="0" smtClean="0">
                <a:solidFill>
                  <a:srgbClr val="92D050"/>
                </a:solidFill>
              </a:rPr>
              <a:t>Arithmetic and Logic Unit (ALU) </a:t>
            </a:r>
          </a:p>
          <a:p>
            <a:pPr algn="ctr" fontAlgn="base">
              <a:buNone/>
            </a:pPr>
            <a:r>
              <a:rPr lang="en-US" sz="3000" b="1" dirty="0" smtClean="0"/>
              <a:t>     </a:t>
            </a:r>
            <a:r>
              <a:rPr lang="en-US" sz="3000" dirty="0" smtClean="0">
                <a:solidFill>
                  <a:schemeClr val="accent6">
                    <a:lumMod val="75000"/>
                  </a:schemeClr>
                </a:solidFill>
              </a:rPr>
              <a:t>The arithmetic logic unit is that part of the CPU that handles all the calculations the CPU may need, e.g. Addition, Subtraction, Comparisons. It performs Logical Operations, Bit Shifting Operations, and Arithmetic Operation.</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Basic CPU structure, illustrating ALU</a:t>
            </a:r>
            <a:endParaRPr lang="en-US" dirty="0"/>
          </a:p>
        </p:txBody>
      </p:sp>
      <p:pic>
        <p:nvPicPr>
          <p:cNvPr id="2050" name="Picture 2" descr="C:\Users\PC\Desktop\von.png"/>
          <p:cNvPicPr>
            <a:picLocks noGrp="1" noChangeAspect="1" noChangeArrowheads="1"/>
          </p:cNvPicPr>
          <p:nvPr>
            <p:ph idx="1"/>
          </p:nvPr>
        </p:nvPicPr>
        <p:blipFill>
          <a:blip r:embed="rId2"/>
          <a:srcRect/>
          <a:stretch>
            <a:fillRect/>
          </a:stretch>
        </p:blipFill>
        <p:spPr bwMode="auto">
          <a:xfrm>
            <a:off x="762000" y="1589008"/>
            <a:ext cx="7601249" cy="4537155"/>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Memory Unit (Registers)</a:t>
            </a:r>
            <a:endParaRPr lang="en-US" dirty="0"/>
          </a:p>
        </p:txBody>
      </p:sp>
      <p:sp>
        <p:nvSpPr>
          <p:cNvPr id="3" name="Content Placeholder 2"/>
          <p:cNvSpPr>
            <a:spLocks noGrp="1"/>
          </p:cNvSpPr>
          <p:nvPr>
            <p:ph idx="1"/>
          </p:nvPr>
        </p:nvSpPr>
        <p:spPr/>
        <p:txBody>
          <a:bodyPr>
            <a:normAutofit fontScale="55000" lnSpcReduction="20000"/>
          </a:bodyPr>
          <a:lstStyle/>
          <a:p>
            <a:pPr fontAlgn="base"/>
            <a:r>
              <a:rPr lang="en-US" b="1" dirty="0" smtClean="0">
                <a:solidFill>
                  <a:schemeClr val="tx2">
                    <a:lumMod val="60000"/>
                    <a:lumOff val="40000"/>
                  </a:schemeClr>
                </a:solidFill>
              </a:rPr>
              <a:t>Accumulator</a:t>
            </a:r>
            <a:endParaRPr lang="en-US" dirty="0" smtClean="0">
              <a:solidFill>
                <a:schemeClr val="tx2">
                  <a:lumMod val="60000"/>
                  <a:lumOff val="40000"/>
                </a:schemeClr>
              </a:solidFill>
            </a:endParaRPr>
          </a:p>
          <a:p>
            <a:pPr fontAlgn="base">
              <a:buNone/>
            </a:pPr>
            <a:r>
              <a:rPr lang="en-US" dirty="0" smtClean="0"/>
              <a:t>       </a:t>
            </a:r>
            <a:r>
              <a:rPr lang="en-US" dirty="0" smtClean="0">
                <a:solidFill>
                  <a:schemeClr val="accent2">
                    <a:lumMod val="75000"/>
                  </a:schemeClr>
                </a:solidFill>
              </a:rPr>
              <a:t>Stores the results of calculations made by ALU</a:t>
            </a:r>
            <a:r>
              <a:rPr lang="en-US" dirty="0" smtClean="0"/>
              <a:t>.</a:t>
            </a:r>
          </a:p>
          <a:p>
            <a:pPr fontAlgn="base"/>
            <a:r>
              <a:rPr lang="en-US" b="1" dirty="0" smtClean="0">
                <a:solidFill>
                  <a:schemeClr val="tx2">
                    <a:lumMod val="60000"/>
                    <a:lumOff val="40000"/>
                  </a:schemeClr>
                </a:solidFill>
              </a:rPr>
              <a:t>Program Counter (PC)</a:t>
            </a:r>
          </a:p>
          <a:p>
            <a:pPr fontAlgn="base">
              <a:buNone/>
            </a:pPr>
            <a:r>
              <a:rPr lang="en-US" b="1" dirty="0" smtClean="0"/>
              <a:t>     </a:t>
            </a:r>
            <a:r>
              <a:rPr lang="en-US" dirty="0" smtClean="0">
                <a:solidFill>
                  <a:schemeClr val="accent2">
                    <a:lumMod val="75000"/>
                  </a:schemeClr>
                </a:solidFill>
              </a:rPr>
              <a:t> Keeps track of the memory location of the next instructions to be dealt with. The PC then passes this next address to Memory Address Register (MAR).</a:t>
            </a:r>
          </a:p>
          <a:p>
            <a:pPr fontAlgn="base"/>
            <a:r>
              <a:rPr lang="en-US" b="1" dirty="0" smtClean="0">
                <a:solidFill>
                  <a:schemeClr val="tx2">
                    <a:lumMod val="60000"/>
                    <a:lumOff val="40000"/>
                  </a:schemeClr>
                </a:solidFill>
              </a:rPr>
              <a:t>Memory Address Register (MAR)</a:t>
            </a:r>
          </a:p>
          <a:p>
            <a:pPr fontAlgn="base">
              <a:buNone/>
            </a:pPr>
            <a:r>
              <a:rPr lang="en-US" b="1" dirty="0" smtClean="0">
                <a:solidFill>
                  <a:schemeClr val="accent2">
                    <a:lumMod val="75000"/>
                  </a:schemeClr>
                </a:solidFill>
              </a:rPr>
              <a:t>     </a:t>
            </a:r>
            <a:r>
              <a:rPr lang="en-US" dirty="0" smtClean="0">
                <a:solidFill>
                  <a:schemeClr val="accent2">
                    <a:lumMod val="75000"/>
                  </a:schemeClr>
                </a:solidFill>
              </a:rPr>
              <a:t> It stores the memory locations of instructions that need to be fetched from memory or stored into memory.</a:t>
            </a:r>
          </a:p>
          <a:p>
            <a:pPr fontAlgn="base"/>
            <a:r>
              <a:rPr lang="en-US" b="1" dirty="0" smtClean="0">
                <a:solidFill>
                  <a:schemeClr val="tx2">
                    <a:lumMod val="60000"/>
                    <a:lumOff val="40000"/>
                  </a:schemeClr>
                </a:solidFill>
              </a:rPr>
              <a:t>Memory Data Register (MDR)</a:t>
            </a:r>
          </a:p>
          <a:p>
            <a:pPr fontAlgn="base">
              <a:buNone/>
            </a:pPr>
            <a:r>
              <a:rPr lang="en-US" b="1" dirty="0" smtClean="0"/>
              <a:t>      </a:t>
            </a:r>
            <a:r>
              <a:rPr lang="en-US" dirty="0" smtClean="0">
                <a:solidFill>
                  <a:schemeClr val="accent2">
                    <a:lumMod val="75000"/>
                  </a:schemeClr>
                </a:solidFill>
              </a:rPr>
              <a:t> It stores instructions fetched from memory or any data that is to be transferred to, and stored in, memory.</a:t>
            </a:r>
          </a:p>
          <a:p>
            <a:pPr fontAlgn="base"/>
            <a:r>
              <a:rPr lang="en-US" b="1" dirty="0" smtClean="0">
                <a:solidFill>
                  <a:schemeClr val="tx2">
                    <a:lumMod val="60000"/>
                    <a:lumOff val="40000"/>
                  </a:schemeClr>
                </a:solidFill>
              </a:rPr>
              <a:t>Current Instruction Register (CIR)</a:t>
            </a:r>
          </a:p>
          <a:p>
            <a:pPr fontAlgn="base">
              <a:buNone/>
            </a:pPr>
            <a:r>
              <a:rPr lang="en-US" b="1" dirty="0" smtClean="0">
                <a:solidFill>
                  <a:schemeClr val="accent2">
                    <a:lumMod val="75000"/>
                  </a:schemeClr>
                </a:solidFill>
              </a:rPr>
              <a:t>        </a:t>
            </a:r>
            <a:r>
              <a:rPr lang="en-US" dirty="0" smtClean="0">
                <a:solidFill>
                  <a:schemeClr val="accent2">
                    <a:lumMod val="75000"/>
                  </a:schemeClr>
                </a:solidFill>
              </a:rPr>
              <a:t>It stores the most recently fetched instructions while it is waiting to be coded and executed.</a:t>
            </a:r>
          </a:p>
          <a:p>
            <a:pPr fontAlgn="base"/>
            <a:r>
              <a:rPr lang="en-US" b="1" dirty="0" smtClean="0">
                <a:solidFill>
                  <a:schemeClr val="tx2">
                    <a:lumMod val="60000"/>
                    <a:lumOff val="40000"/>
                  </a:schemeClr>
                </a:solidFill>
              </a:rPr>
              <a:t>Instruction Buffer Register (IBR)</a:t>
            </a:r>
          </a:p>
          <a:p>
            <a:pPr fontAlgn="base">
              <a:buNone/>
            </a:pPr>
            <a:r>
              <a:rPr lang="en-US" b="1" dirty="0" smtClean="0">
                <a:solidFill>
                  <a:schemeClr val="accent2">
                    <a:lumMod val="75000"/>
                  </a:schemeClr>
                </a:solidFill>
              </a:rPr>
              <a:t>       </a:t>
            </a:r>
            <a:r>
              <a:rPr lang="en-US" dirty="0" smtClean="0">
                <a:solidFill>
                  <a:schemeClr val="accent2">
                    <a:lumMod val="75000"/>
                  </a:schemeClr>
                </a:solidFill>
              </a:rPr>
              <a:t>The instruction that is not to be executed immediately is placed in the instruction buffer register IBR.</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Input / Output Devices</a:t>
            </a:r>
            <a:endParaRPr lang="en-US" dirty="0"/>
          </a:p>
        </p:txBody>
      </p:sp>
      <p:sp>
        <p:nvSpPr>
          <p:cNvPr id="3" name="Content Placeholder 2"/>
          <p:cNvSpPr>
            <a:spLocks noGrp="1"/>
          </p:cNvSpPr>
          <p:nvPr>
            <p:ph idx="1"/>
          </p:nvPr>
        </p:nvSpPr>
        <p:spPr/>
        <p:txBody>
          <a:bodyPr/>
          <a:lstStyle/>
          <a:p>
            <a:pPr algn="ctr">
              <a:buNone/>
            </a:pPr>
            <a:r>
              <a:rPr lang="en-US" dirty="0" smtClean="0"/>
              <a:t> Program or data is read into main memory from the </a:t>
            </a:r>
            <a:r>
              <a:rPr lang="en-US" i="1" dirty="0" smtClean="0"/>
              <a:t>input device</a:t>
            </a:r>
            <a:r>
              <a:rPr lang="en-US" dirty="0" smtClean="0"/>
              <a:t> or secondary storage under the control of CPU input instruction. </a:t>
            </a:r>
            <a:r>
              <a:rPr lang="en-US" i="1" dirty="0" smtClean="0"/>
              <a:t>Output devices </a:t>
            </a:r>
            <a:r>
              <a:rPr lang="en-US" dirty="0" smtClean="0"/>
              <a:t>are used to output the information from a computer. If some results are evaluated by computer and it is stored in the computer, then with the help of output devices, we can present it to the user.</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F0"/>
                </a:solidFill>
              </a:rPr>
              <a:t>Buses</a:t>
            </a:r>
            <a:endParaRPr lang="en-US" dirty="0">
              <a:solidFill>
                <a:srgbClr val="00B0F0"/>
              </a:solidFill>
            </a:endParaRPr>
          </a:p>
        </p:txBody>
      </p:sp>
      <p:sp>
        <p:nvSpPr>
          <p:cNvPr id="3" name="Content Placeholder 2"/>
          <p:cNvSpPr>
            <a:spLocks noGrp="1"/>
          </p:cNvSpPr>
          <p:nvPr>
            <p:ph idx="1"/>
          </p:nvPr>
        </p:nvSpPr>
        <p:spPr>
          <a:xfrm>
            <a:off x="0" y="1600200"/>
            <a:ext cx="9144000" cy="4525963"/>
          </a:xfrm>
        </p:spPr>
        <p:txBody>
          <a:bodyPr>
            <a:normAutofit fontScale="77500" lnSpcReduction="20000"/>
          </a:bodyPr>
          <a:lstStyle/>
          <a:p>
            <a:pPr fontAlgn="base">
              <a:buNone/>
            </a:pPr>
            <a:r>
              <a:rPr lang="en-US" dirty="0" smtClean="0"/>
              <a:t> </a:t>
            </a:r>
            <a:r>
              <a:rPr lang="en-US" dirty="0" smtClean="0">
                <a:solidFill>
                  <a:schemeClr val="accent6">
                    <a:lumMod val="75000"/>
                  </a:schemeClr>
                </a:solidFill>
              </a:rPr>
              <a:t>    </a:t>
            </a:r>
            <a:r>
              <a:rPr lang="en-US" sz="2700" dirty="0" smtClean="0">
                <a:solidFill>
                  <a:schemeClr val="accent6">
                    <a:lumMod val="75000"/>
                  </a:schemeClr>
                </a:solidFill>
              </a:rPr>
              <a:t>Data is transmitted from one part of a computer to another, connecting all major internal components to the CPU and memory, by the means of Buses. </a:t>
            </a:r>
          </a:p>
          <a:p>
            <a:pPr lvl="1" fontAlgn="base">
              <a:buNone/>
            </a:pPr>
            <a:endParaRPr lang="en-US" sz="2700" b="1" dirty="0" smtClean="0"/>
          </a:p>
          <a:p>
            <a:pPr lvl="1" fontAlgn="base">
              <a:buNone/>
            </a:pPr>
            <a:r>
              <a:rPr lang="en-US" sz="2700" b="1" dirty="0" smtClean="0">
                <a:solidFill>
                  <a:schemeClr val="accent5"/>
                </a:solidFill>
              </a:rPr>
              <a:t>Data Bus</a:t>
            </a:r>
          </a:p>
          <a:p>
            <a:pPr lvl="1" fontAlgn="base">
              <a:buNone/>
            </a:pPr>
            <a:r>
              <a:rPr lang="en-US" sz="2700" dirty="0" smtClean="0">
                <a:solidFill>
                  <a:schemeClr val="accent6">
                    <a:lumMod val="75000"/>
                  </a:schemeClr>
                </a:solidFill>
              </a:rPr>
              <a:t> It carries data among the memory unit, the I/O devices, and the processor.</a:t>
            </a:r>
          </a:p>
          <a:p>
            <a:pPr lvl="1" fontAlgn="base">
              <a:buNone/>
            </a:pPr>
            <a:endParaRPr lang="en-US" sz="2700" b="1" dirty="0" smtClean="0"/>
          </a:p>
          <a:p>
            <a:pPr lvl="1" fontAlgn="base">
              <a:buNone/>
            </a:pPr>
            <a:r>
              <a:rPr lang="en-US" sz="2700" b="1" dirty="0" smtClean="0">
                <a:solidFill>
                  <a:schemeClr val="accent5"/>
                </a:solidFill>
              </a:rPr>
              <a:t>Address Bus</a:t>
            </a:r>
          </a:p>
          <a:p>
            <a:pPr lvl="1" fontAlgn="base">
              <a:buNone/>
            </a:pPr>
            <a:r>
              <a:rPr lang="en-US" sz="2700" dirty="0" smtClean="0">
                <a:solidFill>
                  <a:schemeClr val="accent6">
                    <a:lumMod val="75000"/>
                  </a:schemeClr>
                </a:solidFill>
              </a:rPr>
              <a:t>It carries the address of data (not the actual data) between memory and processor.</a:t>
            </a:r>
          </a:p>
          <a:p>
            <a:pPr lvl="1" fontAlgn="base">
              <a:buNone/>
            </a:pPr>
            <a:endParaRPr lang="en-US" sz="2700" dirty="0" smtClean="0"/>
          </a:p>
          <a:p>
            <a:pPr lvl="1" fontAlgn="base">
              <a:buNone/>
            </a:pPr>
            <a:r>
              <a:rPr lang="en-US" sz="2700" b="1" dirty="0" smtClean="0">
                <a:solidFill>
                  <a:schemeClr val="accent5"/>
                </a:solidFill>
              </a:rPr>
              <a:t>Control Bus</a:t>
            </a:r>
          </a:p>
          <a:p>
            <a:pPr lvl="1" fontAlgn="base">
              <a:buNone/>
            </a:pPr>
            <a:r>
              <a:rPr lang="en-US" sz="2700" dirty="0" smtClean="0">
                <a:solidFill>
                  <a:schemeClr val="accent6">
                    <a:lumMod val="75000"/>
                  </a:schemeClr>
                </a:solidFill>
              </a:rPr>
              <a:t>It carries control commands from the CPU (and status signals from other devices) in order to control and coordinate all the activities within the computer.</a:t>
            </a:r>
          </a:p>
          <a:p>
            <a:endParaRPr lang="en-US" sz="27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4"/>
          <p:cNvPicPr>
            <a:picLocks noGrp="1" noChangeAspect="1"/>
          </p:cNvPicPr>
          <p:nvPr>
            <p:ph idx="1"/>
          </p:nvPr>
        </p:nvPicPr>
        <p:blipFill rotWithShape="1">
          <a:blip r:embed="rId2">
            <a:extLst>
              <a:ext uri="{28A0092B-C50C-407E-A947-70E740481C1C}">
                <a14:useLocalDpi xmlns="" xmlns:a14="http://schemas.microsoft.com/office/drawing/2010/main" val="0"/>
              </a:ext>
            </a:extLst>
          </a:blip>
          <a:srcRect t="-71380" b="-71380"/>
          <a:stretch/>
        </p:blipFill>
        <p:spPr>
          <a:xfrm>
            <a:off x="491712" y="1143000"/>
            <a:ext cx="8652288" cy="4983163"/>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981200"/>
            <a:ext cx="8229600" cy="4525963"/>
          </a:xfrm>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a:buNone/>
            </a:pPr>
            <a:r>
              <a:rPr lang="en-US" sz="8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Input - Output Organization</a:t>
            </a:r>
          </a:p>
          <a:p>
            <a:pPr>
              <a:buNone/>
            </a:pPr>
            <a:endParaRPr lang="en-US" sz="8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pPr marL="0" indent="0" algn="ctr">
              <a:buNone/>
            </a:pPr>
            <a:r>
              <a:rPr lang="en-US" dirty="0" smtClean="0"/>
              <a:t>The  input-output subsystem of a computer provides an efficient mode of communication between the central system and the outside environment. It handles all the input-output operations of the computer system.</a:t>
            </a:r>
          </a:p>
          <a:p>
            <a:pPr marL="0" indent="0" algn="ctr">
              <a:buNone/>
            </a:pPr>
            <a:r>
              <a:rPr lang="en-US" dirty="0" smtClean="0"/>
              <a:t>       PERIPHERALS:-  Input or output devices that are connected to computer are called peripheral devices. These devices are designed to read information into or out of the memory unit upon command from the CPU and are considered to be the part of computer system. These devices are also called peripherals</a:t>
            </a:r>
          </a:p>
          <a:p>
            <a:pPr algn="ct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Three Type Of Peripherals</a:t>
            </a:r>
            <a:endParaRPr lang="en-US" dirty="0">
              <a:solidFill>
                <a:srgbClr val="FF0000"/>
              </a:solidFill>
            </a:endParaRPr>
          </a:p>
        </p:txBody>
      </p:sp>
      <p:sp>
        <p:nvSpPr>
          <p:cNvPr id="3" name="Content Placeholder 2"/>
          <p:cNvSpPr>
            <a:spLocks noGrp="1"/>
          </p:cNvSpPr>
          <p:nvPr>
            <p:ph idx="1"/>
          </p:nvPr>
        </p:nvSpPr>
        <p:spPr/>
        <p:txBody>
          <a:bodyPr>
            <a:normAutofit fontScale="70000" lnSpcReduction="20000"/>
          </a:bodyPr>
          <a:lstStyle/>
          <a:p>
            <a:pPr marL="0" indent="0"/>
            <a:r>
              <a:rPr lang="en-US" dirty="0" smtClean="0">
                <a:solidFill>
                  <a:srgbClr val="00B050"/>
                </a:solidFill>
              </a:rPr>
              <a:t>Input Peripherals- An input device is a peripheral(piece of computer hardware equipment) used to provide data and control signals to an information processing system such as a computer or other information appliance.</a:t>
            </a:r>
          </a:p>
          <a:p>
            <a:pPr marL="0" indent="0">
              <a:buNone/>
            </a:pPr>
            <a:r>
              <a:rPr lang="en-US" dirty="0" smtClean="0">
                <a:solidFill>
                  <a:srgbClr val="00B050"/>
                </a:solidFill>
              </a:rPr>
              <a:t> </a:t>
            </a:r>
          </a:p>
          <a:p>
            <a:pPr marL="0" indent="0"/>
            <a:r>
              <a:rPr lang="en-US" dirty="0" smtClean="0">
                <a:solidFill>
                  <a:srgbClr val="00B050"/>
                </a:solidFill>
              </a:rPr>
              <a:t>  Output Peripherals-An output device is any peripheral that receives data from a computer, usually for display, projection, or physical reproduction.</a:t>
            </a:r>
          </a:p>
          <a:p>
            <a:pPr marL="0" indent="0">
              <a:buNone/>
            </a:pPr>
            <a:endParaRPr lang="en-US" dirty="0" smtClean="0">
              <a:solidFill>
                <a:srgbClr val="00B050"/>
              </a:solidFill>
            </a:endParaRPr>
          </a:p>
          <a:p>
            <a:pPr marL="0" indent="0"/>
            <a:r>
              <a:rPr lang="en-US" dirty="0" smtClean="0">
                <a:solidFill>
                  <a:srgbClr val="00B050"/>
                </a:solidFill>
              </a:rPr>
              <a:t> Input-output Peripherals-The I/O (input and output) peripheral are used primarily for communication between the computer and the external environment</a:t>
            </a:r>
            <a:r>
              <a:rPr lang="en-US" b="1" dirty="0" smtClean="0">
                <a:solidFill>
                  <a:srgbClr val="00B050"/>
                </a:solidFill>
              </a:rPr>
              <a:t>.</a:t>
            </a:r>
            <a:r>
              <a:rPr lang="en-US" dirty="0" smtClean="0">
                <a:solidFill>
                  <a:srgbClr val="00B050"/>
                </a:solidFill>
              </a:rPr>
              <a:t> They provide the ability to enter commands to the PC, and vice versa, i.e. send commands to outside to perform some task on a given device.</a:t>
            </a:r>
          </a:p>
          <a:p>
            <a:endParaRPr lang="en-US" dirty="0">
              <a:solidFill>
                <a:srgbClr val="00B05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Interrupt Driven I/O</a:t>
            </a:r>
            <a:endPar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3" name="Content Placeholder 2"/>
          <p:cNvSpPr>
            <a:spLocks noGrp="1"/>
          </p:cNvSpPr>
          <p:nvPr>
            <p:ph idx="1"/>
          </p:nvPr>
        </p:nvSpPr>
        <p:spPr/>
        <p:txBody>
          <a:bodyPr>
            <a:normAutofit fontScale="77500" lnSpcReduction="20000"/>
          </a:bodyPr>
          <a:lstStyle/>
          <a:p>
            <a:pPr algn="ctr">
              <a:buNone/>
            </a:pPr>
            <a:r>
              <a:rPr lang="en-US" dirty="0" smtClean="0"/>
              <a:t>Interrupt driven I/O is an alternative scheme dealing with I/O. Interrupt I/O is a way of controlling input/output activity whereby a peripheral or terminal that needs to make or receive a data transfer sends a signal. This will cause a program interrupt to be set. At a time appropriate to the priority level of the I/O interrupt. Relative to the total interrupt system, the processors enter an interrupt service routine. The function of the routine will depend upon the system of interrupt levels and priorities that is implemented in the processor. The interrupt technique requires more complex hardware and software, but makes far more efficient use of the computer’s time and capacities. Figure 2 shows the simple interrupt processing. </a:t>
            </a:r>
          </a:p>
          <a:p>
            <a:pPr algn="ct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Index :"/>
          <p:cNvSpPr txBox="1">
            <a:spLocks noGrp="1"/>
          </p:cNvSpPr>
          <p:nvPr>
            <p:ph type="title"/>
          </p:nvPr>
        </p:nvSpPr>
        <p:spPr>
          <a:prstGeom prst="rect">
            <a:avLst/>
          </a:prstGeom>
          <a:effectLst>
            <a:outerShdw blurRad="38100" dist="282123" dir="18900000" rotWithShape="0">
              <a:srgbClr val="000000"/>
            </a:outerShdw>
          </a:effectLst>
        </p:spPr>
        <p:txBody>
          <a:bodyPr>
            <a:normAutofit fontScale="90000"/>
          </a:bodyPr>
          <a:lstStyle>
            <a:lvl1pPr>
              <a:defRPr sz="8200" i="1">
                <a:solidFill>
                  <a:srgbClr val="837FA3"/>
                </a:solidFill>
              </a:defRPr>
            </a:lvl1pPr>
          </a:lstStyle>
          <a:p>
            <a:r>
              <a:rPr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Index :</a:t>
            </a:r>
          </a:p>
        </p:txBody>
      </p:sp>
      <p:sp>
        <p:nvSpPr>
          <p:cNvPr id="123" name="Introduction…"/>
          <p:cNvSpPr txBox="1">
            <a:spLocks noGrp="1"/>
          </p:cNvSpPr>
          <p:nvPr>
            <p:ph type="body" idx="1"/>
          </p:nvPr>
        </p:nvSpPr>
        <p:spPr>
          <a:prstGeom prst="rect">
            <a:avLst/>
          </a:prstGeom>
        </p:spPr>
        <p:txBody>
          <a:bodyPr>
            <a:normAutofit/>
          </a:bodyPr>
          <a:lstStyle/>
          <a:p>
            <a:pPr marL="190336" indent="-190336" defTabSz="369675">
              <a:spcBef>
                <a:spcPts val="2601"/>
              </a:spcBef>
              <a:defRPr sz="2250"/>
            </a:pPr>
            <a:r>
              <a:rPr sz="3400" b="1" dirty="0">
                <a:solidFill>
                  <a:schemeClr val="accent2">
                    <a:lumMod val="75000"/>
                  </a:schemeClr>
                </a:solidFill>
              </a:rPr>
              <a:t>Introduction </a:t>
            </a:r>
          </a:p>
          <a:p>
            <a:pPr marL="190336" indent="-190336" defTabSz="369675">
              <a:spcBef>
                <a:spcPts val="2601"/>
              </a:spcBef>
              <a:defRPr sz="2250"/>
            </a:pPr>
            <a:r>
              <a:rPr sz="3400" b="1" dirty="0">
                <a:solidFill>
                  <a:schemeClr val="accent2">
                    <a:lumMod val="75000"/>
                  </a:schemeClr>
                </a:solidFill>
              </a:rPr>
              <a:t>Input - Output Organization</a:t>
            </a:r>
          </a:p>
          <a:p>
            <a:pPr marL="190336" indent="-190336" defTabSz="369675">
              <a:spcBef>
                <a:spcPts val="2601"/>
              </a:spcBef>
              <a:defRPr sz="2250"/>
            </a:pPr>
            <a:r>
              <a:rPr sz="3400" b="1" dirty="0" smtClean="0">
                <a:solidFill>
                  <a:schemeClr val="accent2">
                    <a:lumMod val="75000"/>
                  </a:schemeClr>
                </a:solidFill>
              </a:rPr>
              <a:t>Memory </a:t>
            </a:r>
            <a:r>
              <a:rPr lang="en-US" sz="3400" b="1" dirty="0" smtClean="0">
                <a:solidFill>
                  <a:schemeClr val="accent2">
                    <a:lumMod val="75000"/>
                  </a:schemeClr>
                </a:solidFill>
              </a:rPr>
              <a:t>Organization</a:t>
            </a:r>
            <a:endParaRPr lang="en-US" sz="3400" b="1" dirty="0">
              <a:solidFill>
                <a:schemeClr val="accent2">
                  <a:lumMod val="75000"/>
                </a:schemeClr>
              </a:solidFill>
            </a:endParaRPr>
          </a:p>
          <a:p>
            <a:pPr marL="190336" indent="-190336" defTabSz="369675">
              <a:spcBef>
                <a:spcPts val="2601"/>
              </a:spcBef>
              <a:defRPr sz="2250"/>
            </a:pPr>
            <a:r>
              <a:rPr sz="3400" b="1" dirty="0" smtClean="0">
                <a:solidFill>
                  <a:schemeClr val="accent2">
                    <a:lumMod val="75000"/>
                  </a:schemeClr>
                </a:solidFill>
              </a:rPr>
              <a:t>CPU </a:t>
            </a:r>
            <a:r>
              <a:rPr sz="3400" b="1" dirty="0">
                <a:solidFill>
                  <a:schemeClr val="accent2">
                    <a:lumMod val="75000"/>
                  </a:schemeClr>
                </a:solidFill>
              </a:rPr>
              <a:t>Organization</a:t>
            </a:r>
          </a:p>
          <a:p>
            <a:pPr marL="190336" indent="-190336" defTabSz="369675">
              <a:spcBef>
                <a:spcPts val="2601"/>
              </a:spcBef>
              <a:defRPr sz="2250"/>
            </a:pPr>
            <a:r>
              <a:rPr sz="3400" b="1" dirty="0" smtClean="0">
                <a:solidFill>
                  <a:schemeClr val="accent2">
                    <a:lumMod val="75000"/>
                  </a:schemeClr>
                </a:solidFill>
              </a:rPr>
              <a:t>Control </a:t>
            </a:r>
            <a:r>
              <a:rPr sz="3400" b="1" dirty="0">
                <a:solidFill>
                  <a:schemeClr val="accent2">
                    <a:lumMod val="75000"/>
                  </a:schemeClr>
                </a:solidFill>
              </a:rPr>
              <a:t>Unit</a:t>
            </a: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nterrupt driven.jpg"/>
          <p:cNvPicPr>
            <a:picLocks noGrp="1" noChangeAspect="1"/>
          </p:cNvPicPr>
          <p:nvPr>
            <p:ph idx="1"/>
          </p:nvPr>
        </p:nvPicPr>
        <p:blipFill>
          <a:blip r:embed="rId2"/>
          <a:stretch>
            <a:fillRect/>
          </a:stretch>
        </p:blipFill>
        <p:spPr>
          <a:xfrm>
            <a:off x="1447800" y="304800"/>
            <a:ext cx="6705600" cy="6324600"/>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50"/>
                </a:solidFill>
              </a:rPr>
              <a:t>Priority Interrupt</a:t>
            </a:r>
            <a:endParaRPr lang="en-US" dirty="0">
              <a:solidFill>
                <a:srgbClr val="00B050"/>
              </a:solidFill>
            </a:endParaRPr>
          </a:p>
        </p:txBody>
      </p:sp>
      <p:sp>
        <p:nvSpPr>
          <p:cNvPr id="3" name="Content Placeholder 2"/>
          <p:cNvSpPr>
            <a:spLocks noGrp="1"/>
          </p:cNvSpPr>
          <p:nvPr>
            <p:ph idx="1"/>
          </p:nvPr>
        </p:nvSpPr>
        <p:spPr/>
        <p:txBody>
          <a:bodyPr>
            <a:normAutofit fontScale="85000" lnSpcReduction="20000"/>
          </a:bodyPr>
          <a:lstStyle/>
          <a:p>
            <a:pPr algn="ctr">
              <a:buNone/>
            </a:pPr>
            <a:r>
              <a:rPr lang="en-US" dirty="0" smtClean="0">
                <a:solidFill>
                  <a:schemeClr val="accent3">
                    <a:lumMod val="50000"/>
                  </a:schemeClr>
                </a:solidFill>
              </a:rPr>
              <a:t>Priority Interrupt are systems, that establishes a Priority over the various sources(interrupt devices) to determine which condition is to be serviced first when two or more requests arrive simultaneously . This system may also determine which condition are permitted to interrupt to the computer while another interrupt is being serviced . Usually, in Priority Systems, higher-priority interrupt levels are served first, as if they delayed or interrupted, could have serious consequences . And the devices with high-speed transfer such as magnetic disks are given high-priority, and slow devices such as keyboards receives low-priority.</a:t>
            </a:r>
          </a:p>
          <a:p>
            <a:pPr algn="ctr">
              <a:buNone/>
            </a:pPr>
            <a:endParaRPr lang="en-US" dirty="0">
              <a:solidFill>
                <a:schemeClr val="accent3">
                  <a:lumMod val="50000"/>
                </a:schemeClr>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Direct Memory Access</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p:txBody>
          <a:bodyPr>
            <a:normAutofit fontScale="70000" lnSpcReduction="20000"/>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buNone/>
            </a:pPr>
            <a:r>
              <a:rPr lang="en-US"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DMA stands for "Direct Memory Access" and is a method of transferring data from the computer's RAM to another part of the computer without processing it using the CPU. While most data that is input or output from your computer is processed by the CPU, some data does not require processing, or can be processed by another device. n these situations, DMA can save processing time and is a more efficient way to move data from the computer's memory to other devices. In order for devices to use direct memory access, they must be assigned to a DMA channel. Each type of port on a computer has a set of DMA channels that can be assigned to each connected device. For example, a PCI controller and a hard drive controller each have their own set of DMA channels. </a:t>
            </a:r>
            <a:endParaRPr lang="en-US"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50000"/>
                  </a:schemeClr>
                </a:solidFill>
              </a:rPr>
              <a:t>I/O Processor</a:t>
            </a:r>
            <a:endParaRPr lang="en-US" dirty="0">
              <a:solidFill>
                <a:schemeClr val="accent1">
                  <a:lumMod val="50000"/>
                </a:schemeClr>
              </a:solidFill>
            </a:endParaRPr>
          </a:p>
        </p:txBody>
      </p:sp>
      <p:sp>
        <p:nvSpPr>
          <p:cNvPr id="3" name="Content Placeholder 2"/>
          <p:cNvSpPr>
            <a:spLocks noGrp="1"/>
          </p:cNvSpPr>
          <p:nvPr>
            <p:ph idx="1"/>
          </p:nvPr>
        </p:nvSpPr>
        <p:spPr/>
        <p:txBody>
          <a:bodyPr>
            <a:normAutofit fontScale="92500" lnSpcReduction="10000"/>
          </a:bodyPr>
          <a:lstStyle/>
          <a:p>
            <a:pPr algn="ctr"/>
            <a:r>
              <a:rPr lang="en-US" dirty="0" smtClean="0"/>
              <a:t>An input-output processor (IOP) is a processor with direct memory access capability. In this, the computer system is divided into a memory unit and number of processors.</a:t>
            </a:r>
          </a:p>
          <a:p>
            <a:pPr algn="ctr"/>
            <a:r>
              <a:rPr lang="en-US" dirty="0" smtClean="0"/>
              <a:t>Each IOP controls and manage the input-output tasks. The IOP is similar to CPU except that it handles only the details of I/O processing. The IOP can fetch and execute its own instructions. These IOP instructions are designed to manage I/O transfers only.</a:t>
            </a:r>
          </a:p>
          <a:p>
            <a:endParaRPr lang="en-US" dirty="0" smtClean="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oprocessor.png"/>
          <p:cNvPicPr>
            <a:picLocks noGrp="1" noChangeAspect="1"/>
          </p:cNvPicPr>
          <p:nvPr>
            <p:ph idx="1"/>
          </p:nvPr>
        </p:nvPicPr>
        <p:blipFill>
          <a:blip r:embed="rId2"/>
          <a:stretch>
            <a:fillRect/>
          </a:stretch>
        </p:blipFill>
        <p:spPr>
          <a:xfrm>
            <a:off x="838200" y="228600"/>
            <a:ext cx="7162800" cy="6248400"/>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Synchronous Data Transfer</a:t>
            </a:r>
            <a:endParaRPr lang="en-US" dirty="0"/>
          </a:p>
        </p:txBody>
      </p:sp>
      <p:sp>
        <p:nvSpPr>
          <p:cNvPr id="3" name="Content Placeholder 2"/>
          <p:cNvSpPr>
            <a:spLocks noGrp="1"/>
          </p:cNvSpPr>
          <p:nvPr>
            <p:ph idx="1"/>
          </p:nvPr>
        </p:nvSpPr>
        <p:spPr/>
        <p:txBody>
          <a:bodyPr>
            <a:normAutofit fontScale="92500" lnSpcReduction="20000"/>
          </a:bodyPr>
          <a:lstStyle/>
          <a:p>
            <a:pPr algn="ctr">
              <a:buNone/>
            </a:pPr>
            <a:r>
              <a:rPr lang="en-US" dirty="0" smtClean="0"/>
              <a:t>In Synchronous data transfer, the sending and receiving units are enabled with same clock signal. It is possible between two units when each of them knows the behavior of the other. The master performs a sequence of instructions for data transfer in a predefined order. All these actions are synchronized with the common clock. The master is designed to supply the data at a time when the slave is definitely ready for it. Usually, the master will introduce sufficient delay to take into account the slow response of the slave, without any request from the slave</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Asynchronous Data Transfer</a:t>
            </a:r>
            <a:endParaRPr lang="en-US" dirty="0"/>
          </a:p>
        </p:txBody>
      </p:sp>
      <p:sp>
        <p:nvSpPr>
          <p:cNvPr id="3" name="Content Placeholder 2"/>
          <p:cNvSpPr>
            <a:spLocks noGrp="1"/>
          </p:cNvSpPr>
          <p:nvPr>
            <p:ph idx="1"/>
          </p:nvPr>
        </p:nvSpPr>
        <p:spPr/>
        <p:txBody>
          <a:bodyPr>
            <a:normAutofit fontScale="92500" lnSpcReduction="20000"/>
          </a:bodyPr>
          <a:lstStyle/>
          <a:p>
            <a:pPr algn="ctr">
              <a:buNone/>
            </a:pPr>
            <a:r>
              <a:rPr lang="en-US" dirty="0" smtClean="0">
                <a:solidFill>
                  <a:srgbClr val="FF0000"/>
                </a:solidFill>
              </a:rPr>
              <a:t>In most computer asynchronous mode of data transfer is used in which two component have a different clock. Data transfer can occur between data in two ways serial and parallel. In case of parallel multiple lines are used to send a single bit whereas in serial transfer each bit is send one at a time. To tell other devices when the character/data will be given a concept of start and end bit is used. A start bit is denoted by 0 and stop bit is detected when line return to 1-state at least one time, here 1-state means that there is not data transfer is occurring.</a:t>
            </a:r>
          </a:p>
          <a:p>
            <a:pPr algn="ctr">
              <a:buNone/>
            </a:pPr>
            <a:endParaRPr lang="en-US" dirty="0">
              <a:solidFill>
                <a:srgbClr val="FF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rPr>
              <a:t>Strobe Control</a:t>
            </a:r>
            <a:endParaRPr lang="en-US" dirty="0">
              <a:solidFill>
                <a:srgbClr val="FFC000"/>
              </a:solidFill>
            </a:endParaRPr>
          </a:p>
        </p:txBody>
      </p:sp>
      <p:sp>
        <p:nvSpPr>
          <p:cNvPr id="3" name="Content Placeholder 2"/>
          <p:cNvSpPr>
            <a:spLocks noGrp="1"/>
          </p:cNvSpPr>
          <p:nvPr>
            <p:ph idx="1"/>
          </p:nvPr>
        </p:nvSpPr>
        <p:spPr/>
        <p:txBody>
          <a:bodyPr/>
          <a:lstStyle/>
          <a:p>
            <a:pPr algn="ctr">
              <a:buNone/>
            </a:pPr>
            <a:r>
              <a:rPr lang="en-US" dirty="0" smtClean="0">
                <a:solidFill>
                  <a:schemeClr val="tx1">
                    <a:lumMod val="95000"/>
                    <a:lumOff val="5000"/>
                  </a:schemeClr>
                </a:solidFill>
              </a:rPr>
              <a:t>In computer or memory technology, a strobe is a </a:t>
            </a:r>
            <a:r>
              <a:rPr lang="en-US" u="sng" dirty="0" smtClean="0">
                <a:solidFill>
                  <a:schemeClr val="tx1">
                    <a:lumMod val="95000"/>
                    <a:lumOff val="5000"/>
                  </a:schemeClr>
                </a:solidFill>
              </a:rPr>
              <a:t>signal</a:t>
            </a:r>
            <a:r>
              <a:rPr lang="en-US" dirty="0" smtClean="0">
                <a:solidFill>
                  <a:schemeClr val="tx1">
                    <a:lumMod val="95000"/>
                    <a:lumOff val="5000"/>
                  </a:schemeClr>
                </a:solidFill>
              </a:rPr>
              <a:t> that is sent that validates data or other signals on adjacent parallel lines. In memory technology, the </a:t>
            </a:r>
            <a:r>
              <a:rPr lang="en-US" u="sng" dirty="0" smtClean="0">
                <a:solidFill>
                  <a:schemeClr val="tx1">
                    <a:lumMod val="95000"/>
                    <a:lumOff val="5000"/>
                  </a:schemeClr>
                </a:solidFill>
              </a:rPr>
              <a:t>CAS</a:t>
            </a:r>
            <a:r>
              <a:rPr lang="en-US" dirty="0" smtClean="0">
                <a:solidFill>
                  <a:schemeClr val="tx1">
                    <a:lumMod val="95000"/>
                    <a:lumOff val="5000"/>
                  </a:schemeClr>
                </a:solidFill>
              </a:rPr>
              <a:t> (column address strobe) and RAS ( </a:t>
            </a:r>
            <a:r>
              <a:rPr lang="en-US" u="sng" dirty="0" smtClean="0">
                <a:solidFill>
                  <a:schemeClr val="tx1">
                    <a:lumMod val="95000"/>
                    <a:lumOff val="5000"/>
                  </a:schemeClr>
                </a:solidFill>
              </a:rPr>
              <a:t>row address strobe</a:t>
            </a:r>
            <a:r>
              <a:rPr lang="en-US" dirty="0" smtClean="0">
                <a:solidFill>
                  <a:schemeClr val="tx1">
                    <a:lumMod val="95000"/>
                    <a:lumOff val="5000"/>
                  </a:schemeClr>
                </a:solidFill>
              </a:rPr>
              <a:t> ) signals are used to tell a dynamic RAM that an address is a column or row address.</a:t>
            </a:r>
          </a:p>
          <a:p>
            <a:pPr algn="ctr">
              <a:buNone/>
            </a:pPr>
            <a:endParaRPr lang="en-US" dirty="0">
              <a:solidFill>
                <a:schemeClr val="tx1">
                  <a:lumMod val="95000"/>
                  <a:lumOff val="5000"/>
                </a:schemeClr>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Working principle of keyboard</a:t>
            </a:r>
            <a:br>
              <a:rPr lang="en-US" b="1" dirty="0" smtClean="0"/>
            </a:br>
            <a:endParaRPr lang="en-US" dirty="0"/>
          </a:p>
        </p:txBody>
      </p:sp>
      <p:sp>
        <p:nvSpPr>
          <p:cNvPr id="3" name="Content Placeholder 2"/>
          <p:cNvSpPr>
            <a:spLocks noGrp="1"/>
          </p:cNvSpPr>
          <p:nvPr>
            <p:ph idx="1"/>
          </p:nvPr>
        </p:nvSpPr>
        <p:spPr/>
        <p:txBody>
          <a:bodyPr>
            <a:normAutofit fontScale="70000" lnSpcReduction="20000"/>
          </a:bodyPr>
          <a:lstStyle/>
          <a:p>
            <a:pPr algn="ctr">
              <a:buNone/>
            </a:pPr>
            <a:r>
              <a:rPr lang="en-US" dirty="0" smtClean="0"/>
              <a:t>Working Principle of a Keyboard:-Inside the keyboard, there are metallic plate, circuit board and processor, which are responsible for transferring information from the keyboard to the computer. Depending upon the working principle, there are two main types of keys, namely, capacitive and hard-contact. Let's discuss in brief about the functioning of capacitive and hard contact key . When a capacitive key is pressed, the metal plunger applies a gentle pressure to the circuit board. The pressure is identified by the computer and the circuit flow is initiated, resulting in the transfer of information from the circuit to the currently installed software.</a:t>
            </a:r>
            <a:br>
              <a:rPr lang="en-US" dirty="0" smtClean="0"/>
            </a:br>
            <a:r>
              <a:rPr lang="en-US" dirty="0" smtClean="0"/>
              <a:t>The key identifying to computer is identified using a keyboard driver and finding the preferred key called</a:t>
            </a:r>
            <a:br>
              <a:rPr lang="en-US" dirty="0" smtClean="0"/>
            </a:br>
            <a:r>
              <a:rPr lang="en-US" dirty="0" smtClean="0"/>
              <a:t>source code.</a:t>
            </a:r>
          </a:p>
          <a:p>
            <a:pPr algn="ctr">
              <a:buNone/>
            </a:pP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key.gif"/>
          <p:cNvPicPr>
            <a:picLocks noGrp="1" noChangeAspect="1"/>
          </p:cNvPicPr>
          <p:nvPr>
            <p:ph idx="1"/>
          </p:nvPr>
        </p:nvPicPr>
        <p:blipFill>
          <a:blip r:embed="rId2"/>
          <a:stretch>
            <a:fillRect/>
          </a:stretch>
        </p:blipFill>
        <p:spPr>
          <a:xfrm>
            <a:off x="609600" y="1066800"/>
            <a:ext cx="8077200" cy="4648200"/>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5"/>
                </a:solidFill>
              </a:rPr>
              <a:t>Introduction</a:t>
            </a:r>
            <a:endParaRPr lang="en-US" dirty="0">
              <a:solidFill>
                <a:schemeClr val="accent5"/>
              </a:solidFill>
            </a:endParaRPr>
          </a:p>
        </p:txBody>
      </p:sp>
      <p:sp>
        <p:nvSpPr>
          <p:cNvPr id="3" name="Content Placeholder 2"/>
          <p:cNvSpPr>
            <a:spLocks noGrp="1"/>
          </p:cNvSpPr>
          <p:nvPr>
            <p:ph idx="1"/>
          </p:nvPr>
        </p:nvSpPr>
        <p:spPr/>
        <p:txBody>
          <a:bodyPr>
            <a:normAutofit/>
          </a:bodyPr>
          <a:lstStyle/>
          <a:p>
            <a:pPr algn="ctr">
              <a:buNone/>
            </a:pPr>
            <a:r>
              <a:rPr lang="en-US" dirty="0" smtClean="0"/>
              <a:t>   Computer  organization  and architecture  mainly focuses  on  various  parts  of  the  computer  in  order  to  reduce  the  execution time  of  the  program,  improve  the performance  of  each  part.  Generally,  we tend  to  think  computer  organization  and computer  architecture  as  same  but  there  is slight  difference.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Mechanism Of Scanner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Scanners operate by shining light at the object or document being digitized and directing the reflected light (usually through a series of mirrors and lenses) onto a photosensitive element. In most scanners, the sensing medium is an electronic, light-sensing integrated circuit known as a charged coupled device (CCD). Light-sensitive </a:t>
            </a:r>
            <a:r>
              <a:rPr lang="en-US" dirty="0" err="1" smtClean="0"/>
              <a:t>photosites</a:t>
            </a:r>
            <a:r>
              <a:rPr lang="en-US" dirty="0" smtClean="0"/>
              <a:t> arrayed along the CCD convert levels of brightness into electronic signals that are then processed into a digital image.</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70000" lnSpcReduction="20000"/>
          </a:bodyPr>
          <a:lstStyle/>
          <a:p>
            <a:pPr algn="ctr"/>
            <a:r>
              <a:rPr lang="en-US" dirty="0" smtClean="0">
                <a:solidFill>
                  <a:srgbClr val="92D050"/>
                </a:solidFill>
              </a:rPr>
              <a:t>CCD is by far the most common light-sensing technology used in modern scanners. Two other technologies, CIS (Contact Image Sensor), and PMT (photomultiplier tube) are found in the low and high ends of the scanner market, respectively. CIS is a newer technology that allows scanners to be smaller and lighter, but sacrifices dynamic range, depth-of-field, and resolution. PMT-based drum scanners produce very high-quality images.</a:t>
            </a:r>
          </a:p>
          <a:p>
            <a:pPr algn="ctr"/>
            <a:endParaRPr lang="en-US" dirty="0" smtClean="0">
              <a:solidFill>
                <a:srgbClr val="92D050"/>
              </a:solidFill>
            </a:endParaRPr>
          </a:p>
          <a:p>
            <a:pPr algn="ctr">
              <a:buNone/>
            </a:pPr>
            <a:endParaRPr lang="en-US" dirty="0" smtClean="0">
              <a:solidFill>
                <a:srgbClr val="92D050"/>
              </a:solidFill>
            </a:endParaRPr>
          </a:p>
          <a:p>
            <a:pPr algn="ctr"/>
            <a:r>
              <a:rPr lang="en-US" dirty="0" smtClean="0">
                <a:solidFill>
                  <a:srgbClr val="92D050"/>
                </a:solidFill>
              </a:rPr>
              <a:t>Another sensing technology, CMOS (Complementary Metal Oxide Semiconductor), appears primarily in low-end, hand-held digital cameras where its low cost, low power consumption and easier component integration permits smaller, less expensive designs. Traditionally, high-end and professional digital cameras employ CCD sensors, despite their expense and the complexity of their design, because they exhibit much superior noise characteristics. Although some innovative designs that render low-noise CMOS-based images are emerging, CCD still dominates the high end of the market.</a:t>
            </a:r>
          </a:p>
          <a:p>
            <a:pPr algn="ctr"/>
            <a:endParaRPr lang="en-US" dirty="0">
              <a:solidFill>
                <a:srgbClr val="92D05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anner.png"/>
          <p:cNvPicPr>
            <a:picLocks noGrp="1" noChangeAspect="1"/>
          </p:cNvPicPr>
          <p:nvPr>
            <p:ph idx="1"/>
          </p:nvPr>
        </p:nvPicPr>
        <p:blipFill>
          <a:blip r:embed="rId2"/>
          <a:stretch>
            <a:fillRect/>
          </a:stretch>
        </p:blipFill>
        <p:spPr>
          <a:xfrm>
            <a:off x="762000" y="178942"/>
            <a:ext cx="7391400" cy="6145658"/>
          </a:xfr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Touch Screen Panel</a:t>
            </a:r>
            <a:endParaRPr lang="en-US" dirty="0"/>
          </a:p>
        </p:txBody>
      </p:sp>
      <p:sp>
        <p:nvSpPr>
          <p:cNvPr id="3" name="Content Placeholder 2"/>
          <p:cNvSpPr>
            <a:spLocks noGrp="1"/>
          </p:cNvSpPr>
          <p:nvPr>
            <p:ph idx="1"/>
          </p:nvPr>
        </p:nvSpPr>
        <p:spPr/>
        <p:txBody>
          <a:bodyPr>
            <a:normAutofit fontScale="92500" lnSpcReduction="20000"/>
          </a:bodyPr>
          <a:lstStyle/>
          <a:p>
            <a:pPr algn="ctr">
              <a:buNone/>
            </a:pPr>
            <a:r>
              <a:rPr lang="en-US" dirty="0" smtClean="0"/>
              <a:t>Touch screen technology is the direct manipulation type gesture based technology. Direct manipulation is the ability to manipulate digital world inside a screen. A Touch screen is an electronic visual display capable of detecting and locating a touch over its display area. This is generally refers to touching the display of the device with a finger or hand. This technology most widely used in computers, user interactive machines, smart phones, tablets etc to replace most functions of the mouse and keyboard.</a:t>
            </a:r>
          </a:p>
          <a:p>
            <a:pPr algn="ctr">
              <a:buNone/>
            </a:pP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Types of Touch Screen Technology</a:t>
            </a:r>
            <a:br>
              <a:rPr lang="en-US" b="1" dirty="0" smtClean="0"/>
            </a:br>
            <a:endParaRPr lang="en-US" dirty="0"/>
          </a:p>
        </p:txBody>
      </p:sp>
      <p:sp>
        <p:nvSpPr>
          <p:cNvPr id="3" name="Content Placeholder 2"/>
          <p:cNvSpPr>
            <a:spLocks noGrp="1"/>
          </p:cNvSpPr>
          <p:nvPr>
            <p:ph idx="1"/>
          </p:nvPr>
        </p:nvSpPr>
        <p:spPr/>
        <p:txBody>
          <a:bodyPr/>
          <a:lstStyle/>
          <a:p>
            <a:r>
              <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The Touch screen is a 2-dimensional sensing device made of 2 sheets of material separated by spacers. There are four main touch screen technologies: </a:t>
            </a:r>
          </a:p>
          <a:p>
            <a:r>
              <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Resistive.</a:t>
            </a:r>
          </a:p>
          <a:p>
            <a:r>
              <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Capacitive .</a:t>
            </a:r>
          </a:p>
          <a:p>
            <a:r>
              <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Surface Acoustical wave (SAW). </a:t>
            </a:r>
          </a:p>
          <a:p>
            <a:r>
              <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Infrared (IR).</a:t>
            </a:r>
          </a:p>
          <a:p>
            <a:endPar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effectLst>
                  <a:glow rad="228600">
                    <a:schemeClr val="accent2">
                      <a:satMod val="175000"/>
                      <a:alpha val="40000"/>
                    </a:schemeClr>
                  </a:glow>
                </a:effectLst>
              </a:rPr>
              <a:t>Resistive</a:t>
            </a:r>
            <a:endParaRPr lang="en-US" b="1" i="1" dirty="0">
              <a:effectLst>
                <a:glow rad="228600">
                  <a:schemeClr val="accent2">
                    <a:satMod val="175000"/>
                    <a:alpha val="40000"/>
                  </a:schemeClr>
                </a:glow>
              </a:effectLst>
            </a:endParaRPr>
          </a:p>
        </p:txBody>
      </p:sp>
      <p:sp>
        <p:nvSpPr>
          <p:cNvPr id="3" name="Content Placeholder 2"/>
          <p:cNvSpPr>
            <a:spLocks noGrp="1"/>
          </p:cNvSpPr>
          <p:nvPr>
            <p:ph idx="1"/>
          </p:nvPr>
        </p:nvSpPr>
        <p:spPr/>
        <p:txBody>
          <a:bodyPr>
            <a:normAutofit fontScale="92500" lnSpcReduction="20000"/>
          </a:bodyPr>
          <a:lstStyle/>
          <a:p>
            <a:pPr algn="ctr">
              <a:buNone/>
            </a:pPr>
            <a:r>
              <a:rPr lang="en-US" dirty="0" smtClean="0"/>
              <a:t>Resistive touch screen is composed of a flexible top layer made of polythene and a rigid bottom layer made of glass separated by insulating dots, attached to a touch screen controller. Resistive touch screen panels are more affordable but offering only 75% of light monitor and the layer can be damaged by sharp objects. Resistive touch screen is further divided into 4-, 5-, 6-, 7-, 8- wired resistive touch screen. The construction design of all these modules is similar but there is a major distinction in each of its method to determine the coordinates of touch.</a:t>
            </a:r>
          </a:p>
          <a:p>
            <a:pPr algn="ctr">
              <a:buNone/>
            </a:pP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perspectiveRelaxedModerately"/>
              <a:lightRig rig="threePt" dir="t"/>
            </a:scene3d>
          </a:bodyPr>
          <a:lstStyle/>
          <a:p>
            <a:r>
              <a:rPr lang="en-US" dirty="0" smtClean="0">
                <a:solidFill>
                  <a:srgbClr val="FF0000"/>
                </a:solidFill>
              </a:rPr>
              <a:t>CAPACITIVE</a:t>
            </a:r>
            <a:endParaRPr lang="en-US" dirty="0">
              <a:solidFill>
                <a:srgbClr val="FF0000"/>
              </a:solidFill>
            </a:endParaRPr>
          </a:p>
        </p:txBody>
      </p:sp>
      <p:sp>
        <p:nvSpPr>
          <p:cNvPr id="3" name="Content Placeholder 2"/>
          <p:cNvSpPr>
            <a:spLocks noGrp="1"/>
          </p:cNvSpPr>
          <p:nvPr>
            <p:ph idx="1"/>
          </p:nvPr>
        </p:nvSpPr>
        <p:spPr/>
        <p:txBody>
          <a:bodyPr>
            <a:normAutofit fontScale="85000" lnSpcReduction="10000"/>
          </a:bodyPr>
          <a:lstStyle/>
          <a:p>
            <a:pPr algn="ctr">
              <a:buNone/>
            </a:pPr>
            <a:r>
              <a:rPr lang="en-US" dirty="0" smtClean="0">
                <a:solidFill>
                  <a:srgbClr val="00B050"/>
                </a:solidFill>
              </a:rPr>
              <a:t>A capacitive touch screen panel is coated with a material that stores electrical charges. The capacitive systems can transmit up to 90% of light from the monitor. It is divided into two categories. In Surface-capacitive technology only one side of the insulator is coated with a conducting layer. Whenever a human finger touches the screen, conduction of electric charges occurs over the uncoated layer which results in the formation of dynamic capacitor. The controller then detects the position of touch by measuring the change in capacitance at the four corners of the screen.</a:t>
            </a:r>
          </a:p>
          <a:p>
            <a:pPr algn="ctr">
              <a:buNone/>
            </a:pPr>
            <a:endParaRPr lang="en-US" dirty="0">
              <a:solidFill>
                <a:srgbClr val="00B05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2"/>
          </a:fillRef>
          <a:effectRef idx="1">
            <a:schemeClr val="accent2"/>
          </a:effectRef>
          <a:fontRef idx="minor">
            <a:schemeClr val="lt1"/>
          </a:fontRef>
        </p:style>
        <p:txBody>
          <a:bodyPr/>
          <a:lstStyle/>
          <a:p>
            <a:r>
              <a:rPr lang="en-US" b="1" dirty="0" smtClean="0"/>
              <a:t>Surface Acoustic wave</a:t>
            </a:r>
            <a:endParaRPr lang="en-US" dirty="0"/>
          </a:p>
        </p:txBody>
      </p:sp>
      <p:sp>
        <p:nvSpPr>
          <p:cNvPr id="3" name="Content Placeholder 2"/>
          <p:cNvSpPr>
            <a:spLocks noGrp="1"/>
          </p:cNvSpPr>
          <p:nvPr>
            <p:ph idx="1"/>
          </p:nvPr>
        </p:nvSpPr>
        <p:spPr/>
        <p:txBody>
          <a:bodyPr>
            <a:normAutofit lnSpcReduction="10000"/>
          </a:bodyPr>
          <a:lstStyle/>
          <a:p>
            <a:pPr algn="ctr">
              <a:buNone/>
            </a:pPr>
            <a:r>
              <a:rPr lang="en-US" dirty="0" smtClean="0"/>
              <a:t>The surface acoustic wave technology</a:t>
            </a:r>
          </a:p>
          <a:p>
            <a:pPr algn="ctr">
              <a:buNone/>
            </a:pPr>
            <a:r>
              <a:rPr lang="en-US" dirty="0" smtClean="0"/>
              <a:t>contains two transducers placed along X axis and Y-axis of the monitor’s glass plate along with some reflectors. When the screen is touched, the waves are absorbed and a touch is detected at that point. These reflectors reflect all electrical signals sent from one transducer to another. This technology provides excellent through put and quality.</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lstStyle/>
          <a:p>
            <a:r>
              <a:rPr lang="en-US" dirty="0" smtClean="0"/>
              <a:t>Infrared</a:t>
            </a:r>
            <a:endParaRPr lang="en-US" dirty="0"/>
          </a:p>
        </p:txBody>
      </p:sp>
      <p:sp>
        <p:nvSpPr>
          <p:cNvPr id="3" name="Content Placeholder 2"/>
          <p:cNvSpPr>
            <a:spLocks noGrp="1"/>
          </p:cNvSpPr>
          <p:nvPr>
            <p:ph idx="1"/>
          </p:nvPr>
        </p:nvSpPr>
        <p:spPr/>
        <p:txBody>
          <a:bodyPr/>
          <a:lstStyle/>
          <a:p>
            <a:pPr>
              <a:buNone/>
            </a:pPr>
            <a:r>
              <a:rPr lang="en-US" dirty="0" smtClean="0"/>
              <a:t>In infrared touch screen technology, an array of X and Y axis is fitted with pairs of IR </a:t>
            </a:r>
            <a:r>
              <a:rPr lang="en-US" dirty="0" err="1" smtClean="0"/>
              <a:t>Leds</a:t>
            </a:r>
            <a:r>
              <a:rPr lang="en-US" dirty="0" smtClean="0"/>
              <a:t> and photo detectors. Photo detectors will detect any image in the pattern of light emitted by the </a:t>
            </a:r>
            <a:r>
              <a:rPr lang="en-US" dirty="0" err="1" smtClean="0"/>
              <a:t>Leds</a:t>
            </a:r>
            <a:r>
              <a:rPr lang="en-US" dirty="0" smtClean="0"/>
              <a:t> whenever the user touches the screen.</a:t>
            </a:r>
          </a:p>
          <a:p>
            <a:pPr>
              <a:buNone/>
            </a:pP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Working mechanism of touch screen panel</a:t>
            </a:r>
            <a:endParaRPr lang="en-US" b="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3" name="Content Placeholder 2"/>
          <p:cNvSpPr>
            <a:spLocks noGrp="1"/>
          </p:cNvSpPr>
          <p:nvPr>
            <p:ph idx="1"/>
          </p:nvPr>
        </p:nvSpPr>
        <p:spPr/>
        <p:txBody>
          <a:bodyPr>
            <a:normAutofit fontScale="92500" lnSpcReduction="10000"/>
          </a:bodyPr>
          <a:lstStyle/>
          <a:p>
            <a:pPr fontAlgn="base"/>
            <a:r>
              <a:rPr lang="en-US" dirty="0" smtClean="0"/>
              <a:t>A basic touch screen is having a touch sensor, a controller, and a software driver as three main components. The touch screen is needed to be combined with a display and a PC to make a touch screen system.</a:t>
            </a:r>
          </a:p>
          <a:p>
            <a:pPr fontAlgn="base"/>
            <a:r>
              <a:rPr lang="en-US" b="1" dirty="0" smtClean="0"/>
              <a:t>Touch </a:t>
            </a:r>
            <a:r>
              <a:rPr lang="en-US" b="1" dirty="0" err="1" smtClean="0"/>
              <a:t>sensor:</a:t>
            </a:r>
            <a:r>
              <a:rPr lang="en-US" dirty="0" err="1" smtClean="0"/>
              <a:t>The</a:t>
            </a:r>
            <a:r>
              <a:rPr lang="en-US" dirty="0" smtClean="0"/>
              <a:t> sensor generally has an electrical current or signal going through it and touching the screen causes a change in the signal. This change is used to determine the location of the touch of the screen.</a:t>
            </a:r>
          </a:p>
          <a:p>
            <a:endParaRPr lang="en-US" dirty="0" smtClean="0"/>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50000"/>
                  </a:schemeClr>
                </a:solidFill>
              </a:rPr>
              <a:t>Computer organization</a:t>
            </a:r>
            <a:endParaRPr lang="en-US" b="1" dirty="0">
              <a:solidFill>
                <a:schemeClr val="accent1">
                  <a:lumMod val="50000"/>
                </a:schemeClr>
              </a:solidFill>
            </a:endParaRPr>
          </a:p>
        </p:txBody>
      </p:sp>
      <p:sp>
        <p:nvSpPr>
          <p:cNvPr id="3" name="Content Placeholder 2"/>
          <p:cNvSpPr>
            <a:spLocks noGrp="1"/>
          </p:cNvSpPr>
          <p:nvPr>
            <p:ph idx="1"/>
          </p:nvPr>
        </p:nvSpPr>
        <p:spPr/>
        <p:txBody>
          <a:bodyPr/>
          <a:lstStyle/>
          <a:p>
            <a:pPr algn="ctr"/>
            <a:r>
              <a:rPr lang="en-US" dirty="0" smtClean="0"/>
              <a:t>Computer organization is concerned with the way the hardware components operate and the way they are connected together to form the computer system.</a:t>
            </a:r>
          </a:p>
          <a:p>
            <a:pPr algn="ctr"/>
            <a:r>
              <a:rPr lang="en-US" dirty="0" smtClean="0"/>
              <a:t>The various components are assumed to be in place and the task is to investigate the organizational structure to verify that the computer parts operate as intended.</a:t>
            </a:r>
          </a:p>
          <a:p>
            <a:pPr algn="ct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fontAlgn="base"/>
            <a:r>
              <a:rPr lang="en-US" b="1" dirty="0" smtClean="0"/>
              <a:t>Controller: </a:t>
            </a:r>
            <a:r>
              <a:rPr lang="en-US" dirty="0" smtClean="0"/>
              <a:t>A controller will be connected between touch sensor and PC. It takes information from sensor and translates it for understanding of PC. The controller determines what type of connection is needed.</a:t>
            </a:r>
          </a:p>
          <a:p>
            <a:pPr fontAlgn="base"/>
            <a:r>
              <a:rPr lang="en-US" b="1" dirty="0" smtClean="0"/>
              <a:t>Software driver : </a:t>
            </a:r>
            <a:r>
              <a:rPr lang="en-US" dirty="0" smtClean="0"/>
              <a:t>It allows computer and touch screen to work together. It tells OS how to interact the touch event information that is sent from the controller.</a:t>
            </a:r>
          </a:p>
          <a:p>
            <a:endParaRPr lang="en-US" dirty="0" smtClean="0"/>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2332037"/>
            <a:ext cx="8229600" cy="4525963"/>
          </a:xfrm>
        </p:spPr>
        <p:txBody>
          <a:bodyPr/>
          <a:lstStyle/>
          <a:p>
            <a:pPr>
              <a:buNone/>
            </a:pPr>
            <a:r>
              <a:rPr lang="en-US"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en-US" sz="6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MEMORY</a:t>
            </a:r>
            <a:r>
              <a:rPr lang="en-US"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p>
          <a:p>
            <a:pPr>
              <a:buNone/>
            </a:pPr>
            <a:r>
              <a:rPr lang="en-US"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en-US" sz="60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ORGANISATION</a:t>
            </a:r>
            <a:endParaRPr lang="en-US" sz="60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HIERARCHY</a:t>
            </a:r>
            <a:endParaRPr lang="en-US" dirty="0"/>
          </a:p>
        </p:txBody>
      </p:sp>
      <p:sp>
        <p:nvSpPr>
          <p:cNvPr id="3" name="Content Placeholder 2"/>
          <p:cNvSpPr>
            <a:spLocks noGrp="1"/>
          </p:cNvSpPr>
          <p:nvPr>
            <p:ph idx="1"/>
          </p:nvPr>
        </p:nvSpPr>
        <p:spPr/>
        <p:txBody>
          <a:bodyPr>
            <a:normAutofit fontScale="92500" lnSpcReduction="10000"/>
          </a:bodyPr>
          <a:lstStyle/>
          <a:p>
            <a:pPr algn="ctr">
              <a:buNone/>
            </a:pPr>
            <a:r>
              <a:rPr lang="en-US" dirty="0" smtClean="0">
                <a:solidFill>
                  <a:srgbClr val="C00000"/>
                </a:solidFill>
                <a:latin typeface="Calibri" pitchFamily="34" charset="0"/>
                <a:cs typeface="Calibri" pitchFamily="34" charset="0"/>
              </a:rPr>
              <a:t>    The memory hierarchy design in a computer system mainly includes different storage devices. Most of the computers were inbuilt with extra storage to run more powerfully beyond the main memory capacity. The following memory hierarchy diagram is a hierarchical pyramid for computer memory. The designing of the memory hierarchy is divided into two types such as primary (Internal) memory and secondary (External) memory</a:t>
            </a:r>
            <a:r>
              <a:rPr lang="en-US" dirty="0" smtClean="0">
                <a:solidFill>
                  <a:srgbClr val="C00000"/>
                </a:solidFill>
              </a:rPr>
              <a:t>.</a:t>
            </a:r>
          </a:p>
          <a:p>
            <a:pPr algn="ct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emory-Hierarchy.jpg"/>
          <p:cNvPicPr>
            <a:picLocks noGrp="1" noChangeAspect="1"/>
          </p:cNvPicPr>
          <p:nvPr>
            <p:ph idx="1"/>
          </p:nvPr>
        </p:nvPicPr>
        <p:blipFill>
          <a:blip r:embed="rId2"/>
          <a:stretch>
            <a:fillRect/>
          </a:stretch>
        </p:blipFill>
        <p:spPr>
          <a:xfrm>
            <a:off x="838201" y="457200"/>
            <a:ext cx="7467599" cy="594360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8229600" cy="1143000"/>
          </a:xfrm>
        </p:spPr>
        <p:txBody>
          <a:bodyPr/>
          <a:lstStyle/>
          <a:p>
            <a:r>
              <a:rPr lang="en-US" dirty="0" smtClean="0"/>
              <a:t>Memory</a:t>
            </a:r>
            <a:endParaRPr lang="en-US" dirty="0"/>
          </a:p>
        </p:txBody>
      </p:sp>
      <p:sp>
        <p:nvSpPr>
          <p:cNvPr id="3" name="Content Placeholder 2"/>
          <p:cNvSpPr>
            <a:spLocks noGrp="1"/>
          </p:cNvSpPr>
          <p:nvPr>
            <p:ph idx="1"/>
          </p:nvPr>
        </p:nvSpPr>
        <p:spPr>
          <a:xfrm>
            <a:off x="381000" y="1371600"/>
            <a:ext cx="8382000" cy="4800600"/>
          </a:xfrm>
        </p:spPr>
        <p:txBody>
          <a:bodyPr>
            <a:normAutofit/>
          </a:bodyPr>
          <a:lstStyle/>
          <a:p>
            <a:pPr>
              <a:buNone/>
            </a:pPr>
            <a:r>
              <a:rPr lang="en-US" sz="2800" dirty="0" smtClean="0">
                <a:solidFill>
                  <a:schemeClr val="tx2">
                    <a:lumMod val="50000"/>
                  </a:schemeClr>
                </a:solidFill>
              </a:rPr>
              <a:t>    </a:t>
            </a:r>
          </a:p>
          <a:p>
            <a:pPr>
              <a:buNone/>
            </a:pPr>
            <a:r>
              <a:rPr lang="en-US" sz="2800" dirty="0">
                <a:solidFill>
                  <a:schemeClr val="tx2">
                    <a:lumMod val="50000"/>
                  </a:schemeClr>
                </a:solidFill>
              </a:rPr>
              <a:t> </a:t>
            </a:r>
            <a:r>
              <a:rPr lang="en-US" sz="2800" dirty="0" smtClean="0">
                <a:solidFill>
                  <a:schemeClr val="tx2">
                    <a:lumMod val="50000"/>
                  </a:schemeClr>
                </a:solidFill>
              </a:rPr>
              <a:t>    Memory   is  used  to  store  programs and  data.</a:t>
            </a:r>
          </a:p>
          <a:p>
            <a:pPr>
              <a:buNone/>
            </a:pPr>
            <a:r>
              <a:rPr lang="en-US" sz="2800" dirty="0" smtClean="0">
                <a:solidFill>
                  <a:schemeClr val="tx2">
                    <a:lumMod val="50000"/>
                  </a:schemeClr>
                </a:solidFill>
              </a:rPr>
              <a:t>     Types  of  memory  :-</a:t>
            </a:r>
          </a:p>
          <a:p>
            <a:pPr>
              <a:buNone/>
            </a:pPr>
            <a:r>
              <a:rPr lang="en-US" sz="2800" dirty="0" smtClean="0"/>
              <a:t>       </a:t>
            </a:r>
            <a:r>
              <a:rPr lang="en-US" sz="2800" dirty="0" smtClean="0">
                <a:solidFill>
                  <a:srgbClr val="00B050"/>
                </a:solidFill>
              </a:rPr>
              <a:t>1. Primary  Memory</a:t>
            </a:r>
          </a:p>
          <a:p>
            <a:pPr>
              <a:buNone/>
            </a:pPr>
            <a:r>
              <a:rPr lang="en-US" sz="2800" dirty="0">
                <a:solidFill>
                  <a:srgbClr val="C00000"/>
                </a:solidFill>
              </a:rPr>
              <a:t> </a:t>
            </a:r>
            <a:r>
              <a:rPr lang="en-US" sz="2800" dirty="0" smtClean="0">
                <a:solidFill>
                  <a:srgbClr val="C00000"/>
                </a:solidFill>
              </a:rPr>
              <a:t>          I. ROM (Read Only Memory)</a:t>
            </a:r>
          </a:p>
          <a:p>
            <a:pPr>
              <a:buNone/>
            </a:pPr>
            <a:r>
              <a:rPr lang="en-US" sz="2800" dirty="0" smtClean="0">
                <a:solidFill>
                  <a:srgbClr val="00B050"/>
                </a:solidFill>
              </a:rPr>
              <a:t>                </a:t>
            </a:r>
            <a:r>
              <a:rPr lang="en-US" sz="2800" dirty="0" smtClean="0">
                <a:solidFill>
                  <a:srgbClr val="C00000"/>
                </a:solidFill>
              </a:rPr>
              <a:t> </a:t>
            </a:r>
            <a:r>
              <a:rPr lang="en-US" sz="2800" dirty="0" smtClean="0">
                <a:solidFill>
                  <a:srgbClr val="00B0F0"/>
                </a:solidFill>
              </a:rPr>
              <a:t>A.   Masked ROM.            B.  PROM.</a:t>
            </a:r>
          </a:p>
          <a:p>
            <a:pPr>
              <a:buNone/>
            </a:pPr>
            <a:r>
              <a:rPr lang="en-US" sz="2800" dirty="0" smtClean="0">
                <a:solidFill>
                  <a:srgbClr val="00B0F0"/>
                </a:solidFill>
              </a:rPr>
              <a:t>                 C.   EPROM.                       D.  EEPROM.</a:t>
            </a:r>
          </a:p>
          <a:p>
            <a:pPr>
              <a:buNone/>
            </a:pPr>
            <a:r>
              <a:rPr lang="en-US" sz="2800" dirty="0" smtClean="0">
                <a:solidFill>
                  <a:srgbClr val="C00000"/>
                </a:solidFill>
              </a:rPr>
              <a:t>          II. RAM (Random Access Memory)</a:t>
            </a:r>
          </a:p>
          <a:p>
            <a:pPr>
              <a:buNone/>
            </a:pPr>
            <a:r>
              <a:rPr lang="en-US" sz="2800" dirty="0" smtClean="0">
                <a:solidFill>
                  <a:srgbClr val="C00000"/>
                </a:solidFill>
              </a:rPr>
              <a:t>                 </a:t>
            </a:r>
            <a:r>
              <a:rPr lang="en-US" sz="2800" dirty="0" smtClean="0">
                <a:solidFill>
                  <a:srgbClr val="00B0F0"/>
                </a:solidFill>
              </a:rPr>
              <a:t>A. SRAM                            B.DRAM</a:t>
            </a:r>
            <a:endParaRPr lang="en-US" sz="2800" dirty="0" smtClean="0">
              <a:solidFill>
                <a:srgbClr val="C00000"/>
              </a:solidFill>
            </a:endParaRPr>
          </a:p>
          <a:p>
            <a:pPr>
              <a:buNone/>
            </a:pPr>
            <a:endParaRPr lang="en-US" sz="2800" dirty="0" smtClean="0">
              <a:solidFill>
                <a:srgbClr val="00B05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Primary  Memory</a:t>
            </a:r>
            <a:endParaRPr lang="en-US" dirty="0">
              <a:solidFill>
                <a:srgbClr val="FF0000"/>
              </a:solidFill>
            </a:endParaRPr>
          </a:p>
        </p:txBody>
      </p:sp>
      <p:sp>
        <p:nvSpPr>
          <p:cNvPr id="3" name="Content Placeholder 2"/>
          <p:cNvSpPr>
            <a:spLocks noGrp="1"/>
          </p:cNvSpPr>
          <p:nvPr>
            <p:ph idx="1"/>
          </p:nvPr>
        </p:nvSpPr>
        <p:spPr/>
        <p:txBody>
          <a:bodyPr/>
          <a:lstStyle/>
          <a:p>
            <a:r>
              <a:rPr lang="en-US" sz="2800" dirty="0" smtClean="0">
                <a:solidFill>
                  <a:srgbClr val="0070C0"/>
                </a:solidFill>
              </a:rPr>
              <a:t>The memory with which the CPU can directly communicate is called primary memory.</a:t>
            </a:r>
          </a:p>
          <a:p>
            <a:r>
              <a:rPr lang="en-US" sz="2800" dirty="0" smtClean="0">
                <a:solidFill>
                  <a:srgbClr val="0070C0"/>
                </a:solidFill>
              </a:rPr>
              <a:t>Primary memory is also called as main memory.</a:t>
            </a:r>
          </a:p>
          <a:p>
            <a:r>
              <a:rPr lang="en-US" sz="2800" dirty="0" smtClean="0">
                <a:solidFill>
                  <a:srgbClr val="0070C0"/>
                </a:solidFill>
              </a:rPr>
              <a:t>Available as semiconductor chips , therefore also called as semiconductor memory.</a:t>
            </a:r>
          </a:p>
          <a:p>
            <a:r>
              <a:rPr lang="en-US" dirty="0" smtClean="0">
                <a:solidFill>
                  <a:srgbClr val="0070C0"/>
                </a:solidFill>
              </a:rPr>
              <a:t> </a:t>
            </a:r>
            <a:r>
              <a:rPr lang="en-US" sz="2800" dirty="0" smtClean="0">
                <a:solidFill>
                  <a:srgbClr val="0070C0"/>
                </a:solidFill>
              </a:rPr>
              <a:t>The CPU takes instruction from this memory and execute it.</a:t>
            </a:r>
          </a:p>
          <a:p>
            <a:r>
              <a:rPr lang="en-US" sz="2800" dirty="0" smtClean="0">
                <a:solidFill>
                  <a:srgbClr val="0070C0"/>
                </a:solidFill>
              </a:rPr>
              <a:t>Main Memory and CPU both perform parallel data transfer.</a:t>
            </a:r>
            <a:endParaRPr lang="en-US" sz="2800" dirty="0">
              <a:solidFill>
                <a:srgbClr val="0070C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lumMod val="75000"/>
                  </a:schemeClr>
                </a:solidFill>
              </a:rPr>
              <a:t>ROM</a:t>
            </a:r>
            <a:r>
              <a:rPr lang="en-US" dirty="0" smtClean="0"/>
              <a:t>  </a:t>
            </a:r>
            <a:r>
              <a:rPr lang="en-US" dirty="0" smtClean="0">
                <a:solidFill>
                  <a:schemeClr val="accent2"/>
                </a:solidFill>
              </a:rPr>
              <a:t>(Read Only Memory)</a:t>
            </a:r>
            <a:endParaRPr lang="en-US" dirty="0">
              <a:solidFill>
                <a:schemeClr val="accent2"/>
              </a:solidFill>
            </a:endParaRPr>
          </a:p>
        </p:txBody>
      </p:sp>
      <p:sp>
        <p:nvSpPr>
          <p:cNvPr id="3" name="Content Placeholder 2"/>
          <p:cNvSpPr>
            <a:spLocks noGrp="1"/>
          </p:cNvSpPr>
          <p:nvPr>
            <p:ph idx="1"/>
          </p:nvPr>
        </p:nvSpPr>
        <p:spPr/>
        <p:txBody>
          <a:bodyPr>
            <a:normAutofit fontScale="77500" lnSpcReduction="20000"/>
          </a:bodyPr>
          <a:lstStyle/>
          <a:p>
            <a:r>
              <a:rPr lang="en-US" dirty="0" smtClean="0">
                <a:solidFill>
                  <a:schemeClr val="accent6">
                    <a:lumMod val="75000"/>
                  </a:schemeClr>
                </a:solidFill>
              </a:rPr>
              <a:t>The content of this memory can be read only.</a:t>
            </a:r>
          </a:p>
          <a:p>
            <a:r>
              <a:rPr lang="en-US" dirty="0" smtClean="0">
                <a:solidFill>
                  <a:schemeClr val="accent6">
                    <a:lumMod val="75000"/>
                  </a:schemeClr>
                </a:solidFill>
              </a:rPr>
              <a:t>The program written in the ROM cannot be modified by the user or programmer.</a:t>
            </a:r>
          </a:p>
          <a:p>
            <a:r>
              <a:rPr lang="en-US" dirty="0" smtClean="0">
                <a:solidFill>
                  <a:schemeClr val="accent6">
                    <a:lumMod val="75000"/>
                  </a:schemeClr>
                </a:solidFill>
              </a:rPr>
              <a:t>ROM is also available in semiconductor chips.</a:t>
            </a:r>
          </a:p>
          <a:p>
            <a:r>
              <a:rPr lang="en-US" dirty="0" smtClean="0">
                <a:solidFill>
                  <a:schemeClr val="accent6">
                    <a:lumMod val="75000"/>
                  </a:schemeClr>
                </a:solidFill>
              </a:rPr>
              <a:t>Organized as group of equal-sized addressable registers.</a:t>
            </a:r>
          </a:p>
          <a:p>
            <a:r>
              <a:rPr lang="en-US" dirty="0" smtClean="0">
                <a:solidFill>
                  <a:schemeClr val="accent6">
                    <a:lumMod val="75000"/>
                  </a:schemeClr>
                </a:solidFill>
              </a:rPr>
              <a:t>Address of particular register is applied to a particular ROM chip, then a control signal “read” is provided by the CPU to read a content of that register.</a:t>
            </a:r>
          </a:p>
          <a:p>
            <a:r>
              <a:rPr lang="en-US" dirty="0" smtClean="0">
                <a:solidFill>
                  <a:schemeClr val="accent6">
                    <a:lumMod val="75000"/>
                  </a:schemeClr>
                </a:solidFill>
              </a:rPr>
              <a:t>ROM is used to hold some permanent program and some fixed data.</a:t>
            </a:r>
          </a:p>
          <a:p>
            <a:r>
              <a:rPr lang="en-US" dirty="0" smtClean="0">
                <a:solidFill>
                  <a:schemeClr val="accent6">
                    <a:lumMod val="75000"/>
                  </a:schemeClr>
                </a:solidFill>
              </a:rPr>
              <a:t>ROM is a Permanent or non-volatile memory.</a:t>
            </a:r>
            <a:endParaRPr lang="en-US" dirty="0">
              <a:solidFill>
                <a:schemeClr val="accent6">
                  <a:lumMod val="75000"/>
                </a:schemeClr>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accent6">
                    <a:lumMod val="75000"/>
                  </a:schemeClr>
                </a:solidFill>
              </a:rPr>
              <a:t>Masked-ROM</a:t>
            </a:r>
            <a:endParaRPr lang="en-US" sz="4000" dirty="0">
              <a:solidFill>
                <a:schemeClr val="accent6">
                  <a:lumMod val="75000"/>
                </a:schemeClr>
              </a:solidFill>
            </a:endParaRPr>
          </a:p>
        </p:txBody>
      </p:sp>
      <p:sp>
        <p:nvSpPr>
          <p:cNvPr id="3" name="Content Placeholder 2"/>
          <p:cNvSpPr>
            <a:spLocks noGrp="1"/>
          </p:cNvSpPr>
          <p:nvPr>
            <p:ph idx="1"/>
          </p:nvPr>
        </p:nvSpPr>
        <p:spPr/>
        <p:txBody>
          <a:bodyPr>
            <a:normAutofit fontScale="92500" lnSpcReduction="20000"/>
          </a:bodyPr>
          <a:lstStyle/>
          <a:p>
            <a:pPr>
              <a:buFont typeface="Wingdings" pitchFamily="2" charset="2"/>
              <a:buChar char="§"/>
            </a:pPr>
            <a:r>
              <a:rPr lang="en-US" dirty="0" smtClean="0">
                <a:solidFill>
                  <a:schemeClr val="tx1">
                    <a:lumMod val="85000"/>
                    <a:lumOff val="15000"/>
                  </a:schemeClr>
                </a:solidFill>
              </a:rPr>
              <a:t>This is factory programmed ROM. A program is written into this ROM while Fabrication.</a:t>
            </a:r>
          </a:p>
          <a:p>
            <a:pPr>
              <a:buFont typeface="Wingdings" pitchFamily="2" charset="2"/>
              <a:buChar char="§"/>
            </a:pPr>
            <a:r>
              <a:rPr lang="en-US" dirty="0" smtClean="0">
                <a:solidFill>
                  <a:schemeClr val="tx1">
                    <a:lumMod val="85000"/>
                    <a:lumOff val="15000"/>
                  </a:schemeClr>
                </a:solidFill>
              </a:rPr>
              <a:t>Once the program is written it can not be changed.</a:t>
            </a:r>
          </a:p>
          <a:p>
            <a:pPr>
              <a:buFont typeface="Wingdings" pitchFamily="2" charset="2"/>
              <a:buChar char="§"/>
            </a:pPr>
            <a:r>
              <a:rPr lang="en-US" dirty="0" smtClean="0">
                <a:solidFill>
                  <a:schemeClr val="tx1">
                    <a:lumMod val="85000"/>
                    <a:lumOff val="15000"/>
                  </a:schemeClr>
                </a:solidFill>
              </a:rPr>
              <a:t>If a new program is to be written a new masked-ROM is needed.</a:t>
            </a:r>
          </a:p>
          <a:p>
            <a:pPr>
              <a:buFont typeface="Wingdings" pitchFamily="2" charset="2"/>
              <a:buChar char="§"/>
            </a:pPr>
            <a:r>
              <a:rPr lang="en-US" dirty="0" smtClean="0">
                <a:solidFill>
                  <a:schemeClr val="tx1">
                    <a:lumMod val="85000"/>
                    <a:lumOff val="15000"/>
                  </a:schemeClr>
                </a:solidFill>
              </a:rPr>
              <a:t>Masted ROMs are extensively used in embedded control system in which a permanent program resides in the ROM.</a:t>
            </a:r>
          </a:p>
          <a:p>
            <a:pPr>
              <a:buFont typeface="Wingdings" pitchFamily="2" charset="2"/>
              <a:buChar char="§"/>
            </a:pPr>
            <a:r>
              <a:rPr lang="en-US" dirty="0" smtClean="0">
                <a:solidFill>
                  <a:schemeClr val="tx1">
                    <a:lumMod val="85000"/>
                    <a:lumOff val="15000"/>
                  </a:schemeClr>
                </a:solidFill>
              </a:rPr>
              <a:t>This program need not to be modified .Therefore, masked is referred to as  “Program Memory”.</a:t>
            </a:r>
            <a:endParaRPr lang="en-US" dirty="0">
              <a:solidFill>
                <a:schemeClr val="tx1">
                  <a:lumMod val="85000"/>
                  <a:lumOff val="15000"/>
                </a:schemeClr>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a:t>
            </a:r>
            <a:endParaRPr lang="en-US" dirty="0"/>
          </a:p>
        </p:txBody>
      </p:sp>
      <p:sp>
        <p:nvSpPr>
          <p:cNvPr id="3" name="Content Placeholder 2"/>
          <p:cNvSpPr>
            <a:spLocks noGrp="1"/>
          </p:cNvSpPr>
          <p:nvPr>
            <p:ph idx="1"/>
          </p:nvPr>
        </p:nvSpPr>
        <p:spPr/>
        <p:txBody>
          <a:bodyPr/>
          <a:lstStyle/>
          <a:p>
            <a:pPr>
              <a:buFont typeface="Wingdings" pitchFamily="2" charset="2"/>
              <a:buChar char="v"/>
            </a:pPr>
            <a:r>
              <a:rPr lang="en-US" dirty="0" smtClean="0">
                <a:solidFill>
                  <a:srgbClr val="7030A0"/>
                </a:solidFill>
              </a:rPr>
              <a:t>This chip comes blank from the factory.</a:t>
            </a:r>
          </a:p>
          <a:p>
            <a:pPr>
              <a:buFont typeface="Wingdings" pitchFamily="2" charset="2"/>
              <a:buChar char="v"/>
            </a:pPr>
            <a:r>
              <a:rPr lang="en-US" dirty="0" smtClean="0">
                <a:solidFill>
                  <a:srgbClr val="7030A0"/>
                </a:solidFill>
              </a:rPr>
              <a:t>It contain diode as fusible links.</a:t>
            </a:r>
          </a:p>
          <a:p>
            <a:pPr>
              <a:buFont typeface="Wingdings" pitchFamily="2" charset="2"/>
              <a:buChar char="v"/>
            </a:pPr>
            <a:r>
              <a:rPr lang="en-US" dirty="0" smtClean="0">
                <a:solidFill>
                  <a:srgbClr val="7030A0"/>
                </a:solidFill>
              </a:rPr>
              <a:t>A program can be written by a device called PROM programmer.</a:t>
            </a:r>
          </a:p>
          <a:p>
            <a:pPr>
              <a:buFont typeface="Wingdings" pitchFamily="2" charset="2"/>
              <a:buChar char="v"/>
            </a:pPr>
            <a:r>
              <a:rPr lang="en-US" dirty="0" smtClean="0">
                <a:solidFill>
                  <a:srgbClr val="7030A0"/>
                </a:solidFill>
              </a:rPr>
              <a:t>This device provides heavy current for fusing a link.</a:t>
            </a:r>
          </a:p>
          <a:p>
            <a:pPr>
              <a:buFont typeface="Wingdings" pitchFamily="2" charset="2"/>
              <a:buChar char="v"/>
            </a:pPr>
            <a:r>
              <a:rPr lang="en-US" dirty="0" smtClean="0">
                <a:solidFill>
                  <a:srgbClr val="7030A0"/>
                </a:solidFill>
              </a:rPr>
              <a:t>Once the program is written it can not be erased.</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EPROM</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solidFill>
                  <a:srgbClr val="6600FF"/>
                </a:solidFill>
              </a:rPr>
              <a:t>EPROM is made up of MOSFET cells in which the information is stored in the form of charge.</a:t>
            </a:r>
          </a:p>
          <a:p>
            <a:r>
              <a:rPr lang="en-US" dirty="0" smtClean="0">
                <a:solidFill>
                  <a:srgbClr val="6600FF"/>
                </a:solidFill>
              </a:rPr>
              <a:t>EPROM also come blank from factory.</a:t>
            </a:r>
          </a:p>
          <a:p>
            <a:r>
              <a:rPr lang="en-US" dirty="0" smtClean="0">
                <a:solidFill>
                  <a:srgbClr val="6600FF"/>
                </a:solidFill>
              </a:rPr>
              <a:t>It can be programmed by a device called EPROM programmer.</a:t>
            </a:r>
          </a:p>
          <a:p>
            <a:r>
              <a:rPr lang="en-US" dirty="0" smtClean="0">
                <a:solidFill>
                  <a:srgbClr val="6600FF"/>
                </a:solidFill>
              </a:rPr>
              <a:t>If we want to erase the content of EPROM an UV light source is put for 20 minutes to do this.</a:t>
            </a:r>
          </a:p>
          <a:p>
            <a:r>
              <a:rPr lang="en-US" dirty="0" smtClean="0">
                <a:solidFill>
                  <a:srgbClr val="6600FF"/>
                </a:solidFill>
              </a:rPr>
              <a:t>The problem with this type is that the whole program is erased, not one or few memory locations.</a:t>
            </a:r>
            <a:endParaRPr lang="en-US" dirty="0">
              <a:solidFill>
                <a:srgbClr val="6600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75000"/>
                  </a:schemeClr>
                </a:solidFill>
              </a:rPr>
              <a:t>Computer architecture</a:t>
            </a:r>
            <a:endParaRPr lang="en-US" dirty="0">
              <a:solidFill>
                <a:schemeClr val="accent6">
                  <a:lumMod val="75000"/>
                </a:schemeClr>
              </a:solidFill>
            </a:endParaRPr>
          </a:p>
        </p:txBody>
      </p:sp>
      <p:sp>
        <p:nvSpPr>
          <p:cNvPr id="3" name="Content Placeholder 2"/>
          <p:cNvSpPr>
            <a:spLocks noGrp="1"/>
          </p:cNvSpPr>
          <p:nvPr>
            <p:ph idx="1"/>
          </p:nvPr>
        </p:nvSpPr>
        <p:spPr/>
        <p:txBody>
          <a:bodyPr>
            <a:normAutofit fontScale="70000" lnSpcReduction="20000"/>
          </a:bodyPr>
          <a:lstStyle/>
          <a:p>
            <a:pPr algn="ctr"/>
            <a:r>
              <a:rPr lang="en-US" dirty="0" smtClean="0">
                <a:solidFill>
                  <a:srgbClr val="6600FF"/>
                </a:solidFill>
              </a:rPr>
              <a:t>Computer architecture is concerned with the structure and behavior of the computer as seen by the user.</a:t>
            </a:r>
          </a:p>
          <a:p>
            <a:pPr algn="ctr"/>
            <a:r>
              <a:rPr lang="en-US" dirty="0" smtClean="0">
                <a:solidFill>
                  <a:srgbClr val="6600FF"/>
                </a:solidFill>
              </a:rPr>
              <a:t>It includes the information formats, the instruction set, and techniques for addressing memory.</a:t>
            </a:r>
          </a:p>
          <a:p>
            <a:pPr algn="ctr"/>
            <a:r>
              <a:rPr lang="en-US" dirty="0" smtClean="0">
                <a:solidFill>
                  <a:srgbClr val="6600FF"/>
                </a:solidFill>
              </a:rPr>
              <a:t>The architectural design of a computer system is concerned with the specifications of the various functional modules, such as processors and memories, and structuring them together into a computer system</a:t>
            </a:r>
          </a:p>
          <a:p>
            <a:pPr algn="ctr"/>
            <a:r>
              <a:rPr lang="en-US" dirty="0" smtClean="0">
                <a:solidFill>
                  <a:srgbClr val="6600FF"/>
                </a:solidFill>
              </a:rPr>
              <a:t>Computer Architecture is the field of study of selecting and interconnecting hardware components to create computers that satisfy functional performance and cost goals.</a:t>
            </a:r>
          </a:p>
          <a:p>
            <a:pPr algn="ctr"/>
            <a:r>
              <a:rPr lang="en-US" dirty="0" smtClean="0">
                <a:solidFill>
                  <a:srgbClr val="6600FF"/>
                </a:solidFill>
              </a:rPr>
              <a:t>It refers to those attributes of the computer system that are visible to a programmer and have a direct effect on the execution of a program.</a:t>
            </a:r>
          </a:p>
          <a:p>
            <a:pPr algn="ct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EEPROM</a:t>
            </a:r>
            <a:endParaRPr lang="en-US" dirty="0"/>
          </a:p>
        </p:txBody>
      </p:sp>
      <p:sp>
        <p:nvSpPr>
          <p:cNvPr id="3" name="Content Placeholder 2"/>
          <p:cNvSpPr>
            <a:spLocks noGrp="1"/>
          </p:cNvSpPr>
          <p:nvPr>
            <p:ph idx="1"/>
          </p:nvPr>
        </p:nvSpPr>
        <p:spPr/>
        <p:txBody>
          <a:bodyPr>
            <a:normAutofit fontScale="92500"/>
          </a:bodyPr>
          <a:lstStyle/>
          <a:p>
            <a:r>
              <a:rPr lang="en-US" dirty="0" smtClean="0">
                <a:solidFill>
                  <a:srgbClr val="FF99CC"/>
                </a:solidFill>
              </a:rPr>
              <a:t>Electrical pulse are used to erase the content of this chip.</a:t>
            </a:r>
          </a:p>
          <a:p>
            <a:r>
              <a:rPr lang="en-US" dirty="0" smtClean="0">
                <a:solidFill>
                  <a:srgbClr val="FF99CC"/>
                </a:solidFill>
              </a:rPr>
              <a:t>This chip is also known as EAPROM (Electrically Alterable PROM) because we can select one or more locations which need alteration.</a:t>
            </a:r>
          </a:p>
          <a:p>
            <a:r>
              <a:rPr lang="en-US" dirty="0" smtClean="0">
                <a:solidFill>
                  <a:srgbClr val="FF99CC"/>
                </a:solidFill>
              </a:rPr>
              <a:t>Few millisecond are required to erase the content of a chip.</a:t>
            </a:r>
          </a:p>
          <a:p>
            <a:r>
              <a:rPr lang="en-US" dirty="0" smtClean="0">
                <a:solidFill>
                  <a:srgbClr val="FF99CC"/>
                </a:solidFill>
              </a:rPr>
              <a:t>For erasing purpose one extra circuit is required .</a:t>
            </a:r>
            <a:endParaRPr lang="en-US" dirty="0">
              <a:solidFill>
                <a:srgbClr val="FF99CC"/>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chemeClr val="tx2">
                    <a:lumMod val="50000"/>
                  </a:schemeClr>
                </a:solidFill>
              </a:rPr>
              <a:t>RAM</a:t>
            </a:r>
            <a:r>
              <a:rPr lang="en-US" sz="3600" dirty="0" smtClean="0"/>
              <a:t>  </a:t>
            </a:r>
            <a:r>
              <a:rPr lang="en-US" sz="3600" dirty="0" smtClean="0">
                <a:solidFill>
                  <a:schemeClr val="accent2"/>
                </a:solidFill>
              </a:rPr>
              <a:t>(Random Access Memory)</a:t>
            </a:r>
            <a:endParaRPr lang="en-US" sz="3600" dirty="0">
              <a:solidFill>
                <a:schemeClr val="accent2"/>
              </a:solidFill>
            </a:endParaRPr>
          </a:p>
        </p:txBody>
      </p:sp>
      <p:sp>
        <p:nvSpPr>
          <p:cNvPr id="3" name="Content Placeholder 2"/>
          <p:cNvSpPr>
            <a:spLocks noGrp="1"/>
          </p:cNvSpPr>
          <p:nvPr>
            <p:ph idx="1"/>
          </p:nvPr>
        </p:nvSpPr>
        <p:spPr/>
        <p:txBody>
          <a:bodyPr>
            <a:normAutofit fontScale="85000" lnSpcReduction="20000"/>
          </a:bodyPr>
          <a:lstStyle/>
          <a:p>
            <a:r>
              <a:rPr lang="en-US" dirty="0" smtClean="0">
                <a:solidFill>
                  <a:schemeClr val="bg2">
                    <a:lumMod val="10000"/>
                  </a:schemeClr>
                </a:solidFill>
              </a:rPr>
              <a:t>RAM is semiconductor memory which can perform read and write operation.</a:t>
            </a:r>
          </a:p>
          <a:p>
            <a:r>
              <a:rPr lang="en-US" dirty="0" smtClean="0">
                <a:solidFill>
                  <a:schemeClr val="bg2">
                    <a:lumMod val="10000"/>
                  </a:schemeClr>
                </a:solidFill>
              </a:rPr>
              <a:t>Whenever the electrical power goes off , the content of this memory is lost.</a:t>
            </a:r>
          </a:p>
          <a:p>
            <a:r>
              <a:rPr lang="en-US" dirty="0" smtClean="0">
                <a:solidFill>
                  <a:schemeClr val="bg2">
                    <a:lumMod val="10000"/>
                  </a:schemeClr>
                </a:solidFill>
              </a:rPr>
              <a:t>It is also know as </a:t>
            </a:r>
            <a:r>
              <a:rPr lang="en-US" dirty="0">
                <a:solidFill>
                  <a:schemeClr val="bg2">
                    <a:lumMod val="10000"/>
                  </a:schemeClr>
                </a:solidFill>
              </a:rPr>
              <a:t>V</a:t>
            </a:r>
            <a:r>
              <a:rPr lang="en-US" dirty="0" smtClean="0">
                <a:solidFill>
                  <a:schemeClr val="bg2">
                    <a:lumMod val="10000"/>
                  </a:schemeClr>
                </a:solidFill>
              </a:rPr>
              <a:t>olatile Memory or Temporary Memory.</a:t>
            </a:r>
          </a:p>
          <a:p>
            <a:r>
              <a:rPr lang="en-US" dirty="0" smtClean="0">
                <a:solidFill>
                  <a:schemeClr val="bg2">
                    <a:lumMod val="10000"/>
                  </a:schemeClr>
                </a:solidFill>
              </a:rPr>
              <a:t>These are available in semiconductor chip , called Integrated circuit (IC).</a:t>
            </a:r>
          </a:p>
          <a:p>
            <a:r>
              <a:rPr lang="en-US" dirty="0" smtClean="0">
                <a:solidFill>
                  <a:schemeClr val="bg2">
                    <a:lumMod val="10000"/>
                  </a:schemeClr>
                </a:solidFill>
              </a:rPr>
              <a:t>Internally a RAM is organized with equal size registers.</a:t>
            </a:r>
          </a:p>
          <a:p>
            <a:r>
              <a:rPr lang="en-US" dirty="0" smtClean="0">
                <a:solidFill>
                  <a:schemeClr val="bg2">
                    <a:lumMod val="10000"/>
                  </a:schemeClr>
                </a:solidFill>
              </a:rPr>
              <a:t>Each register hold a binary number called ‘Memory Word’.  </a:t>
            </a:r>
            <a:endParaRPr lang="en-US" dirty="0">
              <a:solidFill>
                <a:schemeClr val="bg2">
                  <a:lumMod val="10000"/>
                </a:schemeClr>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RAM</a:t>
            </a:r>
            <a:endParaRPr lang="en-US" dirty="0"/>
          </a:p>
        </p:txBody>
      </p:sp>
      <p:sp>
        <p:nvSpPr>
          <p:cNvPr id="3" name="Content Placeholder 2"/>
          <p:cNvSpPr>
            <a:spLocks noGrp="1"/>
          </p:cNvSpPr>
          <p:nvPr>
            <p:ph idx="1"/>
          </p:nvPr>
        </p:nvSpPr>
        <p:spPr/>
        <p:txBody>
          <a:bodyPr>
            <a:normAutofit fontScale="92500" lnSpcReduction="20000"/>
          </a:bodyPr>
          <a:lstStyle/>
          <a:p>
            <a:pPr>
              <a:buFont typeface="Wingdings" pitchFamily="2" charset="2"/>
              <a:buChar char="ü"/>
            </a:pPr>
            <a:r>
              <a:rPr lang="en-US" dirty="0" smtClean="0"/>
              <a:t>Bit stored in the form of voltage.</a:t>
            </a:r>
          </a:p>
          <a:p>
            <a:pPr>
              <a:buFont typeface="Wingdings" pitchFamily="2" charset="2"/>
              <a:buChar char="ü"/>
            </a:pPr>
            <a:r>
              <a:rPr lang="en-US" dirty="0" smtClean="0"/>
              <a:t>The smallest unit is flip-flop.</a:t>
            </a:r>
          </a:p>
          <a:p>
            <a:pPr>
              <a:buFont typeface="Wingdings" pitchFamily="2" charset="2"/>
              <a:buChar char="ü"/>
            </a:pPr>
            <a:r>
              <a:rPr lang="en-US" dirty="0" smtClean="0"/>
              <a:t>Uses Bipolar or MOS Technology.</a:t>
            </a:r>
          </a:p>
          <a:p>
            <a:pPr>
              <a:buFont typeface="Wingdings" pitchFamily="2" charset="2"/>
              <a:buChar char="ü"/>
            </a:pPr>
            <a:r>
              <a:rPr lang="en-US" dirty="0" smtClean="0"/>
              <a:t>Low Access time , therefore faster.</a:t>
            </a:r>
          </a:p>
          <a:p>
            <a:pPr>
              <a:buFont typeface="Wingdings" pitchFamily="2" charset="2"/>
              <a:buChar char="ü"/>
            </a:pPr>
            <a:r>
              <a:rPr lang="en-US" dirty="0" smtClean="0"/>
              <a:t>Expensive and low packing density.</a:t>
            </a:r>
          </a:p>
          <a:p>
            <a:pPr>
              <a:buFont typeface="Wingdings" pitchFamily="2" charset="2"/>
              <a:buChar char="ü"/>
            </a:pPr>
            <a:r>
              <a:rPr lang="en-US" dirty="0" smtClean="0"/>
              <a:t>Does not require a refreshing circuit.</a:t>
            </a:r>
          </a:p>
          <a:p>
            <a:pPr>
              <a:buFont typeface="Wingdings" pitchFamily="2" charset="2"/>
              <a:buChar char="ü"/>
            </a:pPr>
            <a:r>
              <a:rPr lang="en-US" dirty="0" smtClean="0"/>
              <a:t>Large power dissipation.</a:t>
            </a:r>
          </a:p>
          <a:p>
            <a:pPr>
              <a:buFont typeface="Wingdings" pitchFamily="2" charset="2"/>
              <a:buChar char="ü"/>
            </a:pPr>
            <a:r>
              <a:rPr lang="en-US" dirty="0" smtClean="0"/>
              <a:t>Used for cache memory.</a:t>
            </a:r>
          </a:p>
          <a:p>
            <a:pPr>
              <a:buFont typeface="Wingdings" pitchFamily="2" charset="2"/>
              <a:buChar char="ü"/>
            </a:pPr>
            <a:r>
              <a:rPr lang="en-US" dirty="0" smtClean="0"/>
              <a:t>Suitable for text information.</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RAM</a:t>
            </a:r>
            <a:endParaRPr lang="en-US" dirty="0"/>
          </a:p>
        </p:txBody>
      </p:sp>
      <p:sp>
        <p:nvSpPr>
          <p:cNvPr id="3" name="Content Placeholder 2"/>
          <p:cNvSpPr>
            <a:spLocks noGrp="1"/>
          </p:cNvSpPr>
          <p:nvPr>
            <p:ph idx="1"/>
          </p:nvPr>
        </p:nvSpPr>
        <p:spPr/>
        <p:txBody>
          <a:bodyPr>
            <a:normAutofit fontScale="92500" lnSpcReduction="20000"/>
          </a:bodyPr>
          <a:lstStyle/>
          <a:p>
            <a:pPr>
              <a:buFont typeface="Wingdings" pitchFamily="2" charset="2"/>
              <a:buChar char="ü"/>
            </a:pPr>
            <a:r>
              <a:rPr lang="en-US" dirty="0" smtClean="0"/>
              <a:t>Bit stored in the form of charge.</a:t>
            </a:r>
          </a:p>
          <a:p>
            <a:pPr>
              <a:buFont typeface="Wingdings" pitchFamily="2" charset="2"/>
              <a:buChar char="ü"/>
            </a:pPr>
            <a:r>
              <a:rPr lang="en-US" dirty="0" smtClean="0"/>
              <a:t>The smallest unit is MOS cell.</a:t>
            </a:r>
          </a:p>
          <a:p>
            <a:pPr>
              <a:buFont typeface="Wingdings" pitchFamily="2" charset="2"/>
              <a:buChar char="ü"/>
            </a:pPr>
            <a:r>
              <a:rPr lang="en-US" dirty="0" smtClean="0"/>
              <a:t>Use MOSFET Technology.</a:t>
            </a:r>
          </a:p>
          <a:p>
            <a:pPr>
              <a:buFont typeface="Wingdings" pitchFamily="2" charset="2"/>
              <a:buChar char="ü"/>
            </a:pPr>
            <a:r>
              <a:rPr lang="en-US" dirty="0" smtClean="0"/>
              <a:t>High Access time, slower.</a:t>
            </a:r>
          </a:p>
          <a:p>
            <a:pPr>
              <a:buFont typeface="Wingdings" pitchFamily="2" charset="2"/>
              <a:buChar char="ü"/>
            </a:pPr>
            <a:r>
              <a:rPr lang="en-US" dirty="0" smtClean="0"/>
              <a:t>Inexpensive and high packing density.</a:t>
            </a:r>
          </a:p>
          <a:p>
            <a:pPr>
              <a:buFont typeface="Wingdings" pitchFamily="2" charset="2"/>
              <a:buChar char="ü"/>
            </a:pPr>
            <a:r>
              <a:rPr lang="en-US" dirty="0" smtClean="0"/>
              <a:t>Require a refreshing circuit.</a:t>
            </a:r>
          </a:p>
          <a:p>
            <a:pPr>
              <a:buFont typeface="Wingdings" pitchFamily="2" charset="2"/>
              <a:buChar char="ü"/>
            </a:pPr>
            <a:r>
              <a:rPr lang="en-US" dirty="0" smtClean="0"/>
              <a:t>Small power dissipation.</a:t>
            </a:r>
          </a:p>
          <a:p>
            <a:pPr>
              <a:buFont typeface="Wingdings" pitchFamily="2" charset="2"/>
              <a:buChar char="ü"/>
            </a:pPr>
            <a:r>
              <a:rPr lang="en-US" dirty="0" smtClean="0"/>
              <a:t>Used as main memory.</a:t>
            </a:r>
          </a:p>
          <a:p>
            <a:pPr>
              <a:buFont typeface="Wingdings" pitchFamily="2" charset="2"/>
              <a:buChar char="ü"/>
            </a:pPr>
            <a:r>
              <a:rPr lang="en-US" dirty="0" smtClean="0"/>
              <a:t>Suitable for video , graphics, information.</a:t>
            </a:r>
          </a:p>
          <a:p>
            <a:pPr>
              <a:buFont typeface="Wingdings" pitchFamily="2" charset="2"/>
              <a:buChar char="ü"/>
            </a:pP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Secondary Memory</a:t>
            </a:r>
            <a:endParaRPr lang="en-US" dirty="0">
              <a:solidFill>
                <a:srgbClr val="FF0000"/>
              </a:solidFill>
            </a:endParaRPr>
          </a:p>
        </p:txBody>
      </p:sp>
      <p:sp>
        <p:nvSpPr>
          <p:cNvPr id="3" name="Content Placeholder 2"/>
          <p:cNvSpPr>
            <a:spLocks noGrp="1"/>
          </p:cNvSpPr>
          <p:nvPr>
            <p:ph idx="1"/>
          </p:nvPr>
        </p:nvSpPr>
        <p:spPr/>
        <p:txBody>
          <a:bodyPr>
            <a:normAutofit fontScale="85000" lnSpcReduction="10000"/>
          </a:bodyPr>
          <a:lstStyle/>
          <a:p>
            <a:r>
              <a:rPr lang="en-US" dirty="0" smtClean="0">
                <a:solidFill>
                  <a:srgbClr val="0070C0"/>
                </a:solidFill>
              </a:rPr>
              <a:t>These are the storage Devices. Large programs and huge amount of data are stored in this memory.</a:t>
            </a:r>
          </a:p>
          <a:p>
            <a:r>
              <a:rPr lang="en-US" dirty="0" smtClean="0">
                <a:solidFill>
                  <a:srgbClr val="0070C0"/>
                </a:solidFill>
              </a:rPr>
              <a:t>These are permanent memory.</a:t>
            </a:r>
          </a:p>
          <a:p>
            <a:r>
              <a:rPr lang="en-US" dirty="0" smtClean="0">
                <a:solidFill>
                  <a:srgbClr val="0070C0"/>
                </a:solidFill>
              </a:rPr>
              <a:t>When power goes off the information is not lost.</a:t>
            </a:r>
          </a:p>
          <a:p>
            <a:r>
              <a:rPr lang="en-US" dirty="0" smtClean="0">
                <a:solidFill>
                  <a:srgbClr val="0070C0"/>
                </a:solidFill>
              </a:rPr>
              <a:t>The information is stored in the form of magnetic field. Thus these are also know as “Magnetic Memory”.</a:t>
            </a:r>
          </a:p>
          <a:p>
            <a:r>
              <a:rPr lang="en-US" dirty="0" smtClean="0">
                <a:solidFill>
                  <a:srgbClr val="0070C0"/>
                </a:solidFill>
              </a:rPr>
              <a:t>The example of these Memory are Harddisk , floppy disk, and magnetic tape.</a:t>
            </a:r>
          </a:p>
          <a:p>
            <a:r>
              <a:rPr lang="en-US" dirty="0" smtClean="0">
                <a:solidFill>
                  <a:srgbClr val="0070C0"/>
                </a:solidFill>
              </a:rPr>
              <a:t>There storage capacity is relatively large.</a:t>
            </a:r>
          </a:p>
          <a:p>
            <a:r>
              <a:rPr lang="en-US" dirty="0" smtClean="0">
                <a:solidFill>
                  <a:srgbClr val="0070C0"/>
                </a:solidFill>
              </a:rPr>
              <a:t>These devices are slowest.</a:t>
            </a:r>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1066800"/>
            <a:ext cx="8229600" cy="4525963"/>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buNone/>
            </a:pPr>
            <a:r>
              <a:rPr lang="en-US" sz="6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t>
            </a:r>
          </a:p>
          <a:p>
            <a:pPr>
              <a:buNone/>
            </a:pPr>
            <a:r>
              <a:rPr lang="en-US" sz="6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Type of Secondary</a:t>
            </a:r>
          </a:p>
          <a:p>
            <a:pPr>
              <a:buNone/>
            </a:pPr>
            <a:r>
              <a:rPr lang="en-US" sz="6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Storage </a:t>
            </a:r>
            <a:endParaRPr lang="en-US" sz="6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50000"/>
                  </a:schemeClr>
                </a:solidFill>
              </a:rPr>
              <a:t>Cache Memory</a:t>
            </a:r>
            <a:endParaRPr lang="en-US" dirty="0">
              <a:solidFill>
                <a:schemeClr val="accent6">
                  <a:lumMod val="50000"/>
                </a:schemeClr>
              </a:solidFill>
            </a:endParaRPr>
          </a:p>
        </p:txBody>
      </p:sp>
      <p:sp>
        <p:nvSpPr>
          <p:cNvPr id="5" name="Content Placeholder 4"/>
          <p:cNvSpPr>
            <a:spLocks noGrp="1"/>
          </p:cNvSpPr>
          <p:nvPr>
            <p:ph idx="1"/>
          </p:nvPr>
        </p:nvSpPr>
        <p:spPr/>
        <p:txBody>
          <a:bodyPr>
            <a:normAutofit lnSpcReduction="10000"/>
          </a:bodyPr>
          <a:lstStyle/>
          <a:p>
            <a:pPr algn="ctr">
              <a:buNone/>
            </a:pPr>
            <a:r>
              <a:rPr lang="en-US" dirty="0" smtClean="0"/>
              <a:t>    </a:t>
            </a:r>
            <a:r>
              <a:rPr lang="en-US" dirty="0" smtClean="0">
                <a:solidFill>
                  <a:schemeClr val="accent5">
                    <a:lumMod val="50000"/>
                  </a:schemeClr>
                </a:solidFill>
              </a:rPr>
              <a:t>Cache Memory is a special very high-speed memory. It is used to speed up and synchronizing with high-speed CPU. Cache memory is costlier than main memory or disk memory but economical than CPU registers. Cache memory is an extremely fast memory type that acts as a buffer between RAM and the CPU. It holds frequently requested data and instructions so that they are immediately available to the CPU when needed.</a:t>
            </a:r>
          </a:p>
          <a:p>
            <a:pPr algn="ctr">
              <a:buNone/>
            </a:pP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ache.png"/>
          <p:cNvPicPr>
            <a:picLocks noGrp="1" noChangeAspect="1"/>
          </p:cNvPicPr>
          <p:nvPr>
            <p:ph idx="1"/>
          </p:nvPr>
        </p:nvPicPr>
        <p:blipFill>
          <a:blip r:embed="rId2"/>
          <a:stretch>
            <a:fillRect/>
          </a:stretch>
        </p:blipFill>
        <p:spPr>
          <a:xfrm>
            <a:off x="628099" y="1281524"/>
            <a:ext cx="7887801" cy="3061875"/>
          </a:xfr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143000"/>
          </a:xfrm>
        </p:spPr>
        <p:txBody>
          <a:bodyPr>
            <a:noAutofit/>
          </a:bodyPr>
          <a:lstStyle/>
          <a:p>
            <a:r>
              <a:rPr lang="en-US" sz="3600" dirty="0" smtClean="0">
                <a:solidFill>
                  <a:srgbClr val="FF0000"/>
                </a:solidFill>
              </a:rPr>
              <a:t>VIRTUAL MEMORY</a:t>
            </a:r>
            <a:r>
              <a:rPr lang="en-US" sz="6000" b="1" dirty="0" smtClean="0"/>
              <a:t/>
            </a:r>
            <a:br>
              <a:rPr lang="en-US" sz="6000" b="1" dirty="0" smtClean="0"/>
            </a:br>
            <a:endParaRPr lang="en-US" sz="6000" dirty="0"/>
          </a:p>
        </p:txBody>
      </p:sp>
      <p:sp>
        <p:nvSpPr>
          <p:cNvPr id="3" name="Content Placeholder 2"/>
          <p:cNvSpPr>
            <a:spLocks noGrp="1"/>
          </p:cNvSpPr>
          <p:nvPr>
            <p:ph idx="1"/>
          </p:nvPr>
        </p:nvSpPr>
        <p:spPr>
          <a:xfrm>
            <a:off x="457200" y="1600200"/>
            <a:ext cx="8382000" cy="4525963"/>
          </a:xfrm>
        </p:spPr>
        <p:txBody>
          <a:bodyPr>
            <a:normAutofit fontScale="92500" lnSpcReduction="10000"/>
          </a:bodyPr>
          <a:lstStyle/>
          <a:p>
            <a:pPr algn="ctr">
              <a:buNone/>
            </a:pPr>
            <a:r>
              <a:rPr lang="en-US" dirty="0" smtClean="0"/>
              <a:t>Virtual memory is a memory</a:t>
            </a:r>
            <a:r>
              <a:rPr lang="en-US" b="1" dirty="0" smtClean="0"/>
              <a:t> </a:t>
            </a:r>
            <a:r>
              <a:rPr lang="en-US" dirty="0" smtClean="0"/>
              <a:t>management capability of an operating system (OS) that uses hardware and software to allow a computer to compensate for physical memory shortages by temporarily transferring data from random access memory (RAM) to disk storage. Virtual address space is increased using active memory in RAM and inactive memory in hard disk drives (HDDs) to form contiguous addresses that hold both the application and its data.</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Magnetic disk</a:t>
            </a:r>
            <a:endParaRPr lang="en-US" dirty="0"/>
          </a:p>
        </p:txBody>
      </p:sp>
      <p:sp>
        <p:nvSpPr>
          <p:cNvPr id="3" name="Content Placeholder 2"/>
          <p:cNvSpPr>
            <a:spLocks noGrp="1"/>
          </p:cNvSpPr>
          <p:nvPr>
            <p:ph idx="1"/>
          </p:nvPr>
        </p:nvSpPr>
        <p:spPr/>
        <p:txBody>
          <a:bodyPr>
            <a:normAutofit fontScale="70000" lnSpcReduction="20000"/>
          </a:bodyPr>
          <a:lstStyle/>
          <a:p>
            <a:pPr algn="ctr">
              <a:buNone/>
            </a:pPr>
            <a:r>
              <a:rPr lang="en-US" dirty="0" smtClean="0"/>
              <a:t>     The primary computer storage device. Like tape, it is magnetically recorded and can be re-recorded over and over. Disks are rotating platters with a mechanical arm that moves a read/write head between the outer and inner edges of the platter's surface. It can take as long as one second to find a location on a floppy disk to as little as a couple of milliseconds on a fast hard disk. See hard disk for more details. </a:t>
            </a:r>
            <a:r>
              <a:rPr lang="en-US" b="1" dirty="0" smtClean="0"/>
              <a:t>Tracks and Spots</a:t>
            </a:r>
            <a:r>
              <a:rPr lang="en-US" dirty="0" smtClean="0"/>
              <a:t> The disk surface is divided into concentric tracks (circles within circles). The thinner the tracks, the more storage. The data bits are recorded as tiny magnetic spots on the tracks. The smaller the spot, the more bits per inch and the greater the storage. </a:t>
            </a:r>
            <a:r>
              <a:rPr lang="en-US" b="1" dirty="0" smtClean="0"/>
              <a:t>Sectors</a:t>
            </a:r>
            <a:r>
              <a:rPr lang="en-US" dirty="0" smtClean="0"/>
              <a:t> Tracks are further divided into sectors, which hold a block of data that is read or written at one time; for example, READ SECTOR 782, WRITE SECTOR 5448. In order to update the disk, one or more sectors are read into the computer, changed and written back to disk. The operating system figures out how to fit data into these fixed spaces.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 </a:t>
            </a:r>
            <a:endParaRPr lang="en-US" dirty="0"/>
          </a:p>
        </p:txBody>
      </p:sp>
      <p:sp>
        <p:nvSpPr>
          <p:cNvPr id="3" name="Content Placeholder 2"/>
          <p:cNvSpPr>
            <a:spLocks noGrp="1"/>
          </p:cNvSpPr>
          <p:nvPr>
            <p:ph idx="1"/>
          </p:nvPr>
        </p:nvSpPr>
        <p:spPr>
          <a:xfrm>
            <a:off x="457200" y="1219200"/>
            <a:ext cx="8229600" cy="4525963"/>
          </a:xfrm>
        </p:spPr>
        <p:txBody>
          <a:bodyPr>
            <a:normAutofit fontScale="92500" lnSpcReduction="20000"/>
          </a:bodyPr>
          <a:lstStyle/>
          <a:p>
            <a:pPr algn="ctr">
              <a:buNone/>
            </a:pPr>
            <a:endParaRPr lang="en-US" dirty="0" smtClean="0"/>
          </a:p>
          <a:p>
            <a:pPr algn="ctr"/>
            <a:r>
              <a:rPr lang="en-US" b="1" dirty="0" smtClean="0"/>
              <a:t>Computer Organization </a:t>
            </a:r>
            <a:r>
              <a:rPr lang="en-US" dirty="0" smtClean="0">
                <a:solidFill>
                  <a:srgbClr val="6600FF"/>
                </a:solidFill>
              </a:rPr>
              <a:t>is study of the system from software point of view and gives overall description of the system and working principles without going into much detail. In other words, it is mainly about the programmer’s or user point of view.</a:t>
            </a:r>
          </a:p>
          <a:p>
            <a:pPr algn="ctr"/>
            <a:r>
              <a:rPr lang="en-US" b="1" dirty="0" smtClean="0"/>
              <a:t>Computer Architecture </a:t>
            </a:r>
            <a:r>
              <a:rPr lang="en-US" dirty="0" smtClean="0">
                <a:solidFill>
                  <a:srgbClr val="6600FF"/>
                </a:solidFill>
              </a:rPr>
              <a:t>is study of the system from hardware point of view and emphasis on how the system is implemented. Basically, throws light on the designer’s point of view.</a:t>
            </a:r>
          </a:p>
          <a:p>
            <a:pPr algn="ct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PC\Desktop\3.GIF"/>
          <p:cNvPicPr>
            <a:picLocks noChangeAspect="1" noChangeArrowheads="1"/>
          </p:cNvPicPr>
          <p:nvPr/>
        </p:nvPicPr>
        <p:blipFill>
          <a:blip r:embed="rId2"/>
          <a:srcRect/>
          <a:stretch>
            <a:fillRect/>
          </a:stretch>
        </p:blipFill>
        <p:spPr bwMode="auto">
          <a:xfrm>
            <a:off x="2209800" y="1066800"/>
            <a:ext cx="4868862" cy="4333875"/>
          </a:xfrm>
          <a:prstGeom prst="rect">
            <a:avLst/>
          </a:prstGeom>
          <a:noFill/>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Magnetic tape</a:t>
            </a:r>
            <a:endParaRPr lang="en-US"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3" name="Content Placeholder 2"/>
          <p:cNvSpPr>
            <a:spLocks noGrp="1"/>
          </p:cNvSpPr>
          <p:nvPr>
            <p:ph idx="1"/>
          </p:nvPr>
        </p:nvSpPr>
        <p:spPr/>
        <p:txBody>
          <a:bodyPr>
            <a:normAutofit lnSpcReduction="10000"/>
          </a:bodyPr>
          <a:lstStyle/>
          <a:p>
            <a:pPr algn="ctr">
              <a:buNone/>
            </a:pPr>
            <a:r>
              <a:rPr lang="en-US" b="1" dirty="0" smtClean="0"/>
              <a:t>   </a:t>
            </a:r>
            <a:r>
              <a:rPr lang="en-US" dirty="0" smtClean="0"/>
              <a:t>Magnetic tape is a medium for magnetic recording, made of a thin, </a:t>
            </a:r>
            <a:r>
              <a:rPr lang="en-US" dirty="0" err="1" smtClean="0"/>
              <a:t>magnetizable</a:t>
            </a:r>
            <a:r>
              <a:rPr lang="en-US" dirty="0" smtClean="0"/>
              <a:t> coating on a long, narrow strip of plastic film. It was developed in Germany in 1928, based on magnetic wire recording. Devices that record and play back audio and video using magnetic tape are tape recorders and video tape recorders respectively. A device that stores computer data on magnetic tape is known as a tape drive.</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PC\Desktop\4.jpg"/>
          <p:cNvPicPr>
            <a:picLocks noChangeAspect="1" noChangeArrowheads="1"/>
          </p:cNvPicPr>
          <p:nvPr/>
        </p:nvPicPr>
        <p:blipFill>
          <a:blip r:embed="rId2"/>
          <a:srcRect/>
          <a:stretch>
            <a:fillRect/>
          </a:stretch>
        </p:blipFill>
        <p:spPr bwMode="auto">
          <a:xfrm>
            <a:off x="2057400" y="1142999"/>
            <a:ext cx="4876799" cy="4991121"/>
          </a:xfrm>
          <a:prstGeom prst="rect">
            <a:avLst/>
          </a:prstGeom>
          <a:noFill/>
        </p:spPr>
      </p:pic>
      <p:sp>
        <p:nvSpPr>
          <p:cNvPr id="5" name="Rectangle 4"/>
          <p:cNvSpPr/>
          <p:nvPr/>
        </p:nvSpPr>
        <p:spPr>
          <a:xfrm>
            <a:off x="2362200" y="5562600"/>
            <a:ext cx="4572000" cy="646331"/>
          </a:xfrm>
          <a:prstGeom prst="rect">
            <a:avLst/>
          </a:prstGeom>
        </p:spPr>
        <p:txBody>
          <a:bodyPr>
            <a:spAutoFit/>
          </a:bodyPr>
          <a:lstStyle/>
          <a:p>
            <a:r>
              <a:rPr lang="en-US" dirty="0" smtClean="0"/>
              <a:t>7-inch reel of ¼-inch-wide audio recording tape, typical of consumer use in the 1950s–70s</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OPTICAL MEMORY</a:t>
            </a:r>
            <a:endParaRPr lang="en-US" dirty="0"/>
          </a:p>
        </p:txBody>
      </p:sp>
      <p:sp>
        <p:nvSpPr>
          <p:cNvPr id="3" name="Content Placeholder 2"/>
          <p:cNvSpPr>
            <a:spLocks noGrp="1"/>
          </p:cNvSpPr>
          <p:nvPr>
            <p:ph idx="1"/>
          </p:nvPr>
        </p:nvSpPr>
        <p:spPr/>
        <p:txBody>
          <a:bodyPr>
            <a:normAutofit fontScale="77500" lnSpcReduction="20000"/>
          </a:bodyPr>
          <a:lstStyle/>
          <a:p>
            <a:pPr algn="ctr">
              <a:buNone/>
            </a:pPr>
            <a:r>
              <a:rPr lang="en-US" dirty="0" smtClean="0"/>
              <a:t>Optical storage is the storage of data on an optically readable medium. Data is recorded by making marks in a pattern that can be read back with the aid of light, usually a beam of laser light precisely focused on a spinning optical disc. An older example of optical storage that does not require the use of computers, is microform. There are other means of optically storing data and new methods are in development. An optical disc drive is a device in a computer that can read CD-ROMs or other optical discs, such as DVDs and Blue-ray discs. Optical storage differs from other data storage techniques that make use of other technologies such as magnetism, such as floppy disks and hard disks, or semiconductors, such as flash memory and RAM.</a:t>
            </a:r>
          </a:p>
          <a:p>
            <a:pPr algn="ct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DVD</a:t>
            </a:r>
            <a:endParaRPr lang="en-US" dirty="0"/>
          </a:p>
        </p:txBody>
      </p:sp>
      <p:sp>
        <p:nvSpPr>
          <p:cNvPr id="3" name="Content Placeholder 2"/>
          <p:cNvSpPr>
            <a:spLocks noGrp="1"/>
          </p:cNvSpPr>
          <p:nvPr>
            <p:ph idx="1"/>
          </p:nvPr>
        </p:nvSpPr>
        <p:spPr/>
        <p:txBody>
          <a:bodyPr>
            <a:normAutofit fontScale="92500" lnSpcReduction="10000"/>
          </a:bodyPr>
          <a:lstStyle/>
          <a:p>
            <a:pPr algn="ctr"/>
            <a:r>
              <a:rPr lang="en-US" dirty="0" smtClean="0"/>
              <a:t>Stands for "Digital Versatile Disc." A DVD is a type of optical media used for storing digital data. It is the same size as a CD, but has a larger storage capacity. Some DVDs are formatted specifically for video playback, while others may contain different types of data, such as software programs and computer files. The original "DVD-Video" format was standardized in 1995 by consortium of electronics companies, including Sony, Panasonic, Toshiba, and Philips. </a:t>
            </a:r>
          </a:p>
          <a:p>
            <a:pPr algn="ct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p>
          <a:p>
            <a:pPr>
              <a:buNone/>
            </a:pP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US"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CPU </a:t>
            </a:r>
          </a:p>
          <a:p>
            <a:pPr>
              <a:buNone/>
            </a:pPr>
            <a:r>
              <a:rPr lang="en-US"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ORGANISATION</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General Register Organization</a:t>
            </a:r>
            <a:br>
              <a:rPr lang="en-US"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br>
            <a:endParaRPr lang="en-US" dirty="0"/>
          </a:p>
        </p:txBody>
      </p:sp>
      <p:sp>
        <p:nvSpPr>
          <p:cNvPr id="3" name="Content Placeholder 2"/>
          <p:cNvSpPr>
            <a:spLocks noGrp="1"/>
          </p:cNvSpPr>
          <p:nvPr>
            <p:ph idx="1"/>
          </p:nvPr>
        </p:nvSpPr>
        <p:spPr/>
        <p:txBody>
          <a:bodyPr>
            <a:normAutofit fontScale="77500" lnSpcReduction="20000"/>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buNone/>
            </a:pPr>
            <a:r>
              <a:rPr lang="en-US"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When we are using multiple general purpose registers, instead of single accumulator register, in the CPU Organization then this type of organization is known as General register based CPU Organization. </a:t>
            </a:r>
          </a:p>
          <a:p>
            <a:pPr>
              <a:buNone/>
            </a:pPr>
            <a:r>
              <a:rPr lang="en-US"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    In this type of organization, computer uses two or three address fields in their instruction format. Each address field may specify a general register or a memory word . </a:t>
            </a:r>
          </a:p>
          <a:p>
            <a:pPr>
              <a:buNone/>
            </a:pPr>
            <a:r>
              <a:rPr lang="en-US"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     If many CPU registers are available for heavily used variables and intermediate results, we can avoid memory references much of the time, thus vastly increasing program execution speed, and reducing program size</a:t>
            </a:r>
            <a:endParaRPr 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C:\Users\PC\Desktop\7.png"/>
          <p:cNvPicPr>
            <a:picLocks noChangeAspect="1" noChangeArrowheads="1"/>
          </p:cNvPicPr>
          <p:nvPr/>
        </p:nvPicPr>
        <p:blipFill>
          <a:blip r:embed="rId2"/>
          <a:srcRect/>
          <a:stretch>
            <a:fillRect/>
          </a:stretch>
        </p:blipFill>
        <p:spPr bwMode="auto">
          <a:xfrm>
            <a:off x="914400" y="92364"/>
            <a:ext cx="7391400" cy="6561089"/>
          </a:xfrm>
          <a:prstGeom prst="rect">
            <a:avLst/>
          </a:prstGeom>
          <a:noFill/>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75000"/>
                  </a:schemeClr>
                </a:solidFill>
              </a:rPr>
              <a:t>Stack Organization</a:t>
            </a:r>
            <a:endParaRPr lang="en-US" dirty="0">
              <a:solidFill>
                <a:schemeClr val="accent6">
                  <a:lumMod val="75000"/>
                </a:schemeClr>
              </a:solidFill>
            </a:endParaRPr>
          </a:p>
        </p:txBody>
      </p:sp>
      <p:sp>
        <p:nvSpPr>
          <p:cNvPr id="3" name="Content Placeholder 2"/>
          <p:cNvSpPr>
            <a:spLocks noGrp="1"/>
          </p:cNvSpPr>
          <p:nvPr>
            <p:ph idx="1"/>
          </p:nvPr>
        </p:nvSpPr>
        <p:spPr/>
        <p:txBody>
          <a:bodyPr>
            <a:normAutofit fontScale="85000" lnSpcReduction="10000"/>
          </a:bodyPr>
          <a:lstStyle/>
          <a:p>
            <a:pPr fontAlgn="base"/>
            <a:r>
              <a:rPr lang="en-US" sz="2800" dirty="0" smtClean="0">
                <a:solidFill>
                  <a:schemeClr val="accent3">
                    <a:lumMod val="50000"/>
                  </a:schemeClr>
                </a:solidFill>
              </a:rPr>
              <a:t>The computers which use Stack-based CPU Organization are based on a data structure called</a:t>
            </a:r>
            <a:r>
              <a:rPr lang="en-US" sz="2800" b="1" dirty="0" smtClean="0">
                <a:solidFill>
                  <a:schemeClr val="accent3">
                    <a:lumMod val="50000"/>
                  </a:schemeClr>
                </a:solidFill>
              </a:rPr>
              <a:t> </a:t>
            </a:r>
            <a:r>
              <a:rPr lang="en-US" sz="2800" dirty="0" smtClean="0">
                <a:solidFill>
                  <a:schemeClr val="accent3">
                    <a:lumMod val="50000"/>
                  </a:schemeClr>
                </a:solidFill>
              </a:rPr>
              <a:t>stack. The stack is a list of data words. It uses Last In First Out (LIFO) access method which is the most popular access method in most of the CPU. A register is used to store the address of the topmost element of the stack which is known as Stack pointer (SP). In this organization, ALU operations are performed on stack data. It means both the operands are always required on the stack. After manipulation, the result is placed in the stack.</a:t>
            </a:r>
          </a:p>
          <a:p>
            <a:pPr fontAlgn="base">
              <a:buNone/>
            </a:pPr>
            <a:endParaRPr lang="en-US" sz="2800" dirty="0" smtClean="0"/>
          </a:p>
          <a:p>
            <a:pPr fontAlgn="base"/>
            <a:r>
              <a:rPr lang="en-US" sz="2800" dirty="0" smtClean="0">
                <a:solidFill>
                  <a:schemeClr val="accent2">
                    <a:lumMod val="75000"/>
                  </a:schemeClr>
                </a:solidFill>
              </a:rPr>
              <a:t>The main two operations that are performed on the operators of the stack are Push and Pop. These two operations are performed from one end only.</a:t>
            </a:r>
          </a:p>
          <a:p>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01762"/>
          </a:xfrm>
        </p:spPr>
        <p:txBody>
          <a:bodyPr>
            <a:normAutofit fontScale="90000"/>
          </a:bodyPr>
          <a:lstStyle/>
          <a:p>
            <a:r>
              <a:rPr lang="en-US" sz="3600" b="1" i="1" dirty="0" smtClean="0">
                <a:solidFill>
                  <a:schemeClr val="accent1">
                    <a:lumMod val="50000"/>
                  </a:schemeClr>
                </a:solidFill>
              </a:rPr>
              <a:t>Instruction Formats (Zero, One, Two and Three Address Instruction)</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70000" lnSpcReduction="20000"/>
          </a:bodyPr>
          <a:lstStyle/>
          <a:p>
            <a:pPr fontAlgn="base">
              <a:buNone/>
            </a:pPr>
            <a:endParaRPr lang="en-US" dirty="0" smtClean="0"/>
          </a:p>
          <a:p>
            <a:pPr fontAlgn="base"/>
            <a:r>
              <a:rPr lang="en-US" dirty="0" smtClean="0"/>
              <a:t>A instruction is of various length depending upon the number of addresses it contain. Generally CPU organization are of three types on the basis of number of address fields:</a:t>
            </a:r>
          </a:p>
          <a:p>
            <a:pPr lvl="0" fontAlgn="base">
              <a:buNone/>
            </a:pPr>
            <a:r>
              <a:rPr lang="en-US" dirty="0" smtClean="0"/>
              <a:t>                * Single Accumulator organization</a:t>
            </a:r>
          </a:p>
          <a:p>
            <a:pPr lvl="0" fontAlgn="base">
              <a:buNone/>
            </a:pPr>
            <a:r>
              <a:rPr lang="en-US" dirty="0" smtClean="0"/>
              <a:t>                * General register organization</a:t>
            </a:r>
          </a:p>
          <a:p>
            <a:pPr lvl="0" fontAlgn="base">
              <a:buNone/>
            </a:pPr>
            <a:r>
              <a:rPr lang="en-US" dirty="0" smtClean="0"/>
              <a:t>                * Stack organization</a:t>
            </a:r>
          </a:p>
          <a:p>
            <a:pPr fontAlgn="base">
              <a:buNone/>
            </a:pPr>
            <a:r>
              <a:rPr lang="en-US" b="1" dirty="0" smtClean="0"/>
              <a:t>      </a:t>
            </a:r>
          </a:p>
          <a:p>
            <a:pPr fontAlgn="base">
              <a:buNone/>
            </a:pPr>
            <a:r>
              <a:rPr lang="en-US" b="1" dirty="0" smtClean="0"/>
              <a:t>Addressing Mode</a:t>
            </a:r>
          </a:p>
          <a:p>
            <a:pPr fontAlgn="base">
              <a:buNone/>
            </a:pPr>
            <a:r>
              <a:rPr lang="en-US" b="1" dirty="0" smtClean="0"/>
              <a:t>      </a:t>
            </a:r>
            <a:r>
              <a:rPr lang="en-US" dirty="0" smtClean="0"/>
              <a:t>The term addressing modes refers to the way in which the operand of an instruction is specified. The addressing mode specifies a rule for interpreting or modifying the address field of the instruction before the operand is actually executed.</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Von Neumann Architecture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solidFill>
                  <a:srgbClr val="0070C0"/>
                </a:solidFill>
              </a:rPr>
              <a:t>Stored program concept.</a:t>
            </a:r>
          </a:p>
          <a:p>
            <a:r>
              <a:rPr lang="en-US" dirty="0" smtClean="0">
                <a:solidFill>
                  <a:srgbClr val="0070C0"/>
                </a:solidFill>
              </a:rPr>
              <a:t>The modern computers are based on a stored-program concept introduced by John Von Neumann.</a:t>
            </a:r>
          </a:p>
          <a:p>
            <a:r>
              <a:rPr lang="en-US" dirty="0" smtClean="0">
                <a:solidFill>
                  <a:srgbClr val="0070C0"/>
                </a:solidFill>
              </a:rPr>
              <a:t> programs and data are stored in a separate storage unit called memories </a:t>
            </a:r>
          </a:p>
          <a:p>
            <a:r>
              <a:rPr lang="en-US" dirty="0" smtClean="0">
                <a:solidFill>
                  <a:srgbClr val="0070C0"/>
                </a:solidFill>
              </a:rPr>
              <a:t>ALU operating on binary data.</a:t>
            </a:r>
          </a:p>
          <a:p>
            <a:r>
              <a:rPr lang="en-US" dirty="0" smtClean="0">
                <a:solidFill>
                  <a:srgbClr val="0070C0"/>
                </a:solidFill>
              </a:rPr>
              <a:t>Control unit interpreting instruction from memory and executing.</a:t>
            </a:r>
          </a:p>
          <a:p>
            <a:r>
              <a:rPr lang="en-US" dirty="0" smtClean="0">
                <a:solidFill>
                  <a:srgbClr val="0070C0"/>
                </a:solidFill>
              </a:rPr>
              <a:t>Input and Output equipment operated by control unit.</a:t>
            </a:r>
          </a:p>
          <a:p>
            <a:endParaRPr lang="en-US" dirty="0" smtClean="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324600"/>
          </a:xfrm>
        </p:spPr>
        <p:txBody>
          <a:bodyPr>
            <a:normAutofit fontScale="62500" lnSpcReduction="20000"/>
          </a:bodyPr>
          <a:lstStyle/>
          <a:p>
            <a:pPr lvl="0" algn="ctr" fontAlgn="base"/>
            <a:r>
              <a:rPr lang="en-US" sz="4200" b="1" dirty="0" smtClean="0">
                <a:solidFill>
                  <a:srgbClr val="C00000"/>
                </a:solidFill>
              </a:rPr>
              <a:t>Zero Address Instructions </a:t>
            </a:r>
            <a:r>
              <a:rPr lang="en-US" dirty="0" smtClean="0"/>
              <a:t/>
            </a:r>
            <a:br>
              <a:rPr lang="en-US" dirty="0" smtClean="0"/>
            </a:br>
            <a:r>
              <a:rPr lang="en-US" sz="5500" dirty="0" smtClean="0">
                <a:solidFill>
                  <a:srgbClr val="0070C0"/>
                </a:solidFill>
              </a:rPr>
              <a:t>Address is stored in the </a:t>
            </a:r>
            <a:r>
              <a:rPr lang="en-US" sz="5500" dirty="0" err="1" smtClean="0">
                <a:solidFill>
                  <a:srgbClr val="0070C0"/>
                </a:solidFill>
              </a:rPr>
              <a:t>opcode</a:t>
            </a:r>
            <a:r>
              <a:rPr lang="en-US" sz="5500" dirty="0" smtClean="0">
                <a:solidFill>
                  <a:srgbClr val="0070C0"/>
                </a:solidFill>
              </a:rPr>
              <a:t> , in the zero address instruction. A stack based organization uses zero address instruction.</a:t>
            </a:r>
          </a:p>
          <a:p>
            <a:pPr lvl="0" algn="ctr" fontAlgn="base"/>
            <a:endParaRPr lang="en-US" b="1" dirty="0" smtClean="0"/>
          </a:p>
          <a:p>
            <a:pPr lvl="0" algn="ctr" fontAlgn="base"/>
            <a:r>
              <a:rPr lang="en-US" sz="4200" b="1" dirty="0" smtClean="0">
                <a:solidFill>
                  <a:srgbClr val="C00000"/>
                </a:solidFill>
              </a:rPr>
              <a:t>One Address Instructions </a:t>
            </a:r>
            <a:r>
              <a:rPr lang="en-US" dirty="0" smtClean="0"/>
              <a:t/>
            </a:r>
            <a:br>
              <a:rPr lang="en-US" dirty="0" smtClean="0"/>
            </a:br>
            <a:r>
              <a:rPr lang="en-US" sz="5500" dirty="0" smtClean="0">
                <a:solidFill>
                  <a:srgbClr val="0070C0"/>
                </a:solidFill>
              </a:rPr>
              <a:t>This use a implied ACCUMULATOR register for data manipulation. One operand is in accumulator and other is in register or memory location. Implied means that the CPU already know that one operand is in accumulator so there is no need to specify it. </a:t>
            </a:r>
            <a:r>
              <a:rPr lang="en-US" sz="5500" dirty="0" err="1" smtClean="0">
                <a:solidFill>
                  <a:srgbClr val="0070C0"/>
                </a:solidFill>
              </a:rPr>
              <a:t>i.e</a:t>
            </a:r>
            <a:r>
              <a:rPr lang="en-US" sz="5500" dirty="0" smtClean="0">
                <a:solidFill>
                  <a:srgbClr val="0070C0"/>
                </a:solidFill>
              </a:rPr>
              <a:t> there will be one </a:t>
            </a:r>
            <a:r>
              <a:rPr lang="en-US" sz="5500" dirty="0" err="1" smtClean="0">
                <a:solidFill>
                  <a:srgbClr val="0070C0"/>
                </a:solidFill>
              </a:rPr>
              <a:t>opcode</a:t>
            </a:r>
            <a:r>
              <a:rPr lang="en-US" sz="5500" dirty="0" smtClean="0">
                <a:solidFill>
                  <a:srgbClr val="0070C0"/>
                </a:solidFill>
              </a:rPr>
              <a:t> field and one address field.</a:t>
            </a:r>
          </a:p>
          <a:p>
            <a:pPr lvl="0" algn="ctr" fontAlgn="base"/>
            <a:endParaRPr lang="en-US" b="1" dirty="0" smtClean="0"/>
          </a:p>
          <a:p>
            <a:pPr algn="ct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077200" cy="5668963"/>
          </a:xfrm>
        </p:spPr>
        <p:txBody>
          <a:bodyPr>
            <a:normAutofit fontScale="92500" lnSpcReduction="10000"/>
          </a:bodyPr>
          <a:lstStyle/>
          <a:p>
            <a:pPr lvl="0" algn="ctr" fontAlgn="base"/>
            <a:r>
              <a:rPr lang="en-US" sz="2400" b="1" dirty="0" smtClean="0">
                <a:solidFill>
                  <a:srgbClr val="C00000"/>
                </a:solidFill>
              </a:rPr>
              <a:t>Two Address Instructions </a:t>
            </a:r>
            <a:r>
              <a:rPr lang="en-US" sz="2400" dirty="0" smtClean="0"/>
              <a:t/>
            </a:r>
            <a:br>
              <a:rPr lang="en-US" sz="2400" dirty="0" smtClean="0"/>
            </a:br>
            <a:r>
              <a:rPr lang="en-US" dirty="0" smtClean="0">
                <a:solidFill>
                  <a:srgbClr val="0070C0"/>
                </a:solidFill>
              </a:rPr>
              <a:t>Here two address can be specified in the instruction. Unlike earlier in one address instruction, the result was stored in accumulator here result can be stored at a different location rather than just accumulator, but require the number more of the bit to represent address.</a:t>
            </a:r>
          </a:p>
          <a:p>
            <a:pPr lvl="0" algn="ctr" fontAlgn="base"/>
            <a:endParaRPr lang="en-US" sz="2000" b="1" dirty="0" smtClean="0">
              <a:solidFill>
                <a:srgbClr val="C00000"/>
              </a:solidFill>
            </a:endParaRPr>
          </a:p>
          <a:p>
            <a:pPr lvl="0" algn="ctr" fontAlgn="base"/>
            <a:r>
              <a:rPr lang="en-US" sz="2000" b="1" dirty="0" smtClean="0">
                <a:solidFill>
                  <a:srgbClr val="C00000"/>
                </a:solidFill>
              </a:rPr>
              <a:t>Three Address Instructions </a:t>
            </a:r>
            <a:r>
              <a:rPr lang="en-US" dirty="0" smtClean="0"/>
              <a:t/>
            </a:r>
            <a:br>
              <a:rPr lang="en-US" dirty="0" smtClean="0"/>
            </a:br>
            <a:r>
              <a:rPr lang="en-US" dirty="0" smtClean="0">
                <a:solidFill>
                  <a:srgbClr val="0070C0"/>
                </a:solidFill>
              </a:rPr>
              <a:t>This has three address field to specify a register or a memory location. The program created is much short in size but the number of bits per instruction increase.</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ADDRESSING MODES</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p:txBody>
          <a:bodyPr/>
          <a:lstStyle/>
          <a:p>
            <a:pPr>
              <a:buNone/>
            </a:pPr>
            <a:r>
              <a:rPr lang="en-US" dirty="0" smtClean="0"/>
              <a:t>                                   </a:t>
            </a:r>
            <a:r>
              <a:rPr lang="en-US" b="1" i="1" dirty="0" smtClean="0">
                <a:solidFill>
                  <a:srgbClr val="FF0000"/>
                </a:solidFill>
              </a:rPr>
              <a:t>Direct</a:t>
            </a:r>
          </a:p>
          <a:p>
            <a:pPr>
              <a:buNone/>
            </a:pPr>
            <a:r>
              <a:rPr lang="en-US" dirty="0" smtClean="0"/>
              <a:t>   The operand’s offset is given in the instruction as an 8 bit or 16 bit displacement element. In this addressing mode the 16 bit effective address of the data is the part of the instruction.</a:t>
            </a:r>
            <a:br>
              <a:rPr lang="en-US" dirty="0" smtClean="0"/>
            </a:br>
            <a:r>
              <a:rPr lang="en-US" dirty="0" smtClean="0"/>
              <a:t>Here only one memory reference operation is required to access the data.</a:t>
            </a:r>
          </a:p>
          <a:p>
            <a:pPr>
              <a:buNone/>
            </a:pP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solidFill>
                  <a:srgbClr val="FF0000"/>
                </a:solidFill>
              </a:rPr>
              <a:t>INDIRECT</a:t>
            </a:r>
            <a:endParaRPr lang="en-US" b="1" i="1" dirty="0">
              <a:solidFill>
                <a:srgbClr val="FF0000"/>
              </a:solidFill>
            </a:endParaRPr>
          </a:p>
        </p:txBody>
      </p:sp>
      <p:sp>
        <p:nvSpPr>
          <p:cNvPr id="3" name="Content Placeholder 2"/>
          <p:cNvSpPr>
            <a:spLocks noGrp="1"/>
          </p:cNvSpPr>
          <p:nvPr>
            <p:ph idx="1"/>
          </p:nvPr>
        </p:nvSpPr>
        <p:spPr/>
        <p:txBody>
          <a:bodyPr>
            <a:normAutofit fontScale="85000" lnSpcReduction="10000"/>
          </a:bodyPr>
          <a:lstStyle/>
          <a:p>
            <a:pPr>
              <a:buNone/>
            </a:pPr>
            <a:r>
              <a:rPr lang="en-US" dirty="0" smtClean="0"/>
              <a:t>                                     </a:t>
            </a:r>
          </a:p>
          <a:p>
            <a:pPr algn="ctr">
              <a:buNone/>
            </a:pPr>
            <a:r>
              <a:rPr lang="en-US" dirty="0" smtClean="0"/>
              <a:t>This addressing mode utilizes the computer's ability of </a:t>
            </a:r>
            <a:r>
              <a:rPr lang="en-US" i="1" dirty="0" smtClean="0"/>
              <a:t>Segment : Offset</a:t>
            </a:r>
            <a:r>
              <a:rPr lang="en-US" dirty="0" smtClean="0"/>
              <a:t>  addressing .In this mode address field of instruction contains the address of effective address . Here two references are required.</a:t>
            </a:r>
            <a:br>
              <a:rPr lang="en-US" dirty="0" smtClean="0"/>
            </a:br>
            <a:r>
              <a:rPr lang="en-US" dirty="0" smtClean="0"/>
              <a:t>1st reference to get effective address.</a:t>
            </a:r>
            <a:br>
              <a:rPr lang="en-US" dirty="0" smtClean="0"/>
            </a:br>
            <a:r>
              <a:rPr lang="en-US" dirty="0" smtClean="0"/>
              <a:t>2nd reference to access the data. Indirect addressing is generally used for variables containing several elements like, arrays. Starting address of the array is stored in, say, the EBX register.</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solidFill>
                  <a:srgbClr val="FF0000"/>
                </a:solidFill>
              </a:rPr>
              <a:t>INDEXED</a:t>
            </a:r>
            <a:endParaRPr lang="en-US" b="1" i="1" dirty="0">
              <a:solidFill>
                <a:srgbClr val="FF0000"/>
              </a:solidFill>
            </a:endParaRPr>
          </a:p>
        </p:txBody>
      </p:sp>
      <p:sp>
        <p:nvSpPr>
          <p:cNvPr id="3" name="Content Placeholder 2"/>
          <p:cNvSpPr>
            <a:spLocks noGrp="1"/>
          </p:cNvSpPr>
          <p:nvPr>
            <p:ph idx="1"/>
          </p:nvPr>
        </p:nvSpPr>
        <p:spPr/>
        <p:txBody>
          <a:bodyPr/>
          <a:lstStyle/>
          <a:p>
            <a:pPr algn="ctr">
              <a:buNone/>
            </a:pPr>
            <a:r>
              <a:rPr lang="en-US" dirty="0" smtClean="0"/>
              <a:t>The address of the operand is obtained by adding to the contents of the general register (called index register) a constant value. The number of the index register and the constant value are included in the instruction code. Index Mode is used to access an array whose elements are in successive memory locations.</a:t>
            </a:r>
          </a:p>
          <a:p>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solidFill>
                  <a:srgbClr val="FF0000"/>
                </a:solidFill>
              </a:rPr>
              <a:t>IMMIDEATE</a:t>
            </a:r>
            <a:endParaRPr lang="en-US" b="1" i="1" dirty="0">
              <a:solidFill>
                <a:srgbClr val="FF0000"/>
              </a:solidFill>
            </a:endParaRPr>
          </a:p>
        </p:txBody>
      </p:sp>
      <p:sp>
        <p:nvSpPr>
          <p:cNvPr id="3" name="Content Placeholder 2"/>
          <p:cNvSpPr>
            <a:spLocks noGrp="1"/>
          </p:cNvSpPr>
          <p:nvPr>
            <p:ph idx="1"/>
          </p:nvPr>
        </p:nvSpPr>
        <p:spPr/>
        <p:txBody>
          <a:bodyPr/>
          <a:lstStyle/>
          <a:p>
            <a:pPr algn="ctr">
              <a:buNone/>
            </a:pPr>
            <a:r>
              <a:rPr lang="en-US" dirty="0" smtClean="0"/>
              <a:t>In this mode data is present in address field of instruction .Designed like one address instruction format . Limitation in the immediate mode is that the range of constants are restricted by size of address field.</a:t>
            </a:r>
          </a:p>
          <a:p>
            <a:pPr algn="ctr">
              <a:buNone/>
            </a:pP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solidFill>
                  <a:srgbClr val="FF0000"/>
                </a:solidFill>
              </a:rPr>
              <a:t>REGISTER</a:t>
            </a:r>
            <a:endParaRPr lang="en-US" b="1" i="1" dirty="0">
              <a:solidFill>
                <a:srgbClr val="FF0000"/>
              </a:solidFill>
            </a:endParaRPr>
          </a:p>
        </p:txBody>
      </p:sp>
      <p:sp>
        <p:nvSpPr>
          <p:cNvPr id="3" name="Content Placeholder 2"/>
          <p:cNvSpPr>
            <a:spLocks noGrp="1"/>
          </p:cNvSpPr>
          <p:nvPr>
            <p:ph idx="1"/>
          </p:nvPr>
        </p:nvSpPr>
        <p:spPr/>
        <p:txBody>
          <a:bodyPr/>
          <a:lstStyle/>
          <a:p>
            <a:pPr algn="ctr">
              <a:buNone/>
            </a:pPr>
            <a:r>
              <a:rPr lang="en-US" dirty="0" smtClean="0"/>
              <a:t>   In this addressing mode, a register contains the operand. In this , the operand is placed in one of 8 bit or 16 bit general purpose registers. The data is in the register that is specified by the instruction. Here one register reference is required to access the data.</a:t>
            </a:r>
          </a:p>
          <a:p>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143000"/>
            <a:ext cx="8229600" cy="4525963"/>
          </a:xfrm>
        </p:spPr>
        <p:txBody>
          <a:bodyPr>
            <a:normAutofit/>
          </a:bodyPr>
          <a:lstStyle/>
          <a:p>
            <a:pPr>
              <a:buNone/>
            </a:pPr>
            <a:r>
              <a:rPr lang="en-US" sz="4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p>
          <a:p>
            <a:pPr>
              <a:buNone/>
            </a:pPr>
            <a:r>
              <a:rPr lang="en-US" sz="4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p>
          <a:p>
            <a:pPr>
              <a:buNone/>
            </a:pPr>
            <a:r>
              <a:rPr lang="en-US" sz="4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r>
              <a:rPr lang="en-US" sz="6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CONTROL UNIT</a:t>
            </a:r>
            <a:endParaRPr lang="en-US" sz="6600"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Instruction Cycle</a:t>
            </a:r>
            <a:endParaRPr lang="en-US" dirty="0"/>
          </a:p>
        </p:txBody>
      </p:sp>
      <p:sp>
        <p:nvSpPr>
          <p:cNvPr id="3" name="Content Placeholder 2"/>
          <p:cNvSpPr>
            <a:spLocks noGrp="1"/>
          </p:cNvSpPr>
          <p:nvPr>
            <p:ph idx="1"/>
          </p:nvPr>
        </p:nvSpPr>
        <p:spPr/>
        <p:txBody>
          <a:bodyPr>
            <a:normAutofit fontScale="70000" lnSpcReduction="20000"/>
          </a:bodyPr>
          <a:lstStyle/>
          <a:p>
            <a:pPr algn="ctr" fontAlgn="base">
              <a:buNone/>
            </a:pPr>
            <a:r>
              <a:rPr lang="en-US" dirty="0" smtClean="0">
                <a:solidFill>
                  <a:schemeClr val="tx2">
                    <a:lumMod val="50000"/>
                  </a:schemeClr>
                </a:solidFill>
              </a:rPr>
              <a:t>     The </a:t>
            </a:r>
            <a:r>
              <a:rPr lang="en-US" i="1" dirty="0" smtClean="0">
                <a:solidFill>
                  <a:schemeClr val="tx2">
                    <a:lumMod val="50000"/>
                  </a:schemeClr>
                </a:solidFill>
              </a:rPr>
              <a:t>Indirect Cycle</a:t>
            </a:r>
            <a:r>
              <a:rPr lang="en-US" dirty="0" smtClean="0">
                <a:solidFill>
                  <a:schemeClr val="tx2">
                    <a:lumMod val="50000"/>
                  </a:schemeClr>
                </a:solidFill>
              </a:rPr>
              <a:t> is always followed by the </a:t>
            </a:r>
            <a:r>
              <a:rPr lang="en-US" i="1" dirty="0" smtClean="0">
                <a:solidFill>
                  <a:schemeClr val="tx2">
                    <a:lumMod val="50000"/>
                  </a:schemeClr>
                </a:solidFill>
              </a:rPr>
              <a:t>Execute Cycle</a:t>
            </a:r>
            <a:r>
              <a:rPr lang="en-US" dirty="0" smtClean="0">
                <a:solidFill>
                  <a:schemeClr val="tx2">
                    <a:lumMod val="50000"/>
                  </a:schemeClr>
                </a:solidFill>
              </a:rPr>
              <a:t>.     The </a:t>
            </a:r>
            <a:r>
              <a:rPr lang="en-US" i="1" dirty="0" smtClean="0">
                <a:solidFill>
                  <a:schemeClr val="tx2">
                    <a:lumMod val="50000"/>
                  </a:schemeClr>
                </a:solidFill>
              </a:rPr>
              <a:t>Interrupt Cycle</a:t>
            </a:r>
            <a:r>
              <a:rPr lang="en-US" dirty="0" smtClean="0">
                <a:solidFill>
                  <a:schemeClr val="tx2">
                    <a:lumMod val="50000"/>
                  </a:schemeClr>
                </a:solidFill>
              </a:rPr>
              <a:t> is always followed by the </a:t>
            </a:r>
            <a:r>
              <a:rPr lang="en-US" i="1" dirty="0" smtClean="0">
                <a:solidFill>
                  <a:schemeClr val="tx2">
                    <a:lumMod val="50000"/>
                  </a:schemeClr>
                </a:solidFill>
              </a:rPr>
              <a:t>Fetch Cycle</a:t>
            </a:r>
            <a:r>
              <a:rPr lang="en-US" dirty="0" smtClean="0">
                <a:solidFill>
                  <a:schemeClr val="tx2">
                    <a:lumMod val="50000"/>
                  </a:schemeClr>
                </a:solidFill>
              </a:rPr>
              <a:t>. For both fetch and execute cycles, the next cycle depends on the state of the system.</a:t>
            </a:r>
            <a:endParaRPr lang="en-US" sz="2800" dirty="0" smtClean="0">
              <a:solidFill>
                <a:schemeClr val="tx2">
                  <a:lumMod val="50000"/>
                </a:schemeClr>
              </a:solidFill>
            </a:endParaRPr>
          </a:p>
          <a:p>
            <a:pPr lvl="1" algn="ctr" fontAlgn="base">
              <a:buNone/>
            </a:pPr>
            <a:endParaRPr lang="en-US" b="1" dirty="0" smtClean="0">
              <a:solidFill>
                <a:schemeClr val="tx2">
                  <a:lumMod val="50000"/>
                </a:schemeClr>
              </a:solidFill>
            </a:endParaRPr>
          </a:p>
          <a:p>
            <a:pPr lvl="1" algn="ctr" fontAlgn="base">
              <a:buNone/>
            </a:pPr>
            <a:r>
              <a:rPr lang="en-US" b="1" dirty="0" smtClean="0">
                <a:solidFill>
                  <a:schemeClr val="tx2">
                    <a:lumMod val="50000"/>
                  </a:schemeClr>
                </a:solidFill>
              </a:rPr>
              <a:t>The Fetch Cycle </a:t>
            </a:r>
            <a:r>
              <a:rPr lang="en-US" dirty="0" smtClean="0">
                <a:solidFill>
                  <a:schemeClr val="tx2">
                    <a:lumMod val="50000"/>
                  </a:schemeClr>
                </a:solidFill>
              </a:rPr>
              <a:t/>
            </a:r>
            <a:br>
              <a:rPr lang="en-US" dirty="0" smtClean="0">
                <a:solidFill>
                  <a:schemeClr val="tx2">
                    <a:lumMod val="50000"/>
                  </a:schemeClr>
                </a:solidFill>
              </a:rPr>
            </a:br>
            <a:r>
              <a:rPr lang="en-US" dirty="0" smtClean="0">
                <a:solidFill>
                  <a:schemeClr val="tx2">
                    <a:lumMod val="50000"/>
                  </a:schemeClr>
                </a:solidFill>
              </a:rPr>
              <a:t>At the beginning of the fetch cycle, the address of the next instruction to be executed is in the </a:t>
            </a:r>
            <a:r>
              <a:rPr lang="en-US" i="1" dirty="0" smtClean="0">
                <a:solidFill>
                  <a:schemeClr val="tx2">
                    <a:lumMod val="50000"/>
                  </a:schemeClr>
                </a:solidFill>
              </a:rPr>
              <a:t>Program Counter</a:t>
            </a:r>
            <a:r>
              <a:rPr lang="en-US" dirty="0" smtClean="0">
                <a:solidFill>
                  <a:schemeClr val="tx2">
                    <a:lumMod val="50000"/>
                  </a:schemeClr>
                </a:solidFill>
              </a:rPr>
              <a:t>(PC).</a:t>
            </a:r>
            <a:endParaRPr lang="en-US" sz="2400" dirty="0" smtClean="0">
              <a:solidFill>
                <a:schemeClr val="tx2">
                  <a:lumMod val="50000"/>
                </a:schemeClr>
              </a:solidFill>
            </a:endParaRPr>
          </a:p>
          <a:p>
            <a:pPr lvl="1" algn="ctr" fontAlgn="base">
              <a:buNone/>
            </a:pPr>
            <a:endParaRPr lang="en-US" b="1" dirty="0" smtClean="0">
              <a:solidFill>
                <a:schemeClr val="tx2">
                  <a:lumMod val="50000"/>
                </a:schemeClr>
              </a:solidFill>
            </a:endParaRPr>
          </a:p>
          <a:p>
            <a:pPr lvl="1" algn="ctr" fontAlgn="base">
              <a:buNone/>
            </a:pPr>
            <a:r>
              <a:rPr lang="en-US" b="1" dirty="0" smtClean="0">
                <a:solidFill>
                  <a:schemeClr val="tx2">
                    <a:lumMod val="50000"/>
                  </a:schemeClr>
                </a:solidFill>
              </a:rPr>
              <a:t>The Indirect Cycles </a:t>
            </a:r>
            <a:r>
              <a:rPr lang="en-US" dirty="0" smtClean="0">
                <a:solidFill>
                  <a:schemeClr val="tx2">
                    <a:lumMod val="50000"/>
                  </a:schemeClr>
                </a:solidFill>
              </a:rPr>
              <a:t/>
            </a:r>
            <a:br>
              <a:rPr lang="en-US" dirty="0" smtClean="0">
                <a:solidFill>
                  <a:schemeClr val="tx2">
                    <a:lumMod val="50000"/>
                  </a:schemeClr>
                </a:solidFill>
              </a:rPr>
            </a:br>
            <a:r>
              <a:rPr lang="en-US" dirty="0" smtClean="0">
                <a:solidFill>
                  <a:schemeClr val="tx2">
                    <a:lumMod val="50000"/>
                  </a:schemeClr>
                </a:solidFill>
              </a:rPr>
              <a:t>Once an instruction is fetched, the next step is to fetch source operands. </a:t>
            </a:r>
            <a:r>
              <a:rPr lang="en-US" i="1" dirty="0" smtClean="0">
                <a:solidFill>
                  <a:schemeClr val="tx2">
                    <a:lumMod val="50000"/>
                  </a:schemeClr>
                </a:solidFill>
              </a:rPr>
              <a:t>Source Operand</a:t>
            </a:r>
            <a:r>
              <a:rPr lang="en-US" dirty="0" smtClean="0">
                <a:solidFill>
                  <a:schemeClr val="tx2">
                    <a:lumMod val="50000"/>
                  </a:schemeClr>
                </a:solidFill>
              </a:rPr>
              <a:t> is being fetched by indirect addressing it can be fetched by any addressing mode, here its done by indirect addressing). Register-based operands need not be fetched. Once the </a:t>
            </a:r>
            <a:r>
              <a:rPr lang="en-US" dirty="0" err="1" smtClean="0">
                <a:solidFill>
                  <a:schemeClr val="tx2">
                    <a:lumMod val="50000"/>
                  </a:schemeClr>
                </a:solidFill>
              </a:rPr>
              <a:t>opcode</a:t>
            </a:r>
            <a:r>
              <a:rPr lang="en-US" dirty="0" smtClean="0">
                <a:solidFill>
                  <a:schemeClr val="tx2">
                    <a:lumMod val="50000"/>
                  </a:schemeClr>
                </a:solidFill>
              </a:rPr>
              <a:t> is executed, a similar process may be needed to store the result in the main memory.</a:t>
            </a:r>
            <a:endParaRPr lang="en-US" sz="2400" dirty="0" smtClean="0">
              <a:solidFill>
                <a:schemeClr val="tx2">
                  <a:lumMod val="50000"/>
                </a:schemeClr>
              </a:solidFill>
            </a:endParaRPr>
          </a:p>
          <a:p>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lvl="1" algn="ctr" fontAlgn="base">
              <a:buNone/>
            </a:pPr>
            <a:r>
              <a:rPr lang="en-US" b="1" dirty="0" smtClean="0"/>
              <a:t>The Execute Cycle</a:t>
            </a:r>
            <a:endParaRPr lang="en-US" sz="2400" dirty="0" smtClean="0"/>
          </a:p>
          <a:p>
            <a:pPr algn="ctr" fontAlgn="base">
              <a:buNone/>
            </a:pPr>
            <a:r>
              <a:rPr lang="en-US" dirty="0" smtClean="0"/>
              <a:t>     </a:t>
            </a:r>
            <a:r>
              <a:rPr lang="en-US" dirty="0" smtClean="0">
                <a:solidFill>
                  <a:schemeClr val="accent6">
                    <a:lumMod val="75000"/>
                  </a:schemeClr>
                </a:solidFill>
              </a:rPr>
              <a:t>The other three cycles(</a:t>
            </a:r>
            <a:r>
              <a:rPr lang="en-US" i="1" dirty="0" smtClean="0">
                <a:solidFill>
                  <a:schemeClr val="accent6">
                    <a:lumMod val="75000"/>
                  </a:schemeClr>
                </a:solidFill>
              </a:rPr>
              <a:t>Fetch, Indirect and Interrupt</a:t>
            </a:r>
            <a:r>
              <a:rPr lang="en-US" dirty="0" smtClean="0">
                <a:solidFill>
                  <a:schemeClr val="accent6">
                    <a:lumMod val="75000"/>
                  </a:schemeClr>
                </a:solidFill>
              </a:rPr>
              <a:t>) are simple and predictable. Each of them requires a simple, small and fixed sequence of micro-operations. In each case, the same micro-operation is repeated each time around. Execute Cycle is different from them. Like, for a machine with N different </a:t>
            </a:r>
            <a:r>
              <a:rPr lang="en-US" dirty="0" err="1" smtClean="0">
                <a:solidFill>
                  <a:schemeClr val="accent6">
                    <a:lumMod val="75000"/>
                  </a:schemeClr>
                </a:solidFill>
              </a:rPr>
              <a:t>opcodes</a:t>
            </a:r>
            <a:r>
              <a:rPr lang="en-US" dirty="0" smtClean="0">
                <a:solidFill>
                  <a:schemeClr val="accent6">
                    <a:lumMod val="75000"/>
                  </a:schemeClr>
                </a:solidFill>
              </a:rPr>
              <a:t> there are N different sequences of micro-operations that can occur.</a:t>
            </a:r>
          </a:p>
          <a:p>
            <a:pPr lvl="1" algn="ctr" fontAlgn="base">
              <a:buNone/>
            </a:pPr>
            <a:endParaRPr lang="en-US" b="1" dirty="0" smtClean="0"/>
          </a:p>
          <a:p>
            <a:pPr lvl="1" algn="ctr" fontAlgn="base">
              <a:buNone/>
            </a:pPr>
            <a:r>
              <a:rPr lang="en-US" b="1" dirty="0" smtClean="0"/>
              <a:t>The Interrupt Cycle</a:t>
            </a:r>
          </a:p>
          <a:p>
            <a:pPr lvl="1" algn="ctr" fontAlgn="base">
              <a:buNone/>
            </a:pPr>
            <a:r>
              <a:rPr lang="en-US" dirty="0" smtClean="0">
                <a:solidFill>
                  <a:schemeClr val="accent6">
                    <a:lumMod val="75000"/>
                  </a:schemeClr>
                </a:solidFill>
              </a:rPr>
              <a:t>At the completion of the Execute Cycle, a test is made to determine whether any enabled interrupt has occurred or not. If an enabled interrupt has occurred then Interrupt Cycle occurs. The nature of this cycle varies greatly from one machine to another.</a:t>
            </a:r>
            <a:endParaRPr lang="en-US" sz="2400" dirty="0" smtClean="0">
              <a:solidFill>
                <a:schemeClr val="accent6">
                  <a:lumMod val="75000"/>
                </a:schemeClr>
              </a:solidFill>
            </a:endParaRPr>
          </a:p>
          <a:p>
            <a:pPr algn="ct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026" name="Picture 2" descr="C:\Users\PC\Desktop\von1.png"/>
          <p:cNvPicPr>
            <a:picLocks noGrp="1" noChangeAspect="1" noChangeArrowheads="1"/>
          </p:cNvPicPr>
          <p:nvPr>
            <p:ph idx="1"/>
          </p:nvPr>
        </p:nvPicPr>
        <p:blipFill>
          <a:blip r:embed="rId2"/>
          <a:srcRect/>
          <a:stretch>
            <a:fillRect/>
          </a:stretch>
        </p:blipFill>
        <p:spPr bwMode="auto">
          <a:xfrm>
            <a:off x="163732" y="228600"/>
            <a:ext cx="8751668" cy="6324600"/>
          </a:xfrm>
          <a:prstGeom prst="rect">
            <a:avLst/>
          </a:prstGeom>
          <a:noFill/>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Instruction cycle</a:t>
            </a:r>
            <a:endParaRPr lang="en-US" b="1" dirty="0"/>
          </a:p>
        </p:txBody>
      </p:sp>
      <p:sp>
        <p:nvSpPr>
          <p:cNvPr id="3" name="Content Placeholder 2"/>
          <p:cNvSpPr>
            <a:spLocks noGrp="1"/>
          </p:cNvSpPr>
          <p:nvPr>
            <p:ph idx="1"/>
          </p:nvPr>
        </p:nvSpPr>
        <p:spPr/>
        <p:txBody>
          <a:bodyPr>
            <a:normAutofit fontScale="62500" lnSpcReduction="20000"/>
          </a:bodyPr>
          <a:lstStyle/>
          <a:p>
            <a:pPr fontAlgn="base">
              <a:buNone/>
            </a:pPr>
            <a:endParaRPr lang="en-US" sz="2800" dirty="0" smtClean="0"/>
          </a:p>
          <a:p>
            <a:pPr fontAlgn="base"/>
            <a:r>
              <a:rPr lang="en-US" dirty="0" smtClean="0">
                <a:solidFill>
                  <a:srgbClr val="FF0000"/>
                </a:solidFill>
              </a:rPr>
              <a:t>Registers Involved In Each Instruction Cycle:</a:t>
            </a:r>
          </a:p>
          <a:p>
            <a:pPr fontAlgn="base"/>
            <a:endParaRPr lang="en-US" sz="2800" dirty="0" smtClean="0"/>
          </a:p>
          <a:p>
            <a:pPr lvl="1" fontAlgn="base">
              <a:buNone/>
            </a:pPr>
            <a:r>
              <a:rPr lang="en-US" b="1" dirty="0" smtClean="0"/>
              <a:t>     Memory address registers(MAR)</a:t>
            </a:r>
            <a:r>
              <a:rPr lang="en-US" dirty="0" smtClean="0"/>
              <a:t> </a:t>
            </a:r>
          </a:p>
          <a:p>
            <a:pPr lvl="1" fontAlgn="base">
              <a:buNone/>
            </a:pPr>
            <a:r>
              <a:rPr lang="en-US" dirty="0" smtClean="0">
                <a:solidFill>
                  <a:srgbClr val="FF0000"/>
                </a:solidFill>
              </a:rPr>
              <a:t>     It is connected to the address lines of the system bus. It specifies the address in memory for a read or write operation.</a:t>
            </a:r>
          </a:p>
          <a:p>
            <a:pPr lvl="1" fontAlgn="base">
              <a:buNone/>
            </a:pPr>
            <a:endParaRPr lang="en-US" sz="2400" dirty="0" smtClean="0"/>
          </a:p>
          <a:p>
            <a:pPr lvl="1" fontAlgn="base">
              <a:buNone/>
            </a:pPr>
            <a:r>
              <a:rPr lang="en-US" b="1" dirty="0" smtClean="0"/>
              <a:t>     Memory Buffer Register(MBR)</a:t>
            </a:r>
            <a:r>
              <a:rPr lang="en-US" dirty="0" smtClean="0"/>
              <a:t> </a:t>
            </a:r>
          </a:p>
          <a:p>
            <a:pPr lvl="1" fontAlgn="base">
              <a:buNone/>
            </a:pPr>
            <a:r>
              <a:rPr lang="en-US" dirty="0" smtClean="0"/>
              <a:t>     </a:t>
            </a:r>
            <a:r>
              <a:rPr lang="en-US" dirty="0" smtClean="0">
                <a:solidFill>
                  <a:srgbClr val="FF0000"/>
                </a:solidFill>
              </a:rPr>
              <a:t>It is connected to the data lines of the system bus. It contains the value to be stored in memory or the last value read from the memory.</a:t>
            </a:r>
          </a:p>
          <a:p>
            <a:pPr lvl="1" fontAlgn="base">
              <a:buNone/>
            </a:pPr>
            <a:r>
              <a:rPr lang="en-US" sz="2400" b="1" dirty="0" smtClean="0"/>
              <a:t>     </a:t>
            </a:r>
          </a:p>
          <a:p>
            <a:pPr lvl="1" fontAlgn="base">
              <a:buNone/>
            </a:pPr>
            <a:r>
              <a:rPr lang="en-US" sz="2400" b="1" dirty="0" smtClean="0"/>
              <a:t>      </a:t>
            </a:r>
            <a:r>
              <a:rPr lang="en-US" b="1" dirty="0" smtClean="0"/>
              <a:t>Program Counter(PC) </a:t>
            </a:r>
          </a:p>
          <a:p>
            <a:pPr lvl="1" fontAlgn="base">
              <a:buNone/>
            </a:pPr>
            <a:r>
              <a:rPr lang="en-US" b="1" dirty="0" smtClean="0">
                <a:solidFill>
                  <a:srgbClr val="FF0000"/>
                </a:solidFill>
              </a:rPr>
              <a:t>    </a:t>
            </a:r>
            <a:r>
              <a:rPr lang="en-US" dirty="0" smtClean="0">
                <a:solidFill>
                  <a:srgbClr val="FF0000"/>
                </a:solidFill>
              </a:rPr>
              <a:t> Holds the address of the next instruction to be fetched.</a:t>
            </a:r>
            <a:endParaRPr lang="en-US" sz="2400" dirty="0" smtClean="0">
              <a:solidFill>
                <a:srgbClr val="FF0000"/>
              </a:solidFill>
            </a:endParaRPr>
          </a:p>
          <a:p>
            <a:pPr lvl="1" fontAlgn="base">
              <a:buNone/>
            </a:pPr>
            <a:endParaRPr lang="en-US" b="1" dirty="0" smtClean="0"/>
          </a:p>
          <a:p>
            <a:pPr lvl="1" fontAlgn="base">
              <a:buNone/>
            </a:pPr>
            <a:r>
              <a:rPr lang="en-US" b="1" dirty="0" smtClean="0"/>
              <a:t>     Instruction Register(IR)</a:t>
            </a:r>
            <a:r>
              <a:rPr lang="en-US" dirty="0" smtClean="0"/>
              <a:t> </a:t>
            </a:r>
          </a:p>
          <a:p>
            <a:pPr lvl="1" fontAlgn="base">
              <a:buNone/>
            </a:pPr>
            <a:r>
              <a:rPr lang="en-US" dirty="0" smtClean="0">
                <a:solidFill>
                  <a:srgbClr val="FF0000"/>
                </a:solidFill>
              </a:rPr>
              <a:t>     Holds the last instruction fetched.</a:t>
            </a:r>
            <a:endParaRPr lang="en-US" sz="2400" dirty="0" smtClean="0">
              <a:solidFill>
                <a:srgbClr val="FF0000"/>
              </a:solidFill>
            </a:endParaRPr>
          </a:p>
          <a:p>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7030A0"/>
                </a:solidFill>
              </a:rPr>
              <a:t>MICRO PROGRAMMED CONCEPT</a:t>
            </a:r>
            <a:endParaRPr lang="en-US" sz="4000" dirty="0">
              <a:solidFill>
                <a:srgbClr val="7030A0"/>
              </a:solidFill>
            </a:endParaRPr>
          </a:p>
        </p:txBody>
      </p:sp>
      <p:sp>
        <p:nvSpPr>
          <p:cNvPr id="3" name="Content Placeholder 2"/>
          <p:cNvSpPr>
            <a:spLocks noGrp="1"/>
          </p:cNvSpPr>
          <p:nvPr>
            <p:ph idx="1"/>
          </p:nvPr>
        </p:nvSpPr>
        <p:spPr/>
        <p:txBody>
          <a:bodyPr>
            <a:normAutofit fontScale="55000" lnSpcReduction="20000"/>
          </a:bodyPr>
          <a:lstStyle/>
          <a:p>
            <a:r>
              <a:rPr lang="en-US" dirty="0" smtClean="0">
                <a:solidFill>
                  <a:srgbClr val="00B0F0"/>
                </a:solidFill>
              </a:rPr>
              <a:t>A control unit with its binary control values stored as works in memory is called a micro programmed control.</a:t>
            </a:r>
          </a:p>
          <a:p>
            <a:pPr>
              <a:buNone/>
            </a:pPr>
            <a:r>
              <a:rPr lang="en-US" dirty="0" smtClean="0">
                <a:solidFill>
                  <a:srgbClr val="00B0F0"/>
                </a:solidFill>
              </a:rPr>
              <a:t> </a:t>
            </a:r>
          </a:p>
          <a:p>
            <a:r>
              <a:rPr lang="en-US" dirty="0" smtClean="0">
                <a:solidFill>
                  <a:srgbClr val="00B0F0"/>
                </a:solidFill>
              </a:rPr>
              <a:t>Each word in the control memory contains a microinstruction that specifies one or more micro operations for the system.</a:t>
            </a:r>
          </a:p>
          <a:p>
            <a:pPr>
              <a:buNone/>
            </a:pPr>
            <a:r>
              <a:rPr lang="en-US" dirty="0" smtClean="0">
                <a:solidFill>
                  <a:srgbClr val="00B0F0"/>
                </a:solidFill>
              </a:rPr>
              <a:t> </a:t>
            </a:r>
          </a:p>
          <a:p>
            <a:r>
              <a:rPr lang="en-US" dirty="0" smtClean="0">
                <a:solidFill>
                  <a:srgbClr val="00B0F0"/>
                </a:solidFill>
              </a:rPr>
              <a:t>Each word in the control memory contains a microinstruction that specifies one or more micro operations for the system.</a:t>
            </a:r>
          </a:p>
          <a:p>
            <a:pPr>
              <a:buNone/>
            </a:pPr>
            <a:r>
              <a:rPr lang="en-US" dirty="0" smtClean="0">
                <a:solidFill>
                  <a:srgbClr val="00B0F0"/>
                </a:solidFill>
              </a:rPr>
              <a:t> </a:t>
            </a:r>
          </a:p>
          <a:p>
            <a:r>
              <a:rPr lang="en-US" dirty="0" smtClean="0">
                <a:solidFill>
                  <a:srgbClr val="00B0F0"/>
                </a:solidFill>
              </a:rPr>
              <a:t>The micro program is usually fixed at the system design time and so is stored in ROM.  </a:t>
            </a:r>
          </a:p>
          <a:p>
            <a:pPr>
              <a:buNone/>
            </a:pPr>
            <a:r>
              <a:rPr lang="en-US" dirty="0" smtClean="0">
                <a:solidFill>
                  <a:srgbClr val="00B0F0"/>
                </a:solidFill>
              </a:rPr>
              <a:t> </a:t>
            </a:r>
          </a:p>
          <a:p>
            <a:r>
              <a:rPr lang="en-US" dirty="0" smtClean="0">
                <a:solidFill>
                  <a:srgbClr val="00B0F0"/>
                </a:solidFill>
              </a:rPr>
              <a:t>Microprogramming involves placing the representations for combinations of values of control variables in words of ROM.</a:t>
            </a:r>
          </a:p>
          <a:p>
            <a:pPr>
              <a:buNone/>
            </a:pPr>
            <a:r>
              <a:rPr lang="en-US" dirty="0" smtClean="0">
                <a:solidFill>
                  <a:srgbClr val="00B0F0"/>
                </a:solidFill>
              </a:rPr>
              <a:t> </a:t>
            </a:r>
          </a:p>
          <a:p>
            <a:r>
              <a:rPr lang="en-US" dirty="0" smtClean="0">
                <a:solidFill>
                  <a:srgbClr val="00B0F0"/>
                </a:solidFill>
              </a:rPr>
              <a:t>The contents of a word in ROM at a given address specify the micro operations to be performed for both the data path and the control unit.</a:t>
            </a:r>
          </a:p>
          <a:p>
            <a:pPr>
              <a:buNone/>
            </a:pPr>
            <a:endParaRPr lang="en-US" dirty="0">
              <a:solidFill>
                <a:srgbClr val="00B0F0"/>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533400" y="1219200"/>
            <a:ext cx="8229600" cy="4525963"/>
          </a:xfrm>
        </p:spPr>
        <p:style>
          <a:lnRef idx="0">
            <a:schemeClr val="accent4"/>
          </a:lnRef>
          <a:fillRef idx="3">
            <a:schemeClr val="accent4"/>
          </a:fillRef>
          <a:effectRef idx="3">
            <a:schemeClr val="accent4"/>
          </a:effectRef>
          <a:fontRef idx="minor">
            <a:schemeClr val="lt1"/>
          </a:fontRef>
        </p:style>
        <p:txBody>
          <a:bodyPr/>
          <a:lstStyle/>
          <a:p>
            <a:pPr>
              <a:buNone/>
            </a:pPr>
            <a:endParaRPr lang="en-US" dirty="0" smtClean="0"/>
          </a:p>
          <a:p>
            <a:pPr>
              <a:buNone/>
            </a:pPr>
            <a:endParaRPr lang="en-US" dirty="0" smtClean="0"/>
          </a:p>
          <a:p>
            <a:pPr>
              <a:buNone/>
            </a:pPr>
            <a:r>
              <a:rPr lang="en-US" sz="9600" dirty="0" smtClean="0">
                <a:latin typeface="Algerian" pitchFamily="82" charset="0"/>
              </a:rPr>
              <a:t>    </a:t>
            </a:r>
            <a:r>
              <a:rPr lang="en-US" sz="96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Arial Rounded MT Bold" pitchFamily="34" charset="0"/>
              </a:rPr>
              <a:t>THANKS</a:t>
            </a:r>
            <a:endParaRPr lang="en-US" sz="9600" dirty="0" smtClean="0">
              <a:latin typeface="Arial Rounded MT Bold" pitchFamily="34" charset="0"/>
            </a:endParaRP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76400"/>
            <a:ext cx="8229600" cy="4525963"/>
          </a:xfrm>
        </p:spPr>
        <p:txBody>
          <a:bodyPr/>
          <a:lstStyle/>
          <a:p>
            <a:pPr fontAlgn="base"/>
            <a:r>
              <a:rPr lang="en-US" dirty="0" smtClean="0"/>
              <a:t>It is also known as </a:t>
            </a:r>
            <a:r>
              <a:rPr lang="en-US" b="1" dirty="0" smtClean="0"/>
              <a:t>IAS</a:t>
            </a:r>
            <a:r>
              <a:rPr lang="en-US" dirty="0" smtClean="0"/>
              <a:t> computer and is having three basic units:</a:t>
            </a:r>
          </a:p>
          <a:p>
            <a:pPr fontAlgn="base">
              <a:buNone/>
            </a:pPr>
            <a:r>
              <a:rPr lang="en-US" dirty="0" smtClean="0"/>
              <a:t>        1.) The Central Processing Unit (CPU)</a:t>
            </a:r>
          </a:p>
          <a:p>
            <a:pPr fontAlgn="base">
              <a:buNone/>
            </a:pPr>
            <a:r>
              <a:rPr lang="en-US" dirty="0" smtClean="0"/>
              <a:t>        2.)The Main Memory Unit</a:t>
            </a:r>
          </a:p>
          <a:p>
            <a:pPr fontAlgn="base">
              <a:buNone/>
            </a:pPr>
            <a:r>
              <a:rPr lang="en-US" dirty="0" smtClean="0"/>
              <a:t>        3.)The Input / Output Device</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363</TotalTime>
  <Words>3067</Words>
  <Application>Microsoft Office PowerPoint</Application>
  <PresentationFormat>On-screen Show (4:3)</PresentationFormat>
  <Paragraphs>307</Paragraphs>
  <Slides>82</Slides>
  <Notes>0</Notes>
  <HiddenSlides>0</HiddenSlides>
  <MMClips>0</MMClips>
  <ScaleCrop>false</ScaleCrop>
  <HeadingPairs>
    <vt:vector size="4" baseType="variant">
      <vt:variant>
        <vt:lpstr>Theme</vt:lpstr>
      </vt:variant>
      <vt:variant>
        <vt:i4>1</vt:i4>
      </vt:variant>
      <vt:variant>
        <vt:lpstr>Slide Titles</vt:lpstr>
      </vt:variant>
      <vt:variant>
        <vt:i4>82</vt:i4>
      </vt:variant>
    </vt:vector>
  </HeadingPairs>
  <TitlesOfParts>
    <vt:vector size="83" baseType="lpstr">
      <vt:lpstr>Office Theme</vt:lpstr>
      <vt:lpstr>Presentation on  Digital Computer &amp;  Organization </vt:lpstr>
      <vt:lpstr>Index :</vt:lpstr>
      <vt:lpstr>Introduction</vt:lpstr>
      <vt:lpstr>Computer organization</vt:lpstr>
      <vt:lpstr>Computer architecture</vt:lpstr>
      <vt:lpstr>Difference </vt:lpstr>
      <vt:lpstr>Von Neumann Architecture</vt:lpstr>
      <vt:lpstr>Slide 8</vt:lpstr>
      <vt:lpstr>Slide 9</vt:lpstr>
      <vt:lpstr>Control unit &amp; ALU</vt:lpstr>
      <vt:lpstr>Basic CPU structure, illustrating ALU</vt:lpstr>
      <vt:lpstr>Main Memory Unit (Registers)</vt:lpstr>
      <vt:lpstr>Input / Output Devices</vt:lpstr>
      <vt:lpstr>Buses</vt:lpstr>
      <vt:lpstr>Slide 15</vt:lpstr>
      <vt:lpstr>Slide 16</vt:lpstr>
      <vt:lpstr>Slide 17</vt:lpstr>
      <vt:lpstr>Three Type Of Peripherals</vt:lpstr>
      <vt:lpstr>Interrupt Driven I/O</vt:lpstr>
      <vt:lpstr>Slide 20</vt:lpstr>
      <vt:lpstr>Priority Interrupt</vt:lpstr>
      <vt:lpstr>Direct Memory Access</vt:lpstr>
      <vt:lpstr>I/O Processor</vt:lpstr>
      <vt:lpstr>Slide 24</vt:lpstr>
      <vt:lpstr> Synchronous Data Transfer</vt:lpstr>
      <vt:lpstr> Asynchronous Data Transfer</vt:lpstr>
      <vt:lpstr>Strobe Control</vt:lpstr>
      <vt:lpstr>Working principle of keyboard </vt:lpstr>
      <vt:lpstr>Slide 29</vt:lpstr>
      <vt:lpstr>Working Mechanism Of Scanner</vt:lpstr>
      <vt:lpstr>Slide 31</vt:lpstr>
      <vt:lpstr>Slide 32</vt:lpstr>
      <vt:lpstr>Touch Screen Panel</vt:lpstr>
      <vt:lpstr>Types of Touch Screen Technology </vt:lpstr>
      <vt:lpstr>Resistive</vt:lpstr>
      <vt:lpstr>CAPACITIVE</vt:lpstr>
      <vt:lpstr>Surface Acoustic wave</vt:lpstr>
      <vt:lpstr>Infrared</vt:lpstr>
      <vt:lpstr>Working mechanism of touch screen panel</vt:lpstr>
      <vt:lpstr>Slide 40</vt:lpstr>
      <vt:lpstr>Slide 41</vt:lpstr>
      <vt:lpstr>MEMORY HIERARCHY</vt:lpstr>
      <vt:lpstr>Slide 43</vt:lpstr>
      <vt:lpstr>Memory</vt:lpstr>
      <vt:lpstr>Primary  Memory</vt:lpstr>
      <vt:lpstr>ROM  (Read Only Memory)</vt:lpstr>
      <vt:lpstr>Masked-ROM</vt:lpstr>
      <vt:lpstr>PROM</vt:lpstr>
      <vt:lpstr>EPROM</vt:lpstr>
      <vt:lpstr>EEPROM</vt:lpstr>
      <vt:lpstr>RAM  (Random Access Memory)</vt:lpstr>
      <vt:lpstr>Static RAM</vt:lpstr>
      <vt:lpstr>Dynamic RAM</vt:lpstr>
      <vt:lpstr>Secondary Memory</vt:lpstr>
      <vt:lpstr>Slide 55</vt:lpstr>
      <vt:lpstr>Cache Memory</vt:lpstr>
      <vt:lpstr>Slide 57</vt:lpstr>
      <vt:lpstr>VIRTUAL MEMORY </vt:lpstr>
      <vt:lpstr>Magnetic disk</vt:lpstr>
      <vt:lpstr>Slide 60</vt:lpstr>
      <vt:lpstr>Magnetic tape</vt:lpstr>
      <vt:lpstr>Slide 62</vt:lpstr>
      <vt:lpstr>OPTICAL MEMORY</vt:lpstr>
      <vt:lpstr>DVD</vt:lpstr>
      <vt:lpstr>Slide 65</vt:lpstr>
      <vt:lpstr> General Register Organization </vt:lpstr>
      <vt:lpstr>Slide 67</vt:lpstr>
      <vt:lpstr>Stack Organization</vt:lpstr>
      <vt:lpstr>Instruction Formats (Zero, One, Two and Three Address Instruction) </vt:lpstr>
      <vt:lpstr>Slide 70</vt:lpstr>
      <vt:lpstr>Slide 71</vt:lpstr>
      <vt:lpstr>ADDRESSING MODES</vt:lpstr>
      <vt:lpstr>INDIRECT</vt:lpstr>
      <vt:lpstr>INDEXED</vt:lpstr>
      <vt:lpstr>IMMIDEATE</vt:lpstr>
      <vt:lpstr>REGISTER</vt:lpstr>
      <vt:lpstr>Slide 77</vt:lpstr>
      <vt:lpstr>Different Instruction Cycle</vt:lpstr>
      <vt:lpstr>Slide 79</vt:lpstr>
      <vt:lpstr>Instruction cycle</vt:lpstr>
      <vt:lpstr>MICRO PROGRAMMED CONCEPT</vt:lpstr>
      <vt:lpstr>Slide 82</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PC</dc:creator>
  <cp:lastModifiedBy>PC</cp:lastModifiedBy>
  <cp:revision>40</cp:revision>
  <dcterms:created xsi:type="dcterms:W3CDTF">2019-10-12T16:07:06Z</dcterms:created>
  <dcterms:modified xsi:type="dcterms:W3CDTF">2019-10-23T13:03:59Z</dcterms:modified>
</cp:coreProperties>
</file>