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embeddedFontLst>
    <p:embeddedFont>
      <p:font typeface="Gelasio"/>
      <p:regular r:id="rId15"/>
    </p:embeddedFont>
    <p:embeddedFont>
      <p:font typeface="Gelasio"/>
      <p:regular r:id="rId16"/>
    </p:embeddedFont>
    <p:embeddedFont>
      <p:font typeface="Gelasio"/>
      <p:regular r:id="rId17"/>
    </p:embeddedFont>
    <p:embeddedFont>
      <p:font typeface="Gelasio"/>
      <p:regular r:id="rId18"/>
    </p:embeddedFont>
    <p:embeddedFont>
      <p:font typeface="Gelasio"/>
      <p:regular r:id="rId19"/>
    </p:embeddedFont>
    <p:embeddedFont>
      <p:font typeface="Gelasio"/>
      <p:regular r:id="rId20"/>
    </p:embeddedFont>
    <p:embeddedFont>
      <p:font typeface="Gelasio"/>
      <p:regular r:id="rId21"/>
    </p:embeddedFont>
    <p:embeddedFont>
      <p:font typeface="Gelasio"/>
      <p:regular r:id="rId22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openxmlformats.org/officeDocument/2006/relationships/font" Target="fonts/font1.fntdata"/><Relationship Id="rId16" Type="http://schemas.openxmlformats.org/officeDocument/2006/relationships/font" Target="fonts/font2.fntdata"/><Relationship Id="rId17" Type="http://schemas.openxmlformats.org/officeDocument/2006/relationships/font" Target="fonts/font3.fntdata"/><Relationship Id="rId18" Type="http://schemas.openxmlformats.org/officeDocument/2006/relationships/font" Target="fonts/font4.fntdata"/><Relationship Id="rId19" Type="http://schemas.openxmlformats.org/officeDocument/2006/relationships/font" Target="fonts/font5.fntdata"/><Relationship Id="rId20" Type="http://schemas.openxmlformats.org/officeDocument/2006/relationships/font" Target="fonts/font6.fntdata"/><Relationship Id="rId21" Type="http://schemas.openxmlformats.org/officeDocument/2006/relationships/font" Target="fonts/font7.fntdata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slideLayout" Target="../slideLayouts/slideLayout6.xml"/><Relationship Id="rId6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image" Target="../media/image-7-5.png"/><Relationship Id="rId6" Type="http://schemas.openxmlformats.org/officeDocument/2006/relationships/slideLayout" Target="../slideLayouts/slideLayout8.xml"/><Relationship Id="rId7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slideLayout" Target="../slideLayouts/slideLayout9.xml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07" y="2811185"/>
            <a:ext cx="4919186" cy="2607231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280190" y="2603540"/>
            <a:ext cx="7556421" cy="19564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7700"/>
              </a:lnSpc>
              <a:buNone/>
            </a:pPr>
            <a:r>
              <a:rPr lang="en-US" sz="6150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Understanding the Mode in Statistics</a:t>
            </a:r>
            <a:endParaRPr lang="en-US" sz="6150" dirty="0"/>
          </a:p>
        </p:txBody>
      </p:sp>
      <p:sp>
        <p:nvSpPr>
          <p:cNvPr id="5" name="Text 1"/>
          <p:cNvSpPr/>
          <p:nvPr/>
        </p:nvSpPr>
        <p:spPr>
          <a:xfrm>
            <a:off x="6280190" y="4900136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mode is a fundamental concept in statistics, offering insights into the most frequent values within a dataset.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77307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What is the Mode?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93548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mode represents the value that appears most often in a dataset.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63855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Definition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793790" y="4333042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mode is the value that occurs with the highest frequency in a distribution. It helps identify the most common or typical data point within a dataset.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3990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Example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793790" y="609350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 the dataset {2, 4, 4, 5, 7, 4}, the mode is 4 because it appears three times, more than any other value.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5565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Example Dataset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51805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Let's consider a dataset showing the number of cars sold by a dealership each day for a week: {10, 15, 12, 15, 18, 15, 12}.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36292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Dataset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793790" y="494407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{10, 15, 12, 15, 18, 15, 12}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99521" y="436292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Mode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7599521" y="494407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mode is 15, as it appears three times, making it the most frequent value.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80666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462" y="280630"/>
            <a:ext cx="3053358" cy="2245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85813" y="3426023"/>
            <a:ext cx="6777395" cy="7016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Real-World Use of Mode</a:t>
            </a:r>
            <a:endParaRPr lang="en-US" sz="4400" dirty="0"/>
          </a:p>
        </p:txBody>
      </p:sp>
      <p:sp>
        <p:nvSpPr>
          <p:cNvPr id="5" name="Text 1"/>
          <p:cNvSpPr/>
          <p:nvPr/>
        </p:nvSpPr>
        <p:spPr>
          <a:xfrm>
            <a:off x="785813" y="4464367"/>
            <a:ext cx="13058775" cy="3592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mode finds applications in various fields, including business and marketing.</a:t>
            </a:r>
            <a:endParaRPr lang="en-US" sz="1750" dirty="0"/>
          </a:p>
        </p:txBody>
      </p:sp>
      <p:sp>
        <p:nvSpPr>
          <p:cNvPr id="6" name="Shape 2"/>
          <p:cNvSpPr/>
          <p:nvPr/>
        </p:nvSpPr>
        <p:spPr>
          <a:xfrm>
            <a:off x="785813" y="5328642"/>
            <a:ext cx="505182" cy="505182"/>
          </a:xfrm>
          <a:prstGeom prst="roundRect">
            <a:avLst>
              <a:gd name="adj" fmla="val 6667"/>
            </a:avLst>
          </a:prstGeom>
          <a:solidFill>
            <a:srgbClr val="EEE8DD"/>
          </a:solidFill>
          <a:ln/>
        </p:spPr>
      </p:sp>
      <p:sp>
        <p:nvSpPr>
          <p:cNvPr id="7" name="Text 3"/>
          <p:cNvSpPr/>
          <p:nvPr/>
        </p:nvSpPr>
        <p:spPr>
          <a:xfrm>
            <a:off x="958929" y="5412819"/>
            <a:ext cx="158829" cy="3368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650" dirty="0"/>
          </a:p>
        </p:txBody>
      </p:sp>
      <p:sp>
        <p:nvSpPr>
          <p:cNvPr id="8" name="Text 4"/>
          <p:cNvSpPr/>
          <p:nvPr/>
        </p:nvSpPr>
        <p:spPr>
          <a:xfrm>
            <a:off x="1515428" y="5328642"/>
            <a:ext cx="2806660" cy="3507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Business</a:t>
            </a:r>
            <a:endParaRPr lang="en-US" sz="2200" dirty="0"/>
          </a:p>
        </p:txBody>
      </p:sp>
      <p:sp>
        <p:nvSpPr>
          <p:cNvPr id="9" name="Text 5"/>
          <p:cNvSpPr/>
          <p:nvPr/>
        </p:nvSpPr>
        <p:spPr>
          <a:xfrm>
            <a:off x="1515428" y="5814060"/>
            <a:ext cx="3473648" cy="17960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Businesses use mode to identify the most popular product or service, informing inventory management and marketing strategies.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5213509" y="5328642"/>
            <a:ext cx="505182" cy="505182"/>
          </a:xfrm>
          <a:prstGeom prst="roundRect">
            <a:avLst>
              <a:gd name="adj" fmla="val 6667"/>
            </a:avLst>
          </a:prstGeom>
          <a:solidFill>
            <a:srgbClr val="EEE8DD"/>
          </a:solidFill>
          <a:ln/>
        </p:spPr>
      </p:sp>
      <p:sp>
        <p:nvSpPr>
          <p:cNvPr id="11" name="Text 7"/>
          <p:cNvSpPr/>
          <p:nvPr/>
        </p:nvSpPr>
        <p:spPr>
          <a:xfrm>
            <a:off x="5364004" y="5412819"/>
            <a:ext cx="204073" cy="3368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650" dirty="0"/>
          </a:p>
        </p:txBody>
      </p:sp>
      <p:sp>
        <p:nvSpPr>
          <p:cNvPr id="12" name="Text 8"/>
          <p:cNvSpPr/>
          <p:nvPr/>
        </p:nvSpPr>
        <p:spPr>
          <a:xfrm>
            <a:off x="5943124" y="5328642"/>
            <a:ext cx="2806660" cy="3507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Marketing</a:t>
            </a:r>
            <a:endParaRPr lang="en-US" sz="2200" dirty="0"/>
          </a:p>
        </p:txBody>
      </p:sp>
      <p:sp>
        <p:nvSpPr>
          <p:cNvPr id="13" name="Text 9"/>
          <p:cNvSpPr/>
          <p:nvPr/>
        </p:nvSpPr>
        <p:spPr>
          <a:xfrm>
            <a:off x="5943124" y="5814060"/>
            <a:ext cx="3473648" cy="17960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Marketers utilize mode to understand consumer preferences and tailor their campaigns to cater to the most common needs and interests.</a:t>
            </a:r>
            <a:endParaRPr lang="en-US" sz="1750" dirty="0"/>
          </a:p>
        </p:txBody>
      </p:sp>
      <p:sp>
        <p:nvSpPr>
          <p:cNvPr id="14" name="Shape 10"/>
          <p:cNvSpPr/>
          <p:nvPr/>
        </p:nvSpPr>
        <p:spPr>
          <a:xfrm>
            <a:off x="9641205" y="5328642"/>
            <a:ext cx="505182" cy="505182"/>
          </a:xfrm>
          <a:prstGeom prst="roundRect">
            <a:avLst>
              <a:gd name="adj" fmla="val 6667"/>
            </a:avLst>
          </a:prstGeom>
          <a:solidFill>
            <a:srgbClr val="EEE8DD"/>
          </a:solidFill>
          <a:ln/>
        </p:spPr>
      </p:sp>
      <p:sp>
        <p:nvSpPr>
          <p:cNvPr id="15" name="Text 11"/>
          <p:cNvSpPr/>
          <p:nvPr/>
        </p:nvSpPr>
        <p:spPr>
          <a:xfrm>
            <a:off x="9792295" y="5412819"/>
            <a:ext cx="202883" cy="3368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2650" dirty="0"/>
          </a:p>
        </p:txBody>
      </p:sp>
      <p:sp>
        <p:nvSpPr>
          <p:cNvPr id="16" name="Text 12"/>
          <p:cNvSpPr/>
          <p:nvPr/>
        </p:nvSpPr>
        <p:spPr>
          <a:xfrm>
            <a:off x="10370820" y="5328642"/>
            <a:ext cx="2806660" cy="3507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Surveys</a:t>
            </a:r>
            <a:endParaRPr lang="en-US" sz="2200" dirty="0"/>
          </a:p>
        </p:txBody>
      </p:sp>
      <p:sp>
        <p:nvSpPr>
          <p:cNvPr id="17" name="Text 13"/>
          <p:cNvSpPr/>
          <p:nvPr/>
        </p:nvSpPr>
        <p:spPr>
          <a:xfrm>
            <a:off x="10370820" y="5814060"/>
            <a:ext cx="3473648" cy="17960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Survey data analysis uses mode to identify the most frequent responses, providing valuable insights into public opinion and trends.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88" y="2270046"/>
            <a:ext cx="4919305" cy="3689509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280190" y="2230874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Where have you encountered the mode in your everyday life? Share your examples in the comments below!</a:t>
            </a:r>
            <a:endParaRPr lang="en-US" sz="1750" dirty="0"/>
          </a:p>
        </p:txBody>
      </p:sp>
      <p:sp>
        <p:nvSpPr>
          <p:cNvPr id="5" name="Text 1"/>
          <p:cNvSpPr/>
          <p:nvPr/>
        </p:nvSpPr>
        <p:spPr>
          <a:xfrm>
            <a:off x="6280190" y="3211830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endParaRPr lang="en-US" sz="1750" dirty="0"/>
          </a:p>
        </p:txBody>
      </p:sp>
      <p:pic>
        <p:nvPicPr>
          <p:cNvPr id="6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190" y="3829883"/>
            <a:ext cx="566976" cy="566976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6280190" y="462367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Question</a:t>
            </a:r>
            <a:endParaRPr lang="en-US" sz="2200" dirty="0"/>
          </a:p>
        </p:txBody>
      </p:sp>
      <p:sp>
        <p:nvSpPr>
          <p:cNvPr id="8" name="Text 3"/>
          <p:cNvSpPr/>
          <p:nvPr/>
        </p:nvSpPr>
        <p:spPr>
          <a:xfrm>
            <a:off x="6280190" y="5114092"/>
            <a:ext cx="360807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Do you remember a time when the mode helped you understand a trend or pattern in data?</a:t>
            </a:r>
            <a:endParaRPr lang="en-US" sz="1750" dirty="0"/>
          </a:p>
        </p:txBody>
      </p:sp>
      <p:pic>
        <p:nvPicPr>
          <p:cNvPr id="9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8421" y="3829883"/>
            <a:ext cx="566976" cy="566976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10228421" y="462367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Share</a:t>
            </a:r>
            <a:endParaRPr lang="en-US" sz="2200" dirty="0"/>
          </a:p>
        </p:txBody>
      </p:sp>
      <p:sp>
        <p:nvSpPr>
          <p:cNvPr id="11" name="Text 5"/>
          <p:cNvSpPr/>
          <p:nvPr/>
        </p:nvSpPr>
        <p:spPr>
          <a:xfrm>
            <a:off x="10228421" y="5114092"/>
            <a:ext cx="360818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Share your experiences with mode in the comments! We'd love to hear your examples.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7488" y="1655088"/>
            <a:ext cx="4919424" cy="4919424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93790" y="190202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Closing </a:t>
            </a:r>
            <a:endParaRPr lang="en-US" sz="4450" dirty="0"/>
          </a:p>
        </p:txBody>
      </p:sp>
      <p:sp>
        <p:nvSpPr>
          <p:cNvPr id="5" name="Text 1"/>
          <p:cNvSpPr/>
          <p:nvPr/>
        </p:nvSpPr>
        <p:spPr>
          <a:xfrm>
            <a:off x="793790" y="2950964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mode is a valuable statistical tool for understanding the most frequent occurrences within a dataset.</a:t>
            </a:r>
            <a:endParaRPr lang="en-US" sz="1750" dirty="0"/>
          </a:p>
        </p:txBody>
      </p:sp>
      <p:sp>
        <p:nvSpPr>
          <p:cNvPr id="6" name="Shape 2"/>
          <p:cNvSpPr/>
          <p:nvPr/>
        </p:nvSpPr>
        <p:spPr>
          <a:xfrm>
            <a:off x="793790" y="3931920"/>
            <a:ext cx="3664863" cy="2395657"/>
          </a:xfrm>
          <a:prstGeom prst="roundRect">
            <a:avLst>
              <a:gd name="adj" fmla="val 1420"/>
            </a:avLst>
          </a:prstGeom>
          <a:solidFill>
            <a:srgbClr val="EEE8DD"/>
          </a:solidFill>
          <a:ln/>
        </p:spPr>
      </p:sp>
      <p:sp>
        <p:nvSpPr>
          <p:cNvPr id="7" name="Text 3"/>
          <p:cNvSpPr/>
          <p:nvPr/>
        </p:nvSpPr>
        <p:spPr>
          <a:xfrm>
            <a:off x="1020604" y="415873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Summary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1020604" y="4649153"/>
            <a:ext cx="321123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mode represents the most frequent value in a dataset, providing insights into the most common or typical data point.</a:t>
            </a:r>
            <a:endParaRPr lang="en-US" sz="1750" dirty="0"/>
          </a:p>
        </p:txBody>
      </p:sp>
      <p:sp>
        <p:nvSpPr>
          <p:cNvPr id="9" name="Shape 5"/>
          <p:cNvSpPr/>
          <p:nvPr/>
        </p:nvSpPr>
        <p:spPr>
          <a:xfrm>
            <a:off x="4685467" y="3931920"/>
            <a:ext cx="3664863" cy="2395657"/>
          </a:xfrm>
          <a:prstGeom prst="roundRect">
            <a:avLst>
              <a:gd name="adj" fmla="val 1420"/>
            </a:avLst>
          </a:prstGeom>
          <a:solidFill>
            <a:srgbClr val="EEE8DD"/>
          </a:solidFill>
          <a:ln/>
        </p:spPr>
      </p:sp>
      <p:sp>
        <p:nvSpPr>
          <p:cNvPr id="10" name="Text 6"/>
          <p:cNvSpPr/>
          <p:nvPr/>
        </p:nvSpPr>
        <p:spPr>
          <a:xfrm>
            <a:off x="4912281" y="415873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Applications</a:t>
            </a:r>
            <a:endParaRPr lang="en-US" sz="2200" dirty="0"/>
          </a:p>
        </p:txBody>
      </p:sp>
      <p:sp>
        <p:nvSpPr>
          <p:cNvPr id="11" name="Text 7"/>
          <p:cNvSpPr/>
          <p:nvPr/>
        </p:nvSpPr>
        <p:spPr>
          <a:xfrm>
            <a:off x="4912281" y="4649153"/>
            <a:ext cx="321123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Mode finds applications in various fields, from business to marketing to survey analysis.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083" y="1650683"/>
            <a:ext cx="4928235" cy="4928235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81526" y="614482"/>
            <a:ext cx="6795611" cy="6978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450"/>
              </a:lnSpc>
              <a:buNone/>
            </a:pPr>
            <a:r>
              <a:rPr lang="en-US" sz="4350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Follow for More Insights</a:t>
            </a:r>
            <a:endParaRPr lang="en-US" sz="4350" dirty="0"/>
          </a:p>
        </p:txBody>
      </p:sp>
      <p:sp>
        <p:nvSpPr>
          <p:cNvPr id="5" name="Text 1"/>
          <p:cNvSpPr/>
          <p:nvPr/>
        </p:nvSpPr>
        <p:spPr>
          <a:xfrm>
            <a:off x="781526" y="1647230"/>
            <a:ext cx="7580948" cy="3573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Stay tuned for more statistical concepts and data analysis insights.</a:t>
            </a:r>
            <a:endParaRPr lang="en-US" sz="1750" dirty="0"/>
          </a:p>
        </p:txBody>
      </p:sp>
      <p:pic>
        <p:nvPicPr>
          <p:cNvPr id="6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526" y="2255758"/>
            <a:ext cx="1116449" cy="1786414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2232898" y="2479000"/>
            <a:ext cx="2791301" cy="3488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Subscribe</a:t>
            </a:r>
            <a:endParaRPr lang="en-US" sz="2150" dirty="0"/>
          </a:p>
        </p:txBody>
      </p:sp>
      <p:sp>
        <p:nvSpPr>
          <p:cNvPr id="8" name="Text 3"/>
          <p:cNvSpPr/>
          <p:nvPr/>
        </p:nvSpPr>
        <p:spPr>
          <a:xfrm>
            <a:off x="2232898" y="2961799"/>
            <a:ext cx="6129576" cy="7146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Subscribe to our channel to receive notifications about new videos and resources.</a:t>
            </a:r>
            <a:endParaRPr lang="en-US" sz="1750" dirty="0"/>
          </a:p>
        </p:txBody>
      </p:sp>
      <p:pic>
        <p:nvPicPr>
          <p:cNvPr id="9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526" y="4042172"/>
            <a:ext cx="1116449" cy="1786414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2232898" y="4265414"/>
            <a:ext cx="2791301" cy="3488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Share</a:t>
            </a:r>
            <a:endParaRPr lang="en-US" sz="2150" dirty="0"/>
          </a:p>
        </p:txBody>
      </p:sp>
      <p:sp>
        <p:nvSpPr>
          <p:cNvPr id="11" name="Text 5"/>
          <p:cNvSpPr/>
          <p:nvPr/>
        </p:nvSpPr>
        <p:spPr>
          <a:xfrm>
            <a:off x="2232898" y="4748213"/>
            <a:ext cx="6129576" cy="7146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Share this video with your friends and colleagues to help spread the knowledge of statistics.</a:t>
            </a:r>
            <a:endParaRPr lang="en-US" sz="1750" dirty="0"/>
          </a:p>
        </p:txBody>
      </p:sp>
      <p:pic>
        <p:nvPicPr>
          <p:cNvPr id="12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526" y="5828586"/>
            <a:ext cx="1116449" cy="1786414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2232898" y="6051828"/>
            <a:ext cx="2791301" cy="3488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Engage</a:t>
            </a:r>
            <a:endParaRPr lang="en-US" sz="2150" dirty="0"/>
          </a:p>
        </p:txBody>
      </p:sp>
      <p:sp>
        <p:nvSpPr>
          <p:cNvPr id="14" name="Text 7"/>
          <p:cNvSpPr/>
          <p:nvPr/>
        </p:nvSpPr>
        <p:spPr>
          <a:xfrm>
            <a:off x="2232898" y="6534626"/>
            <a:ext cx="6129576" cy="7146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Leave a comment below with your thoughts and questions about the mode.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88" y="2731175"/>
            <a:ext cx="4919305" cy="2767132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280190" y="322742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Thank You</a:t>
            </a:r>
            <a:endParaRPr lang="en-US" sz="4450" dirty="0"/>
          </a:p>
        </p:txBody>
      </p:sp>
      <p:sp>
        <p:nvSpPr>
          <p:cNvPr id="5" name="Text 1"/>
          <p:cNvSpPr/>
          <p:nvPr/>
        </p:nvSpPr>
        <p:spPr>
          <a:xfrm>
            <a:off x="6280190" y="4276368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Thank you for watching! We hope this video has helped you understand the mode in statistics.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2024-09-06T06:37:53Z</dcterms:created>
  <dcterms:modified xsi:type="dcterms:W3CDTF">2024-09-06T06:37:53Z</dcterms:modified>
</cp:coreProperties>
</file>