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9FF4D-B79D-4E69-BC66-0E9F9C37A979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15E8D-A15E-4CA7-9B70-D9EE42519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8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15E8D-A15E-4CA7-9B70-D9EE42519BD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9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6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82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2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78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88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4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4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8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D6E2-9D31-435A-AFD4-23EFA51E9688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BDCC11-E4F0-4FF9-9E8A-750D18927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9082-C83D-A3B4-CBA0-D47C17D19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Maven Toy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9F506-30C7-4B73-ABD7-6E10117BC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SQL-based Analysis of Toy Sales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E5BC-4C31-963C-3E7E-F52B96C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0B09-9020-828C-505F-1ADDD247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47832"/>
          </a:xfrm>
        </p:spPr>
        <p:txBody>
          <a:bodyPr/>
          <a:lstStyle/>
          <a:p>
            <a:r>
              <a:rPr lang="en-US" dirty="0"/>
              <a:t>Identify any seasonal patterns or growth trends</a:t>
            </a:r>
          </a:p>
          <a:p>
            <a:r>
              <a:rPr lang="en-US" dirty="0"/>
              <a:t>Note any significant events or promotions that might explain spikes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027F1-2861-814D-1942-20314426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0" r="63143"/>
          <a:stretch/>
        </p:blipFill>
        <p:spPr>
          <a:xfrm>
            <a:off x="677334" y="3438612"/>
            <a:ext cx="6785810" cy="31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1627-AA77-E6FE-1E1B-5F74FB6F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6125-DB90-CD01-9E94-CADC7FBC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28043"/>
          </a:xfrm>
        </p:spPr>
        <p:txBody>
          <a:bodyPr/>
          <a:lstStyle/>
          <a:p>
            <a:r>
              <a:rPr lang="en-US" dirty="0"/>
              <a:t>Comparison of highest and lowest performing stores</a:t>
            </a:r>
          </a:p>
          <a:p>
            <a:r>
              <a:rPr lang="en-US" dirty="0"/>
              <a:t>Factors contributing to performance differences (location, product mix, etc.)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42727-4B46-3823-63CD-4F6BE7913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99874"/>
            <a:ext cx="8037095" cy="36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57EC-DD79-21A6-7783-F4717B98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Product Profitability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23ED-FCB9-24E7-D85F-5D12FB5E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/>
          <a:lstStyle/>
          <a:p>
            <a:r>
              <a:rPr lang="en-US" dirty="0"/>
              <a:t>Table showing top 5 products by profit margin</a:t>
            </a:r>
          </a:p>
          <a:p>
            <a:r>
              <a:rPr lang="en-US" dirty="0"/>
              <a:t>Brief explanation of how profit margin was calculated</a:t>
            </a:r>
          </a:p>
          <a:p>
            <a:r>
              <a:rPr lang="en-US" dirty="0"/>
              <a:t>Discussion on balancing high-margin products with sales volume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A2D73-F790-BCD2-BA8D-207A247E5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895" t="58005" r="46895" b="-2318"/>
          <a:stretch/>
        </p:blipFill>
        <p:spPr>
          <a:xfrm>
            <a:off x="-5502442" y="3613335"/>
            <a:ext cx="13876421" cy="30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268A-6114-9FF3-1007-4625BBF2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Distribution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BE47-FA32-380E-F1FD-B4F1AFE5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n-US" dirty="0"/>
              <a:t>Identify top-performing cities and potential growth areas</a:t>
            </a:r>
          </a:p>
          <a:p>
            <a:r>
              <a:rPr lang="en-US" dirty="0"/>
              <a:t>Correlation with population density or local economic factors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67D9F-DC1A-1B5E-324B-060C811FA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145823" cy="3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B2EE-F598-0A9A-4613-82B0F886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Store Age on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22F9-4D60-FCD8-48BB-8E25468E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320801"/>
          </a:xfrm>
        </p:spPr>
        <p:txBody>
          <a:bodyPr/>
          <a:lstStyle/>
          <a:p>
            <a:r>
              <a:rPr lang="en-US" dirty="0"/>
              <a:t>Insights on how newer vs. older stores are performing</a:t>
            </a:r>
          </a:p>
          <a:p>
            <a:r>
              <a:rPr lang="en-US" dirty="0"/>
              <a:t>Discussion on potential reasons (establishment in the community, initial hype, etc.)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1A26D-FEFF-4287-ECCD-ED36F748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57008"/>
            <a:ext cx="7748045" cy="33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AB7-D328-934C-F982-5D00C6DD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2526"/>
          </a:xfrm>
        </p:spPr>
        <p:txBody>
          <a:bodyPr/>
          <a:lstStyle/>
          <a:p>
            <a:r>
              <a:rPr lang="en-US" dirty="0"/>
              <a:t>Store Contribution to Total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77C2-30EB-50C0-CAC5-1A670AF6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27"/>
            <a:ext cx="8596668" cy="1171073"/>
          </a:xfrm>
        </p:spPr>
        <p:txBody>
          <a:bodyPr/>
          <a:lstStyle/>
          <a:p>
            <a:r>
              <a:rPr lang="en-US" dirty="0"/>
              <a:t>Highlight stores with significant contributions</a:t>
            </a:r>
          </a:p>
          <a:p>
            <a:r>
              <a:rPr lang="en-US" dirty="0"/>
              <a:t>Discussion on potential for replicating success of top-contributing stores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17478-51D0-B606-54B7-A2BC7A5D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2743200"/>
            <a:ext cx="51334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1D9C-6D34-596B-94FC-5EAD2678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Levels vs.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6D33-ADCF-4A60-2CB6-A04B79A3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93264"/>
          </a:xfrm>
        </p:spPr>
        <p:txBody>
          <a:bodyPr/>
          <a:lstStyle/>
          <a:p>
            <a:r>
              <a:rPr lang="en-US" dirty="0"/>
              <a:t>Identify products that may need restocking or have excess inventory</a:t>
            </a:r>
          </a:p>
          <a:p>
            <a:r>
              <a:rPr lang="en-US" dirty="0"/>
              <a:t>Discussion on inventory management strategies</a:t>
            </a:r>
          </a:p>
          <a:p>
            <a:r>
              <a:rPr lang="en-US" dirty="0"/>
              <a:t>Comparison of current stock levels and sales for key products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9ECAF-4178-BA2E-A18A-0E0CA879C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94547"/>
            <a:ext cx="7873107" cy="27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AFE0-DCF8-93D5-8B04-386D65AD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Growth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85B4-7347-20AB-F403-3A4E507A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63874"/>
          </a:xfrm>
        </p:spPr>
        <p:txBody>
          <a:bodyPr/>
          <a:lstStyle/>
          <a:p>
            <a:r>
              <a:rPr lang="en-US" dirty="0"/>
              <a:t>Highlight significant growth periods or slowdowns</a:t>
            </a:r>
          </a:p>
          <a:p>
            <a:r>
              <a:rPr lang="en-US" dirty="0"/>
              <a:t>Correlation with external factors or internal initiatives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DDC4-ED1C-348B-6C66-602CE8A4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2983832"/>
            <a:ext cx="8901214" cy="38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1F55D0-7680-247E-9E5D-CA4615AF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and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79D4A-DBF1-3512-0C5F-B1A724F4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16445"/>
            <a:ext cx="4185623" cy="513955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96157-8D74-95C2-2D48-842AD193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0"/>
            <a:ext cx="4185623" cy="466290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Store Performance Variability: There's significant variation in performance across stores, with some dramatically outperforming others.</a:t>
            </a:r>
          </a:p>
          <a:p>
            <a:r>
              <a:rPr lang="en-US" dirty="0"/>
              <a:t>Product Category Impact: Certain product categories contribute disproportionately to overall revenue.</a:t>
            </a:r>
          </a:p>
          <a:p>
            <a:r>
              <a:rPr lang="en-US" dirty="0"/>
              <a:t>Inventory Management Challenges: Some products are frequently out of stock, while others have excess inventory.</a:t>
            </a:r>
          </a:p>
          <a:p>
            <a:r>
              <a:rPr lang="en-US" dirty="0"/>
              <a:t>Seasonal Sales Patterns: Monthly sales trends indicate clear seasonality in purchasing behavior.</a:t>
            </a:r>
          </a:p>
          <a:p>
            <a:r>
              <a:rPr lang="en-US" dirty="0"/>
              <a:t>Store Age Influence: Newer stores show different performance patterns compared to more established locations.</a:t>
            </a:r>
          </a:p>
          <a:p>
            <a:r>
              <a:rPr lang="en-US" dirty="0"/>
              <a:t>Product Profitability: The most popular products aren't necessarily the most profitable.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B0881-6945-3D90-709E-D2ECF746E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416445"/>
            <a:ext cx="4185618" cy="513955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1169-59EA-D582-5677-D5636213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30401"/>
            <a:ext cx="4185617" cy="46629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Optimize Store Performance: Conduct a detailed analysis of top-performing stores to identify best practices.</a:t>
            </a:r>
          </a:p>
          <a:p>
            <a:r>
              <a:rPr lang="en-US" dirty="0"/>
              <a:t>Category Management: Allocate more resources and shelf space to high-performing product categories.</a:t>
            </a:r>
          </a:p>
          <a:p>
            <a:r>
              <a:rPr lang="en-US" dirty="0"/>
              <a:t>Improve Inventory Management: Implement a more responsive inventory system to reduce stockouts of popular items.</a:t>
            </a:r>
          </a:p>
          <a:p>
            <a:r>
              <a:rPr lang="en-US" dirty="0"/>
              <a:t>Seasonal Strategy: Adjust staffing and inventory levels to anticipate seasonal demand fluctuations.</a:t>
            </a:r>
          </a:p>
          <a:p>
            <a:r>
              <a:rPr lang="en-US" dirty="0"/>
              <a:t>Store Lifecycle Management: Provide additional support and resources to newer stores to help them ramp up quickly.</a:t>
            </a:r>
          </a:p>
          <a:p>
            <a:r>
              <a:rPr lang="en-US" dirty="0"/>
              <a:t>Profitability Focus: Promote high-margin products more aggressively to balance sales volume with profitability.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91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D9ADCA-24B9-3357-2FFB-DD972612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B37CC-C783-726B-8A03-EC0D8BC5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  <a:p>
            <a:r>
              <a:rPr lang="en-US" dirty="0"/>
              <a:t>Free feel to ask </a:t>
            </a:r>
            <a:r>
              <a:rPr lang="en-IN" dirty="0"/>
              <a:t>Any questions.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3B8D1-3ABC-EE84-4F3F-FC7D25A3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89" y="3192378"/>
            <a:ext cx="7038277" cy="31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59D3-730B-ED6A-05D4-6742BC5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47CC-6596-5A7F-BBC2-3A45EAE2E3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pPr marL="400050" lvl="1" indent="0">
              <a:buNone/>
            </a:pPr>
            <a:r>
              <a:rPr lang="en-US" dirty="0"/>
              <a:t>Analyze toy sales data to gain insights into inventory management, product performance, sales trends, and store operations.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FAFB1-DA51-E069-D2C2-068A9D07C4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Dataset Overview:</a:t>
            </a:r>
          </a:p>
          <a:p>
            <a:pPr marL="400050" lvl="1" indent="0">
              <a:buNone/>
            </a:pPr>
            <a:r>
              <a:rPr lang="en-US" dirty="0"/>
              <a:t>Four tables: Inventory, Products, Sales, and Stores.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D103-2F5E-077B-2740-43155F2E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C60F-4586-F741-9846-C9E23ECD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/>
              <a:t>Tables:Inventory</a:t>
            </a:r>
            <a:r>
              <a:rPr lang="en-US" b="1" dirty="0"/>
              <a:t> Table: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Stock_On_Hand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Products Table: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Product_Category</a:t>
            </a:r>
            <a:r>
              <a:rPr lang="en-US" dirty="0"/>
              <a:t>, </a:t>
            </a:r>
            <a:r>
              <a:rPr lang="en-US" dirty="0" err="1"/>
              <a:t>Product_Cost</a:t>
            </a:r>
            <a:r>
              <a:rPr lang="en-US" dirty="0"/>
              <a:t>, </a:t>
            </a:r>
            <a:r>
              <a:rPr lang="en-US" dirty="0" err="1"/>
              <a:t>Product_Price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Table: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Sale_ID</a:t>
            </a:r>
            <a:r>
              <a:rPr lang="en-US" dirty="0"/>
              <a:t>, Date, </a:t>
            </a: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Units.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Stores Table: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Store_Name</a:t>
            </a:r>
            <a:r>
              <a:rPr lang="en-US" dirty="0"/>
              <a:t>, </a:t>
            </a:r>
            <a:r>
              <a:rPr lang="en-US" dirty="0" err="1"/>
              <a:t>Store_City</a:t>
            </a:r>
            <a:r>
              <a:rPr lang="en-US" dirty="0"/>
              <a:t>, </a:t>
            </a:r>
            <a:r>
              <a:rPr lang="en-US" dirty="0" err="1"/>
              <a:t>Store_Location</a:t>
            </a:r>
            <a:r>
              <a:rPr lang="en-US" dirty="0"/>
              <a:t>, </a:t>
            </a:r>
            <a:r>
              <a:rPr lang="en-US" dirty="0" err="1"/>
              <a:t>Store_Open_Date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6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0B5D-0215-BD15-67F7-CDDE157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1552E-BEEA-C744-2230-C40F1FEDB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Key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DC3E3-5809-5A6E-FE19-F77A5141D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Analyze sales trends and patterns.</a:t>
            </a:r>
          </a:p>
          <a:p>
            <a:r>
              <a:rPr lang="en-US" dirty="0"/>
              <a:t>Evaluate inventory levels across stores.</a:t>
            </a:r>
          </a:p>
          <a:p>
            <a:r>
              <a:rPr lang="en-US" dirty="0"/>
              <a:t>Assess product performance across different categories.</a:t>
            </a:r>
          </a:p>
          <a:p>
            <a:r>
              <a:rPr lang="en-US" dirty="0"/>
              <a:t>Understand store-level operations and sales performance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999928-6407-1700-6222-47E9AEAAE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0158A2-96E7-FB35-03A5-E515360C1A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SQL queries to answer 15 key business questions from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91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3A7-D67C-3310-392F-27A8461D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490663"/>
            <a:ext cx="8596668" cy="1320800"/>
          </a:xfrm>
        </p:spPr>
        <p:txBody>
          <a:bodyPr/>
          <a:lstStyle/>
          <a:p>
            <a:r>
              <a:rPr lang="en-IN" dirty="0"/>
              <a:t>Tools and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6E90A-A979-A328-0848-B149D4424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53C1-F372-D7A6-1BC6-DCF46CB6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17" cy="2355865"/>
          </a:xfrm>
        </p:spPr>
        <p:txBody>
          <a:bodyPr/>
          <a:lstStyle/>
          <a:p>
            <a:r>
              <a:rPr lang="en-US" dirty="0"/>
              <a:t>SQL for data extraction and analysis.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5804-3F88-CAE0-B76E-6122EAF48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74E14-0780-7BDA-4C90-9D4C3C24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5" y="2737245"/>
            <a:ext cx="3996622" cy="2208381"/>
          </a:xfrm>
        </p:spPr>
        <p:txBody>
          <a:bodyPr/>
          <a:lstStyle/>
          <a:p>
            <a:r>
              <a:rPr lang="fr-FR" dirty="0"/>
              <a:t>SQL Joins (INNER JOIN, LEFT JOIN, etc.)</a:t>
            </a:r>
          </a:p>
          <a:p>
            <a:r>
              <a:rPr lang="en-IN" dirty="0"/>
              <a:t>Aggregation Functions (SUM, COUNT, AVG, etc.)</a:t>
            </a:r>
            <a:endParaRPr lang="fr-FR" dirty="0"/>
          </a:p>
          <a:p>
            <a:r>
              <a:rPr lang="en-IN" dirty="0"/>
              <a:t>Filtering and Sorting</a:t>
            </a:r>
            <a:endParaRPr lang="fr-FR" dirty="0"/>
          </a:p>
          <a:p>
            <a:r>
              <a:rPr lang="en-IN" dirty="0"/>
              <a:t>Date Manipulation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91FD1-CF10-F8F7-8459-553D54E4E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5" y="4945627"/>
            <a:ext cx="6885262" cy="16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59F6-8399-8901-CC88-2F33CDE1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Revenue by Store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87F7F0-43AF-917E-7047-7A50225B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5743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Key findings: </a:t>
            </a:r>
            <a:endParaRPr lang="en-US" dirty="0"/>
          </a:p>
          <a:p>
            <a:r>
              <a:rPr lang="en-US" dirty="0"/>
              <a:t>Top performing store with  Amount  in sales</a:t>
            </a:r>
            <a:r>
              <a:rPr lang="en-IN" dirty="0"/>
              <a:t>Highlight top-performing stores</a:t>
            </a:r>
          </a:p>
          <a:p>
            <a:r>
              <a:rPr lang="en-US" dirty="0"/>
              <a:t>Lowest performing store with Amount in sales</a:t>
            </a:r>
          </a:p>
          <a:p>
            <a:r>
              <a:rPr lang="en-IN" dirty="0"/>
              <a:t>Average store revenue:</a:t>
            </a:r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5AAE5-4D47-A548-3AB9-8DF57D09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3"/>
          <a:stretch/>
        </p:blipFill>
        <p:spPr>
          <a:xfrm>
            <a:off x="561474" y="4048209"/>
            <a:ext cx="7122693" cy="25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2494-A099-A54C-56EE-C06DAA42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5618-AB93-AEAA-7E14-7DA331DA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/>
          <a:lstStyle/>
          <a:p>
            <a:r>
              <a:rPr lang="en-US" dirty="0"/>
              <a:t>Table of top 5 products by units sold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E91FB-B72C-7D5A-E27F-84DAB7F6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" t="68047" r="1724" b="1053"/>
          <a:stretch/>
        </p:blipFill>
        <p:spPr>
          <a:xfrm>
            <a:off x="368044" y="3080084"/>
            <a:ext cx="8905958" cy="33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D394-2740-D91F-5424-D3424A5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Performance by Product Category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6AD3-F412-61AD-F5AF-A93E6127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0948"/>
          </a:xfrm>
        </p:spPr>
        <p:txBody>
          <a:bodyPr/>
          <a:lstStyle/>
          <a:p>
            <a:r>
              <a:rPr lang="en-US" dirty="0"/>
              <a:t>Highlight best and worst performing categories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2D080-1BB1-414E-A05A-6C8F01223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8"/>
          <a:stretch/>
        </p:blipFill>
        <p:spPr>
          <a:xfrm>
            <a:off x="501186" y="3101728"/>
            <a:ext cx="7628281" cy="33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8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33F3-1B8D-B5BB-3118-794E0D9C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8D0C-8BD4-B6D5-A181-304B308B1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29095"/>
          </a:xfrm>
        </p:spPr>
        <p:txBody>
          <a:bodyPr/>
          <a:lstStyle/>
          <a:p>
            <a:r>
              <a:rPr lang="en-US" dirty="0"/>
              <a:t>Overview of current inventory levels</a:t>
            </a:r>
          </a:p>
          <a:p>
            <a:r>
              <a:rPr lang="en-US" dirty="0"/>
              <a:t>Products that are out of stock</a:t>
            </a:r>
          </a:p>
          <a:p>
            <a:r>
              <a:rPr lang="en-US" dirty="0"/>
              <a:t>Highlight stores with critical inventory levels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9F932-84F4-93BC-9576-B0FE7B0C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13" r="59079"/>
          <a:stretch/>
        </p:blipFill>
        <p:spPr>
          <a:xfrm>
            <a:off x="677334" y="3689684"/>
            <a:ext cx="567534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89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688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Maven Toy Data Analysis</vt:lpstr>
      <vt:lpstr>Project Overview</vt:lpstr>
      <vt:lpstr>Dataset Details</vt:lpstr>
      <vt:lpstr>Problem Statement</vt:lpstr>
      <vt:lpstr>Tools and Techniques</vt:lpstr>
      <vt:lpstr>Total Sales Revenue by Store</vt:lpstr>
      <vt:lpstr>Top-Selling Products</vt:lpstr>
      <vt:lpstr>Sales Performance by Product Category</vt:lpstr>
      <vt:lpstr>Inventory Analysis</vt:lpstr>
      <vt:lpstr>Monthly Sales Trends</vt:lpstr>
      <vt:lpstr>Store Performance Comparison</vt:lpstr>
      <vt:lpstr>Product Profitability </vt:lpstr>
      <vt:lpstr>Sales Distribution by City</vt:lpstr>
      <vt:lpstr>Impact of Store Age on Sales</vt:lpstr>
      <vt:lpstr>Store Contribution to Total Sales</vt:lpstr>
      <vt:lpstr>Stock Levels vs. Sales</vt:lpstr>
      <vt:lpstr>Sales Growth Over Time</vt:lpstr>
      <vt:lpstr>Key Insights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Jasil</dc:creator>
  <cp:lastModifiedBy>Muhammed Jasil</cp:lastModifiedBy>
  <cp:revision>1</cp:revision>
  <dcterms:created xsi:type="dcterms:W3CDTF">2024-09-15T15:24:17Z</dcterms:created>
  <dcterms:modified xsi:type="dcterms:W3CDTF">2024-09-15T17:29:52Z</dcterms:modified>
</cp:coreProperties>
</file>