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83" r:id="rId7"/>
    <p:sldId id="261" r:id="rId8"/>
    <p:sldId id="262" r:id="rId9"/>
    <p:sldId id="292" r:id="rId10"/>
    <p:sldId id="263" r:id="rId11"/>
    <p:sldId id="264" r:id="rId12"/>
    <p:sldId id="265" r:id="rId13"/>
    <p:sldId id="277" r:id="rId14"/>
    <p:sldId id="290" r:id="rId15"/>
    <p:sldId id="267" r:id="rId16"/>
    <p:sldId id="282" r:id="rId17"/>
    <p:sldId id="270" r:id="rId18"/>
    <p:sldId id="288" r:id="rId19"/>
    <p:sldId id="269" r:id="rId20"/>
    <p:sldId id="286" r:id="rId21"/>
    <p:sldId id="271" r:id="rId22"/>
    <p:sldId id="272" r:id="rId23"/>
    <p:sldId id="291" r:id="rId24"/>
    <p:sldId id="274" r:id="rId25"/>
    <p:sldId id="279" r:id="rId26"/>
    <p:sldId id="278" r:id="rId27"/>
    <p:sldId id="280" r:id="rId28"/>
    <p:sldId id="289" r:id="rId29"/>
    <p:sldId id="285" r:id="rId30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gqso+muD7qxSKyk66oXGt+27nM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837C62-F572-4C06-BF60-E158712FDBA4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E14EA5-0050-4677-BCE9-259259876AC2}">
      <dgm:prSet phldrT="[Text]"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App Development</a:t>
          </a:r>
        </a:p>
      </dgm:t>
    </dgm:pt>
    <dgm:pt modelId="{0C811FDB-DE4B-49C5-ACCA-7A966A0DDA1B}" type="parTrans" cxnId="{6A5A14B5-95C8-40A0-AEC9-D6FAD31BBD03}">
      <dgm:prSet/>
      <dgm:spPr/>
      <dgm:t>
        <a:bodyPr/>
        <a:lstStyle/>
        <a:p>
          <a:endParaRPr lang="en-US"/>
        </a:p>
      </dgm:t>
    </dgm:pt>
    <dgm:pt modelId="{BFEC44F2-8C94-443A-B97C-D6DBA60430CE}" type="sibTrans" cxnId="{6A5A14B5-95C8-40A0-AEC9-D6FAD31BBD03}">
      <dgm:prSet/>
      <dgm:spPr/>
      <dgm:t>
        <a:bodyPr/>
        <a:lstStyle/>
        <a:p>
          <a:endParaRPr lang="en-US"/>
        </a:p>
      </dgm:t>
    </dgm:pt>
    <dgm:pt modelId="{E43719B3-01E4-435F-B43C-EC8940284F71}">
      <dgm:prSet phldrT="[Text]"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Mobile Training and Testing</a:t>
          </a:r>
        </a:p>
      </dgm:t>
    </dgm:pt>
    <dgm:pt modelId="{0767545D-09AB-4608-8EC7-D1D5465365D0}" type="parTrans" cxnId="{D0C9CDA5-8B0C-4C81-8A57-BC83132C2FC0}">
      <dgm:prSet/>
      <dgm:spPr/>
      <dgm:t>
        <a:bodyPr/>
        <a:lstStyle/>
        <a:p>
          <a:endParaRPr lang="en-US"/>
        </a:p>
      </dgm:t>
    </dgm:pt>
    <dgm:pt modelId="{1D6F4F3F-C81C-47F5-8980-AB6E8F93B3F8}" type="sibTrans" cxnId="{D0C9CDA5-8B0C-4C81-8A57-BC83132C2FC0}">
      <dgm:prSet/>
      <dgm:spPr/>
      <dgm:t>
        <a:bodyPr/>
        <a:lstStyle/>
        <a:p>
          <a:endParaRPr lang="en-US"/>
        </a:p>
      </dgm:t>
    </dgm:pt>
    <dgm:pt modelId="{B4CF3EC2-2AD1-4FEB-BF84-A01FE5045F9C}">
      <dgm:prSet phldrT="[Text]"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Integration of Model and App</a:t>
          </a:r>
        </a:p>
      </dgm:t>
    </dgm:pt>
    <dgm:pt modelId="{3F627288-5251-4029-A13D-F2FFDF11A266}" type="parTrans" cxnId="{2C56AC45-A390-4947-9870-798016B1EFBA}">
      <dgm:prSet/>
      <dgm:spPr/>
      <dgm:t>
        <a:bodyPr/>
        <a:lstStyle/>
        <a:p>
          <a:endParaRPr lang="en-US"/>
        </a:p>
      </dgm:t>
    </dgm:pt>
    <dgm:pt modelId="{5A27A190-4570-4BF3-868F-B82845DF548D}" type="sibTrans" cxnId="{2C56AC45-A390-4947-9870-798016B1EFBA}">
      <dgm:prSet/>
      <dgm:spPr/>
      <dgm:t>
        <a:bodyPr/>
        <a:lstStyle/>
        <a:p>
          <a:endParaRPr lang="en-US"/>
        </a:p>
      </dgm:t>
    </dgm:pt>
    <dgm:pt modelId="{9AD493F9-0D4D-4D55-AD50-165B37D05BC2}">
      <dgm:prSet phldrT="[Text]"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Documentation</a:t>
          </a:r>
        </a:p>
      </dgm:t>
    </dgm:pt>
    <dgm:pt modelId="{EE8C30A1-7045-4D2D-8D1F-B8C6097C44B2}" type="parTrans" cxnId="{C951461F-72E7-4FDD-A0CA-723AA30A6A4D}">
      <dgm:prSet/>
      <dgm:spPr/>
      <dgm:t>
        <a:bodyPr/>
        <a:lstStyle/>
        <a:p>
          <a:endParaRPr lang="en-US"/>
        </a:p>
      </dgm:t>
    </dgm:pt>
    <dgm:pt modelId="{7FF276C2-40D5-4F2C-8BF0-40FACD811970}" type="sibTrans" cxnId="{C951461F-72E7-4FDD-A0CA-723AA30A6A4D}">
      <dgm:prSet/>
      <dgm:spPr/>
      <dgm:t>
        <a:bodyPr/>
        <a:lstStyle/>
        <a:p>
          <a:endParaRPr lang="en-US"/>
        </a:p>
      </dgm:t>
    </dgm:pt>
    <dgm:pt modelId="{F486BCAF-5007-447C-870D-37202F1487D9}" type="pres">
      <dgm:prSet presAssocID="{DF837C62-F572-4C06-BF60-E158712FDBA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9B5303F1-5C6E-4120-9D48-7C6B40CAEE2C}" type="pres">
      <dgm:prSet presAssocID="{EAE14EA5-0050-4677-BCE9-259259876AC2}" presName="singleCycle" presStyleCnt="0"/>
      <dgm:spPr/>
    </dgm:pt>
    <dgm:pt modelId="{4B1C271F-ACB9-4BD3-AC71-8FC1E599DB45}" type="pres">
      <dgm:prSet presAssocID="{EAE14EA5-0050-4677-BCE9-259259876AC2}" presName="singleCenter" presStyleLbl="node1" presStyleIdx="0" presStyleCnt="4" custScaleY="135436">
        <dgm:presLayoutVars>
          <dgm:chMax val="7"/>
          <dgm:chPref val="7"/>
        </dgm:presLayoutVars>
      </dgm:prSet>
      <dgm:spPr/>
    </dgm:pt>
    <dgm:pt modelId="{3232CEAF-29BC-4C9D-AB50-D5B95620AD8F}" type="pres">
      <dgm:prSet presAssocID="{0767545D-09AB-4608-8EC7-D1D5465365D0}" presName="Name56" presStyleLbl="parChTrans1D2" presStyleIdx="0" presStyleCnt="3"/>
      <dgm:spPr/>
    </dgm:pt>
    <dgm:pt modelId="{03269D1D-FCA7-45A1-BDBA-B9D10499AD6E}" type="pres">
      <dgm:prSet presAssocID="{E43719B3-01E4-435F-B43C-EC8940284F71}" presName="text0" presStyleLbl="node1" presStyleIdx="1" presStyleCnt="4" custScaleX="233557">
        <dgm:presLayoutVars>
          <dgm:bulletEnabled val="1"/>
        </dgm:presLayoutVars>
      </dgm:prSet>
      <dgm:spPr/>
    </dgm:pt>
    <dgm:pt modelId="{5815F2CB-BD9E-4032-AE4D-C6CA61D4D76F}" type="pres">
      <dgm:prSet presAssocID="{3F627288-5251-4029-A13D-F2FFDF11A266}" presName="Name56" presStyleLbl="parChTrans1D2" presStyleIdx="1" presStyleCnt="3"/>
      <dgm:spPr/>
    </dgm:pt>
    <dgm:pt modelId="{9EDCB7B9-EF0B-4BC5-A64D-23FD935E716E}" type="pres">
      <dgm:prSet presAssocID="{B4CF3EC2-2AD1-4FEB-BF84-A01FE5045F9C}" presName="text0" presStyleLbl="node1" presStyleIdx="2" presStyleCnt="4" custScaleX="181252">
        <dgm:presLayoutVars>
          <dgm:bulletEnabled val="1"/>
        </dgm:presLayoutVars>
      </dgm:prSet>
      <dgm:spPr/>
    </dgm:pt>
    <dgm:pt modelId="{A33D88CC-E9A0-4271-A8C3-0A9AEA5534D2}" type="pres">
      <dgm:prSet presAssocID="{EE8C30A1-7045-4D2D-8D1F-B8C6097C44B2}" presName="Name56" presStyleLbl="parChTrans1D2" presStyleIdx="2" presStyleCnt="3"/>
      <dgm:spPr/>
    </dgm:pt>
    <dgm:pt modelId="{80F795B7-835F-4715-AA01-09603C1EA130}" type="pres">
      <dgm:prSet presAssocID="{9AD493F9-0D4D-4D55-AD50-165B37D05BC2}" presName="text0" presStyleLbl="node1" presStyleIdx="3" presStyleCnt="4" custScaleX="172806">
        <dgm:presLayoutVars>
          <dgm:bulletEnabled val="1"/>
        </dgm:presLayoutVars>
      </dgm:prSet>
      <dgm:spPr/>
    </dgm:pt>
  </dgm:ptLst>
  <dgm:cxnLst>
    <dgm:cxn modelId="{732DA403-B12E-4B1C-A120-AE8B34A81AF6}" type="presOf" srcId="{E43719B3-01E4-435F-B43C-EC8940284F71}" destId="{03269D1D-FCA7-45A1-BDBA-B9D10499AD6E}" srcOrd="0" destOrd="0" presId="urn:microsoft.com/office/officeart/2008/layout/RadialCluster"/>
    <dgm:cxn modelId="{C951461F-72E7-4FDD-A0CA-723AA30A6A4D}" srcId="{EAE14EA5-0050-4677-BCE9-259259876AC2}" destId="{9AD493F9-0D4D-4D55-AD50-165B37D05BC2}" srcOrd="2" destOrd="0" parTransId="{EE8C30A1-7045-4D2D-8D1F-B8C6097C44B2}" sibTransId="{7FF276C2-40D5-4F2C-8BF0-40FACD811970}"/>
    <dgm:cxn modelId="{2C56AC45-A390-4947-9870-798016B1EFBA}" srcId="{EAE14EA5-0050-4677-BCE9-259259876AC2}" destId="{B4CF3EC2-2AD1-4FEB-BF84-A01FE5045F9C}" srcOrd="1" destOrd="0" parTransId="{3F627288-5251-4029-A13D-F2FFDF11A266}" sibTransId="{5A27A190-4570-4BF3-868F-B82845DF548D}"/>
    <dgm:cxn modelId="{8308CE6D-9F6D-43FC-A069-8C563DCA5B6E}" type="presOf" srcId="{DF837C62-F572-4C06-BF60-E158712FDBA4}" destId="{F486BCAF-5007-447C-870D-37202F1487D9}" srcOrd="0" destOrd="0" presId="urn:microsoft.com/office/officeart/2008/layout/RadialCluster"/>
    <dgm:cxn modelId="{69727758-E59B-44C9-B906-CAD8C35ABE60}" type="presOf" srcId="{B4CF3EC2-2AD1-4FEB-BF84-A01FE5045F9C}" destId="{9EDCB7B9-EF0B-4BC5-A64D-23FD935E716E}" srcOrd="0" destOrd="0" presId="urn:microsoft.com/office/officeart/2008/layout/RadialCluster"/>
    <dgm:cxn modelId="{BECEEB97-A735-4DD5-B6C5-8BF51D097390}" type="presOf" srcId="{0767545D-09AB-4608-8EC7-D1D5465365D0}" destId="{3232CEAF-29BC-4C9D-AB50-D5B95620AD8F}" srcOrd="0" destOrd="0" presId="urn:microsoft.com/office/officeart/2008/layout/RadialCluster"/>
    <dgm:cxn modelId="{E9BE4D9A-45CE-40EB-966D-9B9D4A72D732}" type="presOf" srcId="{EE8C30A1-7045-4D2D-8D1F-B8C6097C44B2}" destId="{A33D88CC-E9A0-4271-A8C3-0A9AEA5534D2}" srcOrd="0" destOrd="0" presId="urn:microsoft.com/office/officeart/2008/layout/RadialCluster"/>
    <dgm:cxn modelId="{D0C9CDA5-8B0C-4C81-8A57-BC83132C2FC0}" srcId="{EAE14EA5-0050-4677-BCE9-259259876AC2}" destId="{E43719B3-01E4-435F-B43C-EC8940284F71}" srcOrd="0" destOrd="0" parTransId="{0767545D-09AB-4608-8EC7-D1D5465365D0}" sibTransId="{1D6F4F3F-C81C-47F5-8980-AB6E8F93B3F8}"/>
    <dgm:cxn modelId="{6A5A14B5-95C8-40A0-AEC9-D6FAD31BBD03}" srcId="{DF837C62-F572-4C06-BF60-E158712FDBA4}" destId="{EAE14EA5-0050-4677-BCE9-259259876AC2}" srcOrd="0" destOrd="0" parTransId="{0C811FDB-DE4B-49C5-ACCA-7A966A0DDA1B}" sibTransId="{BFEC44F2-8C94-443A-B97C-D6DBA60430CE}"/>
    <dgm:cxn modelId="{60AE3ED3-80B6-4186-A592-A5CBD5CE7D00}" type="presOf" srcId="{EAE14EA5-0050-4677-BCE9-259259876AC2}" destId="{4B1C271F-ACB9-4BD3-AC71-8FC1E599DB45}" srcOrd="0" destOrd="0" presId="urn:microsoft.com/office/officeart/2008/layout/RadialCluster"/>
    <dgm:cxn modelId="{6598D9FE-BFB8-4CF6-B913-66CA7862E628}" type="presOf" srcId="{9AD493F9-0D4D-4D55-AD50-165B37D05BC2}" destId="{80F795B7-835F-4715-AA01-09603C1EA130}" srcOrd="0" destOrd="0" presId="urn:microsoft.com/office/officeart/2008/layout/RadialCluster"/>
    <dgm:cxn modelId="{3E4136FF-E35E-4DB4-A027-E84EEC570EA2}" type="presOf" srcId="{3F627288-5251-4029-A13D-F2FFDF11A266}" destId="{5815F2CB-BD9E-4032-AE4D-C6CA61D4D76F}" srcOrd="0" destOrd="0" presId="urn:microsoft.com/office/officeart/2008/layout/RadialCluster"/>
    <dgm:cxn modelId="{41AC2E66-856E-4400-A6FC-38A2569966B6}" type="presParOf" srcId="{F486BCAF-5007-447C-870D-37202F1487D9}" destId="{9B5303F1-5C6E-4120-9D48-7C6B40CAEE2C}" srcOrd="0" destOrd="0" presId="urn:microsoft.com/office/officeart/2008/layout/RadialCluster"/>
    <dgm:cxn modelId="{F04A5CD7-9059-4B87-9408-FCFE8C280DD4}" type="presParOf" srcId="{9B5303F1-5C6E-4120-9D48-7C6B40CAEE2C}" destId="{4B1C271F-ACB9-4BD3-AC71-8FC1E599DB45}" srcOrd="0" destOrd="0" presId="urn:microsoft.com/office/officeart/2008/layout/RadialCluster"/>
    <dgm:cxn modelId="{D9D19682-2141-4D24-BBE7-AFB123DD34DC}" type="presParOf" srcId="{9B5303F1-5C6E-4120-9D48-7C6B40CAEE2C}" destId="{3232CEAF-29BC-4C9D-AB50-D5B95620AD8F}" srcOrd="1" destOrd="0" presId="urn:microsoft.com/office/officeart/2008/layout/RadialCluster"/>
    <dgm:cxn modelId="{0323D0CF-CB52-4543-9E50-15AB6411961E}" type="presParOf" srcId="{9B5303F1-5C6E-4120-9D48-7C6B40CAEE2C}" destId="{03269D1D-FCA7-45A1-BDBA-B9D10499AD6E}" srcOrd="2" destOrd="0" presId="urn:microsoft.com/office/officeart/2008/layout/RadialCluster"/>
    <dgm:cxn modelId="{8E6CF349-1522-42FD-A6EB-BC350AC32660}" type="presParOf" srcId="{9B5303F1-5C6E-4120-9D48-7C6B40CAEE2C}" destId="{5815F2CB-BD9E-4032-AE4D-C6CA61D4D76F}" srcOrd="3" destOrd="0" presId="urn:microsoft.com/office/officeart/2008/layout/RadialCluster"/>
    <dgm:cxn modelId="{6DAD4C74-6693-471D-8F3C-CFA743D8BFDC}" type="presParOf" srcId="{9B5303F1-5C6E-4120-9D48-7C6B40CAEE2C}" destId="{9EDCB7B9-EF0B-4BC5-A64D-23FD935E716E}" srcOrd="4" destOrd="0" presId="urn:microsoft.com/office/officeart/2008/layout/RadialCluster"/>
    <dgm:cxn modelId="{ACF77BE0-2B2F-4093-863D-BD3D046A2E96}" type="presParOf" srcId="{9B5303F1-5C6E-4120-9D48-7C6B40CAEE2C}" destId="{A33D88CC-E9A0-4271-A8C3-0A9AEA5534D2}" srcOrd="5" destOrd="0" presId="urn:microsoft.com/office/officeart/2008/layout/RadialCluster"/>
    <dgm:cxn modelId="{A12C5860-C9C7-45D1-8830-839CB0741513}" type="presParOf" srcId="{9B5303F1-5C6E-4120-9D48-7C6B40CAEE2C}" destId="{80F795B7-835F-4715-AA01-09603C1EA130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1C271F-ACB9-4BD3-AC71-8FC1E599DB45}">
      <dsp:nvSpPr>
        <dsp:cNvPr id="0" name=""/>
        <dsp:cNvSpPr/>
      </dsp:nvSpPr>
      <dsp:spPr>
        <a:xfrm>
          <a:off x="2874653" y="2039193"/>
          <a:ext cx="1484559" cy="2010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App Development</a:t>
          </a:r>
        </a:p>
      </dsp:txBody>
      <dsp:txXfrm>
        <a:off x="2947123" y="2111663"/>
        <a:ext cx="1339619" cy="1865688"/>
      </dsp:txXfrm>
    </dsp:sp>
    <dsp:sp modelId="{3232CEAF-29BC-4C9D-AB50-D5B95620AD8F}">
      <dsp:nvSpPr>
        <dsp:cNvPr id="0" name=""/>
        <dsp:cNvSpPr/>
      </dsp:nvSpPr>
      <dsp:spPr>
        <a:xfrm rot="16200000">
          <a:off x="3227772" y="1650032"/>
          <a:ext cx="77832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7832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269D1D-FCA7-45A1-BDBA-B9D10499AD6E}">
      <dsp:nvSpPr>
        <dsp:cNvPr id="0" name=""/>
        <dsp:cNvSpPr/>
      </dsp:nvSpPr>
      <dsp:spPr>
        <a:xfrm>
          <a:off x="2455390" y="266215"/>
          <a:ext cx="2323086" cy="994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Mobile Training and Testing</a:t>
          </a:r>
        </a:p>
      </dsp:txBody>
      <dsp:txXfrm>
        <a:off x="2503945" y="314770"/>
        <a:ext cx="2225976" cy="897545"/>
      </dsp:txXfrm>
    </dsp:sp>
    <dsp:sp modelId="{5815F2CB-BD9E-4032-AE4D-C6CA61D4D76F}">
      <dsp:nvSpPr>
        <dsp:cNvPr id="0" name=""/>
        <dsp:cNvSpPr/>
      </dsp:nvSpPr>
      <dsp:spPr>
        <a:xfrm rot="1800000">
          <a:off x="4330462" y="3580362"/>
          <a:ext cx="4291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919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DCB7B9-EF0B-4BC5-A64D-23FD935E716E}">
      <dsp:nvSpPr>
        <dsp:cNvPr id="0" name=""/>
        <dsp:cNvSpPr/>
      </dsp:nvSpPr>
      <dsp:spPr>
        <a:xfrm>
          <a:off x="4690890" y="3687662"/>
          <a:ext cx="1802832" cy="994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Integration of Model and App</a:t>
          </a:r>
        </a:p>
      </dsp:txBody>
      <dsp:txXfrm>
        <a:off x="4739445" y="3736217"/>
        <a:ext cx="1705722" cy="897545"/>
      </dsp:txXfrm>
    </dsp:sp>
    <dsp:sp modelId="{A33D88CC-E9A0-4271-A8C3-0A9AEA5534D2}">
      <dsp:nvSpPr>
        <dsp:cNvPr id="0" name=""/>
        <dsp:cNvSpPr/>
      </dsp:nvSpPr>
      <dsp:spPr>
        <a:xfrm rot="9000000">
          <a:off x="2472067" y="3580935"/>
          <a:ext cx="43149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3149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F795B7-835F-4715-AA01-09603C1EA130}">
      <dsp:nvSpPr>
        <dsp:cNvPr id="0" name=""/>
        <dsp:cNvSpPr/>
      </dsp:nvSpPr>
      <dsp:spPr>
        <a:xfrm>
          <a:off x="782148" y="3687662"/>
          <a:ext cx="1718823" cy="994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Documentation</a:t>
          </a:r>
        </a:p>
      </dsp:txBody>
      <dsp:txXfrm>
        <a:off x="830703" y="3736217"/>
        <a:ext cx="1621713" cy="897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39867fdc9_0_1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g2039867fdc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03300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89360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67119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88678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908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3" name="Google Shape;17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670030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3" name="Google Shape;17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441956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406009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3" name="Google Shape;17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57525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024706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386053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9175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1473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39867fdc9_0_1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g2039867fdc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Final Year Project Proposal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3600" dirty="0">
                <a:solidFill>
                  <a:schemeClr val="tx1"/>
                </a:solidFill>
              </a:rPr>
              <a:t>Wheat Rust Guard</a:t>
            </a:r>
          </a:p>
          <a:p>
            <a:pPr marL="63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 sz="3600" dirty="0"/>
          </a:p>
          <a:p>
            <a:pPr marL="63500" lvl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</a:pPr>
            <a:r>
              <a:rPr lang="en-US" sz="2000" dirty="0">
                <a:solidFill>
                  <a:schemeClr val="tx1"/>
                </a:solidFill>
              </a:rPr>
              <a:t>Supervised By: Mr. Zeeshan Ali (Junior Lecturer)</a:t>
            </a:r>
            <a:endParaRPr sz="4400" dirty="0">
              <a:solidFill>
                <a:schemeClr val="tx1"/>
              </a:solidFill>
            </a:endParaRPr>
          </a:p>
        </p:txBody>
      </p:sp>
      <p:pic>
        <p:nvPicPr>
          <p:cNvPr id="86" name="Google Shape;86;p1" descr="Riphah.jpg"/>
          <p:cNvPicPr preferRelativeResize="0"/>
          <p:nvPr/>
        </p:nvPicPr>
        <p:blipFill rotWithShape="1">
          <a:blip r:embed="rId4">
            <a:alphaModFix/>
          </a:blip>
          <a:srcRect l="3033" t="4065" r="6926" b="4925"/>
          <a:stretch/>
        </p:blipFill>
        <p:spPr>
          <a:xfrm>
            <a:off x="4076700" y="1295400"/>
            <a:ext cx="9906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E3B992-54C2-622E-91D3-9FD075B0DD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smtClean="0"/>
              <a:t>1</a:t>
            </a:fld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39867fdc9_0_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GAP ANALYSIS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DD15BB-640A-4D78-BDDB-CAF97EE18B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39867fdc9_0_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Gap Analysis[1/1] </a:t>
            </a:r>
            <a:endParaRPr dirty="0"/>
          </a:p>
        </p:txBody>
      </p:sp>
      <p:sp>
        <p:nvSpPr>
          <p:cNvPr id="134" name="Google Shape;134;g2039867fdc9_0_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-457200" algn="just">
              <a:spcBef>
                <a:spcPts val="0"/>
              </a:spcBef>
              <a:spcAft>
                <a:spcPts val="1200"/>
              </a:spcAft>
              <a:buSzPts val="3200"/>
              <a:buFont typeface="Arial" panose="020B0604020202020204" pitchFamily="34" charset="0"/>
              <a:buChar char="•"/>
            </a:pPr>
            <a:r>
              <a:rPr lang="en-US" sz="2600" dirty="0"/>
              <a:t>Research efforts mainly concentrate on a single type of wheat rust disease.</a:t>
            </a:r>
          </a:p>
          <a:p>
            <a:pPr marL="457200" lvl="1" indent="-457200" algn="just">
              <a:spcBef>
                <a:spcPts val="0"/>
              </a:spcBef>
              <a:spcAft>
                <a:spcPts val="1200"/>
              </a:spcAft>
              <a:buSzPts val="3200"/>
              <a:buFont typeface="Arial" panose="020B0604020202020204" pitchFamily="34" charset="0"/>
              <a:buChar char="•"/>
            </a:pPr>
            <a:r>
              <a:rPr lang="en-US" sz="2600" dirty="0"/>
              <a:t>Limited dataset is used.</a:t>
            </a:r>
          </a:p>
          <a:p>
            <a:pPr marL="457200" lvl="1" indent="-457200" algn="just">
              <a:spcBef>
                <a:spcPts val="0"/>
              </a:spcBef>
              <a:spcAft>
                <a:spcPts val="1200"/>
              </a:spcAft>
              <a:buSzPts val="3200"/>
              <a:buFont typeface="Arial" panose="020B0604020202020204" pitchFamily="34" charset="0"/>
              <a:buChar char="•"/>
            </a:pPr>
            <a:r>
              <a:rPr lang="en-US" sz="2600" dirty="0"/>
              <a:t>Hybrid approaches should be investigated to improve the accuracy of rust disease detection.</a:t>
            </a:r>
          </a:p>
          <a:p>
            <a:pPr marL="457200" lvl="1" indent="-457200" algn="just">
              <a:spcBef>
                <a:spcPts val="0"/>
              </a:spcBef>
              <a:spcAft>
                <a:spcPts val="1200"/>
              </a:spcAft>
              <a:buSzPts val="3200"/>
              <a:buFont typeface="Arial" panose="020B0604020202020204" pitchFamily="34" charset="0"/>
              <a:buChar char="•"/>
            </a:pPr>
            <a:r>
              <a:rPr lang="en-US" sz="2600" dirty="0"/>
              <a:t>There is only one real-time applications for the detection of rust disease.</a:t>
            </a:r>
          </a:p>
          <a:p>
            <a:pPr marL="457200" lvl="1" indent="-457200" algn="just">
              <a:spcBef>
                <a:spcPts val="0"/>
              </a:spcBef>
              <a:spcAft>
                <a:spcPts val="1200"/>
              </a:spcAft>
              <a:buSzPts val="3200"/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0" lvl="1" indent="0" algn="just">
              <a:spcBef>
                <a:spcPts val="0"/>
              </a:spcBef>
              <a:buSzPts val="3200"/>
              <a:buNone/>
            </a:pPr>
            <a:endParaRPr lang="en-US" dirty="0"/>
          </a:p>
          <a:p>
            <a:pPr marL="0" lvl="1" indent="0" algn="just">
              <a:spcBef>
                <a:spcPts val="0"/>
              </a:spcBef>
              <a:buSzPts val="32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5D122-ED95-C28D-08A1-876CC6BC28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97CCAA-8304-1B9D-22A6-7E09603CD0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rgbClr val="FF0000"/>
                </a:solidFill>
              </a:rPr>
              <a:t>Problem Statement[1/1]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B25FCA-9EC0-E023-B6E0-50DAA788DA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90300F-CBF8-72E6-B088-708A33E6B65A}"/>
              </a:ext>
            </a:extLst>
          </p:cNvPr>
          <p:cNvSpPr txBox="1">
            <a:spLocks/>
          </p:cNvSpPr>
          <p:nvPr/>
        </p:nvSpPr>
        <p:spPr>
          <a:xfrm>
            <a:off x="457200" y="1558565"/>
            <a:ext cx="8229600" cy="419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1397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 dirty="0"/>
              <a:t>The following problem were identified based on gaps in a Research papers on wheat rust diseases:</a:t>
            </a:r>
          </a:p>
          <a:p>
            <a:pPr marL="800100" lvl="1" algn="just">
              <a:buSzPct val="100000"/>
              <a:buFont typeface="+mj-lt"/>
              <a:buAutoNum type="arabicPeriod"/>
            </a:pPr>
            <a:r>
              <a:rPr lang="en-US" sz="2200" b="1" dirty="0"/>
              <a:t>Data Diversity:</a:t>
            </a:r>
          </a:p>
          <a:p>
            <a:pPr marL="914400" lvl="2" indent="0" algn="just">
              <a:buSzPct val="100000"/>
              <a:buNone/>
            </a:pPr>
            <a:r>
              <a:rPr lang="en-US" sz="2000" dirty="0"/>
              <a:t>Current models are limited in dataset diversity, which affects their performance.</a:t>
            </a:r>
          </a:p>
          <a:p>
            <a:pPr marL="800100" lvl="1" algn="just">
              <a:buSzPct val="100000"/>
              <a:buFont typeface="+mj-lt"/>
              <a:buAutoNum type="arabicPeriod"/>
            </a:pPr>
            <a:r>
              <a:rPr lang="en-US" sz="2200" b="1" dirty="0"/>
              <a:t>Hybrid Approaches:</a:t>
            </a:r>
          </a:p>
          <a:p>
            <a:pPr marL="914400" lvl="2" indent="0" algn="just">
              <a:buSzPct val="100000"/>
              <a:buNone/>
            </a:pPr>
            <a:r>
              <a:rPr lang="en-US" sz="2000" dirty="0"/>
              <a:t>Existing Researches has not thoroughly investigated hybrid machine learning techniques that could enhance classification accuracy.</a:t>
            </a:r>
            <a:endParaRPr lang="en-US" sz="1800" b="1" dirty="0"/>
          </a:p>
          <a:p>
            <a:pPr marL="800100" lvl="1" algn="just">
              <a:buSzPct val="100000"/>
              <a:buFont typeface="+mj-lt"/>
              <a:buAutoNum type="arabicPeriod"/>
            </a:pPr>
            <a:r>
              <a:rPr lang="en-US" sz="2200" b="1" dirty="0"/>
              <a:t>Real-time Applications:</a:t>
            </a:r>
          </a:p>
          <a:p>
            <a:pPr marL="914400" lvl="2" indent="0" algn="just">
              <a:buSzPct val="100000"/>
              <a:buNone/>
            </a:pPr>
            <a:r>
              <a:rPr lang="en-US" sz="2000" dirty="0"/>
              <a:t>An easy-to-use, real-time system for detecting wheat disease is required.</a:t>
            </a:r>
            <a:endParaRPr lang="en-US" sz="2000" b="1" dirty="0"/>
          </a:p>
          <a:p>
            <a:pPr lvl="1">
              <a:lnSpc>
                <a:spcPct val="150000"/>
              </a:lnSpc>
            </a:pPr>
            <a:endParaRPr lang="en-US" sz="1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6074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Problem Statement[1/1]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B25FCA-9EC0-E023-B6E0-50DAA788DA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90300F-CBF8-72E6-B088-708A33E6B65A}"/>
              </a:ext>
            </a:extLst>
          </p:cNvPr>
          <p:cNvSpPr txBox="1">
            <a:spLocks/>
          </p:cNvSpPr>
          <p:nvPr/>
        </p:nvSpPr>
        <p:spPr>
          <a:xfrm>
            <a:off x="457200" y="1558565"/>
            <a:ext cx="8229600" cy="419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1397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 dirty="0"/>
              <a:t>The following problem were identified based on gaps in a Research papers on wheat rust diseases:</a:t>
            </a:r>
          </a:p>
          <a:p>
            <a:pPr marL="571500" lvl="1" indent="0" algn="just">
              <a:lnSpc>
                <a:spcPct val="150000"/>
              </a:lnSpc>
              <a:buNone/>
            </a:pPr>
            <a:r>
              <a:rPr lang="en-US" sz="2200" b="1" dirty="0"/>
              <a:t>The research on wheat rust diseases is currently limited by a lack of diverse datasets and insufficient exploration of hybrid machine learning methods, leading to less than optimal performance of disease classification models. Furthermore, there is a requirement for a user-friendly, real-time system to accurately detect wheat diseases.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7516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PROPOSED SOLUTION AND METHODOLOGY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225896-38DF-C2D2-B8C4-E760CB6174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Proposed Solution [1/1]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B25FCA-9EC0-E023-B6E0-50DAA788DA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90300F-CBF8-72E6-B088-708A33E6B65A}"/>
              </a:ext>
            </a:extLst>
          </p:cNvPr>
          <p:cNvSpPr txBox="1">
            <a:spLocks/>
          </p:cNvSpPr>
          <p:nvPr/>
        </p:nvSpPr>
        <p:spPr>
          <a:xfrm>
            <a:off x="457200" y="1333500"/>
            <a:ext cx="8229600" cy="419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algn="just">
              <a:buSzPct val="100000"/>
              <a:buFont typeface="+mj-lt"/>
              <a:buAutoNum type="arabicPeriod"/>
            </a:pPr>
            <a:r>
              <a:rPr lang="en-US" sz="2400" b="1" dirty="0"/>
              <a:t>Data Diversity:</a:t>
            </a:r>
          </a:p>
          <a:p>
            <a:pPr marL="800100" lvl="1" algn="just"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Using different available datasets.</a:t>
            </a:r>
            <a:endParaRPr lang="en-US" sz="2400" b="1" dirty="0"/>
          </a:p>
          <a:p>
            <a:pPr marL="342900" algn="just">
              <a:buSzPct val="100000"/>
              <a:buFont typeface="+mj-lt"/>
              <a:buAutoNum type="arabicPeriod"/>
            </a:pPr>
            <a:r>
              <a:rPr lang="en-US" sz="2400" b="1" dirty="0"/>
              <a:t>Hybrid Models:</a:t>
            </a:r>
          </a:p>
          <a:p>
            <a:pPr marL="800100" lvl="1" algn="just"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Developing a hybrid model that merges machine learning and deep learning techniques to increase the accuracy of wheat rust detection.</a:t>
            </a:r>
          </a:p>
          <a:p>
            <a:pPr marL="342900" algn="just">
              <a:buSzPct val="100000"/>
              <a:buFont typeface="+mj-lt"/>
              <a:buAutoNum type="arabicPeriod"/>
            </a:pPr>
            <a:r>
              <a:rPr lang="en-US" sz="2400" b="1" dirty="0"/>
              <a:t>Mobile Applications:</a:t>
            </a:r>
          </a:p>
          <a:p>
            <a:pPr marL="800100" lvl="1" algn="just"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Developing a user-friendly mobile application for real-time detection of wheat rust diseases.</a:t>
            </a:r>
            <a:endParaRPr lang="en-US" sz="2400" b="1" dirty="0"/>
          </a:p>
          <a:p>
            <a:pPr marL="342900" algn="just">
              <a:buSzPct val="100000"/>
              <a:buFont typeface="+mj-lt"/>
              <a:buAutoNum type="arabicPeriod"/>
            </a:pPr>
            <a:r>
              <a:rPr lang="en-US" sz="2400" b="1" dirty="0"/>
              <a:t>Integration:</a:t>
            </a:r>
          </a:p>
          <a:p>
            <a:pPr marL="800100" lvl="1" algn="just"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Integrating model and mobile application</a:t>
            </a:r>
            <a:r>
              <a:rPr lang="en-US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5504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Methodology [1/2]</a:t>
            </a:r>
            <a:endParaRPr dirty="0"/>
          </a:p>
        </p:txBody>
      </p:sp>
      <p:sp>
        <p:nvSpPr>
          <p:cNvPr id="170" name="Google Shape;170;p13"/>
          <p:cNvSpPr txBox="1">
            <a:spLocks noGrp="1"/>
          </p:cNvSpPr>
          <p:nvPr>
            <p:ph type="body" idx="1"/>
          </p:nvPr>
        </p:nvSpPr>
        <p:spPr>
          <a:xfrm>
            <a:off x="457200" y="162401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175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2600" b="1" dirty="0"/>
              <a:t>Data Collection:</a:t>
            </a:r>
          </a:p>
          <a:p>
            <a:pPr marL="1003300" lvl="1">
              <a:spcBef>
                <a:spcPts val="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2400" dirty="0"/>
              <a:t>Collecting pictures of:</a:t>
            </a:r>
          </a:p>
          <a:p>
            <a:pPr marL="1460500" lvl="2">
              <a:spcBef>
                <a:spcPts val="0"/>
              </a:spcBef>
              <a:spcAft>
                <a:spcPts val="300"/>
              </a:spcAft>
              <a:buSzPct val="120000"/>
              <a:buFont typeface="Wingdings" panose="05000000000000000000" pitchFamily="2" charset="2"/>
              <a:buChar char="Ø"/>
            </a:pPr>
            <a:r>
              <a:rPr lang="en-US" sz="2200" dirty="0"/>
              <a:t>Healthy Wheat leaf</a:t>
            </a:r>
          </a:p>
          <a:p>
            <a:pPr marL="1460500" lvl="2">
              <a:spcBef>
                <a:spcPts val="0"/>
              </a:spcBef>
              <a:spcAft>
                <a:spcPts val="300"/>
              </a:spcAft>
              <a:buSzPct val="120000"/>
              <a:buFont typeface="Wingdings" panose="05000000000000000000" pitchFamily="2" charset="2"/>
              <a:buChar char="Ø"/>
            </a:pPr>
            <a:r>
              <a:rPr lang="en-US" sz="2200" dirty="0"/>
              <a:t>Leaf effected by rust disease</a:t>
            </a:r>
          </a:p>
          <a:p>
            <a:pPr marL="7175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2600" b="1" dirty="0"/>
              <a:t>Data Augmentation:</a:t>
            </a:r>
          </a:p>
          <a:p>
            <a:pPr marL="1003300" lvl="1"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Enhance the dataset by using techniques like image rotation, flipping, cropping, zooming, and brightness adjustment to expand its size and diversity.</a:t>
            </a:r>
          </a:p>
          <a:p>
            <a:pPr marL="7175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2600" b="1" dirty="0"/>
              <a:t>Model Training:</a:t>
            </a:r>
          </a:p>
          <a:p>
            <a:pPr marL="1003300" lvl="1"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Train the model using the augmented dataset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91964B-BEAB-E210-C11E-6820D16219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Methodology [2/2]</a:t>
            </a:r>
            <a:endParaRPr dirty="0"/>
          </a:p>
        </p:txBody>
      </p:sp>
      <p:sp>
        <p:nvSpPr>
          <p:cNvPr id="170" name="Google Shape;170;p13"/>
          <p:cNvSpPr txBox="1">
            <a:spLocks noGrp="1"/>
          </p:cNvSpPr>
          <p:nvPr>
            <p:ph type="body" idx="1"/>
          </p:nvPr>
        </p:nvSpPr>
        <p:spPr>
          <a:xfrm>
            <a:off x="457200" y="162401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175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+mj-lt"/>
              <a:buAutoNum type="arabicPeriod" startAt="4"/>
            </a:pPr>
            <a:r>
              <a:rPr lang="en-US" sz="2600" b="1" dirty="0"/>
              <a:t>Hybrid Model:</a:t>
            </a:r>
          </a:p>
          <a:p>
            <a:pPr marL="1003300" lvl="1"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Combing models to get better results.</a:t>
            </a:r>
            <a:endParaRPr lang="en-US" sz="2600" b="1" dirty="0"/>
          </a:p>
          <a:p>
            <a:pPr marL="7175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+mj-lt"/>
              <a:buAutoNum type="arabicPeriod" startAt="5"/>
            </a:pPr>
            <a:r>
              <a:rPr lang="en-US" sz="2600" b="1" dirty="0"/>
              <a:t>Model Testing:</a:t>
            </a:r>
          </a:p>
          <a:p>
            <a:pPr marL="1003300" lvl="1">
              <a:spcBef>
                <a:spcPts val="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2400" dirty="0"/>
              <a:t>Testing the trained model to evaluate its performance.</a:t>
            </a:r>
          </a:p>
          <a:p>
            <a:pPr marL="7175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+mj-lt"/>
              <a:buAutoNum type="arabicPeriod" startAt="5"/>
            </a:pPr>
            <a:r>
              <a:rPr lang="en-US" sz="2600" b="1" dirty="0"/>
              <a:t>App Development:</a:t>
            </a:r>
          </a:p>
          <a:p>
            <a:pPr marL="1003300" lvl="1"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Creating a mobile application interface that allows users to upload wheat plant photos for disease detection.</a:t>
            </a:r>
          </a:p>
          <a:p>
            <a:pPr marL="7175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+mj-lt"/>
              <a:buAutoNum type="arabicPeriod" startAt="5"/>
            </a:pPr>
            <a:r>
              <a:rPr lang="en-US" sz="2600" b="1" dirty="0"/>
              <a:t>Model and App Integration:</a:t>
            </a:r>
          </a:p>
          <a:p>
            <a:pPr marL="1003300" lvl="1"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Integrating the trained machine learning model with the mobile app.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91964B-BEAB-E210-C11E-6820D16219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75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SCOPE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8939E5-22BB-0BF0-8666-1A40E9EE86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Team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Jasim Sagheer (32676)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Haider Ali Sammar (38192)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Naqi Turab (36520)</a:t>
            </a:r>
            <a:endParaRPr dirty="0"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2C5237-EA43-F65D-E946-4401A39878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smtClean="0"/>
              <a:t>2</a:t>
            </a:fld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Project Scope[1/1]</a:t>
            </a:r>
            <a:endParaRPr dirty="0"/>
          </a:p>
        </p:txBody>
      </p:sp>
      <p:sp>
        <p:nvSpPr>
          <p:cNvPr id="170" name="Google Shape;170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175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3200"/>
              <a:buFont typeface="+mj-lt"/>
              <a:buAutoNum type="arabicPeriod"/>
            </a:pPr>
            <a:r>
              <a:rPr lang="en-US" sz="2800" b="1" dirty="0"/>
              <a:t>Development of Model:</a:t>
            </a:r>
          </a:p>
          <a:p>
            <a:pPr marL="1003300" lvl="1">
              <a:spcBef>
                <a:spcPts val="0"/>
              </a:spcBef>
              <a:spcAft>
                <a:spcPts val="6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2400" dirty="0"/>
              <a:t>Data Collection</a:t>
            </a:r>
          </a:p>
          <a:p>
            <a:pPr marL="1003300" lvl="1">
              <a:spcBef>
                <a:spcPts val="0"/>
              </a:spcBef>
              <a:spcAft>
                <a:spcPts val="6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2400" dirty="0"/>
              <a:t>Data Augmentation </a:t>
            </a:r>
          </a:p>
          <a:p>
            <a:pPr marL="1003300" lvl="1">
              <a:spcBef>
                <a:spcPts val="0"/>
              </a:spcBef>
              <a:spcAft>
                <a:spcPts val="6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2400" dirty="0"/>
              <a:t>Model Training and Testing</a:t>
            </a:r>
          </a:p>
          <a:p>
            <a:pPr marL="7175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3200"/>
              <a:buFont typeface="+mj-lt"/>
              <a:buAutoNum type="arabicPeriod"/>
            </a:pPr>
            <a:r>
              <a:rPr lang="en-US" sz="2800" b="1" dirty="0"/>
              <a:t>Application Development:</a:t>
            </a:r>
          </a:p>
          <a:p>
            <a:pPr marL="1003300" lvl="1"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Platform</a:t>
            </a:r>
          </a:p>
          <a:p>
            <a:pPr marL="1003300" lvl="1"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Integration</a:t>
            </a:r>
          </a:p>
          <a:p>
            <a:pPr marL="7175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3200"/>
              <a:buFont typeface="+mj-lt"/>
              <a:buAutoNum type="arabicPeriod"/>
            </a:pPr>
            <a:r>
              <a:rPr lang="en-US" sz="2800" b="1" dirty="0"/>
              <a:t>Testing:</a:t>
            </a:r>
          </a:p>
          <a:p>
            <a:pPr marL="1003300" lvl="1">
              <a:spcBef>
                <a:spcPts val="0"/>
              </a:spcBef>
              <a:spcAft>
                <a:spcPts val="6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2400" dirty="0"/>
              <a:t>Validation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91964B-BEAB-E210-C11E-6820D16219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49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WORK BREAKDOWN STRUCTURE 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4C566E-1123-475B-443E-074F11A2DB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rgbClr val="FF0000"/>
                </a:solidFill>
              </a:rPr>
              <a:t>Work Breakdown [1/1]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82" name="Google Shape;182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Our project will be divided into four parts:</a:t>
            </a:r>
          </a:p>
          <a:p>
            <a:pPr marL="3746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+mj-lt"/>
              <a:buAutoNum type="arabicPeriod"/>
            </a:pPr>
            <a:r>
              <a:rPr lang="en-US" dirty="0"/>
              <a:t>Model Training and Testing</a:t>
            </a:r>
          </a:p>
          <a:p>
            <a:pPr marL="3746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+mj-lt"/>
              <a:buAutoNum type="arabicPeriod"/>
            </a:pPr>
            <a:r>
              <a:rPr lang="en-US" dirty="0"/>
              <a:t>App development</a:t>
            </a:r>
          </a:p>
          <a:p>
            <a:pPr marL="3746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+mj-lt"/>
              <a:buAutoNum type="arabicPeriod"/>
            </a:pPr>
            <a:r>
              <a:rPr lang="en-US" dirty="0"/>
              <a:t>Integration of Model and App</a:t>
            </a:r>
          </a:p>
          <a:p>
            <a:pPr marL="3746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+mj-lt"/>
              <a:buAutoNum type="arabicPeriod"/>
            </a:pPr>
            <a:r>
              <a:rPr lang="en-US" dirty="0"/>
              <a:t>Documentation 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DFC437-B3EC-AEA2-D720-0FB35E9D3C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Work Breakdown [1/1]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DFC437-B3EC-AEA2-D720-0FB35E9D3C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3313FEF-FF1D-A69C-6245-C4A396CDB8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105761"/>
              </p:ext>
            </p:extLst>
          </p:nvPr>
        </p:nvGraphicFramePr>
        <p:xfrm>
          <a:off x="796413" y="954733"/>
          <a:ext cx="7275871" cy="4948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8235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ROLES AND RESPONSIBILITIES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4C566E-1123-475B-443E-074F11A2DB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70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746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3000" dirty="0"/>
              <a:t>Model Training and Testing and documentation </a:t>
            </a:r>
          </a:p>
          <a:p>
            <a:pPr marL="3746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3000" dirty="0"/>
              <a:t>App development and documentation </a:t>
            </a:r>
          </a:p>
          <a:p>
            <a:pPr marL="3746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3000" dirty="0"/>
              <a:t>Integration and documentation  </a:t>
            </a:r>
            <a:endParaRPr sz="3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DFC437-B3EC-AEA2-D720-0FB35E9D3C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sp>
        <p:nvSpPr>
          <p:cNvPr id="3" name="Google Shape;181;p27">
            <a:extLst>
              <a:ext uri="{FF2B5EF4-FFF2-40B4-BE49-F238E27FC236}">
                <a16:creationId xmlns:a16="http://schemas.microsoft.com/office/drawing/2014/main" id="{94E61573-E980-EF7C-6618-36C819E4B2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Roles and Responsibilities[1/1]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6889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CONSTRAINTS AND LIMITATIONS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4C566E-1123-475B-443E-074F11A2DB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21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-45720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2400" b="1" dirty="0"/>
              <a:t>Image Variability: </a:t>
            </a:r>
          </a:p>
          <a:p>
            <a:pPr marL="800100" lvl="2" algn="just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-US" sz="2200" dirty="0"/>
              <a:t>Image quality, lighting, and angles can affect accuracy of the model. </a:t>
            </a:r>
          </a:p>
          <a:p>
            <a:pPr marL="457200" lvl="1" indent="-45720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2400" b="1" dirty="0"/>
              <a:t>Device Limitations: </a:t>
            </a:r>
          </a:p>
          <a:p>
            <a:pPr marL="800100" lvl="2" algn="just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-US" sz="2200" dirty="0"/>
              <a:t>App performance depends on camera quality and device processing power.</a:t>
            </a:r>
          </a:p>
          <a:p>
            <a:pPr marL="457200" lvl="1" indent="-457200"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2400" b="1" dirty="0"/>
              <a:t>User Adoption: </a:t>
            </a:r>
          </a:p>
          <a:p>
            <a:pPr marL="800100" lvl="2" algn="just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-US" sz="2200" dirty="0"/>
              <a:t>Farmers or agricultural experts may also face challenges in adopting and integrating new technology into their practices.</a:t>
            </a:r>
          </a:p>
          <a:p>
            <a:pPr marL="457200" lvl="1" indent="-45720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2400" dirty="0"/>
          </a:p>
          <a:p>
            <a:pPr marL="457200" lvl="1" indent="-45720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2400" dirty="0"/>
          </a:p>
          <a:p>
            <a:pPr marL="3175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+mj-lt"/>
              <a:buAutoNum type="arabicPeriod"/>
            </a:pPr>
            <a:endParaRPr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DFC437-B3EC-AEA2-D720-0FB35E9D3C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sp>
        <p:nvSpPr>
          <p:cNvPr id="3" name="Google Shape;181;p27">
            <a:extLst>
              <a:ext uri="{FF2B5EF4-FFF2-40B4-BE49-F238E27FC236}">
                <a16:creationId xmlns:a16="http://schemas.microsoft.com/office/drawing/2014/main" id="{A87C22C7-9267-DF08-828E-C19D6F9049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Constraints and Limitations[1/1]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7333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-457200">
              <a:spcBef>
                <a:spcPts val="0"/>
              </a:spcBef>
              <a:spcAft>
                <a:spcPts val="600"/>
              </a:spcAft>
              <a:buSzPct val="100000"/>
              <a:buAutoNum type="arabicPeriod"/>
            </a:pPr>
            <a:r>
              <a:rPr lang="da-DK" sz="2400" dirty="0"/>
              <a:t>Shafi, U., et al., </a:t>
            </a:r>
            <a:r>
              <a:rPr lang="en-US" sz="2400" i="1" dirty="0"/>
              <a:t>Embedded AI for wheat yellow rust infection type classification.</a:t>
            </a:r>
            <a:r>
              <a:rPr lang="en-US" sz="2400" dirty="0"/>
              <a:t> 2023. </a:t>
            </a:r>
            <a:r>
              <a:rPr lang="en-US" sz="2400" b="1" dirty="0"/>
              <a:t>11</a:t>
            </a:r>
            <a:r>
              <a:rPr lang="en-US" sz="2400" dirty="0"/>
              <a:t>: p. 23726-23738.</a:t>
            </a:r>
          </a:p>
          <a:p>
            <a:pPr marL="457200" lvl="1" indent="-457200" algn="just">
              <a:spcBef>
                <a:spcPts val="0"/>
              </a:spcBef>
              <a:spcAft>
                <a:spcPts val="600"/>
              </a:spcAft>
              <a:buSzPct val="100000"/>
              <a:buAutoNum type="arabicPeriod"/>
            </a:pPr>
            <a:r>
              <a:rPr lang="en-US" sz="2400" dirty="0"/>
              <a:t>Wheat rust advisory - risk assessment from surveys and forecasts in Pakistan Summary period: 20 Mar - 26 Mar 2024</a:t>
            </a:r>
          </a:p>
          <a:p>
            <a:pPr marL="0" lvl="1" indent="0">
              <a:spcBef>
                <a:spcPts val="0"/>
              </a:spcBef>
              <a:buSzPct val="100000"/>
              <a:buNone/>
            </a:pPr>
            <a:endParaRPr lang="en-US" sz="2400" b="1" dirty="0"/>
          </a:p>
          <a:p>
            <a:pPr marL="457200" lvl="1" indent="-45720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2400" dirty="0"/>
          </a:p>
          <a:p>
            <a:pPr marL="3175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+mj-lt"/>
              <a:buAutoNum type="arabicPeriod"/>
            </a:pPr>
            <a:endParaRPr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DFC437-B3EC-AEA2-D720-0FB35E9D3C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sp>
        <p:nvSpPr>
          <p:cNvPr id="3" name="Google Shape;181;p27">
            <a:extLst>
              <a:ext uri="{FF2B5EF4-FFF2-40B4-BE49-F238E27FC236}">
                <a16:creationId xmlns:a16="http://schemas.microsoft.com/office/drawing/2014/main" id="{A87C22C7-9267-DF08-828E-C19D6F9049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Reference[1/1]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9465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>
              <a:spcBef>
                <a:spcPts val="0"/>
              </a:spcBef>
              <a:buSzPct val="100000"/>
              <a:buNone/>
            </a:pPr>
            <a:r>
              <a:rPr lang="en-US" sz="7200" b="1" dirty="0"/>
              <a:t>Thank you!</a:t>
            </a:r>
          </a:p>
          <a:p>
            <a:pPr marL="457200" lvl="1" indent="-45720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2400" dirty="0"/>
          </a:p>
          <a:p>
            <a:pPr marL="3175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+mj-lt"/>
              <a:buAutoNum type="arabicPeriod"/>
            </a:pPr>
            <a:endParaRPr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DFC437-B3EC-AEA2-D720-0FB35E9D3C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6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Table of Content</a:t>
            </a:r>
            <a:endParaRPr/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457200" y="141763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Introduction and Background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Literature Review and Summary Table</a:t>
            </a:r>
          </a:p>
          <a:p>
            <a:pPr marL="342900">
              <a:spcBef>
                <a:spcPts val="640"/>
              </a:spcBef>
              <a:buSzPts val="3200"/>
            </a:pPr>
            <a:r>
              <a:rPr lang="en-US" dirty="0"/>
              <a:t>Gap Analysis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Problem Statement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Proposed Solution &amp; Methodology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Project Scope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Work Breakdown Structure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Roles and Responsibilities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81D7CA-B110-7F97-492E-F60BF7E8D3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smtClean="0"/>
              <a:t>3</a:t>
            </a:fld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INTRODUCTION AND BACKGROUND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A3FF38-A34E-24D3-E847-DFCF801D7A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smtClean="0"/>
              <a:t>4</a:t>
            </a:fld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Introduction and Background [1/2]</a:t>
            </a:r>
            <a:endParaRPr dirty="0"/>
          </a:p>
        </p:txBody>
      </p:sp>
      <p:sp>
        <p:nvSpPr>
          <p:cNvPr id="110" name="Google Shape;110;p5"/>
          <p:cNvSpPr txBox="1">
            <a:spLocks noGrp="1"/>
          </p:cNvSpPr>
          <p:nvPr>
            <p:ph type="body" idx="1"/>
          </p:nvPr>
        </p:nvSpPr>
        <p:spPr>
          <a:xfrm>
            <a:off x="457200" y="14176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0080" indent="-457200" algn="just">
              <a:spcBef>
                <a:spcPts val="1200"/>
              </a:spcBef>
              <a:buSzPct val="100000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Wheat is Pakistan's most important and dominant crop in terms of production and land area, which is grown on 37% of the area, accounting for 70% of the total production.</a:t>
            </a: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[1]</a:t>
            </a: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40080" indent="-457200" algn="just">
              <a:spcBef>
                <a:spcPts val="1200"/>
              </a:spcBef>
              <a:buSzPct val="100000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Wheat rust is a fungal infection that impacts wheat plants, leading to significant decreases in both production and quality.</a:t>
            </a:r>
          </a:p>
          <a:p>
            <a:pPr marL="640080" indent="-457200" algn="just">
              <a:spcBef>
                <a:spcPts val="1200"/>
              </a:spcBef>
              <a:buSzPct val="100000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Types: Yellow and Brown</a:t>
            </a:r>
          </a:p>
          <a:p>
            <a:pPr marL="660400" indent="-457200">
              <a:spcBef>
                <a:spcPts val="0"/>
              </a:spcBef>
              <a:buSzPts val="3200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60400" indent="-457200">
              <a:spcBef>
                <a:spcPts val="0"/>
              </a:spcBef>
              <a:buSzPts val="3200"/>
            </a:pP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3492F5-7432-21F5-4540-2FFED78C40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smtClean="0"/>
              <a:t>5</a:t>
            </a:fld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3719-72F4-B425-D13E-58D4D3E5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Background [2/2]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33BBD-AE92-9E31-DBA0-E80EC56CD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marL="640080" indent="-457200" algn="just">
              <a:spcBef>
                <a:spcPts val="1200"/>
              </a:spcBef>
              <a:buSzPct val="100000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Rust disease is considered the most devastating fungal disease, causing 5.5 million tones of loss per year globally.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[1]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40080" indent="-457200" algn="just">
              <a:spcBef>
                <a:spcPts val="1200"/>
              </a:spcBef>
              <a:buSzPct val="100000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Pakistan, 69 out of 191 fields reported brown rust, which represents 36% of the total.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[2]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40080" indent="-457200" algn="just">
              <a:spcBef>
                <a:spcPts val="1200"/>
              </a:spcBef>
              <a:buSzPct val="100000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36 out of 191 fields reported yellow rust, which represents  19% of the total.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[2]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40080" indent="-457200" algn="just">
              <a:spcBef>
                <a:spcPts val="1200"/>
              </a:spcBef>
              <a:buSzPct val="100000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Pakistan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Tando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Allahyar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Sindh was affected by brown rust, whereas Chakwal, Punjab was mostly impacted by yellow rust.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[2]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85CD8-DBAC-2678-8A61-06D5747CA1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8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LITERATURE REVIEW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AA69FE-00EB-038E-964D-1C87CF928F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smtClean="0"/>
              <a:t>7</a:t>
            </a:fld>
            <a:endParaRPr 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93DF1-B2A9-2344-56C4-B2E0E48D7F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5CFA0E-4290-7941-F56E-710A057D8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305702"/>
              </p:ext>
            </p:extLst>
          </p:nvPr>
        </p:nvGraphicFramePr>
        <p:xfrm>
          <a:off x="178924" y="380002"/>
          <a:ext cx="8786152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9445">
                  <a:extLst>
                    <a:ext uri="{9D8B030D-6E8A-4147-A177-3AD203B41FA5}">
                      <a16:colId xmlns:a16="http://schemas.microsoft.com/office/drawing/2014/main" val="2892284748"/>
                    </a:ext>
                  </a:extLst>
                </a:gridCol>
                <a:gridCol w="1282046">
                  <a:extLst>
                    <a:ext uri="{9D8B030D-6E8A-4147-A177-3AD203B41FA5}">
                      <a16:colId xmlns:a16="http://schemas.microsoft.com/office/drawing/2014/main" val="4168370950"/>
                    </a:ext>
                  </a:extLst>
                </a:gridCol>
                <a:gridCol w="1376680">
                  <a:extLst>
                    <a:ext uri="{9D8B030D-6E8A-4147-A177-3AD203B41FA5}">
                      <a16:colId xmlns:a16="http://schemas.microsoft.com/office/drawing/2014/main" val="3044603242"/>
                    </a:ext>
                  </a:extLst>
                </a:gridCol>
                <a:gridCol w="838985">
                  <a:extLst>
                    <a:ext uri="{9D8B030D-6E8A-4147-A177-3AD203B41FA5}">
                      <a16:colId xmlns:a16="http://schemas.microsoft.com/office/drawing/2014/main" val="1098327888"/>
                    </a:ext>
                  </a:extLst>
                </a:gridCol>
                <a:gridCol w="1150070">
                  <a:extLst>
                    <a:ext uri="{9D8B030D-6E8A-4147-A177-3AD203B41FA5}">
                      <a16:colId xmlns:a16="http://schemas.microsoft.com/office/drawing/2014/main" val="3353996167"/>
                    </a:ext>
                  </a:extLst>
                </a:gridCol>
                <a:gridCol w="1168926">
                  <a:extLst>
                    <a:ext uri="{9D8B030D-6E8A-4147-A177-3AD203B41FA5}">
                      <a16:colId xmlns:a16="http://schemas.microsoft.com/office/drawing/2014/main" val="3562124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  <a:p>
                      <a:pPr algn="ctr"/>
                      <a:endParaRPr lang="en-US" sz="16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</a:p>
                    <a:p>
                      <a:pPr algn="ctr"/>
                      <a:endParaRPr lang="en-US" sz="16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743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Identification and Categorization of Yellow Rust Infection in Wheat through Deep Learning Techniques</a:t>
                      </a:r>
                      <a:endParaRPr lang="en-US" sz="1600" b="0" i="0" u="none" baseline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Mamatha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Mandava</a:t>
                      </a:r>
                      <a:endParaRPr 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15000 Images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ResNet5</a:t>
                      </a:r>
                    </a:p>
                    <a:p>
                      <a:pPr algn="ctr"/>
                      <a:r>
                        <a:rPr lang="en-US" sz="1600" b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VGG19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96.49%</a:t>
                      </a:r>
                      <a:endParaRPr 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756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StripeRust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-Pocket: A Mobile-Based Deep Learning Application for Efficient Disease Severity Assessment of Wheat Yellow Rust</a:t>
                      </a:r>
                    </a:p>
                    <a:p>
                      <a:pPr algn="just"/>
                      <a:endParaRPr 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Weizhen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Liu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5737 Images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CNN-based </a:t>
                      </a:r>
                    </a:p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networks: DeepLabV3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58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Combined CNN with STARGAN for Wheat Yellow Rust Disease 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Deepak Kumar</a:t>
                      </a:r>
                    </a:p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Vinay Kukreja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800 Images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GAN and 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95.6%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4295912"/>
                  </a:ext>
                </a:extLst>
              </a:tr>
              <a:tr h="894138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Embedded AI for Wheat Yellow Rust Infection Type Classification</a:t>
                      </a:r>
                      <a:endParaRPr lang="en-US" sz="1600" b="0" i="0" u="none" baseline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UFERAH SHAFI </a:t>
                      </a:r>
                    </a:p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RAFIA MUMTAZ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1640 images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ResNet-50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8283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93DF1-B2A9-2344-56C4-B2E0E48D7F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BCF7BB-AD96-C7FB-CB28-FEA530973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507734"/>
              </p:ext>
            </p:extLst>
          </p:nvPr>
        </p:nvGraphicFramePr>
        <p:xfrm>
          <a:off x="178924" y="226244"/>
          <a:ext cx="8786152" cy="5606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9445">
                  <a:extLst>
                    <a:ext uri="{9D8B030D-6E8A-4147-A177-3AD203B41FA5}">
                      <a16:colId xmlns:a16="http://schemas.microsoft.com/office/drawing/2014/main" val="2892284748"/>
                    </a:ext>
                  </a:extLst>
                </a:gridCol>
                <a:gridCol w="1464010">
                  <a:extLst>
                    <a:ext uri="{9D8B030D-6E8A-4147-A177-3AD203B41FA5}">
                      <a16:colId xmlns:a16="http://schemas.microsoft.com/office/drawing/2014/main" val="4168370950"/>
                    </a:ext>
                  </a:extLst>
                </a:gridCol>
                <a:gridCol w="1311563">
                  <a:extLst>
                    <a:ext uri="{9D8B030D-6E8A-4147-A177-3AD203B41FA5}">
                      <a16:colId xmlns:a16="http://schemas.microsoft.com/office/drawing/2014/main" val="3044603242"/>
                    </a:ext>
                  </a:extLst>
                </a:gridCol>
                <a:gridCol w="822037">
                  <a:extLst>
                    <a:ext uri="{9D8B030D-6E8A-4147-A177-3AD203B41FA5}">
                      <a16:colId xmlns:a16="http://schemas.microsoft.com/office/drawing/2014/main" val="1098327888"/>
                    </a:ext>
                  </a:extLst>
                </a:gridCol>
                <a:gridCol w="1050171">
                  <a:extLst>
                    <a:ext uri="{9D8B030D-6E8A-4147-A177-3AD203B41FA5}">
                      <a16:colId xmlns:a16="http://schemas.microsoft.com/office/drawing/2014/main" val="3353996167"/>
                    </a:ext>
                  </a:extLst>
                </a:gridCol>
                <a:gridCol w="1168926">
                  <a:extLst>
                    <a:ext uri="{9D8B030D-6E8A-4147-A177-3AD203B41FA5}">
                      <a16:colId xmlns:a16="http://schemas.microsoft.com/office/drawing/2014/main" val="3562124191"/>
                    </a:ext>
                  </a:extLst>
                </a:gridCol>
              </a:tblGrid>
              <a:tr h="6894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  <a:p>
                      <a:pPr algn="ctr"/>
                      <a:endParaRPr lang="en-US" sz="16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</a:p>
                    <a:p>
                      <a:pPr algn="ctr"/>
                      <a:endParaRPr lang="en-US" sz="16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743513"/>
                  </a:ext>
                </a:extLst>
              </a:tr>
              <a:tr h="979753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Wheat Diseases Detection and Classification using Convolutional Neural Network (CNN)</a:t>
                      </a:r>
                      <a:endParaRPr lang="en-US" sz="1600" b="0" i="0" u="none" baseline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Md</a:t>
                      </a: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Helal</a:t>
                      </a: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Hossen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4800 images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98.84%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756769"/>
                  </a:ext>
                </a:extLst>
              </a:tr>
              <a:tr h="1560348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Tackling unbalanced datasets for yellow and brown rust detection in wheat</a:t>
                      </a:r>
                      <a:endParaRPr 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Carmen Cuenca-Romero</a:t>
                      </a:r>
                      <a:endParaRPr 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 spectral signatures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 </a:t>
                      </a:r>
                    </a:p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70%</a:t>
                      </a:r>
                    </a:p>
                    <a:p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587822"/>
                  </a:ext>
                </a:extLst>
              </a:tr>
              <a:tr h="1254135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Comprehensive Approach Toward Wheat Leaf Disease Identification Leveraging Transformer Models and Federated Learning</a:t>
                      </a:r>
                      <a:endParaRPr 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MD. FAHIM-UL-ISLAM,</a:t>
                      </a:r>
                    </a:p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SARDER TANVIR AHMED</a:t>
                      </a:r>
                      <a:endParaRPr 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4230 images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Swin</a:t>
                      </a: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Transformer and </a:t>
                      </a:r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CoAtNet</a:t>
                      </a: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98.99%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4295912"/>
                  </a:ext>
                </a:extLst>
              </a:tr>
              <a:tr h="1064492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Wheat leaf rust detection at canopy scale under different LAI levels using machine learning techniques</a:t>
                      </a:r>
                      <a:endParaRPr lang="en-US" sz="1600" i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Mohsen </a:t>
                      </a:r>
                      <a:r>
                        <a:rPr lang="en-U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Azadbakht</a:t>
                      </a:r>
                      <a:endParaRPr lang="en-US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284 samples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SVR</a:t>
                      </a:r>
                      <a:b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GPR</a:t>
                      </a:r>
                      <a:b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828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075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1065</Words>
  <Application>Microsoft Office PowerPoint</Application>
  <PresentationFormat>On-screen Show (4:3)</PresentationFormat>
  <Paragraphs>217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Office Theme</vt:lpstr>
      <vt:lpstr>Final Year Project Proposal</vt:lpstr>
      <vt:lpstr>Project Team</vt:lpstr>
      <vt:lpstr>Table of Content</vt:lpstr>
      <vt:lpstr>INTRODUCTION AND BACKGROUND</vt:lpstr>
      <vt:lpstr>Introduction and Background [1/2]</vt:lpstr>
      <vt:lpstr>Introduction and Background [2/2]</vt:lpstr>
      <vt:lpstr>LITERATURE REVIEW</vt:lpstr>
      <vt:lpstr>PowerPoint Presentation</vt:lpstr>
      <vt:lpstr>PowerPoint Presentation</vt:lpstr>
      <vt:lpstr>GAP ANALYSIS</vt:lpstr>
      <vt:lpstr>Gap Analysis[1/1] </vt:lpstr>
      <vt:lpstr>PROBLEM STATEMENT</vt:lpstr>
      <vt:lpstr>Problem Statement[1/1]</vt:lpstr>
      <vt:lpstr>Problem Statement[1/1]</vt:lpstr>
      <vt:lpstr>PROPOSED SOLUTION AND METHODOLOGY</vt:lpstr>
      <vt:lpstr>Proposed Solution [1/1]</vt:lpstr>
      <vt:lpstr>Methodology [1/2]</vt:lpstr>
      <vt:lpstr>Methodology [2/2]</vt:lpstr>
      <vt:lpstr>PROJECT SCOPE</vt:lpstr>
      <vt:lpstr>Project Scope[1/1]</vt:lpstr>
      <vt:lpstr>WORK BREAKDOWN STRUCTURE </vt:lpstr>
      <vt:lpstr>Work Breakdown [1/1]</vt:lpstr>
      <vt:lpstr>Work Breakdown [1/1]</vt:lpstr>
      <vt:lpstr>ROLES AND RESPONSIBILITIES</vt:lpstr>
      <vt:lpstr>Roles and Responsibilities[1/1]</vt:lpstr>
      <vt:lpstr>CONSTRAINTS AND LIMITATIONS</vt:lpstr>
      <vt:lpstr>Constraints and Limitations[1/1]</vt:lpstr>
      <vt:lpstr>Reference[1/1]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Proposal</dc:title>
  <dc:creator>Khan</dc:creator>
  <cp:lastModifiedBy>Jasim Sagheer</cp:lastModifiedBy>
  <cp:revision>100</cp:revision>
  <dcterms:created xsi:type="dcterms:W3CDTF">2013-01-22T07:04:44Z</dcterms:created>
  <dcterms:modified xsi:type="dcterms:W3CDTF">2024-09-19T09:33:36Z</dcterms:modified>
</cp:coreProperties>
</file>