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259" r:id="rId5"/>
    <p:sldId id="283" r:id="rId6"/>
    <p:sldId id="284" r:id="rId7"/>
    <p:sldId id="285" r:id="rId8"/>
    <p:sldId id="287" r:id="rId9"/>
    <p:sldId id="288" r:id="rId10"/>
    <p:sldId id="261" r:id="rId11"/>
    <p:sldId id="300" r:id="rId12"/>
    <p:sldId id="299" r:id="rId13"/>
    <p:sldId id="301" r:id="rId14"/>
    <p:sldId id="289" r:id="rId15"/>
    <p:sldId id="290" r:id="rId16"/>
    <p:sldId id="291" r:id="rId17"/>
    <p:sldId id="292" r:id="rId18"/>
    <p:sldId id="293" r:id="rId19"/>
    <p:sldId id="295" r:id="rId20"/>
    <p:sldId id="296" r:id="rId21"/>
    <p:sldId id="263" r:id="rId22"/>
    <p:sldId id="279" r:id="rId23"/>
    <p:sldId id="307" r:id="rId24"/>
    <p:sldId id="294" r:id="rId25"/>
    <p:sldId id="264" r:id="rId26"/>
    <p:sldId id="265" r:id="rId27"/>
    <p:sldId id="266" r:id="rId28"/>
    <p:sldId id="268" r:id="rId29"/>
    <p:sldId id="269" r:id="rId30"/>
    <p:sldId id="270" r:id="rId31"/>
    <p:sldId id="271" r:id="rId32"/>
    <p:sldId id="297" r:id="rId33"/>
    <p:sldId id="272" r:id="rId34"/>
    <p:sldId id="273" r:id="rId35"/>
    <p:sldId id="274" r:id="rId36"/>
    <p:sldId id="275" r:id="rId37"/>
    <p:sldId id="302" r:id="rId38"/>
    <p:sldId id="303" r:id="rId39"/>
    <p:sldId id="304" r:id="rId40"/>
    <p:sldId id="305" r:id="rId41"/>
    <p:sldId id="306" r:id="rId42"/>
    <p:sldId id="277" r:id="rId43"/>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663E2-52E9-4305-A502-D2928CAD9E3E}" type="doc">
      <dgm:prSet loTypeId="urn:microsoft.com/office/officeart/2005/8/layout/pyramid2" loCatId="list" qsTypeId="urn:microsoft.com/office/officeart/2005/8/quickstyle/3d3" qsCatId="3D" csTypeId="urn:microsoft.com/office/officeart/2005/8/colors/accent4_2" csCatId="accent4" phldr="1"/>
      <dgm:spPr/>
    </dgm:pt>
    <dgm:pt modelId="{69F7E79B-2C44-4790-8085-1FFE202430D8}">
      <dgm:prSet phldrT="[Text]" custT="1"/>
      <dgm:spPr/>
      <dgm:t>
        <a:bodyPr/>
        <a:lstStyle/>
        <a:p>
          <a:r>
            <a:rPr lang="en-US" sz="4000" dirty="0">
              <a:latin typeface="Times New Roman" panose="02020603050405020304" pitchFamily="18" charset="0"/>
              <a:cs typeface="Times New Roman" panose="02020603050405020304" pitchFamily="18" charset="0"/>
            </a:rPr>
            <a:t>Dataset</a:t>
          </a:r>
        </a:p>
      </dgm:t>
    </dgm:pt>
    <dgm:pt modelId="{799C4A8E-7702-4827-9BC7-B37136C2DD48}" type="parTrans" cxnId="{B2412414-6E4E-4062-95EF-63A0BEE37657}">
      <dgm:prSet/>
      <dgm:spPr/>
      <dgm:t>
        <a:bodyPr/>
        <a:lstStyle/>
        <a:p>
          <a:endParaRPr lang="en-US"/>
        </a:p>
      </dgm:t>
    </dgm:pt>
    <dgm:pt modelId="{88FEECCF-1FBF-4155-B651-C1D4DE0481C8}" type="sibTrans" cxnId="{B2412414-6E4E-4062-95EF-63A0BEE37657}">
      <dgm:prSet/>
      <dgm:spPr/>
      <dgm:t>
        <a:bodyPr/>
        <a:lstStyle/>
        <a:p>
          <a:endParaRPr lang="en-US"/>
        </a:p>
      </dgm:t>
    </dgm:pt>
    <dgm:pt modelId="{4F08EF3A-D3AC-4930-8F4D-14B5DB6DB92E}">
      <dgm:prSet phldrT="[Text]" custT="1"/>
      <dgm:spPr/>
      <dgm:t>
        <a:bodyPr/>
        <a:lstStyle/>
        <a:p>
          <a:r>
            <a:rPr lang="en-US" sz="4800" dirty="0">
              <a:latin typeface="Times New Roman" panose="02020603050405020304" pitchFamily="18" charset="0"/>
              <a:cs typeface="Times New Roman" panose="02020603050405020304" pitchFamily="18" charset="0"/>
            </a:rPr>
            <a:t>Model</a:t>
          </a:r>
        </a:p>
      </dgm:t>
    </dgm:pt>
    <dgm:pt modelId="{8860C229-BE17-42F8-8D5E-DDFA2D1BE218}" type="parTrans" cxnId="{1FA0053B-E104-42B7-ABB9-D0BB19126C45}">
      <dgm:prSet/>
      <dgm:spPr/>
      <dgm:t>
        <a:bodyPr/>
        <a:lstStyle/>
        <a:p>
          <a:endParaRPr lang="en-US"/>
        </a:p>
      </dgm:t>
    </dgm:pt>
    <dgm:pt modelId="{EB5528DC-354E-4CC0-9EE0-FDE619F8E9BA}" type="sibTrans" cxnId="{1FA0053B-E104-42B7-ABB9-D0BB19126C45}">
      <dgm:prSet/>
      <dgm:spPr/>
      <dgm:t>
        <a:bodyPr/>
        <a:lstStyle/>
        <a:p>
          <a:endParaRPr lang="en-US"/>
        </a:p>
      </dgm:t>
    </dgm:pt>
    <dgm:pt modelId="{8BF13D01-6E38-4B49-97BD-52F0E7CCE623}">
      <dgm:prSet phldrT="[Text]" custT="1"/>
      <dgm:spPr/>
      <dgm:t>
        <a:bodyPr/>
        <a:lstStyle/>
        <a:p>
          <a:r>
            <a:rPr lang="en-US" sz="4800" dirty="0">
              <a:latin typeface="Times New Roman" panose="02020603050405020304" pitchFamily="18" charset="0"/>
              <a:cs typeface="Times New Roman" panose="02020603050405020304" pitchFamily="18" charset="0"/>
            </a:rPr>
            <a:t>Application</a:t>
          </a:r>
        </a:p>
      </dgm:t>
    </dgm:pt>
    <dgm:pt modelId="{E6FC51DE-78EB-4639-8B33-55105FD2B782}" type="parTrans" cxnId="{CDA0262A-9E8E-47F9-91CC-E1EDE49007AA}">
      <dgm:prSet/>
      <dgm:spPr/>
      <dgm:t>
        <a:bodyPr/>
        <a:lstStyle/>
        <a:p>
          <a:endParaRPr lang="en-US"/>
        </a:p>
      </dgm:t>
    </dgm:pt>
    <dgm:pt modelId="{313936FD-4A8C-46F0-9901-CA57659EFCBF}" type="sibTrans" cxnId="{CDA0262A-9E8E-47F9-91CC-E1EDE49007AA}">
      <dgm:prSet/>
      <dgm:spPr/>
      <dgm:t>
        <a:bodyPr/>
        <a:lstStyle/>
        <a:p>
          <a:endParaRPr lang="en-US"/>
        </a:p>
      </dgm:t>
    </dgm:pt>
    <dgm:pt modelId="{408E59B6-DA8B-4DD8-838A-E04803A98E2F}" type="pres">
      <dgm:prSet presAssocID="{1D7663E2-52E9-4305-A502-D2928CAD9E3E}" presName="compositeShape" presStyleCnt="0">
        <dgm:presLayoutVars>
          <dgm:dir/>
          <dgm:resizeHandles/>
        </dgm:presLayoutVars>
      </dgm:prSet>
      <dgm:spPr/>
    </dgm:pt>
    <dgm:pt modelId="{60E80C91-2623-4AB8-9060-6572B83E9454}" type="pres">
      <dgm:prSet presAssocID="{1D7663E2-52E9-4305-A502-D2928CAD9E3E}" presName="pyramid" presStyleLbl="node1" presStyleIdx="0" presStyleCnt="1"/>
      <dgm:spPr/>
    </dgm:pt>
    <dgm:pt modelId="{0A8686FA-68A8-4C85-B33B-7CC3D7F7CD8A}" type="pres">
      <dgm:prSet presAssocID="{1D7663E2-52E9-4305-A502-D2928CAD9E3E}" presName="theList" presStyleCnt="0"/>
      <dgm:spPr/>
    </dgm:pt>
    <dgm:pt modelId="{09CBFC9B-2171-40E0-81FB-91EFDC907351}" type="pres">
      <dgm:prSet presAssocID="{69F7E79B-2C44-4790-8085-1FFE202430D8}" presName="aNode" presStyleLbl="fgAcc1" presStyleIdx="0" presStyleCnt="3">
        <dgm:presLayoutVars>
          <dgm:bulletEnabled val="1"/>
        </dgm:presLayoutVars>
      </dgm:prSet>
      <dgm:spPr/>
    </dgm:pt>
    <dgm:pt modelId="{097B4906-E3A2-496C-849C-D441560BE6A6}" type="pres">
      <dgm:prSet presAssocID="{69F7E79B-2C44-4790-8085-1FFE202430D8}" presName="aSpace" presStyleCnt="0"/>
      <dgm:spPr/>
    </dgm:pt>
    <dgm:pt modelId="{F86278C4-1245-4DBC-A912-0D5BB73C0F18}" type="pres">
      <dgm:prSet presAssocID="{4F08EF3A-D3AC-4930-8F4D-14B5DB6DB92E}" presName="aNode" presStyleLbl="fgAcc1" presStyleIdx="1" presStyleCnt="3">
        <dgm:presLayoutVars>
          <dgm:bulletEnabled val="1"/>
        </dgm:presLayoutVars>
      </dgm:prSet>
      <dgm:spPr/>
    </dgm:pt>
    <dgm:pt modelId="{7CC06189-A45C-424A-8B13-7FCBCE41EF0C}" type="pres">
      <dgm:prSet presAssocID="{4F08EF3A-D3AC-4930-8F4D-14B5DB6DB92E}" presName="aSpace" presStyleCnt="0"/>
      <dgm:spPr/>
    </dgm:pt>
    <dgm:pt modelId="{E035F495-A140-4467-B5FF-83B91A9DB1F0}" type="pres">
      <dgm:prSet presAssocID="{8BF13D01-6E38-4B49-97BD-52F0E7CCE623}" presName="aNode" presStyleLbl="fgAcc1" presStyleIdx="2" presStyleCnt="3" custScaleX="154142">
        <dgm:presLayoutVars>
          <dgm:bulletEnabled val="1"/>
        </dgm:presLayoutVars>
      </dgm:prSet>
      <dgm:spPr/>
    </dgm:pt>
    <dgm:pt modelId="{F0FA8B92-3462-4073-94A8-0071E27617A5}" type="pres">
      <dgm:prSet presAssocID="{8BF13D01-6E38-4B49-97BD-52F0E7CCE623}" presName="aSpace" presStyleCnt="0"/>
      <dgm:spPr/>
    </dgm:pt>
  </dgm:ptLst>
  <dgm:cxnLst>
    <dgm:cxn modelId="{B2412414-6E4E-4062-95EF-63A0BEE37657}" srcId="{1D7663E2-52E9-4305-A502-D2928CAD9E3E}" destId="{69F7E79B-2C44-4790-8085-1FFE202430D8}" srcOrd="0" destOrd="0" parTransId="{799C4A8E-7702-4827-9BC7-B37136C2DD48}" sibTransId="{88FEECCF-1FBF-4155-B651-C1D4DE0481C8}"/>
    <dgm:cxn modelId="{91998720-8656-4CC7-9CDD-730A574593FE}" type="presOf" srcId="{8BF13D01-6E38-4B49-97BD-52F0E7CCE623}" destId="{E035F495-A140-4467-B5FF-83B91A9DB1F0}" srcOrd="0" destOrd="0" presId="urn:microsoft.com/office/officeart/2005/8/layout/pyramid2"/>
    <dgm:cxn modelId="{CDA0262A-9E8E-47F9-91CC-E1EDE49007AA}" srcId="{1D7663E2-52E9-4305-A502-D2928CAD9E3E}" destId="{8BF13D01-6E38-4B49-97BD-52F0E7CCE623}" srcOrd="2" destOrd="0" parTransId="{E6FC51DE-78EB-4639-8B33-55105FD2B782}" sibTransId="{313936FD-4A8C-46F0-9901-CA57659EFCBF}"/>
    <dgm:cxn modelId="{1FA0053B-E104-42B7-ABB9-D0BB19126C45}" srcId="{1D7663E2-52E9-4305-A502-D2928CAD9E3E}" destId="{4F08EF3A-D3AC-4930-8F4D-14B5DB6DB92E}" srcOrd="1" destOrd="0" parTransId="{8860C229-BE17-42F8-8D5E-DDFA2D1BE218}" sibTransId="{EB5528DC-354E-4CC0-9EE0-FDE619F8E9BA}"/>
    <dgm:cxn modelId="{6CA03877-FD19-4BCF-BF7F-18B5BA31F190}" type="presOf" srcId="{1D7663E2-52E9-4305-A502-D2928CAD9E3E}" destId="{408E59B6-DA8B-4DD8-838A-E04803A98E2F}" srcOrd="0" destOrd="0" presId="urn:microsoft.com/office/officeart/2005/8/layout/pyramid2"/>
    <dgm:cxn modelId="{5B16E157-2139-4AE0-B610-8724D2F31066}" type="presOf" srcId="{4F08EF3A-D3AC-4930-8F4D-14B5DB6DB92E}" destId="{F86278C4-1245-4DBC-A912-0D5BB73C0F18}" srcOrd="0" destOrd="0" presId="urn:microsoft.com/office/officeart/2005/8/layout/pyramid2"/>
    <dgm:cxn modelId="{6867F287-A8FC-474C-908B-463874C2F8FA}" type="presOf" srcId="{69F7E79B-2C44-4790-8085-1FFE202430D8}" destId="{09CBFC9B-2171-40E0-81FB-91EFDC907351}" srcOrd="0" destOrd="0" presId="urn:microsoft.com/office/officeart/2005/8/layout/pyramid2"/>
    <dgm:cxn modelId="{74C42451-7E80-4B84-BADE-EE0B38A7EFE3}" type="presParOf" srcId="{408E59B6-DA8B-4DD8-838A-E04803A98E2F}" destId="{60E80C91-2623-4AB8-9060-6572B83E9454}" srcOrd="0" destOrd="0" presId="urn:microsoft.com/office/officeart/2005/8/layout/pyramid2"/>
    <dgm:cxn modelId="{7694EDB8-5F6D-4898-801A-A514D46145EB}" type="presParOf" srcId="{408E59B6-DA8B-4DD8-838A-E04803A98E2F}" destId="{0A8686FA-68A8-4C85-B33B-7CC3D7F7CD8A}" srcOrd="1" destOrd="0" presId="urn:microsoft.com/office/officeart/2005/8/layout/pyramid2"/>
    <dgm:cxn modelId="{6B4E9D02-EB5D-48DE-B020-BD91F416A583}" type="presParOf" srcId="{0A8686FA-68A8-4C85-B33B-7CC3D7F7CD8A}" destId="{09CBFC9B-2171-40E0-81FB-91EFDC907351}" srcOrd="0" destOrd="0" presId="urn:microsoft.com/office/officeart/2005/8/layout/pyramid2"/>
    <dgm:cxn modelId="{23D57E08-4A71-4F75-87DB-D428E3AE4A39}" type="presParOf" srcId="{0A8686FA-68A8-4C85-B33B-7CC3D7F7CD8A}" destId="{097B4906-E3A2-496C-849C-D441560BE6A6}" srcOrd="1" destOrd="0" presId="urn:microsoft.com/office/officeart/2005/8/layout/pyramid2"/>
    <dgm:cxn modelId="{AB3BCDB1-FAC5-4D50-B679-2E8DFCD7749F}" type="presParOf" srcId="{0A8686FA-68A8-4C85-B33B-7CC3D7F7CD8A}" destId="{F86278C4-1245-4DBC-A912-0D5BB73C0F18}" srcOrd="2" destOrd="0" presId="urn:microsoft.com/office/officeart/2005/8/layout/pyramid2"/>
    <dgm:cxn modelId="{488AFD87-957A-4B9F-BBF8-ADE12AAF9B4C}" type="presParOf" srcId="{0A8686FA-68A8-4C85-B33B-7CC3D7F7CD8A}" destId="{7CC06189-A45C-424A-8B13-7FCBCE41EF0C}" srcOrd="3" destOrd="0" presId="urn:microsoft.com/office/officeart/2005/8/layout/pyramid2"/>
    <dgm:cxn modelId="{5F7A1F7E-3CDF-47C3-8B2A-7160F4FF60B7}" type="presParOf" srcId="{0A8686FA-68A8-4C85-B33B-7CC3D7F7CD8A}" destId="{E035F495-A140-4467-B5FF-83B91A9DB1F0}" srcOrd="4" destOrd="0" presId="urn:microsoft.com/office/officeart/2005/8/layout/pyramid2"/>
    <dgm:cxn modelId="{6B0C3BF8-B2C2-4CDC-9F98-CA8613FADC12}" type="presParOf" srcId="{0A8686FA-68A8-4C85-B33B-7CC3D7F7CD8A}" destId="{F0FA8B92-3462-4073-94A8-0071E27617A5}"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80C91-2623-4AB8-9060-6572B83E9454}">
      <dsp:nvSpPr>
        <dsp:cNvPr id="0" name=""/>
        <dsp:cNvSpPr/>
      </dsp:nvSpPr>
      <dsp:spPr>
        <a:xfrm>
          <a:off x="353646" y="0"/>
          <a:ext cx="4064000" cy="4064000"/>
        </a:xfrm>
        <a:prstGeom prst="triangle">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9CBFC9B-2171-40E0-81FB-91EFDC907351}">
      <dsp:nvSpPr>
        <dsp:cNvPr id="0" name=""/>
        <dsp:cNvSpPr/>
      </dsp:nvSpPr>
      <dsp:spPr>
        <a:xfrm>
          <a:off x="2385646" y="408582"/>
          <a:ext cx="2641600" cy="96202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Dataset</a:t>
          </a:r>
        </a:p>
      </dsp:txBody>
      <dsp:txXfrm>
        <a:off x="2432608" y="455544"/>
        <a:ext cx="2547676" cy="868101"/>
      </dsp:txXfrm>
    </dsp:sp>
    <dsp:sp modelId="{F86278C4-1245-4DBC-A912-0D5BB73C0F18}">
      <dsp:nvSpPr>
        <dsp:cNvPr id="0" name=""/>
        <dsp:cNvSpPr/>
      </dsp:nvSpPr>
      <dsp:spPr>
        <a:xfrm>
          <a:off x="2385646" y="1490860"/>
          <a:ext cx="2641600" cy="96202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latin typeface="Times New Roman" panose="02020603050405020304" pitchFamily="18" charset="0"/>
              <a:cs typeface="Times New Roman" panose="02020603050405020304" pitchFamily="18" charset="0"/>
            </a:rPr>
            <a:t>Model</a:t>
          </a:r>
        </a:p>
      </dsp:txBody>
      <dsp:txXfrm>
        <a:off x="2432608" y="1537822"/>
        <a:ext cx="2547676" cy="868101"/>
      </dsp:txXfrm>
    </dsp:sp>
    <dsp:sp modelId="{E035F495-A140-4467-B5FF-83B91A9DB1F0}">
      <dsp:nvSpPr>
        <dsp:cNvPr id="0" name=""/>
        <dsp:cNvSpPr/>
      </dsp:nvSpPr>
      <dsp:spPr>
        <a:xfrm>
          <a:off x="1670538" y="2573139"/>
          <a:ext cx="4071815" cy="962025"/>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latin typeface="Times New Roman" panose="02020603050405020304" pitchFamily="18" charset="0"/>
              <a:cs typeface="Times New Roman" panose="02020603050405020304" pitchFamily="18" charset="0"/>
            </a:rPr>
            <a:t>Application</a:t>
          </a:r>
        </a:p>
      </dsp:txBody>
      <dsp:txXfrm>
        <a:off x="1717500" y="2620101"/>
        <a:ext cx="3977891" cy="86810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23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4710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3121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CF72C114-B30A-67A6-837E-AB4D833DABC4}"/>
            </a:ext>
          </a:extLst>
        </p:cNvPr>
        <p:cNvGrpSpPr/>
        <p:nvPr/>
      </p:nvGrpSpPr>
      <p:grpSpPr>
        <a:xfrm>
          <a:off x="0" y="0"/>
          <a:ext cx="0" cy="0"/>
          <a:chOff x="0" y="0"/>
          <a:chExt cx="0" cy="0"/>
        </a:xfrm>
      </p:grpSpPr>
      <p:sp>
        <p:nvSpPr>
          <p:cNvPr id="100" name="Google Shape;100;p4:notes">
            <a:extLst>
              <a:ext uri="{FF2B5EF4-FFF2-40B4-BE49-F238E27FC236}">
                <a16:creationId xmlns:a16="http://schemas.microsoft.com/office/drawing/2014/main" id="{3846DF40-EBCC-CBFE-4DE9-396E6A5C6DBA}"/>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a:extLst>
              <a:ext uri="{FF2B5EF4-FFF2-40B4-BE49-F238E27FC236}">
                <a16:creationId xmlns:a16="http://schemas.microsoft.com/office/drawing/2014/main" id="{015082F0-CE3F-DD50-0A4C-A2BF21856B9A}"/>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7155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660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6241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FFD8E1A0-0197-9A06-98CB-787C7B84FC74}"/>
            </a:ext>
          </a:extLst>
        </p:cNvPr>
        <p:cNvGrpSpPr/>
        <p:nvPr/>
      </p:nvGrpSpPr>
      <p:grpSpPr>
        <a:xfrm>
          <a:off x="0" y="0"/>
          <a:ext cx="0" cy="0"/>
          <a:chOff x="0" y="0"/>
          <a:chExt cx="0" cy="0"/>
        </a:xfrm>
      </p:grpSpPr>
      <p:sp>
        <p:nvSpPr>
          <p:cNvPr id="100" name="Google Shape;100;p4:notes">
            <a:extLst>
              <a:ext uri="{FF2B5EF4-FFF2-40B4-BE49-F238E27FC236}">
                <a16:creationId xmlns:a16="http://schemas.microsoft.com/office/drawing/2014/main" id="{AB38D18F-8AD8-E995-AD2F-36334237BB12}"/>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a:extLst>
              <a:ext uri="{FF2B5EF4-FFF2-40B4-BE49-F238E27FC236}">
                <a16:creationId xmlns:a16="http://schemas.microsoft.com/office/drawing/2014/main" id="{62BAFB42-1404-ECC8-71AF-6B0C9A235CA3}"/>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4778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D6B83878-CCBF-939D-B53F-3C26AEFFE9C5}"/>
            </a:ext>
          </a:extLst>
        </p:cNvPr>
        <p:cNvGrpSpPr/>
        <p:nvPr/>
      </p:nvGrpSpPr>
      <p:grpSpPr>
        <a:xfrm>
          <a:off x="0" y="0"/>
          <a:ext cx="0" cy="0"/>
          <a:chOff x="0" y="0"/>
          <a:chExt cx="0" cy="0"/>
        </a:xfrm>
      </p:grpSpPr>
      <p:sp>
        <p:nvSpPr>
          <p:cNvPr id="172" name="Google Shape;172;p15:notes">
            <a:extLst>
              <a:ext uri="{FF2B5EF4-FFF2-40B4-BE49-F238E27FC236}">
                <a16:creationId xmlns:a16="http://schemas.microsoft.com/office/drawing/2014/main" id="{3B8AE8E0-6874-FBD6-B716-31B878A8542F}"/>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a:extLst>
              <a:ext uri="{FF2B5EF4-FFF2-40B4-BE49-F238E27FC236}">
                <a16:creationId xmlns:a16="http://schemas.microsoft.com/office/drawing/2014/main" id="{8F089E30-CACB-94AD-0705-730BE75123A2}"/>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297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06295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a:extLst>
            <a:ext uri="{FF2B5EF4-FFF2-40B4-BE49-F238E27FC236}">
              <a16:creationId xmlns:a16="http://schemas.microsoft.com/office/drawing/2014/main" id="{6A713DD5-904D-BAED-4772-13AE916A86D3}"/>
            </a:ext>
          </a:extLst>
        </p:cNvPr>
        <p:cNvGrpSpPr/>
        <p:nvPr/>
      </p:nvGrpSpPr>
      <p:grpSpPr>
        <a:xfrm>
          <a:off x="0" y="0"/>
          <a:ext cx="0" cy="0"/>
          <a:chOff x="0" y="0"/>
          <a:chExt cx="0" cy="0"/>
        </a:xfrm>
      </p:grpSpPr>
      <p:sp>
        <p:nvSpPr>
          <p:cNvPr id="203" name="Google Shape;203;p20:notes">
            <a:extLst>
              <a:ext uri="{FF2B5EF4-FFF2-40B4-BE49-F238E27FC236}">
                <a16:creationId xmlns:a16="http://schemas.microsoft.com/office/drawing/2014/main" id="{D0DB4683-1633-6DA7-4E0E-7632E5CFAAC2}"/>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a:extLst>
              <a:ext uri="{FF2B5EF4-FFF2-40B4-BE49-F238E27FC236}">
                <a16:creationId xmlns:a16="http://schemas.microsoft.com/office/drawing/2014/main" id="{52CCEAAE-F765-A492-EBAB-1386D955155C}"/>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3832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a:extLst>
            <a:ext uri="{FF2B5EF4-FFF2-40B4-BE49-F238E27FC236}">
              <a16:creationId xmlns:a16="http://schemas.microsoft.com/office/drawing/2014/main" id="{91FB9938-6F43-B3E3-F936-D3BD3795185D}"/>
            </a:ext>
          </a:extLst>
        </p:cNvPr>
        <p:cNvGrpSpPr/>
        <p:nvPr/>
      </p:nvGrpSpPr>
      <p:grpSpPr>
        <a:xfrm>
          <a:off x="0" y="0"/>
          <a:ext cx="0" cy="0"/>
          <a:chOff x="0" y="0"/>
          <a:chExt cx="0" cy="0"/>
        </a:xfrm>
      </p:grpSpPr>
      <p:sp>
        <p:nvSpPr>
          <p:cNvPr id="203" name="Google Shape;203;p20:notes">
            <a:extLst>
              <a:ext uri="{FF2B5EF4-FFF2-40B4-BE49-F238E27FC236}">
                <a16:creationId xmlns:a16="http://schemas.microsoft.com/office/drawing/2014/main" id="{A5D429A6-967E-F769-0743-F443B9912099}"/>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a:extLst>
              <a:ext uri="{FF2B5EF4-FFF2-40B4-BE49-F238E27FC236}">
                <a16:creationId xmlns:a16="http://schemas.microsoft.com/office/drawing/2014/main" id="{51763930-B6B2-29D5-B694-6AA254FDBC2E}"/>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9722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218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7BAE08A9-2D99-B279-5FC2-E1E6884205CC}"/>
            </a:ext>
          </a:extLst>
        </p:cNvPr>
        <p:cNvGrpSpPr/>
        <p:nvPr/>
      </p:nvGrpSpPr>
      <p:grpSpPr>
        <a:xfrm>
          <a:off x="0" y="0"/>
          <a:ext cx="0" cy="0"/>
          <a:chOff x="0" y="0"/>
          <a:chExt cx="0" cy="0"/>
        </a:xfrm>
      </p:grpSpPr>
      <p:sp>
        <p:nvSpPr>
          <p:cNvPr id="106" name="Google Shape;106;p5:notes">
            <a:extLst>
              <a:ext uri="{FF2B5EF4-FFF2-40B4-BE49-F238E27FC236}">
                <a16:creationId xmlns:a16="http://schemas.microsoft.com/office/drawing/2014/main" id="{9A7C38C7-F81F-ABD4-ED8B-91C4E84C4305}"/>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a:extLst>
              <a:ext uri="{FF2B5EF4-FFF2-40B4-BE49-F238E27FC236}">
                <a16:creationId xmlns:a16="http://schemas.microsoft.com/office/drawing/2014/main" id="{D8BD5A1B-BC2E-8D1D-1408-368AA96BD1EE}"/>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256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21D2383B-3AF1-F525-F6F6-219C1970D1A9}"/>
            </a:ext>
          </a:extLst>
        </p:cNvPr>
        <p:cNvGrpSpPr/>
        <p:nvPr/>
      </p:nvGrpSpPr>
      <p:grpSpPr>
        <a:xfrm>
          <a:off x="0" y="0"/>
          <a:ext cx="0" cy="0"/>
          <a:chOff x="0" y="0"/>
          <a:chExt cx="0" cy="0"/>
        </a:xfrm>
      </p:grpSpPr>
      <p:sp>
        <p:nvSpPr>
          <p:cNvPr id="106" name="Google Shape;106;p5:notes">
            <a:extLst>
              <a:ext uri="{FF2B5EF4-FFF2-40B4-BE49-F238E27FC236}">
                <a16:creationId xmlns:a16="http://schemas.microsoft.com/office/drawing/2014/main" id="{E53B5364-ACD3-AF60-C9C4-92BB5D8DE5FD}"/>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a:extLst>
              <a:ext uri="{FF2B5EF4-FFF2-40B4-BE49-F238E27FC236}">
                <a16:creationId xmlns:a16="http://schemas.microsoft.com/office/drawing/2014/main" id="{7DFA5368-52AA-DB4E-E12C-AE5DC37C2220}"/>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0019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9C31B493-E2D1-C840-4617-34F974C17AEE}"/>
            </a:ext>
          </a:extLst>
        </p:cNvPr>
        <p:cNvGrpSpPr/>
        <p:nvPr/>
      </p:nvGrpSpPr>
      <p:grpSpPr>
        <a:xfrm>
          <a:off x="0" y="0"/>
          <a:ext cx="0" cy="0"/>
          <a:chOff x="0" y="0"/>
          <a:chExt cx="0" cy="0"/>
        </a:xfrm>
      </p:grpSpPr>
      <p:sp>
        <p:nvSpPr>
          <p:cNvPr id="100" name="Google Shape;100;p4:notes">
            <a:extLst>
              <a:ext uri="{FF2B5EF4-FFF2-40B4-BE49-F238E27FC236}">
                <a16:creationId xmlns:a16="http://schemas.microsoft.com/office/drawing/2014/main" id="{8EE57A5A-1D50-8EF4-F939-318A6B1283AF}"/>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a:extLst>
              <a:ext uri="{FF2B5EF4-FFF2-40B4-BE49-F238E27FC236}">
                <a16:creationId xmlns:a16="http://schemas.microsoft.com/office/drawing/2014/main" id="{8D9BD36E-04AD-A71E-78C2-D8AEEB75D7B2}"/>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7522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3149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panose="02020603050405020304" pitchFamily="18" charset="0"/>
                <a:cs typeface="Times New Roman" panose="02020603050405020304" pitchFamily="18" charset="0"/>
              </a:rPr>
              <a:t>Final Year Project</a:t>
            </a:r>
            <a:endParaRPr>
              <a:latin typeface="Times New Roman" panose="02020603050405020304" pitchFamily="18" charset="0"/>
              <a:cs typeface="Times New Roman" panose="02020603050405020304" pitchFamily="18" charset="0"/>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dirty="0">
                <a:latin typeface="Times New Roman" panose="02020603050405020304" pitchFamily="18" charset="0"/>
                <a:cs typeface="Times New Roman" panose="02020603050405020304" pitchFamily="18" charset="0"/>
              </a:rPr>
              <a:t>Wheat Rust Guard</a:t>
            </a:r>
            <a:endParaRPr dirty="0">
              <a:latin typeface="Times New Roman" panose="02020603050405020304" pitchFamily="18" charset="0"/>
              <a:cs typeface="Times New Roman" panose="02020603050405020304" pitchFamily="18" charset="0"/>
            </a:endParaRPr>
          </a:p>
          <a:p>
            <a:pPr marL="63500" lvl="0" indent="0" algn="ctr" rtl="0">
              <a:lnSpc>
                <a:spcPct val="100000"/>
              </a:lnSpc>
              <a:spcBef>
                <a:spcPts val="280"/>
              </a:spcBef>
              <a:spcAft>
                <a:spcPts val="0"/>
              </a:spcAft>
              <a:buClr>
                <a:srgbClr val="888888"/>
              </a:buClr>
              <a:buSzPts val="1400"/>
              <a:buFont typeface="Arial"/>
              <a:buNone/>
            </a:pPr>
            <a:r>
              <a:rPr lang="en-US" sz="1400" dirty="0">
                <a:latin typeface="Times New Roman" panose="02020603050405020304" pitchFamily="18" charset="0"/>
                <a:cs typeface="Times New Roman" panose="02020603050405020304" pitchFamily="18" charset="0"/>
              </a:rPr>
              <a:t>Supervised By: Mr. Zeeshan Ali (Lecturer)</a:t>
            </a:r>
            <a:endParaRPr dirty="0">
              <a:latin typeface="Times New Roman" panose="02020603050405020304" pitchFamily="18" charset="0"/>
              <a:cs typeface="Times New Roman" panose="02020603050405020304" pitchFamily="18" charset="0"/>
            </a:endParaRPr>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Literature Review and Summary Table [2/5]</a:t>
            </a:r>
            <a:endParaRPr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55111106"/>
              </p:ext>
            </p:extLst>
          </p:nvPr>
        </p:nvGraphicFramePr>
        <p:xfrm>
          <a:off x="457200" y="1537677"/>
          <a:ext cx="8229600" cy="4289171"/>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1899692382"/>
                    </a:ext>
                  </a:extLst>
                </a:gridCol>
                <a:gridCol w="687214">
                  <a:extLst>
                    <a:ext uri="{9D8B030D-6E8A-4147-A177-3AD203B41FA5}">
                      <a16:colId xmlns:a16="http://schemas.microsoft.com/office/drawing/2014/main" val="1185086619"/>
                    </a:ext>
                  </a:extLst>
                </a:gridCol>
                <a:gridCol w="2017336">
                  <a:extLst>
                    <a:ext uri="{9D8B030D-6E8A-4147-A177-3AD203B41FA5}">
                      <a16:colId xmlns:a16="http://schemas.microsoft.com/office/drawing/2014/main" val="1134122021"/>
                    </a:ext>
                  </a:extLst>
                </a:gridCol>
                <a:gridCol w="1168924">
                  <a:extLst>
                    <a:ext uri="{9D8B030D-6E8A-4147-A177-3AD203B41FA5}">
                      <a16:colId xmlns:a16="http://schemas.microsoft.com/office/drawing/2014/main" val="1748720155"/>
                    </a:ext>
                  </a:extLst>
                </a:gridCol>
                <a:gridCol w="2710206">
                  <a:extLst>
                    <a:ext uri="{9D8B030D-6E8A-4147-A177-3AD203B41FA5}">
                      <a16:colId xmlns:a16="http://schemas.microsoft.com/office/drawing/2014/main" val="3162467162"/>
                    </a:ext>
                  </a:extLst>
                </a:gridCol>
              </a:tblGrid>
              <a:tr h="370840">
                <a:tc>
                  <a:txBody>
                    <a:bodyPr/>
                    <a:lstStyle/>
                    <a:p>
                      <a:r>
                        <a:rPr lang="en-US" sz="1600" dirty="0"/>
                        <a:t>Name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Year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Input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Accuracy</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Description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8826420"/>
                  </a:ext>
                </a:extLst>
              </a:tr>
              <a:tr h="370840">
                <a:tc>
                  <a:txBody>
                    <a:bodyPr/>
                    <a:lstStyle/>
                    <a:p>
                      <a:r>
                        <a:rPr lang="en-US" sz="1600" b="0" u="none" strike="noStrike" cap="none" dirty="0" err="1">
                          <a:solidFill>
                            <a:schemeClr val="tx1"/>
                          </a:solidFill>
                          <a:effectLst/>
                          <a:sym typeface="Arial"/>
                        </a:rPr>
                        <a:t>Mamatha</a:t>
                      </a:r>
                      <a:r>
                        <a:rPr lang="en-US" sz="1600" b="0" u="none" strike="noStrike" cap="none" dirty="0">
                          <a:solidFill>
                            <a:schemeClr val="tx1"/>
                          </a:solidFill>
                          <a:effectLst/>
                          <a:sym typeface="Arial"/>
                        </a:rPr>
                        <a:t> </a:t>
                      </a:r>
                      <a:r>
                        <a:rPr lang="en-US" sz="1600" b="0" u="none" strike="noStrike" cap="none" dirty="0" err="1">
                          <a:solidFill>
                            <a:schemeClr val="tx1"/>
                          </a:solidFill>
                          <a:effectLst/>
                          <a:sym typeface="Arial"/>
                        </a:rPr>
                        <a:t>Mandava</a:t>
                      </a:r>
                      <a:r>
                        <a:rPr lang="en-US" sz="1600" b="0" u="none" strike="noStrike" cap="none" dirty="0">
                          <a:solidFill>
                            <a:schemeClr val="tx1"/>
                          </a:solidFill>
                          <a:effectLst/>
                          <a:sym typeface="Arial"/>
                        </a:rPr>
                        <a:t> et al.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2024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Annotated wheat leaf images. Sample Images: 15000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96.49%</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Compared CNN models (ResNet50, DenseNet121, VGG19, EfficientNetB3).</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9090664"/>
                  </a:ext>
                </a:extLst>
              </a:tr>
              <a:tr h="370840">
                <a:tc>
                  <a:txBody>
                    <a:bodyPr/>
                    <a:lstStyle/>
                    <a:p>
                      <a:r>
                        <a:rPr lang="en-US" sz="1600" b="0" u="none" strike="noStrike" cap="none" dirty="0">
                          <a:solidFill>
                            <a:schemeClr val="tx1"/>
                          </a:solidFill>
                          <a:effectLst/>
                          <a:sym typeface="Arial"/>
                        </a:rPr>
                        <a:t>Habib khan et al.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2022</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Field-collected wheat leaf images. Sample Images: 3000</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99.8%</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ML models with segmentation and resizing; focused on yellow and brown rust classification.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3486142"/>
                  </a:ext>
                </a:extLst>
              </a:tr>
              <a:tr h="370840">
                <a:tc>
                  <a:txBody>
                    <a:bodyPr/>
                    <a:lstStyle/>
                    <a:p>
                      <a:r>
                        <a:rPr lang="en-US" sz="1600" b="0" u="none" strike="noStrike" cap="none" dirty="0">
                          <a:solidFill>
                            <a:schemeClr val="tx1"/>
                          </a:solidFill>
                          <a:effectLst/>
                          <a:sym typeface="Arial"/>
                        </a:rPr>
                        <a:t>Cuenca- Romero et al</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2024</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Hyperspectral imaging.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t>70%</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algn="l">
                        <a:lnSpc>
                          <a:spcPct val="150000"/>
                        </a:lnSpc>
                        <a:spcBef>
                          <a:spcPts val="0"/>
                        </a:spcBef>
                        <a:spcAft>
                          <a:spcPts val="0"/>
                        </a:spcAft>
                      </a:pPr>
                      <a:r>
                        <a:rPr lang="en-US" sz="1600" dirty="0">
                          <a:effectLst/>
                        </a:rPr>
                        <a:t>Addressed dataset imbalance using SMOTE; focused on spectral </a:t>
                      </a:r>
                      <a:r>
                        <a:rPr lang="en-US" sz="1600" dirty="0">
                          <a:solidFill>
                            <a:schemeClr val="tx1"/>
                          </a:solidFill>
                          <a:effectLst/>
                        </a:rPr>
                        <a:t>reflectance for early detection.</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20" marR="0" marT="0" marB="0" anchor="ctr"/>
                </a:tc>
                <a:extLst>
                  <a:ext uri="{0D108BD9-81ED-4DB2-BD59-A6C34878D82A}">
                    <a16:rowId xmlns:a16="http://schemas.microsoft.com/office/drawing/2014/main" val="34025383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Literature Review and Summary Table [3/5]</a:t>
            </a:r>
            <a:endParaRPr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74425318"/>
              </p:ext>
            </p:extLst>
          </p:nvPr>
        </p:nvGraphicFramePr>
        <p:xfrm>
          <a:off x="457200" y="1743959"/>
          <a:ext cx="8229600" cy="3742441"/>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4067404791"/>
                    </a:ext>
                  </a:extLst>
                </a:gridCol>
                <a:gridCol w="875750">
                  <a:extLst>
                    <a:ext uri="{9D8B030D-6E8A-4147-A177-3AD203B41FA5}">
                      <a16:colId xmlns:a16="http://schemas.microsoft.com/office/drawing/2014/main" val="2484706859"/>
                    </a:ext>
                  </a:extLst>
                </a:gridCol>
                <a:gridCol w="2416090">
                  <a:extLst>
                    <a:ext uri="{9D8B030D-6E8A-4147-A177-3AD203B41FA5}">
                      <a16:colId xmlns:a16="http://schemas.microsoft.com/office/drawing/2014/main" val="1726006717"/>
                    </a:ext>
                  </a:extLst>
                </a:gridCol>
                <a:gridCol w="873865">
                  <a:extLst>
                    <a:ext uri="{9D8B030D-6E8A-4147-A177-3AD203B41FA5}">
                      <a16:colId xmlns:a16="http://schemas.microsoft.com/office/drawing/2014/main" val="1985420755"/>
                    </a:ext>
                  </a:extLst>
                </a:gridCol>
                <a:gridCol w="2417975">
                  <a:extLst>
                    <a:ext uri="{9D8B030D-6E8A-4147-A177-3AD203B41FA5}">
                      <a16:colId xmlns:a16="http://schemas.microsoft.com/office/drawing/2014/main" val="3077598285"/>
                    </a:ext>
                  </a:extLst>
                </a:gridCol>
              </a:tblGrid>
              <a:tr h="1615521">
                <a:tc>
                  <a:txBody>
                    <a:bodyPr/>
                    <a:lstStyle/>
                    <a:p>
                      <a:r>
                        <a:rPr lang="en-US" sz="1600" b="0" u="none" strike="noStrike" cap="none" dirty="0">
                          <a:solidFill>
                            <a:schemeClr val="tx1"/>
                          </a:solidFill>
                          <a:effectLst/>
                          <a:sym typeface="Arial"/>
                        </a:rPr>
                        <a:t>Wang et al.</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dirty="0">
                          <a:solidFill>
                            <a:schemeClr val="tx1"/>
                          </a:solidFill>
                        </a:rPr>
                        <a:t>2023</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u="none" strike="noStrike" cap="none" dirty="0">
                          <a:solidFill>
                            <a:schemeClr val="tx1"/>
                          </a:solidFill>
                          <a:effectLst/>
                          <a:sym typeface="Arial"/>
                        </a:rPr>
                        <a:t>High-resolution single-leaf images. Sample Images: 9087</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dirty="0">
                          <a:solidFill>
                            <a:schemeClr val="tx1"/>
                          </a:solidFill>
                        </a:rPr>
                        <a:t>82-98%</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u="none" strike="noStrike" cap="none" dirty="0">
                          <a:solidFill>
                            <a:schemeClr val="tx1"/>
                          </a:solidFill>
                          <a:effectLst/>
                          <a:sym typeface="Arial"/>
                        </a:rPr>
                        <a:t>Feature selection (Relief-F, PCA) and ML models for rust detection across multiple wheat varieties.</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extLst>
                  <a:ext uri="{0D108BD9-81ED-4DB2-BD59-A6C34878D82A}">
                    <a16:rowId xmlns:a16="http://schemas.microsoft.com/office/drawing/2014/main" val="3627655261"/>
                  </a:ext>
                </a:extLst>
              </a:tr>
              <a:tr h="1112522">
                <a:tc>
                  <a:txBody>
                    <a:bodyPr/>
                    <a:lstStyle/>
                    <a:p>
                      <a:r>
                        <a:rPr lang="en-US" sz="1600" b="0" u="none" strike="noStrike" cap="none" dirty="0" err="1">
                          <a:solidFill>
                            <a:schemeClr val="tx1"/>
                          </a:solidFill>
                          <a:effectLst/>
                          <a:sym typeface="Arial"/>
                        </a:rPr>
                        <a:t>Shafi</a:t>
                      </a:r>
                      <a:r>
                        <a:rPr lang="en-US" sz="1600" b="0" u="none" strike="noStrike" cap="none" dirty="0">
                          <a:solidFill>
                            <a:schemeClr val="tx1"/>
                          </a:solidFill>
                          <a:effectLst/>
                          <a:sym typeface="Arial"/>
                        </a:rPr>
                        <a:t> et al.</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rPr>
                        <a:t>2023</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50000"/>
                        </a:lnSpc>
                        <a:spcBef>
                          <a:spcPts val="0"/>
                        </a:spcBef>
                        <a:spcAft>
                          <a:spcPts val="0"/>
                        </a:spcAft>
                      </a:pPr>
                      <a:r>
                        <a:rPr lang="en-US" sz="1600" b="0" u="none" strike="noStrike" cap="none" dirty="0">
                          <a:solidFill>
                            <a:schemeClr val="tx1"/>
                          </a:solidFill>
                          <a:effectLst/>
                          <a:sym typeface="Arial"/>
                        </a:rPr>
                        <a:t>1640 collected images. </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20" marR="0" marT="0" marB="0" anchor="ctr"/>
                </a:tc>
                <a:tc>
                  <a:txBody>
                    <a:bodyPr/>
                    <a:lstStyle/>
                    <a:p>
                      <a:r>
                        <a:rPr lang="en-US" sz="1600" dirty="0">
                          <a:solidFill>
                            <a:schemeClr val="tx1"/>
                          </a:solidFill>
                        </a:rPr>
                        <a:t>96%</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Edge AI for real-time monitoring; background removal with U2-Net.</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4345707"/>
                  </a:ext>
                </a:extLst>
              </a:tr>
              <a:tr h="1014398">
                <a:tc>
                  <a:txBody>
                    <a:bodyPr/>
                    <a:lstStyle/>
                    <a:p>
                      <a:r>
                        <a:rPr lang="en-US" sz="1600" b="0" u="none" strike="noStrike" cap="none" dirty="0">
                          <a:solidFill>
                            <a:schemeClr val="tx1"/>
                          </a:solidFill>
                          <a:effectLst/>
                          <a:sym typeface="Arial"/>
                        </a:rPr>
                        <a:t>Nguyen et al.</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rPr>
                        <a:t>2023</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50000"/>
                        </a:lnSpc>
                        <a:spcBef>
                          <a:spcPts val="0"/>
                        </a:spcBef>
                        <a:spcAft>
                          <a:spcPts val="0"/>
                        </a:spcAft>
                      </a:pPr>
                      <a:r>
                        <a:rPr lang="en-US" sz="1600" b="0" u="none" strike="noStrike" cap="none" dirty="0">
                          <a:solidFill>
                            <a:schemeClr val="tx1"/>
                          </a:solidFill>
                          <a:effectLst/>
                          <a:sym typeface="Arial"/>
                        </a:rPr>
                        <a:t>Sample Images 700 plots.</a:t>
                      </a:r>
                      <a:endPar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20" marR="0" marT="0" marB="0" anchor="ctr"/>
                </a:tc>
                <a:tc>
                  <a:txBody>
                    <a:bodyPr/>
                    <a:lstStyle/>
                    <a:p>
                      <a:r>
                        <a:rPr lang="en-US" sz="1600" dirty="0">
                          <a:solidFill>
                            <a:schemeClr val="tx1"/>
                          </a:solidFill>
                        </a:rPr>
                        <a:t>79%</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3D-CNN using VI and GLCM texture features for yellow rust </a:t>
                      </a:r>
                      <a:endParaRPr lang="en-US"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7535891"/>
                  </a:ext>
                </a:extLst>
              </a:tr>
            </a:tbl>
          </a:graphicData>
        </a:graphic>
      </p:graphicFrame>
    </p:spTree>
    <p:extLst>
      <p:ext uri="{BB962C8B-B14F-4D97-AF65-F5344CB8AC3E}">
        <p14:creationId xmlns:p14="http://schemas.microsoft.com/office/powerpoint/2010/main" val="308809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Literature Review and Summary Table [4/5]</a:t>
            </a:r>
            <a:endParaRPr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61827533"/>
              </p:ext>
            </p:extLst>
          </p:nvPr>
        </p:nvGraphicFramePr>
        <p:xfrm>
          <a:off x="457199" y="1502507"/>
          <a:ext cx="8229600" cy="4270502"/>
        </p:xfrm>
        <a:graphic>
          <a:graphicData uri="http://schemas.openxmlformats.org/drawingml/2006/table">
            <a:tbl>
              <a:tblPr firstRow="1" bandRow="1">
                <a:tableStyleId>{5C22544A-7EE6-4342-B048-85BDC9FD1C3A}</a:tableStyleId>
              </a:tblPr>
              <a:tblGrid>
                <a:gridCol w="1437589">
                  <a:extLst>
                    <a:ext uri="{9D8B030D-6E8A-4147-A177-3AD203B41FA5}">
                      <a16:colId xmlns:a16="http://schemas.microsoft.com/office/drawing/2014/main" val="3566377006"/>
                    </a:ext>
                  </a:extLst>
                </a:gridCol>
                <a:gridCol w="735290">
                  <a:extLst>
                    <a:ext uri="{9D8B030D-6E8A-4147-A177-3AD203B41FA5}">
                      <a16:colId xmlns:a16="http://schemas.microsoft.com/office/drawing/2014/main" val="2240728358"/>
                    </a:ext>
                  </a:extLst>
                </a:gridCol>
                <a:gridCol w="2130458">
                  <a:extLst>
                    <a:ext uri="{9D8B030D-6E8A-4147-A177-3AD203B41FA5}">
                      <a16:colId xmlns:a16="http://schemas.microsoft.com/office/drawing/2014/main" val="2123167916"/>
                    </a:ext>
                  </a:extLst>
                </a:gridCol>
                <a:gridCol w="1216058">
                  <a:extLst>
                    <a:ext uri="{9D8B030D-6E8A-4147-A177-3AD203B41FA5}">
                      <a16:colId xmlns:a16="http://schemas.microsoft.com/office/drawing/2014/main" val="1237254471"/>
                    </a:ext>
                  </a:extLst>
                </a:gridCol>
                <a:gridCol w="2710205">
                  <a:extLst>
                    <a:ext uri="{9D8B030D-6E8A-4147-A177-3AD203B41FA5}">
                      <a16:colId xmlns:a16="http://schemas.microsoft.com/office/drawing/2014/main" val="1208061886"/>
                    </a:ext>
                  </a:extLst>
                </a:gridCol>
              </a:tblGrid>
              <a:tr h="370840">
                <a:tc>
                  <a:txBody>
                    <a:bodyPr/>
                    <a:lstStyle/>
                    <a:p>
                      <a:r>
                        <a:rPr lang="en-US" sz="1600" b="0" u="none" strike="noStrike" cap="none" dirty="0">
                          <a:solidFill>
                            <a:schemeClr val="tx1"/>
                          </a:solidFill>
                          <a:effectLst/>
                          <a:sym typeface="Arial"/>
                        </a:rPr>
                        <a:t>Liu et al.</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dirty="0">
                          <a:solidFill>
                            <a:schemeClr val="tx1"/>
                          </a:solidFill>
                        </a:rPr>
                        <a:t>2024</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u="none" strike="noStrike" cap="none" dirty="0">
                          <a:solidFill>
                            <a:schemeClr val="tx1"/>
                          </a:solidFill>
                          <a:effectLst/>
                          <a:sym typeface="Arial"/>
                        </a:rPr>
                        <a:t>Smartphone images. Sample Images 5737.</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dirty="0">
                          <a:solidFill>
                            <a:schemeClr val="tx1"/>
                          </a:solidFill>
                        </a:rPr>
                        <a:t>86.08%</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pPr marL="0" marR="0">
                        <a:lnSpc>
                          <a:spcPct val="150000"/>
                        </a:lnSpc>
                        <a:spcBef>
                          <a:spcPts val="0"/>
                        </a:spcBef>
                        <a:spcAft>
                          <a:spcPts val="0"/>
                        </a:spcAft>
                      </a:pPr>
                      <a:r>
                        <a:rPr lang="en-US" sz="1600" b="0" dirty="0">
                          <a:solidFill>
                            <a:schemeClr val="tx1"/>
                          </a:solidFill>
                          <a:effectLst/>
                        </a:rPr>
                        <a:t>Developed </a:t>
                      </a:r>
                      <a:r>
                        <a:rPr lang="en-US" sz="1600" b="0" dirty="0" err="1">
                          <a:solidFill>
                            <a:schemeClr val="tx1"/>
                          </a:solidFill>
                          <a:effectLst/>
                        </a:rPr>
                        <a:t>StripeRust</a:t>
                      </a:r>
                      <a:r>
                        <a:rPr lang="en-US" sz="1600" b="0" dirty="0">
                          <a:solidFill>
                            <a:schemeClr val="tx1"/>
                          </a:solidFill>
                          <a:effectLst/>
                        </a:rPr>
                        <a:t>-Pocket app; reduced annotation time; enabled on-site rust monitoring.</a:t>
                      </a:r>
                      <a:endPar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20" marR="0" marT="0" marB="0" anchor="ctr">
                    <a:solidFill>
                      <a:schemeClr val="bg2">
                        <a:lumMod val="20000"/>
                        <a:lumOff val="80000"/>
                      </a:schemeClr>
                    </a:solidFill>
                  </a:tcPr>
                </a:tc>
                <a:extLst>
                  <a:ext uri="{0D108BD9-81ED-4DB2-BD59-A6C34878D82A}">
                    <a16:rowId xmlns:a16="http://schemas.microsoft.com/office/drawing/2014/main" val="3447655960"/>
                  </a:ext>
                </a:extLst>
              </a:tr>
              <a:tr h="370840">
                <a:tc>
                  <a:txBody>
                    <a:bodyPr/>
                    <a:lstStyle/>
                    <a:p>
                      <a:r>
                        <a:rPr lang="en-US" sz="1600" b="0" u="none" strike="noStrike" cap="none" dirty="0" err="1">
                          <a:solidFill>
                            <a:schemeClr val="tx1"/>
                          </a:solidFill>
                          <a:effectLst/>
                          <a:sym typeface="Arial"/>
                        </a:rPr>
                        <a:t>Alharbi</a:t>
                      </a:r>
                      <a:r>
                        <a:rPr lang="en-US" sz="1600" b="0" u="none" strike="noStrike" cap="none" dirty="0">
                          <a:solidFill>
                            <a:schemeClr val="tx1"/>
                          </a:solidFill>
                          <a:effectLst/>
                          <a:sym typeface="Arial"/>
                        </a:rPr>
                        <a:t> et al.</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rPr>
                        <a:t>2023</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Few-shot learning with CGIAR dataset. Sample Images 1450.</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rPr>
                        <a:t>93.19%</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50000"/>
                        </a:lnSpc>
                        <a:spcBef>
                          <a:spcPts val="0"/>
                        </a:spcBef>
                        <a:spcAft>
                          <a:spcPts val="0"/>
                        </a:spcAft>
                      </a:pPr>
                      <a:r>
                        <a:rPr lang="en-US" sz="1600" dirty="0">
                          <a:solidFill>
                            <a:schemeClr val="tx1"/>
                          </a:solidFill>
                          <a:effectLst/>
                        </a:rPr>
                        <a:t>Combined </a:t>
                      </a:r>
                      <a:r>
                        <a:rPr lang="en-US" sz="1600" dirty="0" err="1">
                          <a:solidFill>
                            <a:schemeClr val="tx1"/>
                          </a:solidFill>
                          <a:effectLst/>
                        </a:rPr>
                        <a:t>EfficientNet</a:t>
                      </a:r>
                      <a:r>
                        <a:rPr lang="en-US" sz="1600" dirty="0">
                          <a:solidFill>
                            <a:schemeClr val="tx1"/>
                          </a:solidFill>
                          <a:effectLst/>
                        </a:rPr>
                        <a:t> with attention mechanism for wheat disease detection under data-constrained scenarios.</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20" marR="0" marT="0" marB="0" anchor="ctr"/>
                </a:tc>
                <a:extLst>
                  <a:ext uri="{0D108BD9-81ED-4DB2-BD59-A6C34878D82A}">
                    <a16:rowId xmlns:a16="http://schemas.microsoft.com/office/drawing/2014/main" val="2919234571"/>
                  </a:ext>
                </a:extLst>
              </a:tr>
              <a:tr h="370840">
                <a:tc>
                  <a:txBody>
                    <a:bodyPr/>
                    <a:lstStyle/>
                    <a:p>
                      <a:r>
                        <a:rPr lang="en-US" sz="1600" b="0" u="none" strike="noStrike" cap="none" dirty="0">
                          <a:solidFill>
                            <a:schemeClr val="tx1"/>
                          </a:solidFill>
                          <a:effectLst/>
                          <a:sym typeface="Arial"/>
                        </a:rPr>
                        <a:t>Kumar &amp; </a:t>
                      </a:r>
                      <a:r>
                        <a:rPr lang="en-US" sz="1600" b="0" u="none" strike="noStrike" cap="none" dirty="0" err="1">
                          <a:solidFill>
                            <a:schemeClr val="tx1"/>
                          </a:solidFill>
                          <a:effectLst/>
                          <a:sym typeface="Arial"/>
                        </a:rPr>
                        <a:t>Kukreja</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rPr>
                        <a:t>2023</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Augmented wheat leaf images. Sample Images 800 before augmentation.</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rPr>
                        <a:t>95.6%</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50000"/>
                        </a:lnSpc>
                        <a:spcBef>
                          <a:spcPts val="0"/>
                        </a:spcBef>
                        <a:spcAft>
                          <a:spcPts val="0"/>
                        </a:spcAft>
                      </a:pPr>
                      <a:r>
                        <a:rPr lang="en-US" sz="1600" b="0" u="none" strike="noStrike" cap="none" dirty="0">
                          <a:solidFill>
                            <a:schemeClr val="tx1"/>
                          </a:solidFill>
                          <a:effectLst/>
                          <a:sym typeface="Arial"/>
                        </a:rPr>
                        <a:t>Hybrid </a:t>
                      </a:r>
                    </a:p>
                    <a:p>
                      <a:pPr marL="0" marR="0">
                        <a:lnSpc>
                          <a:spcPct val="150000"/>
                        </a:lnSpc>
                        <a:spcBef>
                          <a:spcPts val="0"/>
                        </a:spcBef>
                        <a:spcAft>
                          <a:spcPts val="0"/>
                        </a:spcAft>
                      </a:pPr>
                      <a:r>
                        <a:rPr lang="en-US" sz="1600" b="0" u="none" strike="noStrike" cap="none" dirty="0">
                          <a:solidFill>
                            <a:schemeClr val="tx1"/>
                          </a:solidFill>
                          <a:effectLst/>
                          <a:sym typeface="Arial"/>
                        </a:rPr>
                        <a:t>STARGAN-CNN model for wheat yellow rust detection.</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20" marR="0" marT="0" marB="0" anchor="ctr"/>
                </a:tc>
                <a:extLst>
                  <a:ext uri="{0D108BD9-81ED-4DB2-BD59-A6C34878D82A}">
                    <a16:rowId xmlns:a16="http://schemas.microsoft.com/office/drawing/2014/main" val="2592612375"/>
                  </a:ext>
                </a:extLst>
              </a:tr>
            </a:tbl>
          </a:graphicData>
        </a:graphic>
      </p:graphicFrame>
    </p:spTree>
    <p:extLst>
      <p:ext uri="{BB962C8B-B14F-4D97-AF65-F5344CB8AC3E}">
        <p14:creationId xmlns:p14="http://schemas.microsoft.com/office/powerpoint/2010/main" val="86698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Literature Review and Summary Table [5/5]</a:t>
            </a:r>
            <a:endParaRPr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788285938"/>
              </p:ext>
            </p:extLst>
          </p:nvPr>
        </p:nvGraphicFramePr>
        <p:xfrm>
          <a:off x="457200" y="1577289"/>
          <a:ext cx="8229600" cy="4040144"/>
        </p:xfrm>
        <a:graphic>
          <a:graphicData uri="http://schemas.openxmlformats.org/drawingml/2006/table">
            <a:tbl>
              <a:tblPr firstRow="1" bandRow="1">
                <a:tableStyleId>{5C22544A-7EE6-4342-B048-85BDC9FD1C3A}</a:tableStyleId>
              </a:tblPr>
              <a:tblGrid>
                <a:gridCol w="1503575">
                  <a:extLst>
                    <a:ext uri="{9D8B030D-6E8A-4147-A177-3AD203B41FA5}">
                      <a16:colId xmlns:a16="http://schemas.microsoft.com/office/drawing/2014/main" val="1415515068"/>
                    </a:ext>
                  </a:extLst>
                </a:gridCol>
                <a:gridCol w="1074656">
                  <a:extLst>
                    <a:ext uri="{9D8B030D-6E8A-4147-A177-3AD203B41FA5}">
                      <a16:colId xmlns:a16="http://schemas.microsoft.com/office/drawing/2014/main" val="1639540438"/>
                    </a:ext>
                  </a:extLst>
                </a:gridCol>
                <a:gridCol w="2359529">
                  <a:extLst>
                    <a:ext uri="{9D8B030D-6E8A-4147-A177-3AD203B41FA5}">
                      <a16:colId xmlns:a16="http://schemas.microsoft.com/office/drawing/2014/main" val="536391400"/>
                    </a:ext>
                  </a:extLst>
                </a:gridCol>
                <a:gridCol w="968133">
                  <a:extLst>
                    <a:ext uri="{9D8B030D-6E8A-4147-A177-3AD203B41FA5}">
                      <a16:colId xmlns:a16="http://schemas.microsoft.com/office/drawing/2014/main" val="1695013965"/>
                    </a:ext>
                  </a:extLst>
                </a:gridCol>
                <a:gridCol w="2323707">
                  <a:extLst>
                    <a:ext uri="{9D8B030D-6E8A-4147-A177-3AD203B41FA5}">
                      <a16:colId xmlns:a16="http://schemas.microsoft.com/office/drawing/2014/main" val="847475575"/>
                    </a:ext>
                  </a:extLst>
                </a:gridCol>
              </a:tblGrid>
              <a:tr h="583073">
                <a:tc>
                  <a:txBody>
                    <a:bodyPr/>
                    <a:lstStyle/>
                    <a:p>
                      <a:r>
                        <a:rPr lang="en-US" sz="1600" b="0" u="none" strike="noStrike" cap="none" dirty="0" err="1">
                          <a:solidFill>
                            <a:schemeClr val="tx1"/>
                          </a:solidFill>
                          <a:effectLst/>
                          <a:sym typeface="Arial"/>
                        </a:rPr>
                        <a:t>Tolba</a:t>
                      </a:r>
                      <a:r>
                        <a:rPr lang="en-US" sz="1600" b="0" u="none" strike="noStrike" cap="none" dirty="0">
                          <a:solidFill>
                            <a:schemeClr val="tx1"/>
                          </a:solidFill>
                          <a:effectLst/>
                          <a:sym typeface="Arial"/>
                        </a:rPr>
                        <a:t> et al.</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dirty="0">
                          <a:solidFill>
                            <a:schemeClr val="tx1"/>
                          </a:solidFill>
                        </a:rPr>
                        <a:t>2024</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u="none" strike="noStrike" cap="none" dirty="0">
                          <a:solidFill>
                            <a:schemeClr val="tx1"/>
                          </a:solidFill>
                          <a:effectLst/>
                          <a:sym typeface="Arial"/>
                        </a:rPr>
                        <a:t>High resolution wheat leaf images. Sample Images: 14,155</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dirty="0">
                          <a:solidFill>
                            <a:schemeClr val="tx1"/>
                          </a:solidFill>
                        </a:rPr>
                        <a:t>94%</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600" b="0" u="none" strike="noStrike" cap="none" dirty="0">
                          <a:solidFill>
                            <a:schemeClr val="tx1"/>
                          </a:solidFill>
                          <a:effectLst/>
                          <a:sym typeface="Arial"/>
                        </a:rPr>
                        <a:t>Mobile-DNN-Net combining </a:t>
                      </a:r>
                      <a:r>
                        <a:rPr lang="en-US" sz="1600" b="0" u="none" strike="noStrike" cap="none" dirty="0" err="1">
                          <a:solidFill>
                            <a:schemeClr val="tx1"/>
                          </a:solidFill>
                          <a:effectLst/>
                          <a:sym typeface="Arial"/>
                        </a:rPr>
                        <a:t>MobilNet</a:t>
                      </a:r>
                      <a:r>
                        <a:rPr lang="en-US" sz="1600" b="0" u="none" strike="noStrike" cap="none" dirty="0">
                          <a:solidFill>
                            <a:schemeClr val="tx1"/>
                          </a:solidFill>
                          <a:effectLst/>
                          <a:sym typeface="Arial"/>
                        </a:rPr>
                        <a:t> and DCNN for early disease classification.</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extLst>
                  <a:ext uri="{0D108BD9-81ED-4DB2-BD59-A6C34878D82A}">
                    <a16:rowId xmlns:a16="http://schemas.microsoft.com/office/drawing/2014/main" val="1253118033"/>
                  </a:ext>
                </a:extLst>
              </a:tr>
              <a:tr h="1418864">
                <a:tc>
                  <a:txBody>
                    <a:bodyPr/>
                    <a:lstStyle/>
                    <a:p>
                      <a:r>
                        <a:rPr lang="en-US" sz="1600" b="0" u="none" strike="noStrike" cap="none" dirty="0">
                          <a:solidFill>
                            <a:schemeClr val="tx1"/>
                          </a:solidFill>
                          <a:effectLst/>
                          <a:sym typeface="Arial"/>
                        </a:rPr>
                        <a:t>Jiang et al.</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rPr>
                        <a:t>2022</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50000"/>
                        </a:lnSpc>
                        <a:spcBef>
                          <a:spcPts val="0"/>
                        </a:spcBef>
                        <a:spcAft>
                          <a:spcPts val="0"/>
                        </a:spcAft>
                      </a:pPr>
                      <a:r>
                        <a:rPr lang="en-US" sz="1600" dirty="0">
                          <a:solidFill>
                            <a:schemeClr val="tx1"/>
                          </a:solidFill>
                          <a:effectLst/>
                        </a:rPr>
                        <a:t>Field acquired wheat leaf photographs. Sample Images: 13,223.</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20" marR="0" marT="0" marB="0"/>
                </a:tc>
                <a:tc>
                  <a:txBody>
                    <a:bodyPr/>
                    <a:lstStyle/>
                    <a:p>
                      <a:r>
                        <a:rPr lang="en-US" sz="1600" dirty="0">
                          <a:solidFill>
                            <a:schemeClr val="tx1"/>
                          </a:solidFill>
                        </a:rPr>
                        <a:t>92.5%</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Transfer learning for wheat disease detection using multiple CNN architectures.</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3387720"/>
                  </a:ext>
                </a:extLst>
              </a:tr>
              <a:tr h="370840">
                <a:tc>
                  <a:txBody>
                    <a:bodyPr/>
                    <a:lstStyle/>
                    <a:p>
                      <a:r>
                        <a:rPr lang="en-US" sz="1600" b="0" u="none" strike="noStrike" cap="none" dirty="0" err="1">
                          <a:solidFill>
                            <a:schemeClr val="tx1"/>
                          </a:solidFill>
                          <a:effectLst/>
                          <a:sym typeface="Arial"/>
                        </a:rPr>
                        <a:t>Romain</a:t>
                      </a:r>
                      <a:r>
                        <a:rPr lang="en-US" sz="1600" b="0" u="none" strike="noStrike" cap="none" dirty="0">
                          <a:solidFill>
                            <a:schemeClr val="tx1"/>
                          </a:solidFill>
                          <a:effectLst/>
                          <a:sym typeface="Arial"/>
                        </a:rPr>
                        <a:t> </a:t>
                      </a:r>
                      <a:r>
                        <a:rPr lang="en-US" sz="1600" b="0" u="none" strike="noStrike" cap="none" dirty="0" err="1">
                          <a:solidFill>
                            <a:schemeClr val="tx1"/>
                          </a:solidFill>
                          <a:effectLst/>
                          <a:sym typeface="Arial"/>
                        </a:rPr>
                        <a:t>Bebronne</a:t>
                      </a:r>
                      <a:r>
                        <a:rPr lang="en-US" sz="1600" b="0" u="none" strike="noStrike" cap="none" dirty="0">
                          <a:solidFill>
                            <a:schemeClr val="tx1"/>
                          </a:solidFill>
                          <a:effectLst/>
                          <a:sym typeface="Arial"/>
                        </a:rPr>
                        <a:t> et al.</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rPr>
                        <a:t>2020</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nSpc>
                          <a:spcPct val="150000"/>
                        </a:lnSpc>
                        <a:spcBef>
                          <a:spcPts val="0"/>
                        </a:spcBef>
                        <a:spcAft>
                          <a:spcPts val="0"/>
                        </a:spcAft>
                      </a:pPr>
                      <a:r>
                        <a:rPr lang="en-US" sz="1600" dirty="0">
                          <a:solidFill>
                            <a:schemeClr val="tx1"/>
                          </a:solidFill>
                          <a:effectLst/>
                        </a:rPr>
                        <a:t>Sample Images: 562</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5720" marR="0" marT="0" marB="0"/>
                </a:tc>
                <a:tc>
                  <a:txBody>
                    <a:bodyPr/>
                    <a:lstStyle/>
                    <a:p>
                      <a:r>
                        <a:rPr lang="en-US" sz="1600" dirty="0">
                          <a:solidFill>
                            <a:schemeClr val="tx1"/>
                          </a:solidFill>
                        </a:rPr>
                        <a:t>81%</a:t>
                      </a:r>
                      <a:endParaRPr lang="en-US"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u="none" strike="noStrike" cap="none" dirty="0">
                          <a:solidFill>
                            <a:schemeClr val="tx1"/>
                          </a:solidFill>
                          <a:effectLst/>
                          <a:sym typeface="Arial"/>
                        </a:rPr>
                        <a:t>Methodology integrating reflectance and textural data with ANN / PLSR for fungal disease severity detection.</a:t>
                      </a:r>
                      <a:endParaRPr lang="en-US"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4851022"/>
                  </a:ext>
                </a:extLst>
              </a:tr>
            </a:tbl>
          </a:graphicData>
        </a:graphic>
      </p:graphicFrame>
    </p:spTree>
    <p:extLst>
      <p:ext uri="{BB962C8B-B14F-4D97-AF65-F5344CB8AC3E}">
        <p14:creationId xmlns:p14="http://schemas.microsoft.com/office/powerpoint/2010/main" val="1061844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A7A5BA3A-A825-A415-96C9-D362E18EABE1}"/>
            </a:ext>
          </a:extLst>
        </p:cNvPr>
        <p:cNvGrpSpPr/>
        <p:nvPr/>
      </p:nvGrpSpPr>
      <p:grpSpPr>
        <a:xfrm>
          <a:off x="0" y="0"/>
          <a:ext cx="0" cy="0"/>
          <a:chOff x="0" y="0"/>
          <a:chExt cx="0" cy="0"/>
        </a:xfrm>
      </p:grpSpPr>
      <p:sp>
        <p:nvSpPr>
          <p:cNvPr id="103" name="Google Shape;103;p4">
            <a:extLst>
              <a:ext uri="{FF2B5EF4-FFF2-40B4-BE49-F238E27FC236}">
                <a16:creationId xmlns:a16="http://schemas.microsoft.com/office/drawing/2014/main" id="{5451AC06-64D1-0F9F-CA7F-52E2810C1CD0}"/>
              </a:ext>
            </a:extLst>
          </p:cNvPr>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a:t>PROBLEM STATEMENT</a:t>
            </a:r>
            <a:endParaRPr dirty="0"/>
          </a:p>
        </p:txBody>
      </p:sp>
    </p:spTree>
    <p:extLst>
      <p:ext uri="{BB962C8B-B14F-4D97-AF65-F5344CB8AC3E}">
        <p14:creationId xmlns:p14="http://schemas.microsoft.com/office/powerpoint/2010/main" val="1392343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Problem Statement [1/2]</a:t>
            </a:r>
            <a:endParaRPr dirty="0"/>
          </a:p>
        </p:txBody>
      </p:sp>
      <p:sp>
        <p:nvSpPr>
          <p:cNvPr id="122" name="Google Shape;122;g203715cfd4a_0_2"/>
          <p:cNvSpPr txBox="1">
            <a:spLocks noGrp="1"/>
          </p:cNvSpPr>
          <p:nvPr>
            <p:ph type="body" idx="1"/>
          </p:nvPr>
        </p:nvSpPr>
        <p:spPr>
          <a:xfrm>
            <a:off x="457200" y="1417638"/>
            <a:ext cx="8229600" cy="4526100"/>
          </a:xfrm>
          <a:prstGeom prst="rect">
            <a:avLst/>
          </a:prstGeom>
          <a:noFill/>
          <a:ln>
            <a:noFill/>
          </a:ln>
        </p:spPr>
        <p:txBody>
          <a:bodyPr spcFirstLastPara="1" wrap="square" lIns="91425" tIns="45700" rIns="91425" bIns="45700" anchor="t" anchorCtr="0">
            <a:noAutofit/>
          </a:bodyPr>
          <a:lstStyle/>
          <a:p>
            <a:pPr marL="114300" indent="0" algn="just">
              <a:buNone/>
            </a:pPr>
            <a:endParaRPr lang="en-US" sz="2000" dirty="0">
              <a:latin typeface="Times New Roman" panose="02020603050405020304" pitchFamily="18" charset="0"/>
              <a:cs typeface="Times New Roman" panose="02020603050405020304" pitchFamily="18" charset="0"/>
            </a:endParaRPr>
          </a:p>
          <a:p>
            <a:pPr marL="114300" indent="0" algn="just">
              <a:buNone/>
            </a:pPr>
            <a:r>
              <a:rPr lang="en-US" sz="2200" dirty="0">
                <a:latin typeface="Times New Roman" panose="02020603050405020304" pitchFamily="18" charset="0"/>
                <a:cs typeface="Times New Roman" panose="02020603050405020304" pitchFamily="18" charset="0"/>
              </a:rPr>
              <a:t>Wheat rust diseases, particularly yellow and brown rust, pose a severe threat to wheat crops in Pakistan, leading to significant yield losses and economic challenges, especially in regions like </a:t>
            </a:r>
            <a:r>
              <a:rPr lang="en-US" sz="2200" dirty="0" err="1">
                <a:latin typeface="Times New Roman" panose="02020603050405020304" pitchFamily="18" charset="0"/>
                <a:cs typeface="Times New Roman" panose="02020603050405020304" pitchFamily="18" charset="0"/>
              </a:rPr>
              <a:t>Tando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Allahyar</a:t>
            </a:r>
            <a:r>
              <a:rPr lang="en-US" sz="2200" dirty="0">
                <a:latin typeface="Times New Roman" panose="02020603050405020304" pitchFamily="18" charset="0"/>
                <a:cs typeface="Times New Roman" panose="02020603050405020304" pitchFamily="18" charset="0"/>
              </a:rPr>
              <a:t>, Sindh, and Chakwal, Punjab. The primary issue lies in the limitations of current diagnostic methods—many rely on controlled environments or small-scale datasets, which fail to address the complexities of real-world field conditions.</a:t>
            </a:r>
          </a:p>
          <a:p>
            <a:pPr marL="114300" indent="0" algn="just">
              <a:buNone/>
            </a:pPr>
            <a:r>
              <a:rPr lang="en-US" sz="2200" dirty="0">
                <a:latin typeface="Times New Roman" panose="02020603050405020304" pitchFamily="18" charset="0"/>
                <a:cs typeface="Times New Roman" panose="02020603050405020304" pitchFamily="18" charset="0"/>
              </a:rPr>
              <a:t>As a result, disease detection models struggle when deployed in dynamic, outdoor settings where environmental factors like varying lesion scales, inconsistent lighting, and complex neural networks (such as CNNs) with high computational demands come into play.</a:t>
            </a:r>
          </a:p>
        </p:txBody>
      </p:sp>
    </p:spTree>
    <p:extLst>
      <p:ext uri="{BB962C8B-B14F-4D97-AF65-F5344CB8AC3E}">
        <p14:creationId xmlns:p14="http://schemas.microsoft.com/office/powerpoint/2010/main" val="1958540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Problem Statement [2/2]</a:t>
            </a:r>
            <a:endParaRPr dirty="0"/>
          </a:p>
        </p:txBody>
      </p:sp>
      <p:sp>
        <p:nvSpPr>
          <p:cNvPr id="122" name="Google Shape;122;g203715cfd4a_0_2"/>
          <p:cNvSpPr txBox="1">
            <a:spLocks noGrp="1"/>
          </p:cNvSpPr>
          <p:nvPr>
            <p:ph type="body" idx="1"/>
          </p:nvPr>
        </p:nvSpPr>
        <p:spPr>
          <a:xfrm>
            <a:off x="457200" y="1417638"/>
            <a:ext cx="8229600" cy="4526100"/>
          </a:xfrm>
          <a:prstGeom prst="rect">
            <a:avLst/>
          </a:prstGeom>
          <a:noFill/>
          <a:ln>
            <a:noFill/>
          </a:ln>
        </p:spPr>
        <p:txBody>
          <a:bodyPr spcFirstLastPara="1" wrap="square" lIns="91425" tIns="45700" rIns="91425" bIns="45700" anchor="t" anchorCtr="0">
            <a:noAutofit/>
          </a:bodyPr>
          <a:lstStyle/>
          <a:p>
            <a:pPr marL="114300" indent="0" algn="just">
              <a:buNone/>
            </a:pPr>
            <a:r>
              <a:rPr lang="en-US" sz="2000" dirty="0"/>
              <a:t>Key Challenges Include:</a:t>
            </a:r>
          </a:p>
          <a:p>
            <a:pPr marL="114300" indent="0" algn="just">
              <a:buNone/>
            </a:pPr>
            <a:r>
              <a:rPr lang="en-US" sz="2000" b="1" dirty="0"/>
              <a:t>Varying Lesion Scales:</a:t>
            </a:r>
            <a:r>
              <a:rPr lang="en-US" sz="2000" dirty="0"/>
              <a:t> Rust symptoms may present differently depending on disease progression.</a:t>
            </a:r>
          </a:p>
          <a:p>
            <a:pPr marL="114300" indent="0" algn="just">
              <a:buNone/>
            </a:pPr>
            <a:r>
              <a:rPr lang="en-US" sz="2000" b="1" dirty="0"/>
              <a:t>Inconsistent Lighting Conditions:</a:t>
            </a:r>
            <a:r>
              <a:rPr lang="en-US" sz="2000" dirty="0"/>
              <a:t> Natural sunlight and shadows can distort image quality in field environments.</a:t>
            </a:r>
          </a:p>
          <a:p>
            <a:pPr marL="114300" indent="0" algn="just">
              <a:buNone/>
            </a:pPr>
            <a:r>
              <a:rPr lang="en-US" sz="2000" b="1" dirty="0"/>
              <a:t>Complex Deep Learning Models:</a:t>
            </a:r>
            <a:r>
              <a:rPr lang="en-US" sz="2000" dirty="0"/>
              <a:t> Deep neural networks require large datasets, long training times, and substantial computational power.</a:t>
            </a:r>
          </a:p>
          <a:p>
            <a:pPr marL="114300" indent="0" algn="just">
              <a:buNone/>
            </a:pPr>
            <a:r>
              <a:rPr lang="en-US" sz="2000" dirty="0"/>
              <a:t>These challenges hinder the accuracy and speed of wheat disease detection, making it difficult to implement real-time solutions for early diagnosis and effective pest control, thus contributing to overuse of pesticides and economic losses. There is a critical need for a more efficient, scalable, and cost-effective system that can adapt to environmental variations and ensure accurate disease prediction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06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F5BC6137-97D7-0918-C820-E232A914B3F3}"/>
            </a:ext>
          </a:extLst>
        </p:cNvPr>
        <p:cNvGrpSpPr/>
        <p:nvPr/>
      </p:nvGrpSpPr>
      <p:grpSpPr>
        <a:xfrm>
          <a:off x="0" y="0"/>
          <a:ext cx="0" cy="0"/>
          <a:chOff x="0" y="0"/>
          <a:chExt cx="0" cy="0"/>
        </a:xfrm>
      </p:grpSpPr>
      <p:sp>
        <p:nvSpPr>
          <p:cNvPr id="103" name="Google Shape;103;p4">
            <a:extLst>
              <a:ext uri="{FF2B5EF4-FFF2-40B4-BE49-F238E27FC236}">
                <a16:creationId xmlns:a16="http://schemas.microsoft.com/office/drawing/2014/main" id="{B546999D-1A57-5CD8-A44F-072D2CA53F49}"/>
              </a:ext>
            </a:extLst>
          </p:cNvPr>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a:t>METHODOLOGY</a:t>
            </a:r>
            <a:endParaRPr dirty="0"/>
          </a:p>
        </p:txBody>
      </p:sp>
    </p:spTree>
    <p:extLst>
      <p:ext uri="{BB962C8B-B14F-4D97-AF65-F5344CB8AC3E}">
        <p14:creationId xmlns:p14="http://schemas.microsoft.com/office/powerpoint/2010/main" val="1203999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Methodology</a:t>
            </a:r>
            <a:r>
              <a:rPr lang="en-US" dirty="0">
                <a:latin typeface="Times New Roman" panose="02020603050405020304" pitchFamily="18" charset="0"/>
                <a:cs typeface="Times New Roman" panose="02020603050405020304" pitchFamily="18" charset="0"/>
              </a:rPr>
              <a:t> [1/7]</a:t>
            </a:r>
          </a:p>
        </p:txBody>
      </p:sp>
      <p:pic>
        <p:nvPicPr>
          <p:cNvPr id="8" name="Picture 7">
            <a:extLst>
              <a:ext uri="{FF2B5EF4-FFF2-40B4-BE49-F238E27FC236}">
                <a16:creationId xmlns:a16="http://schemas.microsoft.com/office/drawing/2014/main" id="{50C01ADE-CFA7-F01B-540C-64EC29B881A7}"/>
              </a:ext>
            </a:extLst>
          </p:cNvPr>
          <p:cNvPicPr>
            <a:picLocks noChangeAspect="1"/>
          </p:cNvPicPr>
          <p:nvPr/>
        </p:nvPicPr>
        <p:blipFill>
          <a:blip r:embed="rId2"/>
          <a:stretch>
            <a:fillRect/>
          </a:stretch>
        </p:blipFill>
        <p:spPr>
          <a:xfrm>
            <a:off x="725864" y="1329179"/>
            <a:ext cx="7692272" cy="4577571"/>
          </a:xfrm>
          <a:prstGeom prst="rect">
            <a:avLst/>
          </a:prstGeom>
        </p:spPr>
      </p:pic>
    </p:spTree>
    <p:extLst>
      <p:ext uri="{BB962C8B-B14F-4D97-AF65-F5344CB8AC3E}">
        <p14:creationId xmlns:p14="http://schemas.microsoft.com/office/powerpoint/2010/main" val="307357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5CBEE-84EC-B546-433F-DCC7F78AA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E64C64-47A7-8BF6-1155-CBD7C4CFB19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Methodology</a:t>
            </a:r>
            <a:r>
              <a:rPr lang="en-US" dirty="0">
                <a:latin typeface="Times New Roman" panose="02020603050405020304" pitchFamily="18" charset="0"/>
                <a:cs typeface="Times New Roman" panose="02020603050405020304" pitchFamily="18" charset="0"/>
              </a:rPr>
              <a:t> [2/7]</a:t>
            </a:r>
          </a:p>
        </p:txBody>
      </p:sp>
      <p:sp>
        <p:nvSpPr>
          <p:cNvPr id="4" name="Rectangle 1">
            <a:extLst>
              <a:ext uri="{FF2B5EF4-FFF2-40B4-BE49-F238E27FC236}">
                <a16:creationId xmlns:a16="http://schemas.microsoft.com/office/drawing/2014/main" id="{36F53395-7AFE-A896-D180-C1B8EB24353D}"/>
              </a:ext>
            </a:extLst>
          </p:cNvPr>
          <p:cNvSpPr>
            <a:spLocks noGrp="1" noChangeArrowheads="1"/>
          </p:cNvSpPr>
          <p:nvPr>
            <p:ph type="body" idx="1"/>
          </p:nvPr>
        </p:nvSpPr>
        <p:spPr bwMode="auto">
          <a:xfrm>
            <a:off x="457200" y="1371472"/>
            <a:ext cx="29140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a:solidFill>
                  <a:schemeClr val="tx1"/>
                </a:solidFill>
                <a:latin typeface="Calibri" panose="020F0502020204030204" pitchFamily="34" charset="0"/>
                <a:cs typeface="Calibri" panose="020F0502020204030204" pitchFamily="34" charset="0"/>
              </a:rPr>
              <a:t>Dataset Collection:</a:t>
            </a:r>
            <a:endPar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FC9ACFE-A750-DEAE-4DB9-6FB96906834A}"/>
              </a:ext>
            </a:extLst>
          </p:cNvPr>
          <p:cNvSpPr txBox="1"/>
          <p:nvPr/>
        </p:nvSpPr>
        <p:spPr>
          <a:xfrm>
            <a:off x="586509" y="1833137"/>
            <a:ext cx="8001309" cy="430887"/>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Wheat Leaf Disease Dataset publicly available on Kaggle is used.</a:t>
            </a:r>
          </a:p>
        </p:txBody>
      </p:sp>
      <p:sp>
        <p:nvSpPr>
          <p:cNvPr id="3" name="Rectangle 1">
            <a:extLst>
              <a:ext uri="{FF2B5EF4-FFF2-40B4-BE49-F238E27FC236}">
                <a16:creationId xmlns:a16="http://schemas.microsoft.com/office/drawing/2014/main" id="{FF987CE1-D320-A52D-1921-0F3F2C854CB9}"/>
              </a:ext>
            </a:extLst>
          </p:cNvPr>
          <p:cNvSpPr txBox="1">
            <a:spLocks noChangeArrowheads="1"/>
          </p:cNvSpPr>
          <p:nvPr/>
        </p:nvSpPr>
        <p:spPr bwMode="auto">
          <a:xfrm>
            <a:off x="457200" y="2283639"/>
            <a:ext cx="29140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eaLnBrk="0" fontAlgn="base" hangingPunct="0">
              <a:spcBef>
                <a:spcPct val="0"/>
              </a:spcBef>
              <a:spcAft>
                <a:spcPct val="0"/>
              </a:spcAft>
              <a:buClrTx/>
              <a:buSzTx/>
              <a:buFont typeface="Arial"/>
              <a:buNone/>
            </a:pPr>
            <a:r>
              <a:rPr lang="en-US" altLang="en-US" sz="2400" b="1" dirty="0">
                <a:solidFill>
                  <a:schemeClr val="tx1"/>
                </a:solidFill>
                <a:latin typeface="Calibri" panose="020F0502020204030204" pitchFamily="34" charset="0"/>
                <a:cs typeface="Calibri" panose="020F0502020204030204" pitchFamily="34" charset="0"/>
              </a:rPr>
              <a:t>Data Augmentation:</a:t>
            </a:r>
          </a:p>
        </p:txBody>
      </p:sp>
      <p:sp>
        <p:nvSpPr>
          <p:cNvPr id="7" name="TextBox 6">
            <a:extLst>
              <a:ext uri="{FF2B5EF4-FFF2-40B4-BE49-F238E27FC236}">
                <a16:creationId xmlns:a16="http://schemas.microsoft.com/office/drawing/2014/main" id="{EC37AAA0-90CC-A468-6AC6-CE6C37A06970}"/>
              </a:ext>
            </a:extLst>
          </p:cNvPr>
          <p:cNvSpPr txBox="1"/>
          <p:nvPr/>
        </p:nvSpPr>
        <p:spPr>
          <a:xfrm>
            <a:off x="586509" y="2745304"/>
            <a:ext cx="8001309" cy="276998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Python build-in library imgaug is used for augmentation.</a:t>
            </a:r>
          </a:p>
          <a:p>
            <a:pPr marL="285750" indent="-285750">
              <a:spcBef>
                <a:spcPts val="600"/>
              </a:spcBef>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Horizontal Flipping: </a:t>
            </a:r>
            <a:r>
              <a:rPr lang="en-US" sz="2200" dirty="0">
                <a:latin typeface="Times New Roman" panose="02020603050405020304" pitchFamily="18" charset="0"/>
                <a:cs typeface="Times New Roman" panose="02020603050405020304" pitchFamily="18" charset="0"/>
              </a:rPr>
              <a:t>Random horizontal flipping of images. </a:t>
            </a:r>
          </a:p>
          <a:p>
            <a:pPr marL="285750" indent="-285750">
              <a:spcBef>
                <a:spcPts val="600"/>
              </a:spcBef>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Affine Transformations (Rotation): </a:t>
            </a:r>
            <a:r>
              <a:rPr lang="en-US" sz="2200" dirty="0">
                <a:latin typeface="Times New Roman" panose="02020603050405020304" pitchFamily="18" charset="0"/>
                <a:cs typeface="Times New Roman" panose="02020603050405020304" pitchFamily="18" charset="0"/>
              </a:rPr>
              <a:t>Random rotations applied to images. </a:t>
            </a:r>
          </a:p>
          <a:p>
            <a:pPr marL="285750" indent="-285750">
              <a:spcBef>
                <a:spcPts val="600"/>
              </a:spcBef>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Gaussian Blur: </a:t>
            </a:r>
            <a:r>
              <a:rPr lang="en-US" sz="2200" dirty="0">
                <a:latin typeface="Times New Roman" panose="02020603050405020304" pitchFamily="18" charset="0"/>
                <a:cs typeface="Times New Roman" panose="02020603050405020304" pitchFamily="18" charset="0"/>
              </a:rPr>
              <a:t>Random application of Gaussian blur to images.</a:t>
            </a:r>
          </a:p>
          <a:p>
            <a:pPr marL="285750" indent="-285750">
              <a:spcBef>
                <a:spcPts val="600"/>
              </a:spcBef>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Brightness Multiplication: </a:t>
            </a:r>
            <a:r>
              <a:rPr lang="en-US" sz="2200" dirty="0">
                <a:latin typeface="Times New Roman" panose="02020603050405020304" pitchFamily="18" charset="0"/>
                <a:cs typeface="Times New Roman" panose="02020603050405020304" pitchFamily="18" charset="0"/>
              </a:rPr>
              <a:t>Random adjustment of the image brightness </a:t>
            </a:r>
          </a:p>
        </p:txBody>
      </p:sp>
    </p:spTree>
    <p:extLst>
      <p:ext uri="{BB962C8B-B14F-4D97-AF65-F5344CB8AC3E}">
        <p14:creationId xmlns:p14="http://schemas.microsoft.com/office/powerpoint/2010/main" val="289867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panose="02020603050405020304" pitchFamily="18" charset="0"/>
                <a:cs typeface="Times New Roman" panose="02020603050405020304" pitchFamily="18" charset="0"/>
              </a:rPr>
              <a:t>Project Team</a:t>
            </a:r>
            <a:endParaRPr>
              <a:latin typeface="Times New Roman" panose="02020603050405020304" pitchFamily="18" charset="0"/>
              <a:cs typeface="Times New Roman" panose="02020603050405020304" pitchFamily="18" charset="0"/>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Naqi Turab-Ul-Hassnain (36520)</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Haider Ali Sammar (38192)</a:t>
            </a:r>
            <a:endParaRPr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640"/>
              </a:spcBef>
              <a:spcAft>
                <a:spcPts val="0"/>
              </a:spcAft>
              <a:buClr>
                <a:schemeClr val="dk1"/>
              </a:buClr>
              <a:buSzPts val="3200"/>
              <a:buChar char="•"/>
            </a:pPr>
            <a:r>
              <a:rPr lang="en-US" dirty="0">
                <a:latin typeface="Times New Roman" panose="02020603050405020304" pitchFamily="18" charset="0"/>
                <a:cs typeface="Times New Roman" panose="02020603050405020304" pitchFamily="18" charset="0"/>
              </a:rPr>
              <a:t>Jasim Sagheer (32676)</a:t>
            </a:r>
            <a:endParaRPr dirty="0">
              <a:latin typeface="Times New Roman" panose="02020603050405020304" pitchFamily="18" charset="0"/>
              <a:cs typeface="Times New Roman" panose="02020603050405020304" pitchFamily="18" charset="0"/>
            </a:endParaRPr>
          </a:p>
          <a:p>
            <a:pPr marL="342900" lvl="0" indent="-139700" algn="l" rtl="0">
              <a:lnSpc>
                <a:spcPct val="100000"/>
              </a:lnSpc>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12B67-CA23-DB54-7770-1B0F697AFC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E316D-177F-76FA-849E-D93C416DA98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Methodology</a:t>
            </a:r>
            <a:r>
              <a:rPr lang="en-US" dirty="0">
                <a:latin typeface="Times New Roman" panose="02020603050405020304" pitchFamily="18" charset="0"/>
                <a:cs typeface="Times New Roman" panose="02020603050405020304" pitchFamily="18" charset="0"/>
              </a:rPr>
              <a:t> [3/7]</a:t>
            </a:r>
          </a:p>
        </p:txBody>
      </p:sp>
      <p:sp>
        <p:nvSpPr>
          <p:cNvPr id="4" name="Rectangle 1">
            <a:extLst>
              <a:ext uri="{FF2B5EF4-FFF2-40B4-BE49-F238E27FC236}">
                <a16:creationId xmlns:a16="http://schemas.microsoft.com/office/drawing/2014/main" id="{F8740C45-7B5D-DAEA-D966-33B39FB0DD04}"/>
              </a:ext>
            </a:extLst>
          </p:cNvPr>
          <p:cNvSpPr>
            <a:spLocks noGrp="1" noChangeArrowheads="1"/>
          </p:cNvSpPr>
          <p:nvPr>
            <p:ph type="body" idx="1"/>
          </p:nvPr>
        </p:nvSpPr>
        <p:spPr bwMode="auto">
          <a:xfrm>
            <a:off x="457200" y="1371472"/>
            <a:ext cx="29140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a:solidFill>
                  <a:schemeClr val="tx1"/>
                </a:solidFill>
                <a:latin typeface="Calibri" panose="020F0502020204030204" pitchFamily="34" charset="0"/>
                <a:cs typeface="Calibri" panose="020F0502020204030204" pitchFamily="34" charset="0"/>
              </a:rPr>
              <a:t>Image Resizing:</a:t>
            </a:r>
            <a:endPar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321D15D-2B38-1D85-B8E7-5377E3DE9FF6}"/>
              </a:ext>
            </a:extLst>
          </p:cNvPr>
          <p:cNvSpPr txBox="1"/>
          <p:nvPr/>
        </p:nvSpPr>
        <p:spPr>
          <a:xfrm>
            <a:off x="586509" y="1833137"/>
            <a:ext cx="8001309" cy="430887"/>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Bicubic-Interpolation is used to resize image to 224x224.</a:t>
            </a:r>
          </a:p>
        </p:txBody>
      </p:sp>
      <p:sp>
        <p:nvSpPr>
          <p:cNvPr id="3" name="Rectangle 1">
            <a:extLst>
              <a:ext uri="{FF2B5EF4-FFF2-40B4-BE49-F238E27FC236}">
                <a16:creationId xmlns:a16="http://schemas.microsoft.com/office/drawing/2014/main" id="{036017F6-BBBC-81F8-FD52-C27AB1751BB1}"/>
              </a:ext>
            </a:extLst>
          </p:cNvPr>
          <p:cNvSpPr txBox="1">
            <a:spLocks noChangeArrowheads="1"/>
          </p:cNvSpPr>
          <p:nvPr/>
        </p:nvSpPr>
        <p:spPr bwMode="auto">
          <a:xfrm>
            <a:off x="457200" y="2468306"/>
            <a:ext cx="29140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eaLnBrk="0" fontAlgn="base" hangingPunct="0">
              <a:spcBef>
                <a:spcPct val="0"/>
              </a:spcBef>
              <a:spcAft>
                <a:spcPct val="0"/>
              </a:spcAft>
              <a:buClrTx/>
              <a:buSzTx/>
              <a:buFont typeface="Arial"/>
              <a:buNone/>
            </a:pPr>
            <a:r>
              <a:rPr lang="en-US" altLang="en-US" sz="2400" b="1" dirty="0">
                <a:solidFill>
                  <a:schemeClr val="tx1"/>
                </a:solidFill>
                <a:latin typeface="Calibri" panose="020F0502020204030204" pitchFamily="34" charset="0"/>
                <a:cs typeface="Calibri" panose="020F0502020204030204" pitchFamily="34" charset="0"/>
              </a:rPr>
              <a:t>Dataset Partition:</a:t>
            </a:r>
          </a:p>
        </p:txBody>
      </p:sp>
      <p:sp>
        <p:nvSpPr>
          <p:cNvPr id="7" name="TextBox 6">
            <a:extLst>
              <a:ext uri="{FF2B5EF4-FFF2-40B4-BE49-F238E27FC236}">
                <a16:creationId xmlns:a16="http://schemas.microsoft.com/office/drawing/2014/main" id="{696CE483-5568-80DB-34D7-880E624AB16D}"/>
              </a:ext>
            </a:extLst>
          </p:cNvPr>
          <p:cNvSpPr txBox="1"/>
          <p:nvPr/>
        </p:nvSpPr>
        <p:spPr>
          <a:xfrm>
            <a:off x="586509" y="2929971"/>
            <a:ext cx="8001309"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Dataset is divided into 70% training, 10% validation and 20% testing.</a:t>
            </a:r>
          </a:p>
        </p:txBody>
      </p:sp>
      <p:graphicFrame>
        <p:nvGraphicFramePr>
          <p:cNvPr id="8" name="Table 7">
            <a:extLst>
              <a:ext uri="{FF2B5EF4-FFF2-40B4-BE49-F238E27FC236}">
                <a16:creationId xmlns:a16="http://schemas.microsoft.com/office/drawing/2014/main" id="{39CAB495-08F4-7EFC-22D6-70A7A0CED0B9}"/>
              </a:ext>
            </a:extLst>
          </p:cNvPr>
          <p:cNvGraphicFramePr>
            <a:graphicFrameLocks noGrp="1"/>
          </p:cNvGraphicFramePr>
          <p:nvPr>
            <p:extLst>
              <p:ext uri="{D42A27DB-BD31-4B8C-83A1-F6EECF244321}">
                <p14:modId xmlns:p14="http://schemas.microsoft.com/office/powerpoint/2010/main" val="596821307"/>
              </p:ext>
            </p:extLst>
          </p:nvPr>
        </p:nvGraphicFramePr>
        <p:xfrm>
          <a:off x="1660950" y="3699411"/>
          <a:ext cx="5852426" cy="2013230"/>
        </p:xfrm>
        <a:graphic>
          <a:graphicData uri="http://schemas.openxmlformats.org/drawingml/2006/table">
            <a:tbl>
              <a:tblPr firstRow="1" firstCol="1" bandRow="1">
                <a:tableStyleId>{5C22544A-7EE6-4342-B048-85BDC9FD1C3A}</a:tableStyleId>
              </a:tblPr>
              <a:tblGrid>
                <a:gridCol w="1459536">
                  <a:extLst>
                    <a:ext uri="{9D8B030D-6E8A-4147-A177-3AD203B41FA5}">
                      <a16:colId xmlns:a16="http://schemas.microsoft.com/office/drawing/2014/main" val="1598699538"/>
                    </a:ext>
                  </a:extLst>
                </a:gridCol>
                <a:gridCol w="1039577">
                  <a:extLst>
                    <a:ext uri="{9D8B030D-6E8A-4147-A177-3AD203B41FA5}">
                      <a16:colId xmlns:a16="http://schemas.microsoft.com/office/drawing/2014/main" val="4249194045"/>
                    </a:ext>
                  </a:extLst>
                </a:gridCol>
                <a:gridCol w="1251137">
                  <a:extLst>
                    <a:ext uri="{9D8B030D-6E8A-4147-A177-3AD203B41FA5}">
                      <a16:colId xmlns:a16="http://schemas.microsoft.com/office/drawing/2014/main" val="1218808201"/>
                    </a:ext>
                  </a:extLst>
                </a:gridCol>
                <a:gridCol w="984405">
                  <a:extLst>
                    <a:ext uri="{9D8B030D-6E8A-4147-A177-3AD203B41FA5}">
                      <a16:colId xmlns:a16="http://schemas.microsoft.com/office/drawing/2014/main" val="2408674500"/>
                    </a:ext>
                  </a:extLst>
                </a:gridCol>
                <a:gridCol w="1117771">
                  <a:extLst>
                    <a:ext uri="{9D8B030D-6E8A-4147-A177-3AD203B41FA5}">
                      <a16:colId xmlns:a16="http://schemas.microsoft.com/office/drawing/2014/main" val="810327005"/>
                    </a:ext>
                  </a:extLst>
                </a:gridCol>
              </a:tblGrid>
              <a:tr h="622642">
                <a:tc>
                  <a:txBody>
                    <a:bodyPr/>
                    <a:lstStyle/>
                    <a:p>
                      <a:pPr marL="0" marR="0" indent="0" algn="ctr">
                        <a:lnSpc>
                          <a:spcPts val="1200"/>
                        </a:lnSpc>
                        <a:spcBef>
                          <a:spcPts val="0"/>
                        </a:spcBef>
                        <a:spcAft>
                          <a:spcPts val="0"/>
                        </a:spcAft>
                      </a:pPr>
                      <a:endParaRPr lang="en-US" sz="1400" dirty="0">
                        <a:effectLst/>
                        <a:latin typeface="Arial Black" panose="020B0A04020102020204" pitchFamily="34" charset="0"/>
                      </a:endParaRPr>
                    </a:p>
                    <a:p>
                      <a:pPr marL="0" marR="0" indent="0" algn="ctr">
                        <a:lnSpc>
                          <a:spcPts val="1200"/>
                        </a:lnSpc>
                        <a:spcBef>
                          <a:spcPts val="0"/>
                        </a:spcBef>
                        <a:spcAft>
                          <a:spcPts val="0"/>
                        </a:spcAft>
                      </a:pPr>
                      <a:r>
                        <a:rPr lang="tr-TR" sz="1400" dirty="0">
                          <a:effectLst/>
                          <a:latin typeface="Arial Black" panose="020B0A04020102020204" pitchFamily="34" charset="0"/>
                        </a:rPr>
                        <a:t>Disease Class</a:t>
                      </a:r>
                      <a:r>
                        <a:rPr lang="en-US" sz="1400" dirty="0">
                          <a:effectLst/>
                          <a:latin typeface="Arial Black" panose="020B0A04020102020204" pitchFamily="34" charset="0"/>
                        </a:rPr>
                        <a:t>es</a:t>
                      </a:r>
                      <a:endParaRPr lang="en-US" sz="1400" dirty="0">
                        <a:effectLst/>
                        <a:latin typeface="Arial Black" panose="020B0A04020102020204" pitchFamily="34" charset="0"/>
                        <a:ea typeface="Times New Roman" panose="02020603050405020304" pitchFamily="18" charset="0"/>
                      </a:endParaRPr>
                    </a:p>
                  </a:txBody>
                  <a:tcPr marL="68580" marR="68580" marT="0" marB="0" anchor="ctr"/>
                </a:tc>
                <a:tc gridSpan="4">
                  <a:txBody>
                    <a:bodyPr/>
                    <a:lstStyle/>
                    <a:p>
                      <a:pPr marL="0" marR="0" indent="0" algn="ctr">
                        <a:lnSpc>
                          <a:spcPts val="1200"/>
                        </a:lnSpc>
                        <a:spcBef>
                          <a:spcPts val="0"/>
                        </a:spcBef>
                        <a:spcAft>
                          <a:spcPts val="0"/>
                        </a:spcAft>
                      </a:pPr>
                      <a:r>
                        <a:rPr lang="tr-TR" sz="1400" dirty="0">
                          <a:effectLst/>
                          <a:latin typeface="Arial Black" panose="020B0A04020102020204" pitchFamily="34" charset="0"/>
                        </a:rPr>
                        <a:t>                                        </a:t>
                      </a:r>
                      <a:endParaRPr lang="en-US" sz="1400" dirty="0">
                        <a:effectLst/>
                        <a:latin typeface="Arial Black" panose="020B0A04020102020204" pitchFamily="34" charset="0"/>
                      </a:endParaRPr>
                    </a:p>
                    <a:p>
                      <a:pPr marL="0" marR="0" indent="0" algn="ctr">
                        <a:lnSpc>
                          <a:spcPts val="1200"/>
                        </a:lnSpc>
                        <a:spcBef>
                          <a:spcPts val="0"/>
                        </a:spcBef>
                        <a:spcAft>
                          <a:spcPts val="0"/>
                        </a:spcAft>
                      </a:pPr>
                      <a:r>
                        <a:rPr lang="en-US" sz="1400" dirty="0">
                          <a:effectLst/>
                          <a:latin typeface="Arial Black" panose="020B0A04020102020204" pitchFamily="34" charset="0"/>
                          <a:ea typeface="Times New Roman" panose="02020603050405020304" pitchFamily="18" charset="0"/>
                        </a:rPr>
                        <a:t>Images</a:t>
                      </a: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675919"/>
                  </a:ext>
                </a:extLst>
              </a:tr>
              <a:tr h="335473">
                <a:tc>
                  <a:txBody>
                    <a:bodyPr/>
                    <a:lstStyle/>
                    <a:p>
                      <a:pPr marL="0" marR="0" indent="0" algn="ctr">
                        <a:lnSpc>
                          <a:spcPts val="1200"/>
                        </a:lnSpc>
                        <a:spcBef>
                          <a:spcPts val="0"/>
                        </a:spcBef>
                        <a:spcAft>
                          <a:spcPts val="0"/>
                        </a:spcAft>
                      </a:pPr>
                      <a:r>
                        <a:rPr lang="tr-TR" sz="1400" dirty="0">
                          <a:effectLst/>
                          <a:latin typeface="Arial Black" panose="020B0A04020102020204" pitchFamily="34" charset="0"/>
                        </a:rPr>
                        <a:t> </a:t>
                      </a:r>
                      <a:endParaRPr lang="en-US" sz="1400" dirty="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endParaRPr lang="en-US" sz="1400" dirty="0">
                        <a:effectLst/>
                        <a:latin typeface="Arial Black" panose="020B0A04020102020204" pitchFamily="34" charset="0"/>
                      </a:endParaRPr>
                    </a:p>
                    <a:p>
                      <a:pPr marL="0" marR="0" indent="0" algn="ctr">
                        <a:lnSpc>
                          <a:spcPts val="1200"/>
                        </a:lnSpc>
                        <a:spcBef>
                          <a:spcPts val="0"/>
                        </a:spcBef>
                        <a:spcAft>
                          <a:spcPts val="0"/>
                        </a:spcAft>
                      </a:pPr>
                      <a:r>
                        <a:rPr lang="tr-TR" sz="1400" dirty="0">
                          <a:effectLst/>
                          <a:latin typeface="Arial Black" panose="020B0A04020102020204" pitchFamily="34" charset="0"/>
                        </a:rPr>
                        <a:t>Training</a:t>
                      </a:r>
                      <a:endParaRPr lang="en-US" sz="1400" dirty="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endParaRPr lang="en-US" sz="1400" dirty="0">
                        <a:effectLst/>
                        <a:latin typeface="Arial Black" panose="020B0A04020102020204" pitchFamily="34" charset="0"/>
                      </a:endParaRPr>
                    </a:p>
                    <a:p>
                      <a:pPr marL="0" marR="0" indent="0" algn="ctr">
                        <a:lnSpc>
                          <a:spcPts val="1200"/>
                        </a:lnSpc>
                        <a:spcBef>
                          <a:spcPts val="0"/>
                        </a:spcBef>
                        <a:spcAft>
                          <a:spcPts val="0"/>
                        </a:spcAft>
                      </a:pPr>
                      <a:r>
                        <a:rPr lang="tr-TR" sz="1400" dirty="0">
                          <a:effectLst/>
                          <a:latin typeface="Arial Black" panose="020B0A04020102020204" pitchFamily="34" charset="0"/>
                        </a:rPr>
                        <a:t>Validation</a:t>
                      </a:r>
                      <a:endParaRPr lang="en-US" sz="1400" dirty="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endParaRPr lang="en-US" sz="1400" dirty="0">
                        <a:effectLst/>
                        <a:latin typeface="Arial Black" panose="020B0A04020102020204" pitchFamily="34" charset="0"/>
                      </a:endParaRPr>
                    </a:p>
                    <a:p>
                      <a:pPr marL="0" marR="0" indent="0" algn="ctr">
                        <a:lnSpc>
                          <a:spcPts val="1200"/>
                        </a:lnSpc>
                        <a:spcBef>
                          <a:spcPts val="0"/>
                        </a:spcBef>
                        <a:spcAft>
                          <a:spcPts val="0"/>
                        </a:spcAft>
                      </a:pPr>
                      <a:r>
                        <a:rPr lang="tr-TR" sz="1400" dirty="0">
                          <a:effectLst/>
                          <a:latin typeface="Arial Black" panose="020B0A04020102020204" pitchFamily="34" charset="0"/>
                        </a:rPr>
                        <a:t>Testing</a:t>
                      </a:r>
                      <a:endParaRPr lang="en-US" sz="1400" dirty="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endParaRPr lang="en-US" sz="1400" dirty="0">
                        <a:effectLst/>
                        <a:latin typeface="Arial Black" panose="020B0A04020102020204" pitchFamily="34" charset="0"/>
                      </a:endParaRPr>
                    </a:p>
                    <a:p>
                      <a:pPr marL="0" marR="0" indent="0" algn="ctr">
                        <a:lnSpc>
                          <a:spcPts val="1200"/>
                        </a:lnSpc>
                        <a:spcBef>
                          <a:spcPts val="0"/>
                        </a:spcBef>
                        <a:spcAft>
                          <a:spcPts val="0"/>
                        </a:spcAft>
                      </a:pPr>
                      <a:r>
                        <a:rPr lang="tr-TR" sz="1400" dirty="0">
                          <a:effectLst/>
                          <a:latin typeface="Arial Black" panose="020B0A04020102020204" pitchFamily="34" charset="0"/>
                        </a:rPr>
                        <a:t>Total</a:t>
                      </a:r>
                      <a:endParaRPr lang="en-US" sz="1400" dirty="0">
                        <a:effectLst/>
                        <a:latin typeface="Arial Black" panose="020B0A040201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067004469"/>
                  </a:ext>
                </a:extLst>
              </a:tr>
              <a:tr h="351705">
                <a:tc>
                  <a:txBody>
                    <a:bodyPr/>
                    <a:lstStyle/>
                    <a:p>
                      <a:pPr marL="0" marR="0" indent="0" algn="ctr">
                        <a:lnSpc>
                          <a:spcPts val="1200"/>
                        </a:lnSpc>
                        <a:spcBef>
                          <a:spcPts val="0"/>
                        </a:spcBef>
                        <a:spcAft>
                          <a:spcPts val="0"/>
                        </a:spcAft>
                      </a:pPr>
                      <a:r>
                        <a:rPr lang="tr-TR" sz="1400">
                          <a:effectLst/>
                          <a:latin typeface="Arial Black" panose="020B0A04020102020204" pitchFamily="34" charset="0"/>
                        </a:rPr>
                        <a:t>Brown Rust</a:t>
                      </a:r>
                      <a:endParaRPr lang="en-US" sz="140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a:effectLst/>
                          <a:latin typeface="Arial Black" panose="020B0A04020102020204" pitchFamily="34" charset="0"/>
                        </a:rPr>
                        <a:t>1400</a:t>
                      </a:r>
                      <a:endParaRPr lang="en-US" sz="140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a:effectLst/>
                          <a:latin typeface="Arial Black" panose="020B0A04020102020204" pitchFamily="34" charset="0"/>
                        </a:rPr>
                        <a:t>200</a:t>
                      </a:r>
                      <a:endParaRPr lang="en-US" sz="140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dirty="0">
                          <a:effectLst/>
                          <a:latin typeface="Arial Black" panose="020B0A04020102020204" pitchFamily="34" charset="0"/>
                        </a:rPr>
                        <a:t>400</a:t>
                      </a:r>
                      <a:endParaRPr lang="en-US" sz="1400" dirty="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a:effectLst/>
                          <a:latin typeface="Arial Black" panose="020B0A04020102020204" pitchFamily="34" charset="0"/>
                        </a:rPr>
                        <a:t>2000</a:t>
                      </a:r>
                      <a:endParaRPr lang="en-US" sz="1400">
                        <a:effectLst/>
                        <a:latin typeface="Arial Black" panose="020B0A040201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887521272"/>
                  </a:ext>
                </a:extLst>
              </a:tr>
              <a:tr h="351705">
                <a:tc>
                  <a:txBody>
                    <a:bodyPr/>
                    <a:lstStyle/>
                    <a:p>
                      <a:pPr marL="0" marR="0" indent="0" algn="ctr">
                        <a:lnSpc>
                          <a:spcPts val="1200"/>
                        </a:lnSpc>
                        <a:spcBef>
                          <a:spcPts val="0"/>
                        </a:spcBef>
                        <a:spcAft>
                          <a:spcPts val="0"/>
                        </a:spcAft>
                      </a:pPr>
                      <a:r>
                        <a:rPr lang="tr-TR" sz="1400">
                          <a:effectLst/>
                          <a:latin typeface="Arial Black" panose="020B0A04020102020204" pitchFamily="34" charset="0"/>
                        </a:rPr>
                        <a:t>Yellow Rust</a:t>
                      </a:r>
                      <a:endParaRPr lang="en-US" sz="140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a:effectLst/>
                          <a:latin typeface="Arial Black" panose="020B0A04020102020204" pitchFamily="34" charset="0"/>
                        </a:rPr>
                        <a:t>1400</a:t>
                      </a:r>
                      <a:endParaRPr lang="en-US" sz="140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a:effectLst/>
                          <a:latin typeface="Arial Black" panose="020B0A04020102020204" pitchFamily="34" charset="0"/>
                        </a:rPr>
                        <a:t>200</a:t>
                      </a:r>
                      <a:endParaRPr lang="en-US" sz="140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dirty="0">
                          <a:effectLst/>
                          <a:latin typeface="Arial Black" panose="020B0A04020102020204" pitchFamily="34" charset="0"/>
                        </a:rPr>
                        <a:t>400</a:t>
                      </a:r>
                      <a:endParaRPr lang="en-US" sz="1400" dirty="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dirty="0">
                          <a:effectLst/>
                          <a:latin typeface="Arial Black" panose="020B0A04020102020204" pitchFamily="34" charset="0"/>
                        </a:rPr>
                        <a:t>2000</a:t>
                      </a:r>
                      <a:endParaRPr lang="en-US" sz="1400" dirty="0">
                        <a:effectLst/>
                        <a:latin typeface="Arial Black" panose="020B0A040201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136172591"/>
                  </a:ext>
                </a:extLst>
              </a:tr>
              <a:tr h="351705">
                <a:tc>
                  <a:txBody>
                    <a:bodyPr/>
                    <a:lstStyle/>
                    <a:p>
                      <a:pPr marL="0" marR="0" indent="0" algn="ctr">
                        <a:lnSpc>
                          <a:spcPts val="1200"/>
                        </a:lnSpc>
                        <a:spcBef>
                          <a:spcPts val="0"/>
                        </a:spcBef>
                        <a:spcAft>
                          <a:spcPts val="0"/>
                        </a:spcAft>
                      </a:pPr>
                      <a:r>
                        <a:rPr lang="tr-TR" sz="1400">
                          <a:effectLst/>
                          <a:latin typeface="Arial Black" panose="020B0A04020102020204" pitchFamily="34" charset="0"/>
                        </a:rPr>
                        <a:t>Healthy</a:t>
                      </a:r>
                      <a:endParaRPr lang="en-US" sz="140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a:effectLst/>
                          <a:latin typeface="Arial Black" panose="020B0A04020102020204" pitchFamily="34" charset="0"/>
                        </a:rPr>
                        <a:t>1444</a:t>
                      </a:r>
                      <a:endParaRPr lang="en-US" sz="140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a:effectLst/>
                          <a:latin typeface="Arial Black" panose="020B0A04020102020204" pitchFamily="34" charset="0"/>
                        </a:rPr>
                        <a:t>206</a:t>
                      </a:r>
                      <a:endParaRPr lang="en-US" sz="140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a:effectLst/>
                          <a:latin typeface="Arial Black" panose="020B0A04020102020204" pitchFamily="34" charset="0"/>
                        </a:rPr>
                        <a:t>413</a:t>
                      </a:r>
                      <a:endParaRPr lang="en-US" sz="1400">
                        <a:effectLst/>
                        <a:latin typeface="Arial Black" panose="020B0A04020102020204" pitchFamily="34" charset="0"/>
                        <a:ea typeface="Times New Roman" panose="02020603050405020304" pitchFamily="18" charset="0"/>
                      </a:endParaRPr>
                    </a:p>
                  </a:txBody>
                  <a:tcPr marL="68580" marR="68580" marT="0" marB="0" anchor="ctr"/>
                </a:tc>
                <a:tc>
                  <a:txBody>
                    <a:bodyPr/>
                    <a:lstStyle/>
                    <a:p>
                      <a:pPr marL="0" marR="0" indent="0" algn="ctr">
                        <a:lnSpc>
                          <a:spcPts val="1200"/>
                        </a:lnSpc>
                        <a:spcBef>
                          <a:spcPts val="0"/>
                        </a:spcBef>
                        <a:spcAft>
                          <a:spcPts val="0"/>
                        </a:spcAft>
                      </a:pPr>
                      <a:r>
                        <a:rPr lang="tr-TR" sz="1400" dirty="0">
                          <a:effectLst/>
                          <a:latin typeface="Arial Black" panose="020B0A04020102020204" pitchFamily="34" charset="0"/>
                        </a:rPr>
                        <a:t>2063</a:t>
                      </a:r>
                      <a:endParaRPr lang="en-US" sz="1400" dirty="0">
                        <a:effectLst/>
                        <a:latin typeface="Arial Black" panose="020B0A040201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179342835"/>
                  </a:ext>
                </a:extLst>
              </a:tr>
            </a:tbl>
          </a:graphicData>
        </a:graphic>
      </p:graphicFrame>
    </p:spTree>
    <p:extLst>
      <p:ext uri="{BB962C8B-B14F-4D97-AF65-F5344CB8AC3E}">
        <p14:creationId xmlns:p14="http://schemas.microsoft.com/office/powerpoint/2010/main" val="152508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5" name="Picture 4"/>
          <p:cNvPicPr/>
          <p:nvPr/>
        </p:nvPicPr>
        <p:blipFill>
          <a:blip r:embed="rId3">
            <a:extLst>
              <a:ext uri="{28A0092B-C50C-407E-A947-70E740481C1C}">
                <a14:useLocalDpi xmlns:a14="http://schemas.microsoft.com/office/drawing/2010/main" val="0"/>
              </a:ext>
            </a:extLst>
          </a:blip>
          <a:srcRect l="1809" t="820" r="6446" b="1540"/>
          <a:stretch/>
        </p:blipFill>
        <p:spPr>
          <a:xfrm>
            <a:off x="1904214" y="1093508"/>
            <a:ext cx="5260157" cy="5674937"/>
          </a:xfrm>
          <a:prstGeom prst="rect">
            <a:avLst/>
          </a:prstGeom>
        </p:spPr>
      </p:pic>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Calibri" panose="020F0502020204030204" pitchFamily="34" charset="0"/>
                <a:cs typeface="Calibri" panose="020F0502020204030204" pitchFamily="34" charset="0"/>
              </a:rPr>
              <a:t>Methodology [4/7]</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Methodology [5/7]</a:t>
            </a:r>
          </a:p>
        </p:txBody>
      </p:sp>
      <p:sp>
        <p:nvSpPr>
          <p:cNvPr id="4" name="Rectangle 1"/>
          <p:cNvSpPr>
            <a:spLocks noGrp="1" noChangeArrowheads="1"/>
          </p:cNvSpPr>
          <p:nvPr>
            <p:ph type="body" idx="1"/>
          </p:nvPr>
        </p:nvSpPr>
        <p:spPr bwMode="auto">
          <a:xfrm>
            <a:off x="457200" y="1661052"/>
            <a:ext cx="82296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Image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lvl="1" indent="0" eaLnBrk="0" fontAlgn="base" hangingPunct="0">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224x224x3 image is passed through both models.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InceptionV3 Path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Multiple convolutional layers extract features with increasing depth.</a:t>
            </a:r>
          </a:p>
          <a:p>
            <a:pPr marL="457200" lvl="1" indent="0" eaLnBrk="0" fontAlgn="base" hangingPunct="0">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 max pooling and average pooling for dimensionality reduction.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CNN Path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Layers alternate between standard and depth-wise convolutions, combined</a:t>
            </a:r>
          </a:p>
          <a:p>
            <a:pPr marL="457200" lvl="1" indent="0" eaLnBrk="0" fontAlgn="base" hangingPunct="0">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batch normalization and Leaky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a:t>
            </a:r>
          </a:p>
          <a:p>
            <a:pPr marL="457200" lvl="1" indent="0" eaLnBrk="0" fontAlgn="base" hangingPunct="0">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Average pooling reduces dimensions while retaining essential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5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B3103-2F3E-D8E7-123C-4FBC8AD1E4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F83E63-D5C8-C7CA-4CBB-456CDCD23AFB}"/>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Methodology [6/7]</a:t>
            </a:r>
          </a:p>
        </p:txBody>
      </p:sp>
      <p:sp>
        <p:nvSpPr>
          <p:cNvPr id="4" name="Rectangle 1">
            <a:extLst>
              <a:ext uri="{FF2B5EF4-FFF2-40B4-BE49-F238E27FC236}">
                <a16:creationId xmlns:a16="http://schemas.microsoft.com/office/drawing/2014/main" id="{E47A2768-9ADC-F2A0-198D-57F4685EAD13}"/>
              </a:ext>
            </a:extLst>
          </p:cNvPr>
          <p:cNvSpPr>
            <a:spLocks noGrp="1" noChangeArrowheads="1"/>
          </p:cNvSpPr>
          <p:nvPr>
            <p:ph type="body" idx="1"/>
          </p:nvPr>
        </p:nvSpPr>
        <p:spPr bwMode="auto">
          <a:xfrm>
            <a:off x="457200" y="1701880"/>
            <a:ext cx="837571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Concatenation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lvl="1" indent="0" eaLnBrk="0" fontAlgn="base" hangingPunct="0">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from both paths are combined to leverage their strengths.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concatenated features pass through a dense layer.</a:t>
            </a:r>
          </a:p>
          <a:p>
            <a:pPr marL="457200" lvl="1" indent="0" eaLnBrk="0" fontAlgn="base" hangingPunct="0">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softmax</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layer produces the final output for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C5CBB96-E3A9-8D50-7C8E-EEC614957E53}"/>
              </a:ext>
            </a:extLst>
          </p:cNvPr>
          <p:cNvSpPr txBox="1"/>
          <p:nvPr/>
        </p:nvSpPr>
        <p:spPr>
          <a:xfrm>
            <a:off x="763906" y="3832781"/>
            <a:ext cx="806900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hybrid approach enhances feature learning, ensuring accurate predictions.</a:t>
            </a:r>
          </a:p>
        </p:txBody>
      </p:sp>
    </p:spTree>
    <p:extLst>
      <p:ext uri="{BB962C8B-B14F-4D97-AF65-F5344CB8AC3E}">
        <p14:creationId xmlns:p14="http://schemas.microsoft.com/office/powerpoint/2010/main" val="2116604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[7/7]</a:t>
            </a:r>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marL="114300" indent="0">
                  <a:buNone/>
                </a:pPr>
                <a:r>
                  <a:rPr lang="en-US" sz="2000" b="1" dirty="0">
                    <a:latin typeface="Times New Roman" panose="02020603050405020304" pitchFamily="18" charset="0"/>
                    <a:cs typeface="Times New Roman" panose="02020603050405020304" pitchFamily="18" charset="0"/>
                  </a:rPr>
                  <a:t>Activation Function</a:t>
                </a:r>
              </a:p>
              <a:p>
                <a:pPr marL="114300" indent="0">
                  <a:buNone/>
                </a:pPr>
                <a:r>
                  <a:rPr lang="en-US" sz="1800" dirty="0">
                    <a:latin typeface="Times New Roman" panose="02020603050405020304" pitchFamily="18" charset="0"/>
                    <a:cs typeface="Times New Roman" panose="02020603050405020304" pitchFamily="18" charset="0"/>
                  </a:rPr>
                  <a:t>Leaky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Activation function was used in this architecture.</a:t>
                </a:r>
              </a:p>
              <a:p>
                <a:pPr marL="11430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𝑓</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𝑥</m:t>
                          </m:r>
                        </m:e>
                      </m:d>
                      <m:r>
                        <a:rPr lang="en-US" sz="1800" b="0" i="1" smtClean="0">
                          <a:latin typeface="Cambria Math" panose="02040503050406030204" pitchFamily="18" charset="0"/>
                          <a:cs typeface="Times New Roman" panose="02020603050405020304" pitchFamily="18" charset="0"/>
                        </a:rPr>
                        <m:t>=</m:t>
                      </m:r>
                      <m:r>
                        <m:rPr>
                          <m:sty m:val="p"/>
                        </m:rPr>
                        <a:rPr lang="en-US" sz="1800" b="0" i="0" smtClean="0">
                          <a:latin typeface="Cambria Math" panose="02040503050406030204" pitchFamily="18" charset="0"/>
                          <a:cs typeface="Times New Roman" panose="02020603050405020304" pitchFamily="18" charset="0"/>
                        </a:rPr>
                        <m:t>max</m:t>
                      </m:r>
                      <m:r>
                        <a:rPr lang="en-US" sz="1800" b="0" i="1" smtClean="0">
                          <a:latin typeface="Cambria Math" panose="02040503050406030204" pitchFamily="18" charset="0"/>
                          <a:cs typeface="Times New Roman" panose="02020603050405020304" pitchFamily="18" charset="0"/>
                        </a:rPr>
                        <m:t>⁡(0.1∗</m:t>
                      </m:r>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𝑥</m:t>
                      </m:r>
                      <m:r>
                        <a:rPr lang="en-US" sz="1800" b="0" i="1" smtClean="0">
                          <a:latin typeface="Cambria Math" panose="02040503050406030204" pitchFamily="18" charset="0"/>
                          <a:cs typeface="Times New Roman" panose="02020603050405020304" pitchFamily="18" charset="0"/>
                        </a:rPr>
                        <m:t>)</m:t>
                      </m:r>
                    </m:oMath>
                  </m:oMathPara>
                </a14:m>
                <a:endParaRPr lang="en-US" sz="1800" dirty="0">
                  <a:latin typeface="Times New Roman" panose="02020603050405020304" pitchFamily="18" charset="0"/>
                  <a:cs typeface="Times New Roman" panose="02020603050405020304" pitchFamily="18" charset="0"/>
                </a:endParaRPr>
              </a:p>
              <a:p>
                <a:pPr marL="114300" indent="0">
                  <a:buNone/>
                </a:pP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Activation function was also used in this architecture.</a:t>
                </a:r>
              </a:p>
              <a:p>
                <a:pPr marL="11430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𝑆</m:t>
                      </m:r>
                      <m:d>
                        <m:dPr>
                          <m:ctrlPr>
                            <a:rPr lang="en-US" sz="1800" b="0" i="1" smtClean="0">
                              <a:latin typeface="Cambria Math" panose="02040503050406030204" pitchFamily="18" charset="0"/>
                              <a:cs typeface="Times New Roman" panose="02020603050405020304" pitchFamily="18" charset="0"/>
                            </a:rPr>
                          </m:ctrlPr>
                        </m:dPr>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𝑥</m:t>
                              </m:r>
                            </m:e>
                            <m:sub>
                              <m:r>
                                <a:rPr lang="en-US" sz="1800" b="0" i="1" smtClean="0">
                                  <a:latin typeface="Cambria Math" panose="02040503050406030204" pitchFamily="18" charset="0"/>
                                  <a:cs typeface="Times New Roman" panose="02020603050405020304" pitchFamily="18" charset="0"/>
                                </a:rPr>
                                <m:t>𝑖</m:t>
                              </m:r>
                            </m:sub>
                          </m:sSub>
                        </m:e>
                      </m:d>
                      <m:r>
                        <a:rPr lang="en-US" sz="1800" b="0" i="1" smtClean="0">
                          <a:latin typeface="Cambria Math" panose="02040503050406030204" pitchFamily="18" charset="0"/>
                          <a:cs typeface="Times New Roman" panose="02020603050405020304" pitchFamily="18" charset="0"/>
                        </a:rPr>
                        <m:t>=</m:t>
                      </m:r>
                      <m:f>
                        <m:fPr>
                          <m:ctrlPr>
                            <a:rPr lang="en-US" sz="1800" b="0" i="1" smtClean="0">
                              <a:latin typeface="Cambria Math" panose="02040503050406030204" pitchFamily="18" charset="0"/>
                              <a:cs typeface="Times New Roman" panose="02020603050405020304" pitchFamily="18" charset="0"/>
                            </a:rPr>
                          </m:ctrlPr>
                        </m:fPr>
                        <m:num>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𝑒</m:t>
                              </m:r>
                            </m:e>
                            <m:sup>
                              <m:r>
                                <a:rPr lang="en-US" sz="1800" b="0" i="1" smtClean="0">
                                  <a:latin typeface="Cambria Math" panose="02040503050406030204" pitchFamily="18" charset="0"/>
                                  <a:cs typeface="Times New Roman" panose="02020603050405020304" pitchFamily="18" charset="0"/>
                                </a:rPr>
                                <m:t>𝑥</m:t>
                              </m:r>
                            </m:sup>
                          </m:sSup>
                        </m:num>
                        <m:den>
                          <m:nary>
                            <m:naryPr>
                              <m:chr m:val="∑"/>
                              <m:subHide m:val="on"/>
                              <m:supHide m:val="on"/>
                              <m:ctrlPr>
                                <a:rPr lang="en-US" sz="1800" b="0" i="1" smtClean="0">
                                  <a:latin typeface="Cambria Math" panose="02040503050406030204" pitchFamily="18" charset="0"/>
                                  <a:cs typeface="Times New Roman" panose="02020603050405020304" pitchFamily="18" charset="0"/>
                                </a:rPr>
                              </m:ctrlPr>
                            </m:naryPr>
                            <m:sub/>
                            <m:sup/>
                            <m:e>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𝑒</m:t>
                                  </m:r>
                                </m:e>
                                <m:sup>
                                  <m:r>
                                    <a:rPr lang="en-US" sz="1800" b="0" i="1" smtClean="0">
                                      <a:latin typeface="Cambria Math" panose="02040503050406030204" pitchFamily="18" charset="0"/>
                                      <a:cs typeface="Times New Roman" panose="02020603050405020304" pitchFamily="18" charset="0"/>
                                    </a:rPr>
                                    <m:t>𝑥</m:t>
                                  </m:r>
                                </m:sup>
                              </m:sSup>
                            </m:e>
                          </m:nary>
                        </m:den>
                      </m:f>
                    </m:oMath>
                  </m:oMathPara>
                </a14:m>
                <a:endParaRPr lang="en-US" sz="1800" dirty="0">
                  <a:latin typeface="Times New Roman" panose="02020603050405020304" pitchFamily="18" charset="0"/>
                  <a:cs typeface="Times New Roman" panose="02020603050405020304" pitchFamily="18" charset="0"/>
                </a:endParaRPr>
              </a:p>
              <a:p>
                <a:pPr marL="114300" indent="0">
                  <a:buNone/>
                </a:pPr>
                <a:r>
                  <a:rPr lang="en-US" sz="2000" b="1" dirty="0">
                    <a:latin typeface="Times New Roman" panose="02020603050405020304" pitchFamily="18" charset="0"/>
                    <a:cs typeface="Times New Roman" panose="02020603050405020304" pitchFamily="18" charset="0"/>
                  </a:rPr>
                  <a:t>Loss Function</a:t>
                </a:r>
              </a:p>
              <a:p>
                <a:pPr marL="114300" indent="0">
                  <a:buNone/>
                </a:pPr>
                <a:r>
                  <a:rPr lang="en-US" sz="1800" dirty="0">
                    <a:latin typeface="Times New Roman" panose="02020603050405020304" pitchFamily="18" charset="0"/>
                    <a:ea typeface="Times New Roman" panose="02020603050405020304" pitchFamily="18" charset="0"/>
                  </a:rPr>
                  <a:t>Sparse Categorical Cross-entropy loss function is used.</a:t>
                </a:r>
              </a:p>
              <a:p>
                <a:pPr marL="114300" indent="0" algn="ct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Times New Roman" panose="02020603050405020304" pitchFamily="18" charset="0"/>
                        </a:rPr>
                        <m:t>𝐿</m:t>
                      </m:r>
                      <m:r>
                        <a:rPr lang="en-US" sz="1800" b="0" i="1" smtClean="0">
                          <a:latin typeface="Cambria Math" panose="02040503050406030204" pitchFamily="18" charset="0"/>
                          <a:ea typeface="Times New Roman" panose="020206030504050203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r>
                            <m:rPr>
                              <m:sty m:val="p"/>
                            </m:rPr>
                            <a:rPr lang="en-US" sz="1800" b="0" i="0" smtClean="0">
                              <a:latin typeface="Cambria Math" panose="02040503050406030204" pitchFamily="18" charset="0"/>
                            </a:rPr>
                            <m:t>log</m:t>
                          </m:r>
                          <m:r>
                            <a:rPr lang="en-US" sz="1800" b="0" i="1" smtClean="0">
                              <a:latin typeface="Cambria Math" panose="02040503050406030204" pitchFamily="18" charset="0"/>
                            </a:rPr>
                            <m:t>⁡(</m:t>
                          </m:r>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m:t>
                          </m:r>
                        </m:e>
                      </m:nary>
                    </m:oMath>
                  </m:oMathPara>
                </a14:m>
                <a:endParaRPr lang="en-US" sz="1800" dirty="0">
                  <a:latin typeface="Times New Roman" panose="02020603050405020304" pitchFamily="18" charset="0"/>
                  <a:ea typeface="Times New Roman" panose="02020603050405020304" pitchFamily="18" charset="0"/>
                </a:endParaRPr>
              </a:p>
              <a:p>
                <a:pPr marL="114300" indent="0">
                  <a:buNone/>
                </a:pPr>
                <a:r>
                  <a:rPr lang="en-US" sz="2000" b="1" dirty="0">
                    <a:latin typeface="Times New Roman" panose="02020603050405020304" pitchFamily="18" charset="0"/>
                    <a:cs typeface="Times New Roman" panose="02020603050405020304" pitchFamily="18" charset="0"/>
                  </a:rPr>
                  <a:t>Optimizer</a:t>
                </a:r>
              </a:p>
              <a:p>
                <a:pPr marL="114300" indent="0">
                  <a:buNone/>
                </a:pPr>
                <a:r>
                  <a:rPr lang="en-US" sz="1800" dirty="0">
                    <a:latin typeface="Times New Roman" panose="02020603050405020304" pitchFamily="18" charset="0"/>
                    <a:cs typeface="Times New Roman" panose="02020603050405020304" pitchFamily="18" charset="0"/>
                  </a:rPr>
                  <a:t>Adam optimizer for efficient and adaptive training, ensuring faster convergence and improved model performance.</a:t>
                </a:r>
              </a:p>
              <a:p>
                <a:pPr marL="114300" indent="0">
                  <a:buNone/>
                </a:pPr>
                <a:endParaRPr lang="en-US" sz="2000" b="1" dirty="0">
                  <a:latin typeface="Times New Roman" panose="02020603050405020304" pitchFamily="18" charset="0"/>
                  <a:cs typeface="Times New Roman" panose="02020603050405020304" pitchFamily="18" charset="0"/>
                </a:endParaRPr>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7381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latin typeface="Times New Roman" panose="02020603050405020304" pitchFamily="18" charset="0"/>
                <a:cs typeface="Times New Roman" panose="02020603050405020304" pitchFamily="18" charset="0"/>
              </a:rPr>
              <a:t>PROGRESS REPORT</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SUMMARY</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Requirements </a:t>
            </a:r>
            <a:endParaRPr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6341" y="1217583"/>
            <a:ext cx="159691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Use Cases:</a:t>
            </a:r>
          </a:p>
        </p:txBody>
      </p:sp>
      <p:sp>
        <p:nvSpPr>
          <p:cNvPr id="6" name="TextBox 5"/>
          <p:cNvSpPr txBox="1"/>
          <p:nvPr/>
        </p:nvSpPr>
        <p:spPr>
          <a:xfrm>
            <a:off x="970156" y="1710026"/>
            <a:ext cx="2810108"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FARMER</a:t>
            </a:r>
          </a:p>
          <a:p>
            <a:pPr marL="342900" indent="-342900">
              <a:buAutoNum type="arabicPeriod"/>
            </a:pPr>
            <a:endParaRPr lang="en-US" sz="2000" dirty="0"/>
          </a:p>
          <a:p>
            <a:pPr marL="342900" indent="-342900">
              <a:buAutoNum type="arabicPeriod"/>
            </a:pPr>
            <a:r>
              <a:rPr lang="en-US" sz="2800" dirty="0">
                <a:latin typeface="Times New Roman" panose="02020603050405020304" pitchFamily="18" charset="0"/>
                <a:cs typeface="Times New Roman" panose="02020603050405020304" pitchFamily="18" charset="0"/>
              </a:rPr>
              <a:t>Sign Up </a:t>
            </a:r>
          </a:p>
          <a:p>
            <a:pPr marL="342900" indent="-342900">
              <a:buAutoNum type="arabicPeriod"/>
            </a:pPr>
            <a:r>
              <a:rPr lang="en-US" sz="2800" dirty="0">
                <a:latin typeface="Times New Roman" panose="02020603050405020304" pitchFamily="18" charset="0"/>
                <a:cs typeface="Times New Roman" panose="02020603050405020304" pitchFamily="18" charset="0"/>
              </a:rPr>
              <a:t>Login</a:t>
            </a:r>
          </a:p>
          <a:p>
            <a:pPr marL="342900" indent="-342900">
              <a:buAutoNum type="arabicPeriod"/>
            </a:pPr>
            <a:r>
              <a:rPr lang="en-US" sz="2800" dirty="0">
                <a:latin typeface="Times New Roman" panose="02020603050405020304" pitchFamily="18" charset="0"/>
                <a:cs typeface="Times New Roman" panose="02020603050405020304" pitchFamily="18" charset="0"/>
              </a:rPr>
              <a:t>Manage Profile</a:t>
            </a:r>
          </a:p>
          <a:p>
            <a:pPr marL="342900" indent="-342900">
              <a:buAutoNum type="arabicPeriod"/>
            </a:pPr>
            <a:r>
              <a:rPr lang="en-US" sz="2800" dirty="0">
                <a:latin typeface="Times New Roman" panose="02020603050405020304" pitchFamily="18" charset="0"/>
                <a:cs typeface="Times New Roman" panose="02020603050405020304" pitchFamily="18" charset="0"/>
              </a:rPr>
              <a:t>Image</a:t>
            </a:r>
          </a:p>
          <a:p>
            <a:pPr marL="342900" indent="-342900">
              <a:buAutoNum type="arabicPeriod"/>
            </a:pPr>
            <a:r>
              <a:rPr lang="en-US" sz="2800" dirty="0">
                <a:latin typeface="Times New Roman" panose="02020603050405020304" pitchFamily="18" charset="0"/>
                <a:cs typeface="Times New Roman" panose="02020603050405020304" pitchFamily="18" charset="0"/>
              </a:rPr>
              <a:t>View Results</a:t>
            </a:r>
          </a:p>
          <a:p>
            <a:pPr marL="342900" indent="-342900">
              <a:buAutoNum type="arabicPeriod"/>
            </a:pPr>
            <a:r>
              <a:rPr lang="en-US" sz="2800" dirty="0">
                <a:latin typeface="Times New Roman" panose="02020603050405020304" pitchFamily="18" charset="0"/>
                <a:cs typeface="Times New Roman" panose="02020603050405020304" pitchFamily="18" charset="0"/>
              </a:rPr>
              <a:t>Give Feedback</a:t>
            </a:r>
          </a:p>
          <a:p>
            <a:pPr marL="342900" indent="-342900">
              <a:buAutoNum type="arabicPeriod"/>
            </a:pPr>
            <a:r>
              <a:rPr lang="en-US" sz="2800" dirty="0">
                <a:latin typeface="Times New Roman" panose="02020603050405020304" pitchFamily="18" charset="0"/>
                <a:cs typeface="Times New Roman" panose="02020603050405020304" pitchFamily="18" charset="0"/>
              </a:rPr>
              <a:t>Offline Mode</a:t>
            </a:r>
          </a:p>
        </p:txBody>
      </p:sp>
      <p:sp>
        <p:nvSpPr>
          <p:cNvPr id="9" name="TextBox 8"/>
          <p:cNvSpPr txBox="1"/>
          <p:nvPr/>
        </p:nvSpPr>
        <p:spPr>
          <a:xfrm>
            <a:off x="4778010" y="1648471"/>
            <a:ext cx="3181816"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Admin</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800" dirty="0">
                <a:latin typeface="Times New Roman" panose="02020603050405020304" pitchFamily="18" charset="0"/>
                <a:cs typeface="Times New Roman" panose="02020603050405020304" pitchFamily="18" charset="0"/>
              </a:rPr>
              <a:t>Login </a:t>
            </a:r>
          </a:p>
          <a:p>
            <a:pPr marL="342900" indent="-342900">
              <a:buAutoNum type="arabicPeriod"/>
            </a:pPr>
            <a:r>
              <a:rPr lang="en-US" sz="2800" dirty="0">
                <a:latin typeface="Times New Roman" panose="02020603050405020304" pitchFamily="18" charset="0"/>
                <a:cs typeface="Times New Roman" panose="02020603050405020304" pitchFamily="18" charset="0"/>
              </a:rPr>
              <a:t>Monitor System</a:t>
            </a:r>
          </a:p>
          <a:p>
            <a:pPr marL="342900" indent="-342900">
              <a:buAutoNum type="arabicPeriod"/>
            </a:pPr>
            <a:r>
              <a:rPr lang="en-US" sz="2800" dirty="0">
                <a:latin typeface="Times New Roman" panose="02020603050405020304" pitchFamily="18" charset="0"/>
                <a:cs typeface="Times New Roman" panose="02020603050405020304" pitchFamily="18" charset="0"/>
              </a:rPr>
              <a:t>Manage</a:t>
            </a:r>
          </a:p>
          <a:p>
            <a:pPr marL="342900" indent="-342900">
              <a:buAutoNum type="arabicPeriod"/>
            </a:pPr>
            <a:r>
              <a:rPr lang="en-US" sz="2800" dirty="0">
                <a:latin typeface="Times New Roman" panose="02020603050405020304" pitchFamily="18" charset="0"/>
                <a:cs typeface="Times New Roman" panose="02020603050405020304" pitchFamily="18" charset="0"/>
              </a:rPr>
              <a:t>Backup</a:t>
            </a:r>
          </a:p>
          <a:p>
            <a:pPr marL="342900" indent="-342900">
              <a:buAutoNum type="arabicPeriod"/>
            </a:pPr>
            <a:r>
              <a:rPr lang="en-US" sz="2800" dirty="0">
                <a:latin typeface="Times New Roman" panose="02020603050405020304" pitchFamily="18" charset="0"/>
                <a:cs typeface="Times New Roman" panose="02020603050405020304" pitchFamily="18" charset="0"/>
              </a:rPr>
              <a:t>Manage Users</a:t>
            </a:r>
          </a:p>
          <a:p>
            <a:pPr marL="342900" indent="-342900">
              <a:buAutoNum type="arabicPeriod"/>
            </a:pPr>
            <a:r>
              <a:rPr lang="en-US" sz="2800" dirty="0">
                <a:latin typeface="Times New Roman" panose="02020603050405020304" pitchFamily="18" charset="0"/>
                <a:cs typeface="Times New Roman" panose="02020603050405020304" pitchFamily="18" charset="0"/>
              </a:rPr>
              <a:t>Recommendation</a:t>
            </a:r>
          </a:p>
          <a:p>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48" name="Rectangle 47"/>
          <p:cNvSpPr/>
          <p:nvPr/>
        </p:nvSpPr>
        <p:spPr>
          <a:xfrm>
            <a:off x="597877" y="5301762"/>
            <a:ext cx="8383071" cy="712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1" name="Rounded Rectangle 30"/>
          <p:cNvSpPr/>
          <p:nvPr/>
        </p:nvSpPr>
        <p:spPr>
          <a:xfrm>
            <a:off x="597877" y="3508131"/>
            <a:ext cx="8383071" cy="9671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 name="Rounded Rectangle 23"/>
          <p:cNvSpPr/>
          <p:nvPr/>
        </p:nvSpPr>
        <p:spPr>
          <a:xfrm>
            <a:off x="597877" y="2400300"/>
            <a:ext cx="8383071" cy="101793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Rounded Rectangle 18"/>
          <p:cNvSpPr/>
          <p:nvPr/>
        </p:nvSpPr>
        <p:spPr>
          <a:xfrm>
            <a:off x="597877" y="1982641"/>
            <a:ext cx="6040315" cy="307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ectangle 10"/>
          <p:cNvSpPr/>
          <p:nvPr/>
        </p:nvSpPr>
        <p:spPr>
          <a:xfrm>
            <a:off x="597877" y="1204546"/>
            <a:ext cx="8383071" cy="624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5" name="Google Shape;14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System Architecture Diagram</a:t>
            </a:r>
            <a:endParaRPr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97877" y="1358388"/>
            <a:ext cx="1154483"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Front-End UI</a:t>
            </a:r>
          </a:p>
        </p:txBody>
      </p:sp>
      <p:sp>
        <p:nvSpPr>
          <p:cNvPr id="7" name="TextBox 6"/>
          <p:cNvSpPr txBox="1"/>
          <p:nvPr/>
        </p:nvSpPr>
        <p:spPr>
          <a:xfrm>
            <a:off x="1947539" y="1358388"/>
            <a:ext cx="1249060"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Flutter &amp; Dart</a:t>
            </a:r>
          </a:p>
        </p:txBody>
      </p:sp>
      <p:sp>
        <p:nvSpPr>
          <p:cNvPr id="8" name="TextBox 7"/>
          <p:cNvSpPr txBox="1"/>
          <p:nvPr/>
        </p:nvSpPr>
        <p:spPr>
          <a:xfrm>
            <a:off x="3446585" y="1358387"/>
            <a:ext cx="1479892"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Sign Up &amp; Login</a:t>
            </a:r>
          </a:p>
        </p:txBody>
      </p:sp>
      <p:sp>
        <p:nvSpPr>
          <p:cNvPr id="9" name="TextBox 8"/>
          <p:cNvSpPr txBox="1"/>
          <p:nvPr/>
        </p:nvSpPr>
        <p:spPr>
          <a:xfrm>
            <a:off x="5176463" y="1358386"/>
            <a:ext cx="1741182"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Image Upload Screen</a:t>
            </a:r>
          </a:p>
        </p:txBody>
      </p:sp>
      <p:sp>
        <p:nvSpPr>
          <p:cNvPr id="10" name="TextBox 9"/>
          <p:cNvSpPr txBox="1"/>
          <p:nvPr/>
        </p:nvSpPr>
        <p:spPr>
          <a:xfrm>
            <a:off x="7342358" y="1358385"/>
            <a:ext cx="1489510"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Disease Detection</a:t>
            </a:r>
          </a:p>
        </p:txBody>
      </p:sp>
      <p:sp>
        <p:nvSpPr>
          <p:cNvPr id="12" name="TextBox 11"/>
          <p:cNvSpPr txBox="1"/>
          <p:nvPr/>
        </p:nvSpPr>
        <p:spPr>
          <a:xfrm>
            <a:off x="597877" y="1982642"/>
            <a:ext cx="1535998"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Presentation Layer</a:t>
            </a:r>
          </a:p>
        </p:txBody>
      </p:sp>
      <p:sp>
        <p:nvSpPr>
          <p:cNvPr id="13" name="TextBox 12"/>
          <p:cNvSpPr txBox="1"/>
          <p:nvPr/>
        </p:nvSpPr>
        <p:spPr>
          <a:xfrm>
            <a:off x="2875085" y="1982642"/>
            <a:ext cx="1274708"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Error Handling</a:t>
            </a:r>
          </a:p>
        </p:txBody>
      </p:sp>
      <p:sp>
        <p:nvSpPr>
          <p:cNvPr id="14" name="TextBox 13"/>
          <p:cNvSpPr txBox="1"/>
          <p:nvPr/>
        </p:nvSpPr>
        <p:spPr>
          <a:xfrm>
            <a:off x="4731707" y="1982641"/>
            <a:ext cx="1088760"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Seamless UI</a:t>
            </a:r>
          </a:p>
        </p:txBody>
      </p:sp>
      <p:sp>
        <p:nvSpPr>
          <p:cNvPr id="16" name="TextBox 15"/>
          <p:cNvSpPr txBox="1"/>
          <p:nvPr/>
        </p:nvSpPr>
        <p:spPr>
          <a:xfrm>
            <a:off x="597877" y="2741123"/>
            <a:ext cx="1289135"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Business Layer</a:t>
            </a:r>
          </a:p>
        </p:txBody>
      </p:sp>
      <p:sp>
        <p:nvSpPr>
          <p:cNvPr id="15" name="TextBox 14"/>
          <p:cNvSpPr txBox="1"/>
          <p:nvPr/>
        </p:nvSpPr>
        <p:spPr>
          <a:xfrm>
            <a:off x="2572069" y="2514600"/>
            <a:ext cx="1476686"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Login Credentials</a:t>
            </a:r>
          </a:p>
        </p:txBody>
      </p:sp>
      <p:sp>
        <p:nvSpPr>
          <p:cNvPr id="17" name="TextBox 16"/>
          <p:cNvSpPr txBox="1"/>
          <p:nvPr/>
        </p:nvSpPr>
        <p:spPr>
          <a:xfrm>
            <a:off x="2664069" y="2895011"/>
            <a:ext cx="1228221" cy="52322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InceptionV3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Custom-CNN</a:t>
            </a:r>
          </a:p>
        </p:txBody>
      </p:sp>
      <p:sp>
        <p:nvSpPr>
          <p:cNvPr id="20" name="TextBox 19"/>
          <p:cNvSpPr txBox="1"/>
          <p:nvPr/>
        </p:nvSpPr>
        <p:spPr>
          <a:xfrm>
            <a:off x="4318415" y="2514600"/>
            <a:ext cx="1207382"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Upload Image</a:t>
            </a:r>
          </a:p>
        </p:txBody>
      </p:sp>
      <p:sp>
        <p:nvSpPr>
          <p:cNvPr id="21" name="TextBox 20"/>
          <p:cNvSpPr txBox="1"/>
          <p:nvPr/>
        </p:nvSpPr>
        <p:spPr>
          <a:xfrm>
            <a:off x="4283383" y="3002732"/>
            <a:ext cx="1358064"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Validates Image</a:t>
            </a:r>
          </a:p>
        </p:txBody>
      </p:sp>
      <p:sp>
        <p:nvSpPr>
          <p:cNvPr id="22" name="TextBox 21"/>
          <p:cNvSpPr txBox="1"/>
          <p:nvPr/>
        </p:nvSpPr>
        <p:spPr>
          <a:xfrm>
            <a:off x="6047054" y="2514600"/>
            <a:ext cx="1027845"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Scan Image</a:t>
            </a:r>
          </a:p>
        </p:txBody>
      </p:sp>
      <p:sp>
        <p:nvSpPr>
          <p:cNvPr id="23" name="TextBox 22"/>
          <p:cNvSpPr txBox="1"/>
          <p:nvPr/>
        </p:nvSpPr>
        <p:spPr>
          <a:xfrm>
            <a:off x="6143148" y="3002731"/>
            <a:ext cx="1218603"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Detects Image</a:t>
            </a:r>
          </a:p>
        </p:txBody>
      </p:sp>
      <p:sp>
        <p:nvSpPr>
          <p:cNvPr id="25" name="TextBox 24"/>
          <p:cNvSpPr txBox="1"/>
          <p:nvPr/>
        </p:nvSpPr>
        <p:spPr>
          <a:xfrm>
            <a:off x="597877" y="3681954"/>
            <a:ext cx="98777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Data Layer</a:t>
            </a:r>
          </a:p>
        </p:txBody>
      </p:sp>
      <p:sp>
        <p:nvSpPr>
          <p:cNvPr id="26" name="TextBox 25"/>
          <p:cNvSpPr txBox="1"/>
          <p:nvPr/>
        </p:nvSpPr>
        <p:spPr>
          <a:xfrm>
            <a:off x="2372362" y="3681954"/>
            <a:ext cx="1250663"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Admin Profile</a:t>
            </a:r>
          </a:p>
        </p:txBody>
      </p:sp>
      <p:sp>
        <p:nvSpPr>
          <p:cNvPr id="27" name="TextBox 26"/>
          <p:cNvSpPr txBox="1"/>
          <p:nvPr/>
        </p:nvSpPr>
        <p:spPr>
          <a:xfrm>
            <a:off x="2372362" y="4099565"/>
            <a:ext cx="1056700"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User Profile</a:t>
            </a:r>
          </a:p>
        </p:txBody>
      </p:sp>
      <p:sp>
        <p:nvSpPr>
          <p:cNvPr id="28" name="TextBox 27"/>
          <p:cNvSpPr txBox="1"/>
          <p:nvPr/>
        </p:nvSpPr>
        <p:spPr>
          <a:xfrm>
            <a:off x="3973048" y="3681954"/>
            <a:ext cx="1220206"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Manage Users</a:t>
            </a:r>
          </a:p>
        </p:txBody>
      </p:sp>
      <p:sp>
        <p:nvSpPr>
          <p:cNvPr id="29" name="TextBox 28"/>
          <p:cNvSpPr txBox="1"/>
          <p:nvPr/>
        </p:nvSpPr>
        <p:spPr>
          <a:xfrm>
            <a:off x="3987475" y="4099564"/>
            <a:ext cx="1236236"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Update Profile</a:t>
            </a:r>
          </a:p>
        </p:txBody>
      </p:sp>
      <p:sp>
        <p:nvSpPr>
          <p:cNvPr id="30" name="TextBox 29"/>
          <p:cNvSpPr txBox="1"/>
          <p:nvPr/>
        </p:nvSpPr>
        <p:spPr>
          <a:xfrm>
            <a:off x="5424040" y="3835842"/>
            <a:ext cx="1268296"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Give Feedback</a:t>
            </a:r>
          </a:p>
        </p:txBody>
      </p:sp>
      <p:sp>
        <p:nvSpPr>
          <p:cNvPr id="32" name="TextBox 31"/>
          <p:cNvSpPr txBox="1"/>
          <p:nvPr/>
        </p:nvSpPr>
        <p:spPr>
          <a:xfrm>
            <a:off x="597877" y="4712678"/>
            <a:ext cx="845103"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Database</a:t>
            </a:r>
          </a:p>
        </p:txBody>
      </p:sp>
      <p:sp>
        <p:nvSpPr>
          <p:cNvPr id="33" name="Flowchart: Magnetic Disk 32"/>
          <p:cNvSpPr/>
          <p:nvPr/>
        </p:nvSpPr>
        <p:spPr>
          <a:xfrm>
            <a:off x="2240478" y="4657948"/>
            <a:ext cx="1140077" cy="53633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Firebase </a:t>
            </a:r>
          </a:p>
        </p:txBody>
      </p:sp>
      <p:sp>
        <p:nvSpPr>
          <p:cNvPr id="36" name="Flowchart: Magnetic Disk 35"/>
          <p:cNvSpPr/>
          <p:nvPr/>
        </p:nvSpPr>
        <p:spPr>
          <a:xfrm>
            <a:off x="4283963" y="4657948"/>
            <a:ext cx="1140077" cy="53633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Accounts </a:t>
            </a:r>
          </a:p>
        </p:txBody>
      </p:sp>
      <p:cxnSp>
        <p:nvCxnSpPr>
          <p:cNvPr id="39" name="Elbow Connector 38"/>
          <p:cNvCxnSpPr>
            <a:stCxn id="15" idx="1"/>
            <a:endCxn id="33" idx="2"/>
          </p:cNvCxnSpPr>
          <p:nvPr/>
        </p:nvCxnSpPr>
        <p:spPr>
          <a:xfrm rot="10800000" flipV="1">
            <a:off x="2240479" y="2668489"/>
            <a:ext cx="331591" cy="2257624"/>
          </a:xfrm>
          <a:prstGeom prst="bentConnector3">
            <a:avLst>
              <a:gd name="adj1" fmla="val 168940"/>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97877" y="5530362"/>
            <a:ext cx="1883849"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Operating Environment</a:t>
            </a:r>
          </a:p>
        </p:txBody>
      </p:sp>
      <p:sp>
        <p:nvSpPr>
          <p:cNvPr id="41" name="TextBox 40"/>
          <p:cNvSpPr txBox="1"/>
          <p:nvPr/>
        </p:nvSpPr>
        <p:spPr>
          <a:xfrm>
            <a:off x="3185813" y="5530362"/>
            <a:ext cx="1258678"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Mobile Device</a:t>
            </a:r>
          </a:p>
        </p:txBody>
      </p:sp>
      <p:sp>
        <p:nvSpPr>
          <p:cNvPr id="42" name="TextBox 41"/>
          <p:cNvSpPr txBox="1"/>
          <p:nvPr/>
        </p:nvSpPr>
        <p:spPr>
          <a:xfrm>
            <a:off x="4854001" y="5530362"/>
            <a:ext cx="89159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AI Model</a:t>
            </a:r>
          </a:p>
        </p:txBody>
      </p:sp>
      <p:sp>
        <p:nvSpPr>
          <p:cNvPr id="43" name="TextBox 42"/>
          <p:cNvSpPr txBox="1"/>
          <p:nvPr/>
        </p:nvSpPr>
        <p:spPr>
          <a:xfrm>
            <a:off x="6143148" y="5530362"/>
            <a:ext cx="1088760"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Firebase DB</a:t>
            </a:r>
          </a:p>
        </p:txBody>
      </p:sp>
      <p:cxnSp>
        <p:nvCxnSpPr>
          <p:cNvPr id="45" name="Straight Arrow Connector 44"/>
          <p:cNvCxnSpPr>
            <a:stCxn id="33" idx="4"/>
            <a:endCxn id="36" idx="2"/>
          </p:cNvCxnSpPr>
          <p:nvPr/>
        </p:nvCxnSpPr>
        <p:spPr>
          <a:xfrm>
            <a:off x="3380555" y="4926113"/>
            <a:ext cx="9034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505887" y="4695046"/>
            <a:ext cx="575799"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saves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a:t>
            </a:r>
            <a:endParaRPr/>
          </a:p>
        </p:txBody>
      </p:sp>
      <p:sp>
        <p:nvSpPr>
          <p:cNvPr id="4" name="Google Shape;158;p12">
            <a:extLst>
              <a:ext uri="{FF2B5EF4-FFF2-40B4-BE49-F238E27FC236}">
                <a16:creationId xmlns:a16="http://schemas.microsoft.com/office/drawing/2014/main" id="{D5409820-92A4-C924-9DCE-2457B299B5E2}"/>
              </a:ext>
            </a:extLst>
          </p:cNvPr>
          <p:cNvSpPr txBox="1">
            <a:spLocks noGrp="1"/>
          </p:cNvSpPr>
          <p:nvPr>
            <p:ph type="body" idx="1"/>
          </p:nvPr>
        </p:nvSpPr>
        <p:spPr>
          <a:xfrm>
            <a:off x="457200" y="130225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Programming Language</a:t>
            </a:r>
            <a:r>
              <a:rPr lang="en-US" sz="2400" dirty="0">
                <a:latin typeface="Times New Roman" panose="02020603050405020304" pitchFamily="18" charset="0"/>
                <a:cs typeface="Times New Roman" panose="02020603050405020304" pitchFamily="18" charset="0"/>
              </a:rPr>
              <a:t>: Python for model development and testing. Dart for mobile application development.</a:t>
            </a:r>
          </a:p>
          <a:p>
            <a:pPr marL="0" lvl="0" indent="0" algn="l" rtl="0">
              <a:lnSpc>
                <a:spcPct val="100000"/>
              </a:lnSpc>
              <a:spcBef>
                <a:spcPts val="64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Framework and Libraries</a:t>
            </a:r>
            <a:r>
              <a:rPr lang="en-US" sz="2400" dirty="0">
                <a:latin typeface="Times New Roman" panose="02020603050405020304" pitchFamily="18" charset="0"/>
                <a:cs typeface="Times New Roman" panose="02020603050405020304" pitchFamily="18" charset="0"/>
              </a:rPr>
              <a:t>:</a:t>
            </a:r>
          </a:p>
          <a:p>
            <a:pPr marL="800100" lvl="1">
              <a:spcBef>
                <a:spcPts val="640"/>
              </a:spcBef>
              <a:buSzPts val="32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TensorFlow/</a:t>
            </a:r>
            <a:r>
              <a:rPr lang="en-US" sz="2000" b="1"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For implementing CNN architectures</a:t>
            </a:r>
          </a:p>
          <a:p>
            <a:pPr marL="800100" lvl="1">
              <a:spcBef>
                <a:spcPts val="640"/>
              </a:spcBef>
              <a:buSzPts val="32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Flutter:</a:t>
            </a:r>
            <a:r>
              <a:rPr lang="en-US" sz="2000" dirty="0">
                <a:latin typeface="Times New Roman" panose="02020603050405020304" pitchFamily="18" charset="0"/>
                <a:cs typeface="Times New Roman" panose="02020603050405020304" pitchFamily="18" charset="0"/>
              </a:rPr>
              <a:t> Frontend and backend development.</a:t>
            </a:r>
          </a:p>
          <a:p>
            <a:pPr marL="0" lvl="0" indent="0" algn="l" rtl="0">
              <a:lnSpc>
                <a:spcPct val="100000"/>
              </a:lnSpc>
              <a:spcBef>
                <a:spcPts val="64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Development Platforms:</a:t>
            </a:r>
          </a:p>
          <a:p>
            <a:pPr marL="800100" lvl="1">
              <a:spcBef>
                <a:spcPts val="640"/>
              </a:spcBef>
              <a:buSzPts val="32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Google </a:t>
            </a:r>
            <a:r>
              <a:rPr lang="en-US" sz="2000" b="1" dirty="0" err="1">
                <a:latin typeface="Times New Roman" panose="02020603050405020304" pitchFamily="18" charset="0"/>
                <a:cs typeface="Times New Roman" panose="02020603050405020304" pitchFamily="18" charset="0"/>
              </a:rPr>
              <a:t>Colab</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leveraging GPU resources.</a:t>
            </a:r>
          </a:p>
          <a:p>
            <a:pPr marL="800100" lvl="1">
              <a:spcBef>
                <a:spcPts val="640"/>
              </a:spcBef>
              <a:buSzPts val="32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 Studio Code: </a:t>
            </a:r>
            <a:r>
              <a:rPr lang="en-US" sz="2000" dirty="0">
                <a:latin typeface="Times New Roman" panose="02020603050405020304" pitchFamily="18" charset="0"/>
                <a:cs typeface="Times New Roman" panose="02020603050405020304" pitchFamily="18" charset="0"/>
              </a:rPr>
              <a:t>For local coding and debugging.</a:t>
            </a:r>
          </a:p>
          <a:p>
            <a:pPr marL="0" lvl="1" indent="0">
              <a:spcBef>
                <a:spcPts val="640"/>
              </a:spcBef>
              <a:buSzPts val="3200"/>
              <a:buNone/>
            </a:pPr>
            <a:r>
              <a:rPr lang="en-US" sz="2400" b="1" dirty="0">
                <a:latin typeface="Times New Roman" panose="02020603050405020304" pitchFamily="18" charset="0"/>
                <a:cs typeface="Times New Roman" panose="02020603050405020304" pitchFamily="18" charset="0"/>
              </a:rPr>
              <a:t>Version Control</a:t>
            </a:r>
            <a:r>
              <a:rPr lang="en-US" sz="2400" dirty="0">
                <a:latin typeface="Times New Roman" panose="02020603050405020304" pitchFamily="18" charset="0"/>
                <a:cs typeface="Times New Roman" panose="02020603050405020304" pitchFamily="18" charset="0"/>
              </a:rPr>
              <a:t>: Git and GitHub for code versioning and collaboration.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Testing</a:t>
            </a:r>
            <a:endParaRPr/>
          </a:p>
        </p:txBody>
      </p:sp>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endParaRPr dirty="0"/>
          </a:p>
          <a:p>
            <a:pPr marL="0" lvl="0" indent="0" algn="l" rtl="0">
              <a:lnSpc>
                <a:spcPct val="100000"/>
              </a:lnSpc>
              <a:spcBef>
                <a:spcPts val="640"/>
              </a:spcBef>
              <a:spcAft>
                <a:spcPts val="0"/>
              </a:spcAft>
              <a:buClr>
                <a:schemeClr val="dk1"/>
              </a:buClr>
              <a:buSzPts val="3200"/>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7705" y="2611225"/>
            <a:ext cx="3408679" cy="316321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243" y="3315071"/>
            <a:ext cx="5287767" cy="246690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rcRect b="14687"/>
          <a:stretch/>
        </p:blipFill>
        <p:spPr>
          <a:xfrm>
            <a:off x="1164210" y="1124575"/>
            <a:ext cx="6815580" cy="14866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Table of Content</a:t>
            </a:r>
            <a:endParaRPr dirty="0">
              <a:latin typeface="Times New Roman" panose="02020603050405020304" pitchFamily="18" charset="0"/>
              <a:cs typeface="Times New Roman" panose="02020603050405020304" pitchFamily="18" charset="0"/>
            </a:endParaRPr>
          </a:p>
        </p:txBody>
      </p:sp>
      <p:sp>
        <p:nvSpPr>
          <p:cNvPr id="98" name="Google Shape;9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400" dirty="0">
                <a:latin typeface="Times New Roman" panose="02020603050405020304" pitchFamily="18" charset="0"/>
                <a:cs typeface="Times New Roman" panose="02020603050405020304" pitchFamily="18" charset="0"/>
              </a:rPr>
              <a:t>Introduction and Background</a:t>
            </a:r>
            <a:endParaRPr sz="2800"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560"/>
              </a:spcBef>
              <a:spcAft>
                <a:spcPts val="0"/>
              </a:spcAft>
              <a:buClr>
                <a:schemeClr val="dk1"/>
              </a:buClr>
              <a:buSzPts val="2800"/>
              <a:buChar char="•"/>
            </a:pPr>
            <a:r>
              <a:rPr lang="en-US" sz="2400" dirty="0">
                <a:latin typeface="Times New Roman" panose="02020603050405020304" pitchFamily="18" charset="0"/>
                <a:cs typeface="Times New Roman" panose="02020603050405020304" pitchFamily="18" charset="0"/>
              </a:rPr>
              <a:t>Literature Review and Summary Table</a:t>
            </a:r>
            <a:endParaRPr sz="2400"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560"/>
              </a:spcBef>
              <a:spcAft>
                <a:spcPts val="0"/>
              </a:spcAft>
              <a:buSzPts val="2800"/>
              <a:buChar char="•"/>
            </a:pPr>
            <a:r>
              <a:rPr lang="en-US" sz="2400" dirty="0">
                <a:latin typeface="Times New Roman" panose="02020603050405020304" pitchFamily="18" charset="0"/>
                <a:cs typeface="Times New Roman" panose="02020603050405020304" pitchFamily="18" charset="0"/>
              </a:rPr>
              <a:t>Problem Statement</a:t>
            </a:r>
            <a:endParaRPr sz="2400"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560"/>
              </a:spcBef>
              <a:spcAft>
                <a:spcPts val="0"/>
              </a:spcAft>
              <a:buSzPts val="2800"/>
              <a:buChar char="•"/>
            </a:pPr>
            <a:r>
              <a:rPr lang="en-US" sz="2400" dirty="0">
                <a:latin typeface="Times New Roman" panose="02020603050405020304" pitchFamily="18" charset="0"/>
                <a:cs typeface="Times New Roman" panose="02020603050405020304" pitchFamily="18" charset="0"/>
              </a:rPr>
              <a:t>Methodology</a:t>
            </a:r>
            <a:endParaRPr sz="2400"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560"/>
              </a:spcBef>
              <a:spcAft>
                <a:spcPts val="0"/>
              </a:spcAft>
              <a:buClr>
                <a:schemeClr val="dk1"/>
              </a:buClr>
              <a:buSzPts val="2800"/>
              <a:buChar char="•"/>
            </a:pPr>
            <a:r>
              <a:rPr lang="en-US" sz="2400" dirty="0">
                <a:latin typeface="Times New Roman" panose="02020603050405020304" pitchFamily="18" charset="0"/>
                <a:cs typeface="Times New Roman" panose="02020603050405020304" pitchFamily="18" charset="0"/>
              </a:rPr>
              <a:t>Progress Report Summary</a:t>
            </a:r>
            <a:endParaRPr sz="2800" dirty="0">
              <a:latin typeface="Times New Roman" panose="02020603050405020304" pitchFamily="18" charset="0"/>
              <a:cs typeface="Times New Roman" panose="02020603050405020304" pitchFamily="18" charset="0"/>
            </a:endParaRPr>
          </a:p>
          <a:p>
            <a:pPr marL="742950" lvl="1" indent="-285750" algn="l" rtl="0">
              <a:lnSpc>
                <a:spcPct val="100000"/>
              </a:lnSpc>
              <a:spcBef>
                <a:spcPts val="480"/>
              </a:spcBef>
              <a:spcAft>
                <a:spcPts val="0"/>
              </a:spcAft>
              <a:buClr>
                <a:schemeClr val="dk1"/>
              </a:buClr>
              <a:buSzPts val="2400"/>
              <a:buChar char="–"/>
            </a:pPr>
            <a:r>
              <a:rPr lang="en-US" sz="2000" dirty="0">
                <a:latin typeface="Times New Roman" panose="02020603050405020304" pitchFamily="18" charset="0"/>
                <a:cs typeface="Times New Roman" panose="02020603050405020304" pitchFamily="18" charset="0"/>
              </a:rPr>
              <a:t>Requirements</a:t>
            </a:r>
            <a:endParaRPr sz="2400" dirty="0">
              <a:latin typeface="Times New Roman" panose="02020603050405020304" pitchFamily="18" charset="0"/>
              <a:cs typeface="Times New Roman" panose="02020603050405020304" pitchFamily="18" charset="0"/>
            </a:endParaRPr>
          </a:p>
          <a:p>
            <a:pPr marL="742950" lvl="1" indent="-285750" algn="l" rtl="0">
              <a:lnSpc>
                <a:spcPct val="100000"/>
              </a:lnSpc>
              <a:spcBef>
                <a:spcPts val="480"/>
              </a:spcBef>
              <a:spcAft>
                <a:spcPts val="0"/>
              </a:spcAft>
              <a:buClr>
                <a:schemeClr val="dk1"/>
              </a:buClr>
              <a:buSzPts val="2400"/>
              <a:buChar char="–"/>
            </a:pPr>
            <a:r>
              <a:rPr lang="en-US" sz="2000" dirty="0">
                <a:latin typeface="Times New Roman" panose="02020603050405020304" pitchFamily="18" charset="0"/>
                <a:cs typeface="Times New Roman" panose="02020603050405020304" pitchFamily="18" charset="0"/>
              </a:rPr>
              <a:t>Software System (Design + Implementation + Testing)</a:t>
            </a:r>
            <a:endParaRPr sz="2400" dirty="0">
              <a:latin typeface="Times New Roman" panose="02020603050405020304" pitchFamily="18" charset="0"/>
              <a:cs typeface="Times New Roman" panose="02020603050405020304" pitchFamily="18" charset="0"/>
            </a:endParaRPr>
          </a:p>
          <a:p>
            <a:pPr marL="742950" lvl="1" indent="-285750" algn="l" rtl="0">
              <a:lnSpc>
                <a:spcPct val="100000"/>
              </a:lnSpc>
              <a:spcBef>
                <a:spcPts val="480"/>
              </a:spcBef>
              <a:spcAft>
                <a:spcPts val="0"/>
              </a:spcAft>
              <a:buClr>
                <a:schemeClr val="dk1"/>
              </a:buClr>
              <a:buSzPts val="2400"/>
              <a:buChar char="–"/>
            </a:pPr>
            <a:r>
              <a:rPr lang="en-US" sz="2000" dirty="0">
                <a:latin typeface="Times New Roman" panose="02020603050405020304" pitchFamily="18" charset="0"/>
                <a:cs typeface="Times New Roman" panose="02020603050405020304" pitchFamily="18" charset="0"/>
              </a:rPr>
              <a:t>Endeavour (Team)</a:t>
            </a:r>
            <a:endParaRPr sz="2400"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560"/>
              </a:spcBef>
              <a:spcAft>
                <a:spcPts val="0"/>
              </a:spcAft>
              <a:buClr>
                <a:schemeClr val="dk1"/>
              </a:buClr>
              <a:buSzPts val="2800"/>
              <a:buChar char="•"/>
            </a:pPr>
            <a:r>
              <a:rPr lang="en-US" sz="2400" dirty="0">
                <a:latin typeface="Times New Roman" panose="02020603050405020304" pitchFamily="18" charset="0"/>
                <a:cs typeface="Times New Roman" panose="02020603050405020304" pitchFamily="18" charset="0"/>
              </a:rPr>
              <a:t>Next Steps</a:t>
            </a:r>
            <a:endParaRPr sz="2800"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560"/>
              </a:spcBef>
              <a:spcAft>
                <a:spcPts val="0"/>
              </a:spcAft>
              <a:buClr>
                <a:schemeClr val="dk1"/>
              </a:buClr>
              <a:buSzPts val="2800"/>
              <a:buChar char="•"/>
            </a:pPr>
            <a:r>
              <a:rPr lang="en-US" sz="2400" dirty="0">
                <a:latin typeface="Times New Roman" panose="02020603050405020304" pitchFamily="18" charset="0"/>
                <a:cs typeface="Times New Roman" panose="02020603050405020304" pitchFamily="18" charset="0"/>
              </a:rPr>
              <a:t>Prototype / Report</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Endeavour</a:t>
            </a:r>
            <a:endParaRPr/>
          </a:p>
        </p:txBody>
      </p:sp>
      <p:sp>
        <p:nvSpPr>
          <p:cNvPr id="2" name="Google Shape;176;p15">
            <a:extLst>
              <a:ext uri="{FF2B5EF4-FFF2-40B4-BE49-F238E27FC236}">
                <a16:creationId xmlns:a16="http://schemas.microsoft.com/office/drawing/2014/main" id="{EB90F5D1-330A-0A40-4754-99BB092EB3B6}"/>
              </a:ext>
            </a:extLst>
          </p:cNvPr>
          <p:cNvSpPr txBox="1">
            <a:spLocks noGrp="1"/>
          </p:cNvSpPr>
          <p:nvPr>
            <p:ph type="body" idx="1"/>
          </p:nvPr>
        </p:nvSpPr>
        <p:spPr>
          <a:xfrm>
            <a:off x="457200" y="1417638"/>
            <a:ext cx="4284483" cy="322632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64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Haider Ali </a:t>
            </a:r>
            <a:r>
              <a:rPr lang="en-US" sz="2400" b="1" dirty="0" err="1">
                <a:latin typeface="Times New Roman" panose="02020603050405020304" pitchFamily="18" charset="0"/>
                <a:cs typeface="Times New Roman" panose="02020603050405020304" pitchFamily="18" charset="0"/>
              </a:rPr>
              <a:t>Sammar</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0" lvl="0" indent="0" algn="l" rtl="0">
              <a:lnSpc>
                <a:spcPct val="100000"/>
              </a:lnSpc>
              <a:spcBef>
                <a:spcPts val="640"/>
              </a:spcBef>
              <a:spcAft>
                <a:spcPts val="0"/>
              </a:spcAft>
              <a:buClr>
                <a:schemeClr val="dk1"/>
              </a:buClr>
              <a:buSzPts val="3200"/>
              <a:buNone/>
            </a:pPr>
            <a:r>
              <a:rPr lang="en-US" sz="2400" dirty="0">
                <a:latin typeface="Times New Roman" panose="02020603050405020304" pitchFamily="18" charset="0"/>
                <a:cs typeface="Times New Roman" panose="02020603050405020304" pitchFamily="18" charset="0"/>
              </a:rPr>
              <a:t>Model Implementation &amp; Testing</a:t>
            </a:r>
          </a:p>
          <a:p>
            <a:pPr marL="0" lvl="0" indent="0" algn="l" rtl="0">
              <a:lnSpc>
                <a:spcPct val="100000"/>
              </a:lnSpc>
              <a:spcBef>
                <a:spcPts val="640"/>
              </a:spcBef>
              <a:spcAft>
                <a:spcPts val="0"/>
              </a:spcAft>
              <a:buClr>
                <a:schemeClr val="dk1"/>
              </a:buClr>
              <a:buSzPts val="3200"/>
              <a:buNone/>
            </a:pPr>
            <a:r>
              <a:rPr lang="en-US" sz="2400" dirty="0">
                <a:latin typeface="Times New Roman" panose="02020603050405020304" pitchFamily="18" charset="0"/>
                <a:cs typeface="Times New Roman" panose="02020603050405020304" pitchFamily="18" charset="0"/>
              </a:rPr>
              <a:t>Documentation</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Jasim Sagheer:</a:t>
            </a:r>
          </a:p>
          <a:p>
            <a:pPr marL="0" lvl="0" indent="0" algn="l" rtl="0">
              <a:lnSpc>
                <a:spcPct val="100000"/>
              </a:lnSpc>
              <a:spcBef>
                <a:spcPts val="640"/>
              </a:spcBef>
              <a:spcAft>
                <a:spcPts val="0"/>
              </a:spcAft>
              <a:buClr>
                <a:schemeClr val="dk1"/>
              </a:buClr>
              <a:buSzPts val="3200"/>
              <a:buNone/>
            </a:pPr>
            <a:r>
              <a:rPr lang="en-US" sz="2400" dirty="0">
                <a:latin typeface="Times New Roman" panose="02020603050405020304" pitchFamily="18" charset="0"/>
                <a:cs typeface="Times New Roman" panose="02020603050405020304" pitchFamily="18" charset="0"/>
              </a:rPr>
              <a:t>Dataset Collection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Preprocessing of Dataset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UI/UX Design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Model Training</a:t>
            </a:r>
            <a:br>
              <a:rPr lang="en-US" sz="2400" dirty="0"/>
            </a:br>
            <a:br>
              <a:rPr lang="en-US" dirty="0"/>
            </a:br>
            <a:endParaRPr lang="en-US" dirty="0"/>
          </a:p>
        </p:txBody>
      </p:sp>
      <p:sp>
        <p:nvSpPr>
          <p:cNvPr id="3" name="Google Shape;176;p15">
            <a:extLst>
              <a:ext uri="{FF2B5EF4-FFF2-40B4-BE49-F238E27FC236}">
                <a16:creationId xmlns:a16="http://schemas.microsoft.com/office/drawing/2014/main" id="{F0A6E7FF-4145-20B3-E6AE-95D80E5E7CAF}"/>
              </a:ext>
            </a:extLst>
          </p:cNvPr>
          <p:cNvSpPr txBox="1">
            <a:spLocks/>
          </p:cNvSpPr>
          <p:nvPr/>
        </p:nvSpPr>
        <p:spPr>
          <a:xfrm>
            <a:off x="4883085" y="1288331"/>
            <a:ext cx="3803715" cy="31988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640"/>
              </a:spcBef>
              <a:buSzPts val="3200"/>
              <a:buFont typeface="Arial"/>
              <a:buNone/>
            </a:pPr>
            <a:r>
              <a:rPr lang="en-US" sz="2400" b="1" dirty="0">
                <a:latin typeface="Times New Roman" panose="02020603050405020304" pitchFamily="18" charset="0"/>
                <a:cs typeface="Times New Roman" panose="02020603050405020304" pitchFamily="18" charset="0"/>
              </a:rPr>
              <a:t>Naqi </a:t>
            </a:r>
            <a:r>
              <a:rPr lang="en-US" sz="2400" b="1" dirty="0" err="1">
                <a:latin typeface="Times New Roman" panose="02020603050405020304" pitchFamily="18" charset="0"/>
                <a:cs typeface="Times New Roman" panose="02020603050405020304" pitchFamily="18" charset="0"/>
              </a:rPr>
              <a:t>Turab</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0" indent="0">
              <a:spcBef>
                <a:spcPts val="640"/>
              </a:spcBef>
              <a:buSzPts val="3200"/>
              <a:buFont typeface="Arial"/>
              <a:buNone/>
            </a:pPr>
            <a:r>
              <a:rPr lang="en-US" sz="2400" dirty="0">
                <a:latin typeface="Times New Roman" panose="02020603050405020304" pitchFamily="18" charset="0"/>
                <a:cs typeface="Times New Roman" panose="02020603050405020304" pitchFamily="18" charset="0"/>
              </a:rPr>
              <a:t>UI/UX Design</a:t>
            </a:r>
          </a:p>
          <a:p>
            <a:pPr marL="0" indent="0">
              <a:spcBef>
                <a:spcPts val="640"/>
              </a:spcBef>
              <a:buSzPts val="3200"/>
              <a:buFont typeface="Arial"/>
              <a:buNone/>
            </a:pPr>
            <a:r>
              <a:rPr lang="en-US" sz="2400" dirty="0">
                <a:latin typeface="Times New Roman" panose="02020603050405020304" pitchFamily="18" charset="0"/>
                <a:cs typeface="Times New Roman" panose="02020603050405020304" pitchFamily="18" charset="0"/>
              </a:rPr>
              <a:t>Mobile App Development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Documentation</a:t>
            </a:r>
            <a:br>
              <a:rPr lang="en-US" dirty="0"/>
            </a:br>
            <a:endParaRPr lang="en-US" dirty="0"/>
          </a:p>
        </p:txBody>
      </p:sp>
      <p:sp>
        <p:nvSpPr>
          <p:cNvPr id="4" name="Google Shape;176;p15">
            <a:extLst>
              <a:ext uri="{FF2B5EF4-FFF2-40B4-BE49-F238E27FC236}">
                <a16:creationId xmlns:a16="http://schemas.microsoft.com/office/drawing/2014/main" id="{36A2C0CF-B911-E683-D61E-8305D3C18C39}"/>
              </a:ext>
            </a:extLst>
          </p:cNvPr>
          <p:cNvSpPr txBox="1">
            <a:spLocks/>
          </p:cNvSpPr>
          <p:nvPr/>
        </p:nvSpPr>
        <p:spPr>
          <a:xfrm>
            <a:off x="457200" y="4487161"/>
            <a:ext cx="8371002" cy="136169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lvl="0" indent="0" algn="l" rtl="0">
              <a:lnSpc>
                <a:spcPct val="100000"/>
              </a:lnSpc>
              <a:spcBef>
                <a:spcPts val="640"/>
              </a:spcBef>
              <a:spcAft>
                <a:spcPts val="0"/>
              </a:spcAft>
              <a:buClr>
                <a:schemeClr val="dk1"/>
              </a:buClr>
              <a:buSzPts val="3200"/>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Collaboration</a:t>
            </a:r>
            <a:r>
              <a:rPr lang="en-US" sz="2400" b="1" dirty="0">
                <a:latin typeface="Times New Roman" panose="02020603050405020304" pitchFamily="18" charset="0"/>
                <a:cs typeface="Times New Roman" panose="02020603050405020304" pitchFamily="18" charset="0"/>
              </a:rPr>
              <a:t>:</a:t>
            </a:r>
          </a:p>
          <a:p>
            <a:pPr marL="0" indent="0">
              <a:spcBef>
                <a:spcPts val="640"/>
              </a:spcBef>
              <a:buSzPts val="3200"/>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All team members collaborated on system integration and testing to ensure seamless interaction between the mobile application and machine learning backend.</a:t>
            </a:r>
          </a:p>
          <a:p>
            <a:pPr marL="0" indent="0">
              <a:spcBef>
                <a:spcPts val="640"/>
              </a:spcBef>
              <a:buSzPts val="3200"/>
              <a:buFont typeface="Arial"/>
              <a:buNone/>
            </a:pP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DF07E856-54FB-A9DE-FDCB-F2C09961D3A7}"/>
            </a:ext>
          </a:extLst>
        </p:cNvPr>
        <p:cNvGrpSpPr/>
        <p:nvPr/>
      </p:nvGrpSpPr>
      <p:grpSpPr>
        <a:xfrm>
          <a:off x="0" y="0"/>
          <a:ext cx="0" cy="0"/>
          <a:chOff x="0" y="0"/>
          <a:chExt cx="0" cy="0"/>
        </a:xfrm>
      </p:grpSpPr>
      <p:sp>
        <p:nvSpPr>
          <p:cNvPr id="175" name="Google Shape;175;p15">
            <a:extLst>
              <a:ext uri="{FF2B5EF4-FFF2-40B4-BE49-F238E27FC236}">
                <a16:creationId xmlns:a16="http://schemas.microsoft.com/office/drawing/2014/main" id="{CD4FD096-4556-516E-8D00-5BF38237A6D1}"/>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Endeavour</a:t>
            </a:r>
            <a:endParaRPr/>
          </a:p>
        </p:txBody>
      </p:sp>
      <p:sp>
        <p:nvSpPr>
          <p:cNvPr id="7" name="Google Shape;176;p15">
            <a:extLst>
              <a:ext uri="{FF2B5EF4-FFF2-40B4-BE49-F238E27FC236}">
                <a16:creationId xmlns:a16="http://schemas.microsoft.com/office/drawing/2014/main" id="{F66A6C99-7801-288F-3736-9D7D55FE6CDA}"/>
              </a:ext>
            </a:extLst>
          </p:cNvPr>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Way of Working as a Team</a:t>
            </a:r>
          </a:p>
          <a:p>
            <a:pPr marL="0" lvl="0" indent="0" algn="l" rtl="0">
              <a:lnSpc>
                <a:spcPct val="100000"/>
              </a:lnSpc>
              <a:spcBef>
                <a:spcPts val="64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Communication:</a:t>
            </a:r>
          </a:p>
          <a:p>
            <a:pPr marL="0" lvl="0" indent="0" algn="l" rtl="0">
              <a:lnSpc>
                <a:spcPct val="100000"/>
              </a:lnSpc>
              <a:spcBef>
                <a:spcPts val="640"/>
              </a:spcBef>
              <a:spcAft>
                <a:spcPts val="0"/>
              </a:spcAft>
              <a:buClr>
                <a:schemeClr val="dk1"/>
              </a:buClr>
              <a:buSzPts val="3200"/>
              <a:buNone/>
            </a:pPr>
            <a:r>
              <a:rPr lang="en-US" sz="1800" dirty="0">
                <a:latin typeface="Times New Roman" panose="02020603050405020304" pitchFamily="18" charset="0"/>
                <a:cs typeface="Times New Roman" panose="02020603050405020304" pitchFamily="18" charset="0"/>
              </a:rPr>
              <a:t>Regular team meetings to discuss progress, challenges, and next steps.</a:t>
            </a:r>
          </a:p>
          <a:p>
            <a:pPr marL="0" lvl="0" indent="0" algn="l" rtl="0">
              <a:lnSpc>
                <a:spcPct val="100000"/>
              </a:lnSpc>
              <a:spcBef>
                <a:spcPts val="640"/>
              </a:spcBef>
              <a:spcAft>
                <a:spcPts val="0"/>
              </a:spcAft>
              <a:buClr>
                <a:schemeClr val="dk1"/>
              </a:buClr>
              <a:buSzPts val="3200"/>
              <a:buNone/>
            </a:pPr>
            <a:r>
              <a:rPr lang="en-US" sz="1800" dirty="0">
                <a:latin typeface="Times New Roman" panose="02020603050405020304" pitchFamily="18" charset="0"/>
                <a:cs typeface="Times New Roman" panose="02020603050405020304" pitchFamily="18" charset="0"/>
              </a:rPr>
              <a:t>Used tools like GitHub for version control and collaboration.</a:t>
            </a:r>
          </a:p>
          <a:p>
            <a:pPr marL="0" lvl="0" indent="0" algn="l" rtl="0">
              <a:lnSpc>
                <a:spcPct val="100000"/>
              </a:lnSpc>
              <a:spcBef>
                <a:spcPts val="64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Problem Solving:</a:t>
            </a:r>
          </a:p>
          <a:p>
            <a:pPr marL="0" lvl="0" indent="0" algn="l" rtl="0">
              <a:lnSpc>
                <a:spcPct val="100000"/>
              </a:lnSpc>
              <a:spcBef>
                <a:spcPts val="640"/>
              </a:spcBef>
              <a:spcAft>
                <a:spcPts val="0"/>
              </a:spcAft>
              <a:buClr>
                <a:schemeClr val="dk1"/>
              </a:buClr>
              <a:buSzPts val="3200"/>
              <a:buNone/>
            </a:pPr>
            <a:r>
              <a:rPr lang="en-US" sz="1800" dirty="0">
                <a:latin typeface="Times New Roman" panose="02020603050405020304" pitchFamily="18" charset="0"/>
                <a:cs typeface="Times New Roman" panose="02020603050405020304" pitchFamily="18" charset="0"/>
              </a:rPr>
              <a:t>Brainstormed solutions for challenges, such as dataset limitations and performance optimization.</a:t>
            </a:r>
          </a:p>
          <a:p>
            <a:pPr marL="0" lvl="0" indent="0" algn="l" rtl="0">
              <a:lnSpc>
                <a:spcPct val="100000"/>
              </a:lnSpc>
              <a:spcBef>
                <a:spcPts val="64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Clear Role Assignments: </a:t>
            </a:r>
          </a:p>
          <a:p>
            <a:pPr marL="0" lvl="0" indent="0" algn="l" rtl="0">
              <a:lnSpc>
                <a:spcPct val="100000"/>
              </a:lnSpc>
              <a:spcBef>
                <a:spcPts val="640"/>
              </a:spcBef>
              <a:spcAft>
                <a:spcPts val="0"/>
              </a:spcAft>
              <a:buClr>
                <a:schemeClr val="dk1"/>
              </a:buClr>
              <a:buSzPts val="3200"/>
              <a:buNone/>
            </a:pPr>
            <a:r>
              <a:rPr lang="en-US" sz="1800" dirty="0">
                <a:latin typeface="Times New Roman" panose="02020603050405020304" pitchFamily="18" charset="0"/>
                <a:cs typeface="Times New Roman" panose="02020603050405020304" pitchFamily="18" charset="0"/>
              </a:rPr>
              <a:t>Tasks are assigned based on team members' strengths.</a:t>
            </a:r>
          </a:p>
          <a:p>
            <a:pPr marL="0" indent="0">
              <a:spcBef>
                <a:spcPts val="640"/>
              </a:spcBef>
              <a:buSzPts val="3200"/>
              <a:buNone/>
            </a:pPr>
            <a:r>
              <a:rPr lang="en-US" sz="2000" b="1" dirty="0">
                <a:latin typeface="Times New Roman" panose="02020603050405020304" pitchFamily="18" charset="0"/>
                <a:cs typeface="Times New Roman" panose="02020603050405020304" pitchFamily="18" charset="0"/>
              </a:rPr>
              <a:t>Communication &amp; Tracking:</a:t>
            </a:r>
            <a:r>
              <a:rPr lang="en-US" sz="2000" dirty="0">
                <a:latin typeface="Times New Roman" panose="02020603050405020304" pitchFamily="18" charset="0"/>
                <a:cs typeface="Times New Roman" panose="02020603050405020304" pitchFamily="18" charset="0"/>
              </a:rPr>
              <a:t> </a:t>
            </a:r>
          </a:p>
          <a:p>
            <a:pPr marL="0" indent="0">
              <a:spcBef>
                <a:spcPts val="640"/>
              </a:spcBef>
              <a:buSzPts val="3200"/>
              <a:buNone/>
            </a:pPr>
            <a:r>
              <a:rPr lang="en-US" sz="1800" dirty="0">
                <a:latin typeface="Times New Roman" panose="02020603050405020304" pitchFamily="18" charset="0"/>
                <a:cs typeface="Times New Roman" panose="02020603050405020304" pitchFamily="18" charset="0"/>
              </a:rPr>
              <a:t>Regular updates to ensure alignment and progress.</a:t>
            </a:r>
          </a:p>
          <a:p>
            <a:pPr marL="0" lvl="0" indent="0" algn="l" rtl="0">
              <a:lnSpc>
                <a:spcPct val="100000"/>
              </a:lnSpc>
              <a:spcBef>
                <a:spcPts val="640"/>
              </a:spcBef>
              <a:spcAft>
                <a:spcPts val="0"/>
              </a:spcAft>
              <a:buClr>
                <a:schemeClr val="dk1"/>
              </a:buClr>
              <a:buSzPts val="320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13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a:t>
            </a:r>
            <a:br>
              <a:rPr lang="en-US"/>
            </a:br>
            <a:r>
              <a:rPr lang="en-US" sz="1400"/>
              <a:t>(List of all Deliverables / Strikethrough Completed Deliverables)</a:t>
            </a:r>
            <a:endParaRPr/>
          </a:p>
        </p:txBody>
      </p:sp>
      <p:sp>
        <p:nvSpPr>
          <p:cNvPr id="188" name="Google Shape;188;p17"/>
          <p:cNvSpPr txBox="1">
            <a:spLocks noGrp="1"/>
          </p:cNvSpPr>
          <p:nvPr>
            <p:ph type="body" idx="1"/>
          </p:nvPr>
        </p:nvSpPr>
        <p:spPr>
          <a:xfrm>
            <a:off x="457200" y="1600200"/>
            <a:ext cx="41910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200" dirty="0"/>
              <a:t>Data Collection &amp; Preprocessing</a:t>
            </a:r>
            <a:endParaRPr sz="2200" dirty="0"/>
          </a:p>
          <a:p>
            <a:pPr marL="742950" lvl="1" indent="-285750" algn="l" rtl="0">
              <a:lnSpc>
                <a:spcPct val="100000"/>
              </a:lnSpc>
              <a:spcBef>
                <a:spcPts val="400"/>
              </a:spcBef>
              <a:spcAft>
                <a:spcPts val="0"/>
              </a:spcAft>
              <a:buClr>
                <a:schemeClr val="dk1"/>
              </a:buClr>
              <a:buSzPts val="2000"/>
              <a:buChar char="–"/>
            </a:pPr>
            <a:r>
              <a:rPr lang="en-US" sz="2000" strike="sngStrike" dirty="0"/>
              <a:t>Collecting Wheat rust disease dataset</a:t>
            </a:r>
            <a:endParaRPr dirty="0"/>
          </a:p>
          <a:p>
            <a:pPr marL="742950" lvl="1" indent="-285750" algn="l" rtl="0">
              <a:lnSpc>
                <a:spcPct val="100000"/>
              </a:lnSpc>
              <a:spcBef>
                <a:spcPts val="400"/>
              </a:spcBef>
              <a:spcAft>
                <a:spcPts val="0"/>
              </a:spcAft>
              <a:buClr>
                <a:schemeClr val="dk1"/>
              </a:buClr>
              <a:buSzPts val="2000"/>
              <a:buChar char="–"/>
            </a:pPr>
            <a:r>
              <a:rPr lang="en-US" sz="2000" strike="sngStrike" dirty="0"/>
              <a:t>Data Augmentation</a:t>
            </a:r>
            <a:endParaRPr strike="sngStrike" dirty="0"/>
          </a:p>
          <a:p>
            <a:pPr marL="742950" lvl="1" indent="-285750" algn="l" rtl="0">
              <a:lnSpc>
                <a:spcPct val="100000"/>
              </a:lnSpc>
              <a:spcBef>
                <a:spcPts val="400"/>
              </a:spcBef>
              <a:spcAft>
                <a:spcPts val="0"/>
              </a:spcAft>
              <a:buClr>
                <a:schemeClr val="dk1"/>
              </a:buClr>
              <a:buSzPts val="2000"/>
              <a:buChar char="–"/>
            </a:pPr>
            <a:r>
              <a:rPr lang="en-US" sz="2000" strike="sngStrike" dirty="0"/>
              <a:t>Data Preprocessing</a:t>
            </a:r>
            <a:endParaRPr strike="sngStrike" dirty="0"/>
          </a:p>
          <a:p>
            <a:pPr marL="742950" lvl="1" indent="-285750" algn="l" rtl="0">
              <a:lnSpc>
                <a:spcPct val="100000"/>
              </a:lnSpc>
              <a:spcBef>
                <a:spcPts val="400"/>
              </a:spcBef>
              <a:spcAft>
                <a:spcPts val="0"/>
              </a:spcAft>
              <a:buClr>
                <a:schemeClr val="dk1"/>
              </a:buClr>
              <a:buSzPts val="2000"/>
              <a:buChar char="–"/>
            </a:pPr>
            <a:r>
              <a:rPr lang="en-US" sz="2000" strike="sngStrike" dirty="0"/>
              <a:t>Data Partitioning</a:t>
            </a:r>
            <a:endParaRPr strike="sngStrike" dirty="0"/>
          </a:p>
          <a:p>
            <a:pPr marL="342900" lvl="0" indent="-342900" algn="l" rtl="0">
              <a:lnSpc>
                <a:spcPct val="100000"/>
              </a:lnSpc>
              <a:spcBef>
                <a:spcPts val="480"/>
              </a:spcBef>
              <a:spcAft>
                <a:spcPts val="0"/>
              </a:spcAft>
              <a:buClr>
                <a:schemeClr val="dk1"/>
              </a:buClr>
              <a:buSzPts val="2400"/>
              <a:buChar char="•"/>
            </a:pPr>
            <a:r>
              <a:rPr lang="en-US" sz="2400" dirty="0"/>
              <a:t>Model Training</a:t>
            </a:r>
            <a:endParaRPr dirty="0"/>
          </a:p>
          <a:p>
            <a:pPr marL="742950" lvl="1" indent="-285750" algn="l" rtl="0">
              <a:lnSpc>
                <a:spcPct val="100000"/>
              </a:lnSpc>
              <a:spcBef>
                <a:spcPts val="400"/>
              </a:spcBef>
              <a:spcAft>
                <a:spcPts val="0"/>
              </a:spcAft>
              <a:buClr>
                <a:schemeClr val="dk1"/>
              </a:buClr>
              <a:buSzPts val="2000"/>
              <a:buChar char="–"/>
            </a:pPr>
            <a:r>
              <a:rPr lang="en-US" sz="2000" strike="sngStrike" dirty="0"/>
              <a:t>Training of Hybrid model on preprocessed dataset</a:t>
            </a:r>
            <a:endParaRPr strike="sngStrike" dirty="0"/>
          </a:p>
          <a:p>
            <a:pPr marL="742950" lvl="1" indent="-285750" algn="l" rtl="0">
              <a:lnSpc>
                <a:spcPct val="100000"/>
              </a:lnSpc>
              <a:spcBef>
                <a:spcPts val="400"/>
              </a:spcBef>
              <a:spcAft>
                <a:spcPts val="0"/>
              </a:spcAft>
              <a:buClr>
                <a:schemeClr val="dk1"/>
              </a:buClr>
              <a:buSzPts val="2000"/>
              <a:buChar char="–"/>
            </a:pPr>
            <a:r>
              <a:rPr lang="en-US" sz="2000" strike="sngStrike" dirty="0"/>
              <a:t>Performance Evaluation of hybrid model</a:t>
            </a:r>
            <a:endParaRPr strike="sngStrike" dirty="0"/>
          </a:p>
          <a:p>
            <a:pPr marL="342900" lvl="0" indent="-165100" algn="l" rtl="0">
              <a:lnSpc>
                <a:spcPct val="100000"/>
              </a:lnSpc>
              <a:spcBef>
                <a:spcPts val="560"/>
              </a:spcBef>
              <a:spcAft>
                <a:spcPts val="0"/>
              </a:spcAft>
              <a:buClr>
                <a:schemeClr val="dk1"/>
              </a:buClr>
              <a:buSzPts val="2800"/>
              <a:buNone/>
            </a:pPr>
            <a:endParaRPr dirty="0"/>
          </a:p>
        </p:txBody>
      </p:sp>
      <p:sp>
        <p:nvSpPr>
          <p:cNvPr id="189" name="Google Shape;189;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dirty="0"/>
              <a:t>Mobile App Development</a:t>
            </a:r>
          </a:p>
          <a:p>
            <a:pPr marL="742950" lvl="1" indent="-285750" algn="l" rtl="0">
              <a:lnSpc>
                <a:spcPct val="100000"/>
              </a:lnSpc>
              <a:spcBef>
                <a:spcPts val="400"/>
              </a:spcBef>
              <a:spcAft>
                <a:spcPts val="0"/>
              </a:spcAft>
              <a:buClr>
                <a:schemeClr val="dk1"/>
              </a:buClr>
              <a:buSzPts val="2000"/>
              <a:buChar char="–"/>
            </a:pPr>
            <a:r>
              <a:rPr lang="en-US" sz="2000" strike="sngStrike" dirty="0"/>
              <a:t>Creating User-friendly screens(UI)</a:t>
            </a:r>
          </a:p>
          <a:p>
            <a:pPr marL="742950" lvl="1" indent="-285750" algn="l" rtl="0">
              <a:lnSpc>
                <a:spcPct val="100000"/>
              </a:lnSpc>
              <a:spcBef>
                <a:spcPts val="400"/>
              </a:spcBef>
              <a:spcAft>
                <a:spcPts val="0"/>
              </a:spcAft>
              <a:buClr>
                <a:schemeClr val="dk1"/>
              </a:buClr>
              <a:buSzPts val="2000"/>
              <a:buChar char="–"/>
            </a:pPr>
            <a:r>
              <a:rPr lang="en-US" sz="2000" dirty="0"/>
              <a:t>Integration of model and app</a:t>
            </a:r>
            <a:endParaRPr lang="en-US" sz="2400" dirty="0"/>
          </a:p>
          <a:p>
            <a:pPr marL="342900" lvl="0" indent="-342900" algn="l" rtl="0">
              <a:lnSpc>
                <a:spcPct val="100000"/>
              </a:lnSpc>
              <a:spcBef>
                <a:spcPts val="480"/>
              </a:spcBef>
              <a:spcAft>
                <a:spcPts val="0"/>
              </a:spcAft>
              <a:buClr>
                <a:schemeClr val="dk1"/>
              </a:buClr>
              <a:buSzPts val="2400"/>
              <a:buChar char="•"/>
            </a:pPr>
            <a:r>
              <a:rPr lang="en-US" sz="2400" dirty="0"/>
              <a:t>Testing &amp; Validation</a:t>
            </a:r>
            <a:endParaRPr dirty="0"/>
          </a:p>
          <a:p>
            <a:pPr marL="342900" lvl="0" indent="-342900" algn="l" rtl="0">
              <a:lnSpc>
                <a:spcPct val="100000"/>
              </a:lnSpc>
              <a:spcBef>
                <a:spcPts val="480"/>
              </a:spcBef>
              <a:spcAft>
                <a:spcPts val="0"/>
              </a:spcAft>
              <a:buClr>
                <a:schemeClr val="dk1"/>
              </a:buClr>
              <a:buSzPts val="2400"/>
              <a:buChar char="•"/>
            </a:pPr>
            <a:r>
              <a:rPr lang="en-US" sz="2400" dirty="0"/>
              <a:t>Documentation </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panose="02020603050405020304" pitchFamily="18" charset="0"/>
                <a:cs typeface="Times New Roman" panose="02020603050405020304" pitchFamily="18" charset="0"/>
              </a:rPr>
              <a:t>Challenges</a:t>
            </a:r>
            <a:endParaRPr>
              <a:latin typeface="Times New Roman" panose="02020603050405020304" pitchFamily="18" charset="0"/>
              <a:cs typeface="Times New Roman" panose="02020603050405020304" pitchFamily="18" charset="0"/>
            </a:endParaRPr>
          </a:p>
        </p:txBody>
      </p:sp>
      <p:graphicFrame>
        <p:nvGraphicFramePr>
          <p:cNvPr id="2" name="Diagram 1"/>
          <p:cNvGraphicFramePr/>
          <p:nvPr>
            <p:extLst>
              <p:ext uri="{D42A27DB-BD31-4B8C-83A1-F6EECF244321}">
                <p14:modId xmlns:p14="http://schemas.microsoft.com/office/powerpoint/2010/main" val="160954346"/>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Prototype </a:t>
            </a:r>
            <a:endParaRPr dirty="0"/>
          </a:p>
        </p:txBody>
      </p:sp>
      <p:pic>
        <p:nvPicPr>
          <p:cNvPr id="3" name="Picture 2"/>
          <p:cNvPicPr>
            <a:picLocks noChangeAspect="1"/>
          </p:cNvPicPr>
          <p:nvPr/>
        </p:nvPicPr>
        <p:blipFill>
          <a:blip r:embed="rId3"/>
          <a:stretch>
            <a:fillRect/>
          </a:stretch>
        </p:blipFill>
        <p:spPr>
          <a:xfrm>
            <a:off x="457200" y="1625028"/>
            <a:ext cx="1866501" cy="4178129"/>
          </a:xfrm>
          <a:prstGeom prst="rect">
            <a:avLst/>
          </a:prstGeom>
        </p:spPr>
      </p:pic>
      <p:pic>
        <p:nvPicPr>
          <p:cNvPr id="4" name="Picture 3"/>
          <p:cNvPicPr>
            <a:picLocks noChangeAspect="1"/>
          </p:cNvPicPr>
          <p:nvPr/>
        </p:nvPicPr>
        <p:blipFill>
          <a:blip r:embed="rId4"/>
          <a:stretch>
            <a:fillRect/>
          </a:stretch>
        </p:blipFill>
        <p:spPr>
          <a:xfrm>
            <a:off x="2547813" y="1625028"/>
            <a:ext cx="1866324" cy="4176529"/>
          </a:xfrm>
          <a:prstGeom prst="rect">
            <a:avLst/>
          </a:prstGeom>
        </p:spPr>
      </p:pic>
      <p:pic>
        <p:nvPicPr>
          <p:cNvPr id="5" name="Picture 4"/>
          <p:cNvPicPr>
            <a:picLocks noChangeAspect="1"/>
          </p:cNvPicPr>
          <p:nvPr/>
        </p:nvPicPr>
        <p:blipFill>
          <a:blip r:embed="rId5"/>
          <a:stretch>
            <a:fillRect/>
          </a:stretch>
        </p:blipFill>
        <p:spPr>
          <a:xfrm>
            <a:off x="4638250" y="1625028"/>
            <a:ext cx="1873631" cy="4176529"/>
          </a:xfrm>
          <a:prstGeom prst="rect">
            <a:avLst/>
          </a:prstGeom>
        </p:spPr>
      </p:pic>
      <p:pic>
        <p:nvPicPr>
          <p:cNvPr id="6" name="Picture 5"/>
          <p:cNvPicPr>
            <a:picLocks noChangeAspect="1"/>
          </p:cNvPicPr>
          <p:nvPr/>
        </p:nvPicPr>
        <p:blipFill>
          <a:blip r:embed="rId6"/>
          <a:stretch>
            <a:fillRect/>
          </a:stretch>
        </p:blipFill>
        <p:spPr>
          <a:xfrm>
            <a:off x="6771385" y="1625028"/>
            <a:ext cx="1915415" cy="4178129"/>
          </a:xfrm>
          <a:prstGeom prst="rect">
            <a:avLst/>
          </a:prstGeom>
        </p:spPr>
      </p:pic>
    </p:spTree>
    <p:extLst>
      <p:ext uri="{BB962C8B-B14F-4D97-AF65-F5344CB8AC3E}">
        <p14:creationId xmlns:p14="http://schemas.microsoft.com/office/powerpoint/2010/main" val="2647828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5">
          <a:extLst>
            <a:ext uri="{FF2B5EF4-FFF2-40B4-BE49-F238E27FC236}">
              <a16:creationId xmlns:a16="http://schemas.microsoft.com/office/drawing/2014/main" id="{50339296-0FCB-77DC-056F-43E4E868FEDE}"/>
            </a:ext>
          </a:extLst>
        </p:cNvPr>
        <p:cNvGrpSpPr/>
        <p:nvPr/>
      </p:nvGrpSpPr>
      <p:grpSpPr>
        <a:xfrm>
          <a:off x="0" y="0"/>
          <a:ext cx="0" cy="0"/>
          <a:chOff x="0" y="0"/>
          <a:chExt cx="0" cy="0"/>
        </a:xfrm>
      </p:grpSpPr>
      <p:sp>
        <p:nvSpPr>
          <p:cNvPr id="206" name="Google Shape;206;p20">
            <a:extLst>
              <a:ext uri="{FF2B5EF4-FFF2-40B4-BE49-F238E27FC236}">
                <a16:creationId xmlns:a16="http://schemas.microsoft.com/office/drawing/2014/main" id="{6B362009-19AF-A608-D041-516C2EAACCE6}"/>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Prototype </a:t>
            </a:r>
            <a:endParaRPr dirty="0"/>
          </a:p>
        </p:txBody>
      </p:sp>
      <p:pic>
        <p:nvPicPr>
          <p:cNvPr id="2" name="Picture 1">
            <a:extLst>
              <a:ext uri="{FF2B5EF4-FFF2-40B4-BE49-F238E27FC236}">
                <a16:creationId xmlns:a16="http://schemas.microsoft.com/office/drawing/2014/main" id="{A4B40713-B656-7140-6FD3-F1933A3E0EA3}"/>
              </a:ext>
            </a:extLst>
          </p:cNvPr>
          <p:cNvPicPr>
            <a:picLocks noChangeAspect="1"/>
          </p:cNvPicPr>
          <p:nvPr/>
        </p:nvPicPr>
        <p:blipFill>
          <a:blip r:embed="rId3"/>
          <a:stretch>
            <a:fillRect/>
          </a:stretch>
        </p:blipFill>
        <p:spPr>
          <a:xfrm>
            <a:off x="645735" y="1417638"/>
            <a:ext cx="1883731" cy="4176529"/>
          </a:xfrm>
          <a:prstGeom prst="rect">
            <a:avLst/>
          </a:prstGeom>
        </p:spPr>
      </p:pic>
      <p:pic>
        <p:nvPicPr>
          <p:cNvPr id="7" name="Graphic 6">
            <a:extLst>
              <a:ext uri="{FF2B5EF4-FFF2-40B4-BE49-F238E27FC236}">
                <a16:creationId xmlns:a16="http://schemas.microsoft.com/office/drawing/2014/main" id="{03E2F74C-C620-BAAD-8F39-4564878D15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0168" y="1417639"/>
            <a:ext cx="1883664" cy="4176528"/>
          </a:xfrm>
          <a:prstGeom prst="rect">
            <a:avLst/>
          </a:prstGeom>
        </p:spPr>
      </p:pic>
      <p:pic>
        <p:nvPicPr>
          <p:cNvPr id="9" name="Graphic 8">
            <a:extLst>
              <a:ext uri="{FF2B5EF4-FFF2-40B4-BE49-F238E27FC236}">
                <a16:creationId xmlns:a16="http://schemas.microsoft.com/office/drawing/2014/main" id="{FE126D30-8515-8A5B-3FEA-08129B468C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42234" y="1415359"/>
            <a:ext cx="1863278" cy="4178808"/>
          </a:xfrm>
          <a:prstGeom prst="rect">
            <a:avLst/>
          </a:prstGeom>
        </p:spPr>
      </p:pic>
    </p:spTree>
    <p:extLst>
      <p:ext uri="{BB962C8B-B14F-4D97-AF65-F5344CB8AC3E}">
        <p14:creationId xmlns:p14="http://schemas.microsoft.com/office/powerpoint/2010/main" val="1002003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5">
          <a:extLst>
            <a:ext uri="{FF2B5EF4-FFF2-40B4-BE49-F238E27FC236}">
              <a16:creationId xmlns:a16="http://schemas.microsoft.com/office/drawing/2014/main" id="{ADECB7BA-ECBA-010D-5656-32C1FAE082B4}"/>
            </a:ext>
          </a:extLst>
        </p:cNvPr>
        <p:cNvGrpSpPr/>
        <p:nvPr/>
      </p:nvGrpSpPr>
      <p:grpSpPr>
        <a:xfrm>
          <a:off x="0" y="0"/>
          <a:ext cx="0" cy="0"/>
          <a:chOff x="0" y="0"/>
          <a:chExt cx="0" cy="0"/>
        </a:xfrm>
      </p:grpSpPr>
      <p:sp>
        <p:nvSpPr>
          <p:cNvPr id="206" name="Google Shape;206;p20">
            <a:extLst>
              <a:ext uri="{FF2B5EF4-FFF2-40B4-BE49-F238E27FC236}">
                <a16:creationId xmlns:a16="http://schemas.microsoft.com/office/drawing/2014/main" id="{7556EC3B-242B-2CC0-AD0E-BF37D9689466}"/>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Prototype </a:t>
            </a:r>
            <a:endParaRPr dirty="0"/>
          </a:p>
        </p:txBody>
      </p:sp>
      <p:pic>
        <p:nvPicPr>
          <p:cNvPr id="4" name="Graphic 3">
            <a:extLst>
              <a:ext uri="{FF2B5EF4-FFF2-40B4-BE49-F238E27FC236}">
                <a16:creationId xmlns:a16="http://schemas.microsoft.com/office/drawing/2014/main" id="{519FE616-61F7-F853-754C-4472529406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071" y="1417638"/>
            <a:ext cx="1883664" cy="4224528"/>
          </a:xfrm>
          <a:prstGeom prst="rect">
            <a:avLst/>
          </a:prstGeom>
        </p:spPr>
      </p:pic>
      <p:pic>
        <p:nvPicPr>
          <p:cNvPr id="6" name="Graphic 5">
            <a:extLst>
              <a:ext uri="{FF2B5EF4-FFF2-40B4-BE49-F238E27FC236}">
                <a16:creationId xmlns:a16="http://schemas.microsoft.com/office/drawing/2014/main" id="{5EC6CFB0-659D-1F25-EEBC-C8651853D4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30168" y="1417638"/>
            <a:ext cx="1883664" cy="4224528"/>
          </a:xfrm>
          <a:prstGeom prst="rect">
            <a:avLst/>
          </a:prstGeom>
        </p:spPr>
      </p:pic>
      <p:pic>
        <p:nvPicPr>
          <p:cNvPr id="10" name="Graphic 9">
            <a:extLst>
              <a:ext uri="{FF2B5EF4-FFF2-40B4-BE49-F238E27FC236}">
                <a16:creationId xmlns:a16="http://schemas.microsoft.com/office/drawing/2014/main" id="{8BFE20C3-A109-2D3D-F0C3-B6BCFC6840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02265" y="1417638"/>
            <a:ext cx="1883664" cy="4224528"/>
          </a:xfrm>
          <a:prstGeom prst="rect">
            <a:avLst/>
          </a:prstGeom>
        </p:spPr>
      </p:pic>
    </p:spTree>
    <p:extLst>
      <p:ext uri="{BB962C8B-B14F-4D97-AF65-F5344CB8AC3E}">
        <p14:creationId xmlns:p14="http://schemas.microsoft.com/office/powerpoint/2010/main" val="366645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INTRODUCTION AND BACKGROUND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t>
            </a:r>
          </a:p>
        </p:txBody>
      </p:sp>
      <p:pic>
        <p:nvPicPr>
          <p:cNvPr id="5" name="Picture 4"/>
          <p:cNvPicPr>
            <a:picLocks noChangeAspect="1"/>
          </p:cNvPicPr>
          <p:nvPr/>
        </p:nvPicPr>
        <p:blipFill>
          <a:blip r:embed="rId2"/>
          <a:stretch>
            <a:fillRect/>
          </a:stretch>
        </p:blipFill>
        <p:spPr>
          <a:xfrm>
            <a:off x="287732" y="1414601"/>
            <a:ext cx="1924702" cy="4291565"/>
          </a:xfrm>
          <a:prstGeom prst="rect">
            <a:avLst/>
          </a:prstGeom>
        </p:spPr>
      </p:pic>
      <p:pic>
        <p:nvPicPr>
          <p:cNvPr id="6" name="Picture 5"/>
          <p:cNvPicPr>
            <a:picLocks noChangeAspect="1"/>
          </p:cNvPicPr>
          <p:nvPr/>
        </p:nvPicPr>
        <p:blipFill>
          <a:blip r:embed="rId3"/>
          <a:stretch>
            <a:fillRect/>
          </a:stretch>
        </p:blipFill>
        <p:spPr>
          <a:xfrm>
            <a:off x="2559060" y="1414600"/>
            <a:ext cx="1927038" cy="4291565"/>
          </a:xfrm>
          <a:prstGeom prst="rect">
            <a:avLst/>
          </a:prstGeom>
        </p:spPr>
      </p:pic>
      <p:pic>
        <p:nvPicPr>
          <p:cNvPr id="7" name="Picture 6"/>
          <p:cNvPicPr>
            <a:picLocks noChangeAspect="1"/>
          </p:cNvPicPr>
          <p:nvPr/>
        </p:nvPicPr>
        <p:blipFill>
          <a:blip r:embed="rId4"/>
          <a:stretch>
            <a:fillRect/>
          </a:stretch>
        </p:blipFill>
        <p:spPr>
          <a:xfrm>
            <a:off x="4787559" y="1414599"/>
            <a:ext cx="1927568" cy="4291565"/>
          </a:xfrm>
          <a:prstGeom prst="rect">
            <a:avLst/>
          </a:prstGeom>
        </p:spPr>
      </p:pic>
      <p:pic>
        <p:nvPicPr>
          <p:cNvPr id="8" name="Graphic 7">
            <a:extLst>
              <a:ext uri="{FF2B5EF4-FFF2-40B4-BE49-F238E27FC236}">
                <a16:creationId xmlns:a16="http://schemas.microsoft.com/office/drawing/2014/main" id="{7B478200-25F5-EF6E-A484-A67191BAC2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64137" y="1417630"/>
            <a:ext cx="1912204" cy="4288536"/>
          </a:xfrm>
          <a:prstGeom prst="rect">
            <a:avLst/>
          </a:prstGeom>
        </p:spPr>
      </p:pic>
    </p:spTree>
    <p:extLst>
      <p:ext uri="{BB962C8B-B14F-4D97-AF65-F5344CB8AC3E}">
        <p14:creationId xmlns:p14="http://schemas.microsoft.com/office/powerpoint/2010/main" val="4078656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a:t>
            </a:r>
          </a:p>
        </p:txBody>
      </p:sp>
      <p:pic>
        <p:nvPicPr>
          <p:cNvPr id="4" name="Picture 3"/>
          <p:cNvPicPr>
            <a:picLocks noChangeAspect="1"/>
          </p:cNvPicPr>
          <p:nvPr/>
        </p:nvPicPr>
        <p:blipFill>
          <a:blip r:embed="rId2"/>
          <a:stretch>
            <a:fillRect/>
          </a:stretch>
        </p:blipFill>
        <p:spPr>
          <a:xfrm>
            <a:off x="447409" y="1416303"/>
            <a:ext cx="1969477" cy="4402047"/>
          </a:xfrm>
          <a:prstGeom prst="rect">
            <a:avLst/>
          </a:prstGeom>
        </p:spPr>
      </p:pic>
      <p:pic>
        <p:nvPicPr>
          <p:cNvPr id="5" name="Picture 4"/>
          <p:cNvPicPr>
            <a:picLocks noChangeAspect="1"/>
          </p:cNvPicPr>
          <p:nvPr/>
        </p:nvPicPr>
        <p:blipFill>
          <a:blip r:embed="rId3"/>
          <a:stretch>
            <a:fillRect/>
          </a:stretch>
        </p:blipFill>
        <p:spPr>
          <a:xfrm>
            <a:off x="3589637" y="1416303"/>
            <a:ext cx="1964725" cy="4402047"/>
          </a:xfrm>
          <a:prstGeom prst="rect">
            <a:avLst/>
          </a:prstGeom>
        </p:spPr>
      </p:pic>
      <p:pic>
        <p:nvPicPr>
          <p:cNvPr id="6" name="Picture 5"/>
          <p:cNvPicPr>
            <a:picLocks noChangeAspect="1"/>
          </p:cNvPicPr>
          <p:nvPr/>
        </p:nvPicPr>
        <p:blipFill>
          <a:blip r:embed="rId4"/>
          <a:stretch>
            <a:fillRect/>
          </a:stretch>
        </p:blipFill>
        <p:spPr>
          <a:xfrm>
            <a:off x="6727113" y="1418974"/>
            <a:ext cx="1958227" cy="4399376"/>
          </a:xfrm>
          <a:prstGeom prst="rect">
            <a:avLst/>
          </a:prstGeom>
        </p:spPr>
      </p:pic>
    </p:spTree>
    <p:extLst>
      <p:ext uri="{BB962C8B-B14F-4D97-AF65-F5344CB8AC3E}">
        <p14:creationId xmlns:p14="http://schemas.microsoft.com/office/powerpoint/2010/main" val="1210570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213" name="Google Shape;2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&amp; Background [1/3]</a:t>
            </a:r>
            <a:endParaRPr dirty="0"/>
          </a:p>
        </p:txBody>
      </p:sp>
      <p:sp>
        <p:nvSpPr>
          <p:cNvPr id="110" name="Google Shape;110;p5"/>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Overview</a:t>
            </a:r>
          </a:p>
          <a:p>
            <a:pPr marL="342900" lvl="0" indent="-139700" algn="just" rtl="0">
              <a:lnSpc>
                <a:spcPct val="100000"/>
              </a:lnSpc>
              <a:spcBef>
                <a:spcPts val="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	The Wheat Rust Guard project aims to create a robust system capable of identifying wheat leaf diseases using state-of-the-art deep learning technique, particularly Convolutional Neural Networks (CNN).</a:t>
            </a:r>
          </a:p>
          <a:p>
            <a:pPr marL="342900" lvl="0" indent="-139700" algn="l" rtl="0">
              <a:lnSpc>
                <a:spcPct val="100000"/>
              </a:lnSpc>
              <a:spcBef>
                <a:spcPts val="0"/>
              </a:spcBef>
              <a:spcAft>
                <a:spcPts val="0"/>
              </a:spcAft>
              <a:buClr>
                <a:schemeClr val="dk1"/>
              </a:buClr>
              <a:buSzPts val="3200"/>
              <a:buNone/>
            </a:pPr>
            <a:endParaRPr lang="en-US" sz="2000" b="1"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Focus</a:t>
            </a:r>
            <a:r>
              <a:rPr lang="en-US" sz="2000" dirty="0">
                <a:latin typeface="Times New Roman" panose="02020603050405020304" pitchFamily="18" charset="0"/>
                <a:cs typeface="Times New Roman" panose="02020603050405020304" pitchFamily="18" charset="0"/>
              </a:rPr>
              <a:t>:  Disease prediction through user-captured field images for accurate and accessible crop health analysis.</a:t>
            </a:r>
          </a:p>
          <a:p>
            <a:pPr marL="342900" lvl="0" indent="-139700" algn="just" rtl="0">
              <a:lnSpc>
                <a:spcPct val="100000"/>
              </a:lnSpc>
              <a:spcBef>
                <a:spcPts val="0"/>
              </a:spcBef>
              <a:spcAft>
                <a:spcPts val="0"/>
              </a:spcAft>
              <a:buClr>
                <a:schemeClr val="dk1"/>
              </a:buClr>
              <a:buSzPts val="3200"/>
              <a:buNone/>
            </a:pPr>
            <a:endParaRPr lang="en-US" sz="2000" b="1" dirty="0">
              <a:latin typeface="Times New Roman" panose="02020603050405020304" pitchFamily="18" charset="0"/>
              <a:cs typeface="Times New Roman" panose="02020603050405020304" pitchFamily="18" charset="0"/>
            </a:endParaRPr>
          </a:p>
          <a:p>
            <a:pPr marL="342900" lvl="0" indent="-139700" algn="l" rtl="0">
              <a:lnSpc>
                <a:spcPct val="100000"/>
              </a:lnSpc>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Targeted Wheat Leaves:</a:t>
            </a:r>
          </a:p>
          <a:p>
            <a:pPr marL="800100" lvl="1" indent="-139700">
              <a:spcBef>
                <a:spcPts val="0"/>
              </a:spcBef>
              <a:buSzPts val="3200"/>
              <a:buNone/>
            </a:pPr>
            <a:r>
              <a:rPr lang="en-US" sz="2000" dirty="0">
                <a:latin typeface="Times New Roman" panose="02020603050405020304" pitchFamily="18" charset="0"/>
                <a:cs typeface="Times New Roman" panose="02020603050405020304" pitchFamily="18" charset="0"/>
              </a:rPr>
              <a:t>1. Brown Rust.</a:t>
            </a:r>
          </a:p>
          <a:p>
            <a:pPr marL="800100" lvl="1" indent="-139700">
              <a:spcBef>
                <a:spcPts val="0"/>
              </a:spcBef>
              <a:buSzPts val="3200"/>
              <a:buNone/>
            </a:pPr>
            <a:r>
              <a:rPr lang="en-US" sz="2000" dirty="0">
                <a:latin typeface="Times New Roman" panose="02020603050405020304" pitchFamily="18" charset="0"/>
                <a:cs typeface="Times New Roman" panose="02020603050405020304" pitchFamily="18" charset="0"/>
              </a:rPr>
              <a:t>2. Healthy.</a:t>
            </a:r>
          </a:p>
          <a:p>
            <a:pPr marL="800100" lvl="1" indent="-139700">
              <a:spcBef>
                <a:spcPts val="0"/>
              </a:spcBef>
              <a:buSzPts val="3200"/>
              <a:buNone/>
            </a:pPr>
            <a:r>
              <a:rPr lang="en-US" sz="2000" dirty="0">
                <a:latin typeface="Times New Roman" panose="02020603050405020304" pitchFamily="18" charset="0"/>
                <a:cs typeface="Times New Roman" panose="02020603050405020304" pitchFamily="18" charset="0"/>
              </a:rPr>
              <a:t>3. Yellow Rust.</a:t>
            </a:r>
          </a:p>
        </p:txBody>
      </p:sp>
    </p:spTree>
    <p:extLst>
      <p:ext uri="{BB962C8B-B14F-4D97-AF65-F5344CB8AC3E}">
        <p14:creationId xmlns:p14="http://schemas.microsoft.com/office/powerpoint/2010/main" val="3936181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AA033408-8352-381B-52AA-77C6BA04A423}"/>
            </a:ext>
          </a:extLst>
        </p:cNvPr>
        <p:cNvGrpSpPr/>
        <p:nvPr/>
      </p:nvGrpSpPr>
      <p:grpSpPr>
        <a:xfrm>
          <a:off x="0" y="0"/>
          <a:ext cx="0" cy="0"/>
          <a:chOff x="0" y="0"/>
          <a:chExt cx="0" cy="0"/>
        </a:xfrm>
      </p:grpSpPr>
      <p:sp>
        <p:nvSpPr>
          <p:cNvPr id="109" name="Google Shape;109;p5">
            <a:extLst>
              <a:ext uri="{FF2B5EF4-FFF2-40B4-BE49-F238E27FC236}">
                <a16:creationId xmlns:a16="http://schemas.microsoft.com/office/drawing/2014/main" id="{D055F320-9EB0-4353-774A-ADABF77A74A1}"/>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&amp; Background [2/3]</a:t>
            </a:r>
            <a:endParaRPr dirty="0"/>
          </a:p>
        </p:txBody>
      </p:sp>
      <p:sp>
        <p:nvSpPr>
          <p:cNvPr id="110" name="Google Shape;110;p5">
            <a:extLst>
              <a:ext uri="{FF2B5EF4-FFF2-40B4-BE49-F238E27FC236}">
                <a16:creationId xmlns:a16="http://schemas.microsoft.com/office/drawing/2014/main" id="{E4801511-2ECC-0B53-F730-803682B905FF}"/>
              </a:ext>
            </a:extLst>
          </p:cNvPr>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342900" lvl="0" indent="-139700" algn="just" rtl="0">
              <a:lnSpc>
                <a:spcPct val="100000"/>
              </a:lnSpc>
              <a:spcBef>
                <a:spcPts val="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Framework Overview</a:t>
            </a:r>
          </a:p>
          <a:p>
            <a:pPr marL="342900" lvl="0" indent="-139700" algn="just" rtl="0">
              <a:lnSpc>
                <a:spcPct val="100000"/>
              </a:lnSpc>
              <a:spcBef>
                <a:spcPts val="0"/>
              </a:spcBef>
              <a:spcAft>
                <a:spcPts val="0"/>
              </a:spcAft>
              <a:buClr>
                <a:schemeClr val="dk1"/>
              </a:buClr>
              <a:buSzPts val="3200"/>
              <a:buNone/>
            </a:pPr>
            <a:endParaRPr lang="en-US" sz="1100"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  Wheat Rust Guard integrates multiple technologies into a robust framework for wheat leaf detection.</a:t>
            </a:r>
          </a:p>
          <a:p>
            <a:pPr marL="342900" lvl="0" indent="-139700" algn="just" rtl="0">
              <a:lnSpc>
                <a:spcPct val="100000"/>
              </a:lnSpc>
              <a:spcBef>
                <a:spcPts val="0"/>
              </a:spcBef>
              <a:spcAft>
                <a:spcPts val="0"/>
              </a:spcAft>
              <a:buClr>
                <a:schemeClr val="dk1"/>
              </a:buClr>
              <a:buSzPts val="3200"/>
              <a:buNone/>
            </a:pPr>
            <a:endParaRPr lang="en-US" sz="2000" b="1"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Wheat leaf diseases dataset from </a:t>
            </a:r>
            <a:r>
              <a:rPr lang="en-US" sz="2000" dirty="0" err="1">
                <a:latin typeface="Times New Roman" panose="02020603050405020304" pitchFamily="18" charset="0"/>
                <a:cs typeface="Times New Roman" panose="02020603050405020304" pitchFamily="18" charset="0"/>
              </a:rPr>
              <a:t>kaggle</a:t>
            </a:r>
            <a:r>
              <a:rPr lang="en-US" sz="2000" dirty="0">
                <a:latin typeface="Times New Roman" panose="02020603050405020304" pitchFamily="18" charset="0"/>
                <a:cs typeface="Times New Roman" panose="02020603050405020304" pitchFamily="18" charset="0"/>
              </a:rPr>
              <a:t>.</a:t>
            </a:r>
          </a:p>
          <a:p>
            <a:pPr marL="342900" lvl="0" indent="-139700" algn="just" rtl="0">
              <a:lnSpc>
                <a:spcPct val="100000"/>
              </a:lnSpc>
              <a:spcBef>
                <a:spcPts val="0"/>
              </a:spcBef>
              <a:spcAft>
                <a:spcPts val="0"/>
              </a:spcAft>
              <a:buClr>
                <a:schemeClr val="dk1"/>
              </a:buClr>
              <a:buSzPts val="3200"/>
              <a:buNone/>
            </a:pPr>
            <a:endParaRPr lang="en-US" sz="600"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Preprocessing</a:t>
            </a:r>
            <a:r>
              <a:rPr lang="en-US" sz="2000" dirty="0">
                <a:latin typeface="Times New Roman" panose="02020603050405020304" pitchFamily="18" charset="0"/>
                <a:cs typeface="Times New Roman" panose="02020603050405020304" pitchFamily="18" charset="0"/>
              </a:rPr>
              <a:t>: To increase dataset image augmentation and bicubic interpolation is used to resize the images .</a:t>
            </a:r>
          </a:p>
          <a:p>
            <a:pPr marL="342900" lvl="0" indent="-139700" algn="just" rtl="0">
              <a:lnSpc>
                <a:spcPct val="100000"/>
              </a:lnSpc>
              <a:spcBef>
                <a:spcPts val="0"/>
              </a:spcBef>
              <a:spcAft>
                <a:spcPts val="0"/>
              </a:spcAft>
              <a:buClr>
                <a:schemeClr val="dk1"/>
              </a:buClr>
              <a:buSzPts val="3200"/>
              <a:buNone/>
            </a:pPr>
            <a:endParaRPr lang="en-US" sz="600"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Model Training</a:t>
            </a:r>
            <a:r>
              <a:rPr lang="en-US" sz="2000" dirty="0">
                <a:latin typeface="Times New Roman" panose="02020603050405020304" pitchFamily="18" charset="0"/>
                <a:cs typeface="Times New Roman" panose="02020603050405020304" pitchFamily="18" charset="0"/>
              </a:rPr>
              <a:t>: Hybrid Model of Inception V3 with Custom-CNN</a:t>
            </a:r>
          </a:p>
          <a:p>
            <a:pPr marL="342900" lvl="0" indent="-139700" algn="just" rtl="0">
              <a:lnSpc>
                <a:spcPct val="100000"/>
              </a:lnSpc>
              <a:spcBef>
                <a:spcPts val="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                             architecture evaluated for optimal performance.</a:t>
            </a:r>
          </a:p>
          <a:p>
            <a:pPr marL="342900" lvl="0" indent="-139700" algn="just" rtl="0">
              <a:lnSpc>
                <a:spcPct val="100000"/>
              </a:lnSpc>
              <a:spcBef>
                <a:spcPts val="0"/>
              </a:spcBef>
              <a:spcAft>
                <a:spcPts val="0"/>
              </a:spcAft>
              <a:buClr>
                <a:schemeClr val="dk1"/>
              </a:buClr>
              <a:buSzPts val="3200"/>
              <a:buNone/>
            </a:pPr>
            <a:endParaRPr lang="en-US" sz="600"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Mobile Application</a:t>
            </a:r>
            <a:r>
              <a:rPr lang="en-US" sz="2000" dirty="0">
                <a:latin typeface="Times New Roman" panose="02020603050405020304" pitchFamily="18" charset="0"/>
                <a:cs typeface="Times New Roman" panose="02020603050405020304" pitchFamily="18" charset="0"/>
              </a:rPr>
              <a:t>: User-friendly APP for disease detection and pesticides  		          suggestions.</a:t>
            </a:r>
          </a:p>
        </p:txBody>
      </p:sp>
    </p:spTree>
    <p:extLst>
      <p:ext uri="{BB962C8B-B14F-4D97-AF65-F5344CB8AC3E}">
        <p14:creationId xmlns:p14="http://schemas.microsoft.com/office/powerpoint/2010/main" val="304459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DB2FE6B2-8B46-AD24-6035-5F5F8BDA2AE1}"/>
            </a:ext>
          </a:extLst>
        </p:cNvPr>
        <p:cNvGrpSpPr/>
        <p:nvPr/>
      </p:nvGrpSpPr>
      <p:grpSpPr>
        <a:xfrm>
          <a:off x="0" y="0"/>
          <a:ext cx="0" cy="0"/>
          <a:chOff x="0" y="0"/>
          <a:chExt cx="0" cy="0"/>
        </a:xfrm>
      </p:grpSpPr>
      <p:sp>
        <p:nvSpPr>
          <p:cNvPr id="109" name="Google Shape;109;p5">
            <a:extLst>
              <a:ext uri="{FF2B5EF4-FFF2-40B4-BE49-F238E27FC236}">
                <a16:creationId xmlns:a16="http://schemas.microsoft.com/office/drawing/2014/main" id="{A9DBE298-221D-3C85-2584-B931CD71BA03}"/>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&amp; Background [3/3]</a:t>
            </a:r>
            <a:endParaRPr dirty="0"/>
          </a:p>
        </p:txBody>
      </p:sp>
      <p:sp>
        <p:nvSpPr>
          <p:cNvPr id="110" name="Google Shape;110;p5">
            <a:extLst>
              <a:ext uri="{FF2B5EF4-FFF2-40B4-BE49-F238E27FC236}">
                <a16:creationId xmlns:a16="http://schemas.microsoft.com/office/drawing/2014/main" id="{77BF15A3-CC5D-DFAA-863C-E116076A8EF2}"/>
              </a:ext>
            </a:extLst>
          </p:cNvPr>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342900" lvl="0" indent="-139700" algn="just" rtl="0">
              <a:lnSpc>
                <a:spcPct val="100000"/>
              </a:lnSpc>
              <a:spcBef>
                <a:spcPts val="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Addressing Challenges</a:t>
            </a:r>
          </a:p>
          <a:p>
            <a:pPr marL="342900" lvl="0" indent="-139700" algn="just" rtl="0">
              <a:lnSpc>
                <a:spcPct val="100000"/>
              </a:lnSpc>
              <a:spcBef>
                <a:spcPts val="0"/>
              </a:spcBef>
              <a:spcAft>
                <a:spcPts val="0"/>
              </a:spcAft>
              <a:buClr>
                <a:schemeClr val="dk1"/>
              </a:buClr>
              <a:buSzPts val="3200"/>
              <a:buNone/>
            </a:pPr>
            <a:endParaRPr lang="en-US" sz="2000" b="1"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Dataset Challenges</a:t>
            </a:r>
          </a:p>
          <a:p>
            <a:pPr marL="800100" lvl="1" indent="-139700" algn="just">
              <a:spcBef>
                <a:spcPts val="0"/>
              </a:spcBef>
              <a:buSzPts val="3200"/>
              <a:buNone/>
            </a:pPr>
            <a:r>
              <a:rPr lang="en-US" sz="2000" dirty="0">
                <a:latin typeface="Times New Roman" panose="02020603050405020304" pitchFamily="18" charset="0"/>
                <a:cs typeface="Times New Roman" panose="02020603050405020304" pitchFamily="18" charset="0"/>
              </a:rPr>
              <a:t>a. Region of Interest Variation</a:t>
            </a:r>
          </a:p>
          <a:p>
            <a:pPr marL="800100" lvl="1" indent="-139700" algn="just">
              <a:spcBef>
                <a:spcPts val="0"/>
              </a:spcBef>
              <a:buSzPts val="3200"/>
              <a:buNone/>
            </a:pPr>
            <a:r>
              <a:rPr lang="en-US" sz="2000" dirty="0">
                <a:latin typeface="Times New Roman" panose="02020603050405020304" pitchFamily="18" charset="0"/>
                <a:cs typeface="Times New Roman" panose="02020603050405020304" pitchFamily="18" charset="0"/>
              </a:rPr>
              <a:t>b. Illumination Variation </a:t>
            </a:r>
          </a:p>
          <a:p>
            <a:pPr marL="342900" lvl="0" indent="-139700" algn="just" rtl="0">
              <a:lnSpc>
                <a:spcPct val="100000"/>
              </a:lnSpc>
              <a:spcBef>
                <a:spcPts val="0"/>
              </a:spcBef>
              <a:spcAft>
                <a:spcPts val="0"/>
              </a:spcAft>
              <a:buClr>
                <a:schemeClr val="dk1"/>
              </a:buClr>
              <a:buSzPts val="3200"/>
              <a:buNone/>
            </a:pPr>
            <a:endParaRPr lang="en-US" sz="2000" b="1"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Model Challenges </a:t>
            </a:r>
          </a:p>
          <a:p>
            <a:pPr marL="800100" lvl="1" indent="-139700" algn="just">
              <a:spcBef>
                <a:spcPts val="0"/>
              </a:spcBef>
              <a:buSzPts val="3200"/>
              <a:buNone/>
            </a:pPr>
            <a:r>
              <a:rPr lang="en-US" sz="2000" dirty="0">
                <a:latin typeface="Times New Roman" panose="02020603050405020304" pitchFamily="18" charset="0"/>
                <a:cs typeface="Times New Roman" panose="02020603050405020304" pitchFamily="18" charset="0"/>
              </a:rPr>
              <a:t>a. Gradient Vanishing</a:t>
            </a:r>
          </a:p>
          <a:p>
            <a:pPr marL="800100" lvl="1" indent="-139700" algn="just">
              <a:spcBef>
                <a:spcPts val="0"/>
              </a:spcBef>
              <a:buSzPts val="3200"/>
              <a:buNone/>
            </a:pPr>
            <a:r>
              <a:rPr lang="en-US" sz="2000" dirty="0">
                <a:latin typeface="Times New Roman" panose="02020603050405020304" pitchFamily="18" charset="0"/>
                <a:cs typeface="Times New Roman" panose="02020603050405020304" pitchFamily="18" charset="0"/>
              </a:rPr>
              <a:t>b. Dead Neurons </a:t>
            </a:r>
          </a:p>
          <a:p>
            <a:pPr marL="800100" lvl="1" indent="-139700" algn="just">
              <a:spcBef>
                <a:spcPts val="0"/>
              </a:spcBef>
              <a:buSzPts val="3200"/>
              <a:buNone/>
            </a:pPr>
            <a:r>
              <a:rPr lang="en-US" sz="2000" dirty="0">
                <a:latin typeface="Times New Roman" panose="02020603050405020304" pitchFamily="18" charset="0"/>
                <a:cs typeface="Times New Roman" panose="02020603050405020304" pitchFamily="18" charset="0"/>
              </a:rPr>
              <a:t>c. Over fitting  </a:t>
            </a:r>
          </a:p>
        </p:txBody>
      </p:sp>
    </p:spTree>
    <p:extLst>
      <p:ext uri="{BB962C8B-B14F-4D97-AF65-F5344CB8AC3E}">
        <p14:creationId xmlns:p14="http://schemas.microsoft.com/office/powerpoint/2010/main" val="257306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87DA8F3B-A2ED-203D-EA16-E5C83D1766A5}"/>
            </a:ext>
          </a:extLst>
        </p:cNvPr>
        <p:cNvGrpSpPr/>
        <p:nvPr/>
      </p:nvGrpSpPr>
      <p:grpSpPr>
        <a:xfrm>
          <a:off x="0" y="0"/>
          <a:ext cx="0" cy="0"/>
          <a:chOff x="0" y="0"/>
          <a:chExt cx="0" cy="0"/>
        </a:xfrm>
      </p:grpSpPr>
      <p:sp>
        <p:nvSpPr>
          <p:cNvPr id="103" name="Google Shape;103;p4">
            <a:extLst>
              <a:ext uri="{FF2B5EF4-FFF2-40B4-BE49-F238E27FC236}">
                <a16:creationId xmlns:a16="http://schemas.microsoft.com/office/drawing/2014/main" id="{94FF84C5-382F-9B71-C6F4-D8801687296D}"/>
              </a:ext>
            </a:extLst>
          </p:cNvPr>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a:t>LITERATURE REVIEW AND SUMMARY TABLE </a:t>
            </a:r>
            <a:endParaRPr dirty="0"/>
          </a:p>
        </p:txBody>
      </p:sp>
    </p:spTree>
    <p:extLst>
      <p:ext uri="{BB962C8B-B14F-4D97-AF65-F5344CB8AC3E}">
        <p14:creationId xmlns:p14="http://schemas.microsoft.com/office/powerpoint/2010/main" val="249107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Literature Review and Summary Table [1/5]</a:t>
            </a:r>
            <a:endParaRPr dirty="0"/>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just" rtl="0">
              <a:lnSpc>
                <a:spcPct val="100000"/>
              </a:lnSpc>
              <a:spcBef>
                <a:spcPts val="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Existing Systems</a:t>
            </a:r>
          </a:p>
          <a:p>
            <a:pPr marL="342900" lvl="0" indent="-139700" algn="just" rtl="0">
              <a:lnSpc>
                <a:spcPct val="100000"/>
              </a:lnSpc>
              <a:spcBef>
                <a:spcPts val="0"/>
              </a:spcBef>
              <a:spcAft>
                <a:spcPts val="0"/>
              </a:spcAft>
              <a:buClr>
                <a:schemeClr val="dk1"/>
              </a:buClr>
              <a:buSzPts val="3200"/>
              <a:buNone/>
            </a:pPr>
            <a:endParaRPr lang="en-US" sz="1200" b="1"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r>
              <a:rPr lang="en-US" sz="2000" b="1" dirty="0">
                <a:latin typeface="Times New Roman" panose="02020603050405020304" pitchFamily="18" charset="0"/>
                <a:cs typeface="Times New Roman" panose="02020603050405020304" pitchFamily="18" charset="0"/>
              </a:rPr>
              <a:t>Traditional disease detection</a:t>
            </a:r>
            <a:r>
              <a:rPr lang="en-US" sz="2000" dirty="0">
                <a:latin typeface="Times New Roman" panose="02020603050405020304" pitchFamily="18" charset="0"/>
                <a:cs typeface="Times New Roman" panose="02020603050405020304" pitchFamily="18" charset="0"/>
              </a:rPr>
              <a:t>: They are Time-intensive and Prone to error.</a:t>
            </a:r>
          </a:p>
          <a:p>
            <a:pPr marL="342900" lvl="0" indent="-139700" algn="just" rtl="0">
              <a:lnSpc>
                <a:spcPct val="100000"/>
              </a:lnSpc>
              <a:spcBef>
                <a:spcPts val="0"/>
              </a:spcBef>
              <a:spcAft>
                <a:spcPts val="0"/>
              </a:spcAft>
              <a:buClr>
                <a:schemeClr val="dk1"/>
              </a:buClr>
              <a:buSzPts val="3200"/>
              <a:buNone/>
            </a:pPr>
            <a:endParaRPr lang="en-US" sz="1800"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AI-Based Identification</a:t>
            </a:r>
            <a:r>
              <a:rPr lang="en-US" sz="2000"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marL="342900" lvl="0" indent="-139700" algn="just" rtl="0">
              <a:lnSpc>
                <a:spcPct val="100000"/>
              </a:lnSpc>
              <a:spcBef>
                <a:spcPts val="0"/>
              </a:spcBef>
              <a:spcAft>
                <a:spcPts val="0"/>
              </a:spcAft>
              <a:buClr>
                <a:schemeClr val="dk1"/>
              </a:buClr>
              <a:buSzPts val="3200"/>
              <a:buNone/>
            </a:pPr>
            <a:endParaRPr lang="en-US" sz="1050" b="1" dirty="0">
              <a:latin typeface="Times New Roman" panose="02020603050405020304" pitchFamily="18" charset="0"/>
              <a:cs typeface="Times New Roman" panose="02020603050405020304" pitchFamily="18" charset="0"/>
            </a:endParaRPr>
          </a:p>
          <a:p>
            <a:pPr marL="546100" lvl="0" algn="just" rtl="0">
              <a:lnSpc>
                <a:spcPct val="150000"/>
              </a:lnSpc>
              <a:spcBef>
                <a:spcPts val="0"/>
              </a:spcBef>
              <a:spcAft>
                <a:spcPts val="0"/>
              </a:spcAft>
              <a:buClr>
                <a:schemeClr val="dk1"/>
              </a:buClr>
              <a:buSzPct val="14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Dataset Limitations</a:t>
            </a:r>
          </a:p>
          <a:p>
            <a:pPr marL="800100" lvl="1" indent="-139700" algn="just">
              <a:lnSpc>
                <a:spcPct val="150000"/>
              </a:lnSpc>
              <a:spcBef>
                <a:spcPts val="0"/>
              </a:spcBef>
              <a:buSzPts val="3200"/>
              <a:buNone/>
            </a:pPr>
            <a:r>
              <a:rPr lang="en-US" sz="2000" dirty="0">
                <a:latin typeface="Times New Roman" panose="02020603050405020304" pitchFamily="18" charset="0"/>
                <a:cs typeface="Times New Roman" panose="02020603050405020304" pitchFamily="18" charset="0"/>
              </a:rPr>
              <a:t>Models are trained on datasets with insufficient data diversity. </a:t>
            </a:r>
          </a:p>
          <a:p>
            <a:pPr marL="546100" lvl="0" algn="just" rtl="0">
              <a:lnSpc>
                <a:spcPct val="150000"/>
              </a:lnSpc>
              <a:spcBef>
                <a:spcPts val="0"/>
              </a:spcBef>
              <a:spcAft>
                <a:spcPts val="0"/>
              </a:spcAft>
              <a:buClr>
                <a:schemeClr val="dk1"/>
              </a:buClr>
              <a:buSzPct val="140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Activation functions Limitations</a:t>
            </a:r>
          </a:p>
          <a:p>
            <a:pPr marL="800100" lvl="1" indent="-139700" algn="just">
              <a:lnSpc>
                <a:spcPct val="150000"/>
              </a:lnSpc>
              <a:spcBef>
                <a:spcPts val="0"/>
              </a:spcBef>
              <a:buSzPts val="3200"/>
              <a:buNone/>
            </a:pPr>
            <a:r>
              <a:rPr lang="en-US" sz="2000" dirty="0">
                <a:latin typeface="Times New Roman" panose="02020603050405020304" pitchFamily="18" charset="0"/>
                <a:cs typeface="Times New Roman" panose="02020603050405020304" pitchFamily="18" charset="0"/>
              </a:rPr>
              <a:t>Relu cause "dead neurons," limiting model accuracy.</a:t>
            </a:r>
          </a:p>
          <a:p>
            <a:pPr marL="800100" lvl="1" indent="-139700" algn="just">
              <a:spcBef>
                <a:spcPts val="0"/>
              </a:spcBef>
              <a:buSzPts val="3200"/>
              <a:buNone/>
            </a:pPr>
            <a:endParaRPr lang="en-US" sz="2000" dirty="0">
              <a:latin typeface="Times New Roman" panose="02020603050405020304" pitchFamily="18" charset="0"/>
              <a:cs typeface="Times New Roman" panose="02020603050405020304" pitchFamily="18" charset="0"/>
            </a:endParaRPr>
          </a:p>
          <a:p>
            <a:pPr marL="800100" lvl="1" indent="-139700" algn="just">
              <a:spcBef>
                <a:spcPts val="0"/>
              </a:spcBef>
              <a:buSzPts val="320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52027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1691</Words>
  <Application>Microsoft Office PowerPoint</Application>
  <PresentationFormat>On-screen Show (4:3)</PresentationFormat>
  <Paragraphs>334</Paragraphs>
  <Slides>42</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Arial Black</vt:lpstr>
      <vt:lpstr>Calibri</vt:lpstr>
      <vt:lpstr>Cambria Math</vt:lpstr>
      <vt:lpstr>Times New Roman</vt:lpstr>
      <vt:lpstr>Office Theme</vt:lpstr>
      <vt:lpstr>Final Year Project</vt:lpstr>
      <vt:lpstr>Project Team</vt:lpstr>
      <vt:lpstr>Table of Content</vt:lpstr>
      <vt:lpstr>INTRODUCTION AND BACKGROUND </vt:lpstr>
      <vt:lpstr>Introduction &amp; Background [1/3]</vt:lpstr>
      <vt:lpstr>Introduction &amp; Background [2/3]</vt:lpstr>
      <vt:lpstr>Introduction &amp; Background [3/3]</vt:lpstr>
      <vt:lpstr>LITERATURE REVIEW AND SUMMARY TABLE </vt:lpstr>
      <vt:lpstr>Literature Review and Summary Table [1/5]</vt:lpstr>
      <vt:lpstr>Literature Review and Summary Table [2/5]</vt:lpstr>
      <vt:lpstr>Literature Review and Summary Table [3/5]</vt:lpstr>
      <vt:lpstr>Literature Review and Summary Table [4/5]</vt:lpstr>
      <vt:lpstr>Literature Review and Summary Table [5/5]</vt:lpstr>
      <vt:lpstr>PROBLEM STATEMENT</vt:lpstr>
      <vt:lpstr>Problem Statement [1/2]</vt:lpstr>
      <vt:lpstr>Problem Statement [2/2]</vt:lpstr>
      <vt:lpstr>METHODOLOGY</vt:lpstr>
      <vt:lpstr>Methodology [1/7]</vt:lpstr>
      <vt:lpstr>Methodology [2/7]</vt:lpstr>
      <vt:lpstr>Methodology [3/7]</vt:lpstr>
      <vt:lpstr>Methodology [4/7]</vt:lpstr>
      <vt:lpstr>Methodology [5/7]</vt:lpstr>
      <vt:lpstr>Methodology [6/7]</vt:lpstr>
      <vt:lpstr>Methodology [7/7]</vt:lpstr>
      <vt:lpstr>PROGRESS REPORT SUMMARY</vt:lpstr>
      <vt:lpstr>Requirements </vt:lpstr>
      <vt:lpstr>System Architecture Diagram</vt:lpstr>
      <vt:lpstr>Implementation</vt:lpstr>
      <vt:lpstr>Testing</vt:lpstr>
      <vt:lpstr>ENDEAVOUR</vt:lpstr>
      <vt:lpstr>Endeavour</vt:lpstr>
      <vt:lpstr>Endeavour</vt:lpstr>
      <vt:lpstr>NEXT STEPS</vt:lpstr>
      <vt:lpstr>Work Breakdown Structure (List of all Deliverables / Strikethrough Completed Deliverables)</vt:lpstr>
      <vt:lpstr>Challenges</vt:lpstr>
      <vt:lpstr>PROTOTYPE &amp; REPORT</vt:lpstr>
      <vt:lpstr>Prototype </vt:lpstr>
      <vt:lpstr>Prototype </vt:lpstr>
      <vt:lpstr>Prototype </vt:lpstr>
      <vt:lpstr>Prototype </vt:lpstr>
      <vt:lpstr>Prototype </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Jasim Sagheer</cp:lastModifiedBy>
  <cp:revision>84</cp:revision>
  <dcterms:created xsi:type="dcterms:W3CDTF">2013-01-22T07:04:44Z</dcterms:created>
  <dcterms:modified xsi:type="dcterms:W3CDTF">2024-12-27T09:15:32Z</dcterms:modified>
</cp:coreProperties>
</file>