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wmf" ContentType="image/x-wmf"/>
  <Override PartName="/ppt/media/image7.png" ContentType="image/png"/>
  <Override PartName="/ppt/media/image4.png" ContentType="image/png"/>
  <Override PartName="/ppt/media/image6.jpeg" ContentType="image/jpe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85"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6"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87"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8" name="PlaceHolder 5"/>
          <p:cNvSpPr>
            <a:spLocks noGrp="1"/>
          </p:cNvSpPr>
          <p:nvPr>
            <p:ph type="sldNum"/>
          </p:nvPr>
        </p:nvSpPr>
        <p:spPr>
          <a:xfrm>
            <a:off x="4399200" y="9555480"/>
            <a:ext cx="3372840" cy="502560"/>
          </a:xfrm>
          <a:prstGeom prst="rect">
            <a:avLst/>
          </a:prstGeom>
        </p:spPr>
        <p:txBody>
          <a:bodyPr lIns="0" rIns="0" tIns="0" bIns="0" anchor="b"/>
          <a:p>
            <a:pPr algn="r"/>
            <a:fld id="{0A4B560D-7B7A-47FA-86E8-E81DC1F5887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400640"/>
            <a:ext cx="5486040" cy="3600000"/>
          </a:xfrm>
          <a:prstGeom prst="rect">
            <a:avLst/>
          </a:prstGeom>
        </p:spPr>
        <p:txBody>
          <a:bodyPr/>
          <a:p>
            <a:r>
              <a:rPr lang="en-US" sz="1200">
                <a:solidFill>
                  <a:srgbClr val="000000"/>
                </a:solidFill>
                <a:latin typeface="+mn-lt"/>
                <a:ea typeface="+mn-ea"/>
              </a:rPr>
              <a:t>The distributional hypothesis in linguistics is that words that occur in similar contexts tend to have similar meanings (Harris, 1954). This hypothesis is the justification for  applying the DSM to measuring word similarity. A word may be represented by a vector in which the elements are derived from the occurrences of the word in various contexts. If words have similar row vectors in a word context matrix, then they tend to have similar meanings.</a:t>
            </a:r>
            <a:endParaRPr/>
          </a:p>
        </p:txBody>
      </p:sp>
      <p:sp>
        <p:nvSpPr>
          <p:cNvPr id="125" name="TextShape 2"/>
          <p:cNvSpPr txBox="1"/>
          <p:nvPr/>
        </p:nvSpPr>
        <p:spPr>
          <a:xfrm>
            <a:off x="3884760" y="8685360"/>
            <a:ext cx="2971440" cy="458280"/>
          </a:xfrm>
          <a:prstGeom prst="rect">
            <a:avLst/>
          </a:prstGeom>
        </p:spPr>
        <p:txBody>
          <a:bodyPr anchor="b"/>
          <a:p>
            <a:pPr algn="r">
              <a:lnSpc>
                <a:spcPct val="100000"/>
              </a:lnSpc>
            </a:pPr>
            <a:fld id="{437BF96F-EC76-4AFE-83F7-8DB3A984B71C}"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400640"/>
            <a:ext cx="5486040" cy="3600000"/>
          </a:xfrm>
          <a:prstGeom prst="rect">
            <a:avLst/>
          </a:prstGeom>
        </p:spPr>
        <p:txBody>
          <a:bodyPr/>
          <a:p>
            <a:r>
              <a:rPr lang="en-US" sz="1200">
                <a:solidFill>
                  <a:srgbClr val="000000"/>
                </a:solidFill>
                <a:latin typeface="+mn-lt"/>
                <a:ea typeface="+mn-ea"/>
              </a:rPr>
              <a:t>An accurate English tokenizer must know how to handle punctuation (e.g., don't, Jane's, and/or), hyphenation (e.g., state-of-the-art versus state of the art), and recognize multi-word terms</a:t>
            </a:r>
            <a:endParaRPr/>
          </a:p>
          <a:p>
            <a:r>
              <a:rPr lang="en-US" sz="1200">
                <a:solidFill>
                  <a:srgbClr val="000000"/>
                </a:solidFill>
                <a:latin typeface="+mn-lt"/>
                <a:ea typeface="+mn-ea"/>
              </a:rPr>
              <a:t>Normalization include case folding (converting all words to lower case) and stemming (reducing inflected words to their stem or root form). In general, normalization increases recall and reduces precision.</a:t>
            </a:r>
            <a:endParaRPr/>
          </a:p>
          <a:p>
            <a:r>
              <a:rPr lang="en-US" sz="1200">
                <a:solidFill>
                  <a:srgbClr val="000000"/>
                </a:solidFill>
                <a:latin typeface="+mn-lt"/>
                <a:ea typeface="+mn-ea"/>
              </a:rPr>
              <a:t>Annotation is the inverse of normalization. Just as different strings of characters may have the same meaning, it also happens that identical strings of characters may have different meanings, depending on the context. Common forms of annotation include part-of-speech tagging (marking words according to their parts of speech), word sense tagging (marking ambiguous words according to their intended meanings), and parsing.</a:t>
            </a:r>
            <a:endParaRPr/>
          </a:p>
          <a:p>
            <a:endParaRPr/>
          </a:p>
        </p:txBody>
      </p:sp>
      <p:sp>
        <p:nvSpPr>
          <p:cNvPr id="127" name="TextShape 2"/>
          <p:cNvSpPr txBox="1"/>
          <p:nvPr/>
        </p:nvSpPr>
        <p:spPr>
          <a:xfrm>
            <a:off x="3884760" y="8685360"/>
            <a:ext cx="2971440" cy="458280"/>
          </a:xfrm>
          <a:prstGeom prst="rect">
            <a:avLst/>
          </a:prstGeom>
        </p:spPr>
        <p:txBody>
          <a:bodyPr anchor="b"/>
          <a:p>
            <a:pPr algn="r">
              <a:lnSpc>
                <a:spcPct val="100000"/>
              </a:lnSpc>
            </a:pPr>
            <a:fld id="{337D09E2-120C-493D-A9AD-8A4734BAFC1F}"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400640"/>
            <a:ext cx="5486040" cy="3600000"/>
          </a:xfrm>
          <a:prstGeom prst="rect">
            <a:avLst/>
          </a:prstGeom>
        </p:spPr>
        <p:txBody>
          <a:bodyPr/>
          <a:p>
            <a:r>
              <a:rPr lang="en-US" sz="2000">
                <a:latin typeface="Arial"/>
              </a:rPr>
              <a:t>Different types of frequency matrices: Document-Term, Term-Document, Term-Term, Word-Context</a:t>
            </a:r>
            <a:endParaRPr/>
          </a:p>
        </p:txBody>
      </p:sp>
      <p:sp>
        <p:nvSpPr>
          <p:cNvPr id="129" name="TextShape 2"/>
          <p:cNvSpPr txBox="1"/>
          <p:nvPr/>
        </p:nvSpPr>
        <p:spPr>
          <a:xfrm>
            <a:off x="3884760" y="8685360"/>
            <a:ext cx="2971440" cy="458280"/>
          </a:xfrm>
          <a:prstGeom prst="rect">
            <a:avLst/>
          </a:prstGeom>
        </p:spPr>
        <p:txBody>
          <a:bodyPr anchor="b"/>
          <a:p>
            <a:pPr algn="r">
              <a:lnSpc>
                <a:spcPct val="100000"/>
              </a:lnSpc>
            </a:pPr>
            <a:fld id="{91C0D66A-8B3A-4D0A-A144-2BDE80483279}"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400640"/>
            <a:ext cx="5486040" cy="3600000"/>
          </a:xfrm>
          <a:prstGeom prst="rect">
            <a:avLst/>
          </a:prstGeom>
        </p:spPr>
        <p:txBody>
          <a:bodyPr/>
          <a:p>
            <a:r>
              <a:rPr lang="en-US" sz="1200">
                <a:solidFill>
                  <a:srgbClr val="000000"/>
                </a:solidFill>
                <a:latin typeface="+mn-lt"/>
                <a:ea typeface="+mn-ea"/>
              </a:rPr>
              <a:t>the phrases half-baked idea, food for thought, and spoon-fed information are LMs that instantiate the CM IDEAS ARE FOOD. These phrases reflect a mapping from the source domain of FOOD to the target domain of IDEAS</a:t>
            </a:r>
            <a:endParaRPr/>
          </a:p>
        </p:txBody>
      </p:sp>
      <p:sp>
        <p:nvSpPr>
          <p:cNvPr id="131" name="TextShape 2"/>
          <p:cNvSpPr txBox="1"/>
          <p:nvPr/>
        </p:nvSpPr>
        <p:spPr>
          <a:xfrm>
            <a:off x="3884760" y="8685360"/>
            <a:ext cx="2971440" cy="458280"/>
          </a:xfrm>
          <a:prstGeom prst="rect">
            <a:avLst/>
          </a:prstGeom>
        </p:spPr>
        <p:txBody>
          <a:bodyPr anchor="b"/>
          <a:p>
            <a:pPr algn="r">
              <a:lnSpc>
                <a:spcPct val="100000"/>
              </a:lnSpc>
            </a:pPr>
            <a:fld id="{99A0E11A-B262-4998-95A6-2EEF42718AC4}"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31" name="PlaceHolder 2"/>
          <p:cNvSpPr>
            <a:spLocks noGrp="1"/>
          </p:cNvSpPr>
          <p:nvPr>
            <p:ph type="body"/>
          </p:nvPr>
        </p:nvSpPr>
        <p:spPr>
          <a:xfrm>
            <a:off x="3869280" y="864000"/>
            <a:ext cx="7314840" cy="2442240"/>
          </a:xfrm>
          <a:prstGeom prst="rect">
            <a:avLst/>
          </a:prstGeom>
        </p:spPr>
        <p:txBody>
          <a:bodyPr lIns="0" rIns="0" tIns="0" bIns="0"/>
          <a:p>
            <a:endParaRPr/>
          </a:p>
        </p:txBody>
      </p:sp>
      <p:sp>
        <p:nvSpPr>
          <p:cNvPr id="32" name="PlaceHolder 3"/>
          <p:cNvSpPr>
            <a:spLocks noGrp="1"/>
          </p:cNvSpPr>
          <p:nvPr>
            <p:ph type="body"/>
          </p:nvPr>
        </p:nvSpPr>
        <p:spPr>
          <a:xfrm>
            <a:off x="3869280" y="3538800"/>
            <a:ext cx="7314840" cy="2442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34" name="PlaceHolder 2"/>
          <p:cNvSpPr>
            <a:spLocks noGrp="1"/>
          </p:cNvSpPr>
          <p:nvPr>
            <p:ph type="body"/>
          </p:nvPr>
        </p:nvSpPr>
        <p:spPr>
          <a:xfrm>
            <a:off x="3869280" y="864000"/>
            <a:ext cx="3569400" cy="2442240"/>
          </a:xfrm>
          <a:prstGeom prst="rect">
            <a:avLst/>
          </a:prstGeom>
        </p:spPr>
        <p:txBody>
          <a:bodyPr lIns="0" rIns="0" tIns="0" bIns="0"/>
          <a:p>
            <a:endParaRPr/>
          </a:p>
        </p:txBody>
      </p:sp>
      <p:sp>
        <p:nvSpPr>
          <p:cNvPr id="35" name="PlaceHolder 3"/>
          <p:cNvSpPr>
            <a:spLocks noGrp="1"/>
          </p:cNvSpPr>
          <p:nvPr>
            <p:ph type="body"/>
          </p:nvPr>
        </p:nvSpPr>
        <p:spPr>
          <a:xfrm>
            <a:off x="7617600" y="864000"/>
            <a:ext cx="3569400" cy="2442240"/>
          </a:xfrm>
          <a:prstGeom prst="rect">
            <a:avLst/>
          </a:prstGeom>
        </p:spPr>
        <p:txBody>
          <a:bodyPr lIns="0" rIns="0" tIns="0" bIns="0"/>
          <a:p>
            <a:endParaRPr/>
          </a:p>
        </p:txBody>
      </p:sp>
      <p:sp>
        <p:nvSpPr>
          <p:cNvPr id="36" name="PlaceHolder 4"/>
          <p:cNvSpPr>
            <a:spLocks noGrp="1"/>
          </p:cNvSpPr>
          <p:nvPr>
            <p:ph type="body"/>
          </p:nvPr>
        </p:nvSpPr>
        <p:spPr>
          <a:xfrm>
            <a:off x="7617600" y="3538800"/>
            <a:ext cx="3569400" cy="2442240"/>
          </a:xfrm>
          <a:prstGeom prst="rect">
            <a:avLst/>
          </a:prstGeom>
        </p:spPr>
        <p:txBody>
          <a:bodyPr lIns="0" rIns="0" tIns="0" bIns="0"/>
          <a:p>
            <a:endParaRPr/>
          </a:p>
        </p:txBody>
      </p:sp>
      <p:sp>
        <p:nvSpPr>
          <p:cNvPr id="37" name="PlaceHolder 5"/>
          <p:cNvSpPr>
            <a:spLocks noGrp="1"/>
          </p:cNvSpPr>
          <p:nvPr>
            <p:ph type="body"/>
          </p:nvPr>
        </p:nvSpPr>
        <p:spPr>
          <a:xfrm>
            <a:off x="3869280" y="3538800"/>
            <a:ext cx="3569400" cy="2442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39" name="PlaceHolder 2"/>
          <p:cNvSpPr>
            <a:spLocks noGrp="1"/>
          </p:cNvSpPr>
          <p:nvPr>
            <p:ph type="body"/>
          </p:nvPr>
        </p:nvSpPr>
        <p:spPr>
          <a:xfrm>
            <a:off x="3869280" y="864000"/>
            <a:ext cx="7314840" cy="5120280"/>
          </a:xfrm>
          <a:prstGeom prst="rect">
            <a:avLst/>
          </a:prstGeom>
        </p:spPr>
        <p:txBody>
          <a:bodyPr lIns="0" rIns="0" tIns="0" bIns="0"/>
          <a:p>
            <a:endParaRPr/>
          </a:p>
        </p:txBody>
      </p:sp>
      <p:sp>
        <p:nvSpPr>
          <p:cNvPr id="40" name="PlaceHolder 3"/>
          <p:cNvSpPr>
            <a:spLocks noGrp="1"/>
          </p:cNvSpPr>
          <p:nvPr>
            <p:ph type="body"/>
          </p:nvPr>
        </p:nvSpPr>
        <p:spPr>
          <a:xfrm>
            <a:off x="3869280" y="864000"/>
            <a:ext cx="7314840" cy="5120280"/>
          </a:xfrm>
          <a:prstGeom prst="rect">
            <a:avLst/>
          </a:prstGeom>
        </p:spPr>
        <p:txBody>
          <a:bodyPr lIns="0" rIns="0" tIns="0" bIns="0"/>
          <a:p>
            <a:endParaRPr/>
          </a:p>
        </p:txBody>
      </p:sp>
      <p:pic>
        <p:nvPicPr>
          <p:cNvPr id="41" name="" descr=""/>
          <p:cNvPicPr/>
          <p:nvPr/>
        </p:nvPicPr>
        <p:blipFill>
          <a:blip r:embed="rId2"/>
          <a:stretch>
            <a:fillRect/>
          </a:stretch>
        </p:blipFill>
        <p:spPr>
          <a:xfrm>
            <a:off x="4317840" y="863640"/>
            <a:ext cx="6417360" cy="5120280"/>
          </a:xfrm>
          <a:prstGeom prst="rect">
            <a:avLst/>
          </a:prstGeom>
          <a:ln>
            <a:noFill/>
          </a:ln>
        </p:spPr>
      </p:pic>
      <p:pic>
        <p:nvPicPr>
          <p:cNvPr id="42" name="" descr=""/>
          <p:cNvPicPr/>
          <p:nvPr/>
        </p:nvPicPr>
        <p:blipFill>
          <a:blip r:embed="rId3"/>
          <a:stretch>
            <a:fillRect/>
          </a:stretch>
        </p:blipFill>
        <p:spPr>
          <a:xfrm>
            <a:off x="4317840" y="863640"/>
            <a:ext cx="6417360" cy="5120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51" name="PlaceHolder 2"/>
          <p:cNvSpPr>
            <a:spLocks noGrp="1"/>
          </p:cNvSpPr>
          <p:nvPr>
            <p:ph type="subTitle"/>
          </p:nvPr>
        </p:nvSpPr>
        <p:spPr>
          <a:xfrm>
            <a:off x="3869280" y="864000"/>
            <a:ext cx="7314840" cy="5120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53" name="PlaceHolder 2"/>
          <p:cNvSpPr>
            <a:spLocks noGrp="1"/>
          </p:cNvSpPr>
          <p:nvPr>
            <p:ph type="body"/>
          </p:nvPr>
        </p:nvSpPr>
        <p:spPr>
          <a:xfrm>
            <a:off x="3869280" y="864000"/>
            <a:ext cx="7314840" cy="5120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55" name="PlaceHolder 2"/>
          <p:cNvSpPr>
            <a:spLocks noGrp="1"/>
          </p:cNvSpPr>
          <p:nvPr>
            <p:ph type="body"/>
          </p:nvPr>
        </p:nvSpPr>
        <p:spPr>
          <a:xfrm>
            <a:off x="3869280" y="864000"/>
            <a:ext cx="3569400" cy="5120280"/>
          </a:xfrm>
          <a:prstGeom prst="rect">
            <a:avLst/>
          </a:prstGeom>
        </p:spPr>
        <p:txBody>
          <a:bodyPr lIns="0" rIns="0" tIns="0" bIns="0"/>
          <a:p>
            <a:endParaRPr/>
          </a:p>
        </p:txBody>
      </p:sp>
      <p:sp>
        <p:nvSpPr>
          <p:cNvPr id="56" name="PlaceHolder 3"/>
          <p:cNvSpPr>
            <a:spLocks noGrp="1"/>
          </p:cNvSpPr>
          <p:nvPr>
            <p:ph type="body"/>
          </p:nvPr>
        </p:nvSpPr>
        <p:spPr>
          <a:xfrm>
            <a:off x="7617600" y="864000"/>
            <a:ext cx="3569400" cy="5120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53080" y="1123920"/>
            <a:ext cx="2946960" cy="4601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53080" y="4929840"/>
            <a:ext cx="2946960" cy="13716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60" name="PlaceHolder 2"/>
          <p:cNvSpPr>
            <a:spLocks noGrp="1"/>
          </p:cNvSpPr>
          <p:nvPr>
            <p:ph type="body"/>
          </p:nvPr>
        </p:nvSpPr>
        <p:spPr>
          <a:xfrm>
            <a:off x="3869280" y="864000"/>
            <a:ext cx="3569400" cy="2442240"/>
          </a:xfrm>
          <a:prstGeom prst="rect">
            <a:avLst/>
          </a:prstGeom>
        </p:spPr>
        <p:txBody>
          <a:bodyPr lIns="0" rIns="0" tIns="0" bIns="0"/>
          <a:p>
            <a:endParaRPr/>
          </a:p>
        </p:txBody>
      </p:sp>
      <p:sp>
        <p:nvSpPr>
          <p:cNvPr id="61" name="PlaceHolder 3"/>
          <p:cNvSpPr>
            <a:spLocks noGrp="1"/>
          </p:cNvSpPr>
          <p:nvPr>
            <p:ph type="body"/>
          </p:nvPr>
        </p:nvSpPr>
        <p:spPr>
          <a:xfrm>
            <a:off x="3869280" y="3538800"/>
            <a:ext cx="3569400" cy="2442240"/>
          </a:xfrm>
          <a:prstGeom prst="rect">
            <a:avLst/>
          </a:prstGeom>
        </p:spPr>
        <p:txBody>
          <a:bodyPr lIns="0" rIns="0" tIns="0" bIns="0"/>
          <a:p>
            <a:endParaRPr/>
          </a:p>
        </p:txBody>
      </p:sp>
      <p:sp>
        <p:nvSpPr>
          <p:cNvPr id="62" name="PlaceHolder 4"/>
          <p:cNvSpPr>
            <a:spLocks noGrp="1"/>
          </p:cNvSpPr>
          <p:nvPr>
            <p:ph type="body"/>
          </p:nvPr>
        </p:nvSpPr>
        <p:spPr>
          <a:xfrm>
            <a:off x="7617600" y="864000"/>
            <a:ext cx="3569400" cy="5120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10" name="PlaceHolder 2"/>
          <p:cNvSpPr>
            <a:spLocks noGrp="1"/>
          </p:cNvSpPr>
          <p:nvPr>
            <p:ph type="subTitle"/>
          </p:nvPr>
        </p:nvSpPr>
        <p:spPr>
          <a:xfrm>
            <a:off x="3869280" y="864000"/>
            <a:ext cx="7314840" cy="5120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64" name="PlaceHolder 2"/>
          <p:cNvSpPr>
            <a:spLocks noGrp="1"/>
          </p:cNvSpPr>
          <p:nvPr>
            <p:ph type="body"/>
          </p:nvPr>
        </p:nvSpPr>
        <p:spPr>
          <a:xfrm>
            <a:off x="3869280" y="864000"/>
            <a:ext cx="3569400" cy="5120280"/>
          </a:xfrm>
          <a:prstGeom prst="rect">
            <a:avLst/>
          </a:prstGeom>
        </p:spPr>
        <p:txBody>
          <a:bodyPr lIns="0" rIns="0" tIns="0" bIns="0"/>
          <a:p>
            <a:endParaRPr/>
          </a:p>
        </p:txBody>
      </p:sp>
      <p:sp>
        <p:nvSpPr>
          <p:cNvPr id="65" name="PlaceHolder 3"/>
          <p:cNvSpPr>
            <a:spLocks noGrp="1"/>
          </p:cNvSpPr>
          <p:nvPr>
            <p:ph type="body"/>
          </p:nvPr>
        </p:nvSpPr>
        <p:spPr>
          <a:xfrm>
            <a:off x="7617600" y="864000"/>
            <a:ext cx="3569400" cy="2442240"/>
          </a:xfrm>
          <a:prstGeom prst="rect">
            <a:avLst/>
          </a:prstGeom>
        </p:spPr>
        <p:txBody>
          <a:bodyPr lIns="0" rIns="0" tIns="0" bIns="0"/>
          <a:p>
            <a:endParaRPr/>
          </a:p>
        </p:txBody>
      </p:sp>
      <p:sp>
        <p:nvSpPr>
          <p:cNvPr id="66" name="PlaceHolder 4"/>
          <p:cNvSpPr>
            <a:spLocks noGrp="1"/>
          </p:cNvSpPr>
          <p:nvPr>
            <p:ph type="body"/>
          </p:nvPr>
        </p:nvSpPr>
        <p:spPr>
          <a:xfrm>
            <a:off x="7617600" y="3538800"/>
            <a:ext cx="3569400" cy="2442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68" name="PlaceHolder 2"/>
          <p:cNvSpPr>
            <a:spLocks noGrp="1"/>
          </p:cNvSpPr>
          <p:nvPr>
            <p:ph type="body"/>
          </p:nvPr>
        </p:nvSpPr>
        <p:spPr>
          <a:xfrm>
            <a:off x="3869280" y="864000"/>
            <a:ext cx="3569400" cy="2442240"/>
          </a:xfrm>
          <a:prstGeom prst="rect">
            <a:avLst/>
          </a:prstGeom>
        </p:spPr>
        <p:txBody>
          <a:bodyPr lIns="0" rIns="0" tIns="0" bIns="0"/>
          <a:p>
            <a:endParaRPr/>
          </a:p>
        </p:txBody>
      </p:sp>
      <p:sp>
        <p:nvSpPr>
          <p:cNvPr id="69" name="PlaceHolder 3"/>
          <p:cNvSpPr>
            <a:spLocks noGrp="1"/>
          </p:cNvSpPr>
          <p:nvPr>
            <p:ph type="body"/>
          </p:nvPr>
        </p:nvSpPr>
        <p:spPr>
          <a:xfrm>
            <a:off x="7617600" y="864000"/>
            <a:ext cx="3569400" cy="2442240"/>
          </a:xfrm>
          <a:prstGeom prst="rect">
            <a:avLst/>
          </a:prstGeom>
        </p:spPr>
        <p:txBody>
          <a:bodyPr lIns="0" rIns="0" tIns="0" bIns="0"/>
          <a:p>
            <a:endParaRPr/>
          </a:p>
        </p:txBody>
      </p:sp>
      <p:sp>
        <p:nvSpPr>
          <p:cNvPr id="70" name="PlaceHolder 4"/>
          <p:cNvSpPr>
            <a:spLocks noGrp="1"/>
          </p:cNvSpPr>
          <p:nvPr>
            <p:ph type="body"/>
          </p:nvPr>
        </p:nvSpPr>
        <p:spPr>
          <a:xfrm>
            <a:off x="3869280" y="3538800"/>
            <a:ext cx="7314840" cy="2442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72" name="PlaceHolder 2"/>
          <p:cNvSpPr>
            <a:spLocks noGrp="1"/>
          </p:cNvSpPr>
          <p:nvPr>
            <p:ph type="body"/>
          </p:nvPr>
        </p:nvSpPr>
        <p:spPr>
          <a:xfrm>
            <a:off x="3869280" y="864000"/>
            <a:ext cx="7314840" cy="2442240"/>
          </a:xfrm>
          <a:prstGeom prst="rect">
            <a:avLst/>
          </a:prstGeom>
        </p:spPr>
        <p:txBody>
          <a:bodyPr lIns="0" rIns="0" tIns="0" bIns="0"/>
          <a:p>
            <a:endParaRPr/>
          </a:p>
        </p:txBody>
      </p:sp>
      <p:sp>
        <p:nvSpPr>
          <p:cNvPr id="73" name="PlaceHolder 3"/>
          <p:cNvSpPr>
            <a:spLocks noGrp="1"/>
          </p:cNvSpPr>
          <p:nvPr>
            <p:ph type="body"/>
          </p:nvPr>
        </p:nvSpPr>
        <p:spPr>
          <a:xfrm>
            <a:off x="3869280" y="3538800"/>
            <a:ext cx="7314840" cy="2442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75" name="PlaceHolder 2"/>
          <p:cNvSpPr>
            <a:spLocks noGrp="1"/>
          </p:cNvSpPr>
          <p:nvPr>
            <p:ph type="body"/>
          </p:nvPr>
        </p:nvSpPr>
        <p:spPr>
          <a:xfrm>
            <a:off x="3869280" y="864000"/>
            <a:ext cx="3569400" cy="2442240"/>
          </a:xfrm>
          <a:prstGeom prst="rect">
            <a:avLst/>
          </a:prstGeom>
        </p:spPr>
        <p:txBody>
          <a:bodyPr lIns="0" rIns="0" tIns="0" bIns="0"/>
          <a:p>
            <a:endParaRPr/>
          </a:p>
        </p:txBody>
      </p:sp>
      <p:sp>
        <p:nvSpPr>
          <p:cNvPr id="76" name="PlaceHolder 3"/>
          <p:cNvSpPr>
            <a:spLocks noGrp="1"/>
          </p:cNvSpPr>
          <p:nvPr>
            <p:ph type="body"/>
          </p:nvPr>
        </p:nvSpPr>
        <p:spPr>
          <a:xfrm>
            <a:off x="7617600" y="864000"/>
            <a:ext cx="3569400" cy="2442240"/>
          </a:xfrm>
          <a:prstGeom prst="rect">
            <a:avLst/>
          </a:prstGeom>
        </p:spPr>
        <p:txBody>
          <a:bodyPr lIns="0" rIns="0" tIns="0" bIns="0"/>
          <a:p>
            <a:endParaRPr/>
          </a:p>
        </p:txBody>
      </p:sp>
      <p:sp>
        <p:nvSpPr>
          <p:cNvPr id="77" name="PlaceHolder 4"/>
          <p:cNvSpPr>
            <a:spLocks noGrp="1"/>
          </p:cNvSpPr>
          <p:nvPr>
            <p:ph type="body"/>
          </p:nvPr>
        </p:nvSpPr>
        <p:spPr>
          <a:xfrm>
            <a:off x="7617600" y="3538800"/>
            <a:ext cx="3569400" cy="2442240"/>
          </a:xfrm>
          <a:prstGeom prst="rect">
            <a:avLst/>
          </a:prstGeom>
        </p:spPr>
        <p:txBody>
          <a:bodyPr lIns="0" rIns="0" tIns="0" bIns="0"/>
          <a:p>
            <a:endParaRPr/>
          </a:p>
        </p:txBody>
      </p:sp>
      <p:sp>
        <p:nvSpPr>
          <p:cNvPr id="78" name="PlaceHolder 5"/>
          <p:cNvSpPr>
            <a:spLocks noGrp="1"/>
          </p:cNvSpPr>
          <p:nvPr>
            <p:ph type="body"/>
          </p:nvPr>
        </p:nvSpPr>
        <p:spPr>
          <a:xfrm>
            <a:off x="3869280" y="3538800"/>
            <a:ext cx="3569400" cy="2442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80" name="PlaceHolder 2"/>
          <p:cNvSpPr>
            <a:spLocks noGrp="1"/>
          </p:cNvSpPr>
          <p:nvPr>
            <p:ph type="body"/>
          </p:nvPr>
        </p:nvSpPr>
        <p:spPr>
          <a:xfrm>
            <a:off x="3869280" y="864000"/>
            <a:ext cx="7314840" cy="5120280"/>
          </a:xfrm>
          <a:prstGeom prst="rect">
            <a:avLst/>
          </a:prstGeom>
        </p:spPr>
        <p:txBody>
          <a:bodyPr lIns="0" rIns="0" tIns="0" bIns="0"/>
          <a:p>
            <a:endParaRPr/>
          </a:p>
        </p:txBody>
      </p:sp>
      <p:sp>
        <p:nvSpPr>
          <p:cNvPr id="81" name="PlaceHolder 3"/>
          <p:cNvSpPr>
            <a:spLocks noGrp="1"/>
          </p:cNvSpPr>
          <p:nvPr>
            <p:ph type="body"/>
          </p:nvPr>
        </p:nvSpPr>
        <p:spPr>
          <a:xfrm>
            <a:off x="3869280" y="864000"/>
            <a:ext cx="7314840" cy="5120280"/>
          </a:xfrm>
          <a:prstGeom prst="rect">
            <a:avLst/>
          </a:prstGeom>
        </p:spPr>
        <p:txBody>
          <a:bodyPr lIns="0" rIns="0" tIns="0" bIns="0"/>
          <a:p>
            <a:endParaRPr/>
          </a:p>
        </p:txBody>
      </p:sp>
      <p:pic>
        <p:nvPicPr>
          <p:cNvPr id="82" name="" descr=""/>
          <p:cNvPicPr/>
          <p:nvPr/>
        </p:nvPicPr>
        <p:blipFill>
          <a:blip r:embed="rId2"/>
          <a:stretch>
            <a:fillRect/>
          </a:stretch>
        </p:blipFill>
        <p:spPr>
          <a:xfrm>
            <a:off x="4317840" y="863640"/>
            <a:ext cx="6417360" cy="5120280"/>
          </a:xfrm>
          <a:prstGeom prst="rect">
            <a:avLst/>
          </a:prstGeom>
          <a:ln>
            <a:noFill/>
          </a:ln>
        </p:spPr>
      </p:pic>
      <p:pic>
        <p:nvPicPr>
          <p:cNvPr id="83" name="" descr=""/>
          <p:cNvPicPr/>
          <p:nvPr/>
        </p:nvPicPr>
        <p:blipFill>
          <a:blip r:embed="rId3"/>
          <a:stretch>
            <a:fillRect/>
          </a:stretch>
        </p:blipFill>
        <p:spPr>
          <a:xfrm>
            <a:off x="4317840" y="863640"/>
            <a:ext cx="6417360" cy="5120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12" name="PlaceHolder 2"/>
          <p:cNvSpPr>
            <a:spLocks noGrp="1"/>
          </p:cNvSpPr>
          <p:nvPr>
            <p:ph type="body"/>
          </p:nvPr>
        </p:nvSpPr>
        <p:spPr>
          <a:xfrm>
            <a:off x="3869280" y="864000"/>
            <a:ext cx="7314840" cy="5120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14" name="PlaceHolder 2"/>
          <p:cNvSpPr>
            <a:spLocks noGrp="1"/>
          </p:cNvSpPr>
          <p:nvPr>
            <p:ph type="body"/>
          </p:nvPr>
        </p:nvSpPr>
        <p:spPr>
          <a:xfrm>
            <a:off x="3869280" y="864000"/>
            <a:ext cx="3569400" cy="5120280"/>
          </a:xfrm>
          <a:prstGeom prst="rect">
            <a:avLst/>
          </a:prstGeom>
        </p:spPr>
        <p:txBody>
          <a:bodyPr lIns="0" rIns="0" tIns="0" bIns="0"/>
          <a:p>
            <a:endParaRPr/>
          </a:p>
        </p:txBody>
      </p:sp>
      <p:sp>
        <p:nvSpPr>
          <p:cNvPr id="15" name="PlaceHolder 3"/>
          <p:cNvSpPr>
            <a:spLocks noGrp="1"/>
          </p:cNvSpPr>
          <p:nvPr>
            <p:ph type="body"/>
          </p:nvPr>
        </p:nvSpPr>
        <p:spPr>
          <a:xfrm>
            <a:off x="7617600" y="864000"/>
            <a:ext cx="3569400" cy="5120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53080" y="1123920"/>
            <a:ext cx="2946960" cy="4601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53080" y="4929840"/>
            <a:ext cx="2946960" cy="13716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19" name="PlaceHolder 2"/>
          <p:cNvSpPr>
            <a:spLocks noGrp="1"/>
          </p:cNvSpPr>
          <p:nvPr>
            <p:ph type="body"/>
          </p:nvPr>
        </p:nvSpPr>
        <p:spPr>
          <a:xfrm>
            <a:off x="3869280" y="864000"/>
            <a:ext cx="3569400" cy="2442240"/>
          </a:xfrm>
          <a:prstGeom prst="rect">
            <a:avLst/>
          </a:prstGeom>
        </p:spPr>
        <p:txBody>
          <a:bodyPr lIns="0" rIns="0" tIns="0" bIns="0"/>
          <a:p>
            <a:endParaRPr/>
          </a:p>
        </p:txBody>
      </p:sp>
      <p:sp>
        <p:nvSpPr>
          <p:cNvPr id="20" name="PlaceHolder 3"/>
          <p:cNvSpPr>
            <a:spLocks noGrp="1"/>
          </p:cNvSpPr>
          <p:nvPr>
            <p:ph type="body"/>
          </p:nvPr>
        </p:nvSpPr>
        <p:spPr>
          <a:xfrm>
            <a:off x="3869280" y="3538800"/>
            <a:ext cx="3569400" cy="2442240"/>
          </a:xfrm>
          <a:prstGeom prst="rect">
            <a:avLst/>
          </a:prstGeom>
        </p:spPr>
        <p:txBody>
          <a:bodyPr lIns="0" rIns="0" tIns="0" bIns="0"/>
          <a:p>
            <a:endParaRPr/>
          </a:p>
        </p:txBody>
      </p:sp>
      <p:sp>
        <p:nvSpPr>
          <p:cNvPr id="21" name="PlaceHolder 4"/>
          <p:cNvSpPr>
            <a:spLocks noGrp="1"/>
          </p:cNvSpPr>
          <p:nvPr>
            <p:ph type="body"/>
          </p:nvPr>
        </p:nvSpPr>
        <p:spPr>
          <a:xfrm>
            <a:off x="7617600" y="864000"/>
            <a:ext cx="3569400" cy="5120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23" name="PlaceHolder 2"/>
          <p:cNvSpPr>
            <a:spLocks noGrp="1"/>
          </p:cNvSpPr>
          <p:nvPr>
            <p:ph type="body"/>
          </p:nvPr>
        </p:nvSpPr>
        <p:spPr>
          <a:xfrm>
            <a:off x="3869280" y="864000"/>
            <a:ext cx="3569400" cy="5120280"/>
          </a:xfrm>
          <a:prstGeom prst="rect">
            <a:avLst/>
          </a:prstGeom>
        </p:spPr>
        <p:txBody>
          <a:bodyPr lIns="0" rIns="0" tIns="0" bIns="0"/>
          <a:p>
            <a:endParaRPr/>
          </a:p>
        </p:txBody>
      </p:sp>
      <p:sp>
        <p:nvSpPr>
          <p:cNvPr id="24" name="PlaceHolder 3"/>
          <p:cNvSpPr>
            <a:spLocks noGrp="1"/>
          </p:cNvSpPr>
          <p:nvPr>
            <p:ph type="body"/>
          </p:nvPr>
        </p:nvSpPr>
        <p:spPr>
          <a:xfrm>
            <a:off x="7617600" y="864000"/>
            <a:ext cx="3569400" cy="2442240"/>
          </a:xfrm>
          <a:prstGeom prst="rect">
            <a:avLst/>
          </a:prstGeom>
        </p:spPr>
        <p:txBody>
          <a:bodyPr lIns="0" rIns="0" tIns="0" bIns="0"/>
          <a:p>
            <a:endParaRPr/>
          </a:p>
        </p:txBody>
      </p:sp>
      <p:sp>
        <p:nvSpPr>
          <p:cNvPr id="25" name="PlaceHolder 4"/>
          <p:cNvSpPr>
            <a:spLocks noGrp="1"/>
          </p:cNvSpPr>
          <p:nvPr>
            <p:ph type="body"/>
          </p:nvPr>
        </p:nvSpPr>
        <p:spPr>
          <a:xfrm>
            <a:off x="7617600" y="3538800"/>
            <a:ext cx="3569400" cy="2442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3080" y="1123920"/>
            <a:ext cx="2946960" cy="4601160"/>
          </a:xfrm>
          <a:prstGeom prst="rect">
            <a:avLst/>
          </a:prstGeom>
        </p:spPr>
        <p:txBody>
          <a:bodyPr lIns="0" rIns="0" tIns="0" bIns="0" anchor="ctr"/>
          <a:p>
            <a:endParaRPr/>
          </a:p>
        </p:txBody>
      </p:sp>
      <p:sp>
        <p:nvSpPr>
          <p:cNvPr id="27" name="PlaceHolder 2"/>
          <p:cNvSpPr>
            <a:spLocks noGrp="1"/>
          </p:cNvSpPr>
          <p:nvPr>
            <p:ph type="body"/>
          </p:nvPr>
        </p:nvSpPr>
        <p:spPr>
          <a:xfrm>
            <a:off x="3869280" y="864000"/>
            <a:ext cx="3569400" cy="2442240"/>
          </a:xfrm>
          <a:prstGeom prst="rect">
            <a:avLst/>
          </a:prstGeom>
        </p:spPr>
        <p:txBody>
          <a:bodyPr lIns="0" rIns="0" tIns="0" bIns="0"/>
          <a:p>
            <a:endParaRPr/>
          </a:p>
        </p:txBody>
      </p:sp>
      <p:sp>
        <p:nvSpPr>
          <p:cNvPr id="28" name="PlaceHolder 3"/>
          <p:cNvSpPr>
            <a:spLocks noGrp="1"/>
          </p:cNvSpPr>
          <p:nvPr>
            <p:ph type="body"/>
          </p:nvPr>
        </p:nvSpPr>
        <p:spPr>
          <a:xfrm>
            <a:off x="7617600" y="864000"/>
            <a:ext cx="3569400" cy="2442240"/>
          </a:xfrm>
          <a:prstGeom prst="rect">
            <a:avLst/>
          </a:prstGeom>
        </p:spPr>
        <p:txBody>
          <a:bodyPr lIns="0" rIns="0" tIns="0" bIns="0"/>
          <a:p>
            <a:endParaRPr/>
          </a:p>
        </p:txBody>
      </p:sp>
      <p:sp>
        <p:nvSpPr>
          <p:cNvPr id="29" name="PlaceHolder 4"/>
          <p:cNvSpPr>
            <a:spLocks noGrp="1"/>
          </p:cNvSpPr>
          <p:nvPr>
            <p:ph type="body"/>
          </p:nvPr>
        </p:nvSpPr>
        <p:spPr>
          <a:xfrm>
            <a:off x="3869280" y="3538800"/>
            <a:ext cx="7314840" cy="2442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758880"/>
            <a:ext cx="3443400" cy="5330520"/>
          </a:xfrm>
          <a:prstGeom prst="rect">
            <a:avLst/>
          </a:prstGeom>
          <a:solidFill>
            <a:srgbClr val="40bad2"/>
          </a:solidFill>
          <a:ln w="10800">
            <a:noFill/>
          </a:ln>
        </p:spPr>
      </p:sp>
      <p:sp>
        <p:nvSpPr>
          <p:cNvPr id="1" name="CustomShape 2"/>
          <p:cNvSpPr/>
          <p:nvPr/>
        </p:nvSpPr>
        <p:spPr>
          <a:xfrm>
            <a:off x="11815920" y="758880"/>
            <a:ext cx="383760" cy="5330520"/>
          </a:xfrm>
          <a:prstGeom prst="rect">
            <a:avLst/>
          </a:prstGeom>
          <a:solidFill>
            <a:srgbClr val="c8c8c8"/>
          </a:solidFill>
          <a:ln w="10800">
            <a:noFill/>
          </a:ln>
        </p:spPr>
      </p:sp>
      <p:sp>
        <p:nvSpPr>
          <p:cNvPr id="2" name="CustomShape 3"/>
          <p:cNvSpPr/>
          <p:nvPr/>
        </p:nvSpPr>
        <p:spPr>
          <a:xfrm>
            <a:off x="0" y="762120"/>
            <a:ext cx="9141120" cy="5333760"/>
          </a:xfrm>
          <a:prstGeom prst="rect">
            <a:avLst/>
          </a:prstGeom>
          <a:solidFill>
            <a:srgbClr val="40bad2"/>
          </a:solidFill>
          <a:ln w="10800">
            <a:noFill/>
          </a:ln>
        </p:spPr>
      </p:sp>
      <p:sp>
        <p:nvSpPr>
          <p:cNvPr id="3" name="CustomShape 4"/>
          <p:cNvSpPr/>
          <p:nvPr/>
        </p:nvSpPr>
        <p:spPr>
          <a:xfrm>
            <a:off x="9270360" y="762120"/>
            <a:ext cx="2925000" cy="5333760"/>
          </a:xfrm>
          <a:prstGeom prst="rect">
            <a:avLst/>
          </a:prstGeom>
          <a:solidFill>
            <a:srgbClr val="c8c8c8"/>
          </a:solidFill>
          <a:ln w="10800">
            <a:noFill/>
          </a:ln>
        </p:spPr>
      </p:sp>
      <p:sp>
        <p:nvSpPr>
          <p:cNvPr id="4" name="PlaceHolder 5"/>
          <p:cNvSpPr>
            <a:spLocks noGrp="1"/>
          </p:cNvSpPr>
          <p:nvPr>
            <p:ph type="title"/>
          </p:nvPr>
        </p:nvSpPr>
        <p:spPr>
          <a:xfrm>
            <a:off x="1069920" y="1298520"/>
            <a:ext cx="7314840" cy="3254760"/>
          </a:xfrm>
          <a:prstGeom prst="rect">
            <a:avLst/>
          </a:prstGeom>
        </p:spPr>
        <p:txBody>
          <a:bodyPr anchor="b"/>
          <a:p>
            <a:pPr>
              <a:lnSpc>
                <a:spcPct val="100000"/>
              </a:lnSpc>
            </a:pPr>
            <a:r>
              <a:rPr lang="en-US" sz="5900">
                <a:solidFill>
                  <a:srgbClr val="ffffff"/>
                </a:solidFill>
                <a:latin typeface="Corbel"/>
              </a:rPr>
              <a:t>Click to edit the title text formatClick to edit Master title style</a:t>
            </a:r>
            <a:endParaRPr/>
          </a:p>
        </p:txBody>
      </p:sp>
      <p:sp>
        <p:nvSpPr>
          <p:cNvPr id="5" name="PlaceHolder 6"/>
          <p:cNvSpPr>
            <a:spLocks noGrp="1"/>
          </p:cNvSpPr>
          <p:nvPr>
            <p:ph type="dt"/>
          </p:nvPr>
        </p:nvSpPr>
        <p:spPr>
          <a:xfrm>
            <a:off x="262440" y="6356520"/>
            <a:ext cx="2742840" cy="364680"/>
          </a:xfrm>
          <a:prstGeom prst="rect">
            <a:avLst/>
          </a:prstGeom>
        </p:spPr>
        <p:txBody>
          <a:bodyPr anchor="ctr"/>
          <a:p>
            <a:pPr>
              <a:lnSpc>
                <a:spcPct val="100000"/>
              </a:lnSpc>
            </a:pPr>
            <a:r>
              <a:rPr lang="en-US" sz="1100">
                <a:solidFill>
                  <a:srgbClr val="808080"/>
                </a:solidFill>
                <a:latin typeface="Corbel"/>
              </a:rPr>
              <a:t>10/14/18</a:t>
            </a:r>
            <a:endParaRPr/>
          </a:p>
        </p:txBody>
      </p:sp>
      <p:sp>
        <p:nvSpPr>
          <p:cNvPr id="6" name="PlaceHolder 7"/>
          <p:cNvSpPr>
            <a:spLocks noGrp="1"/>
          </p:cNvSpPr>
          <p:nvPr>
            <p:ph type="ftr"/>
          </p:nvPr>
        </p:nvSpPr>
        <p:spPr>
          <a:xfrm>
            <a:off x="3869280" y="6356520"/>
            <a:ext cx="5911200" cy="364680"/>
          </a:xfrm>
          <a:prstGeom prst="rect">
            <a:avLst/>
          </a:prstGeom>
        </p:spPr>
        <p:txBody>
          <a:bodyPr anchor="ctr"/>
          <a:p>
            <a:endParaRPr/>
          </a:p>
        </p:txBody>
      </p:sp>
      <p:sp>
        <p:nvSpPr>
          <p:cNvPr id="7" name="PlaceHolder 8"/>
          <p:cNvSpPr>
            <a:spLocks noGrp="1"/>
          </p:cNvSpPr>
          <p:nvPr>
            <p:ph type="sldNum"/>
          </p:nvPr>
        </p:nvSpPr>
        <p:spPr>
          <a:xfrm>
            <a:off x="10634040" y="6356520"/>
            <a:ext cx="1530720" cy="364680"/>
          </a:xfrm>
          <a:prstGeom prst="rect">
            <a:avLst/>
          </a:prstGeom>
        </p:spPr>
        <p:txBody>
          <a:bodyPr anchor="ctr"/>
          <a:p>
            <a:pPr algn="r">
              <a:lnSpc>
                <a:spcPct val="100000"/>
              </a:lnSpc>
            </a:pPr>
            <a:fld id="{F24E0F9F-1BD4-486D-BDF1-CF2389B161CE}" type="slidenum">
              <a:rPr b="1" lang="en-US" sz="1200">
                <a:solidFill>
                  <a:srgbClr val="40bad2"/>
                </a:solidFill>
                <a:latin typeface="Corbel"/>
              </a:rPr>
              <a:t>&lt;number&gt;</a:t>
            </a:fld>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000">
                <a:latin typeface="Corbel"/>
              </a:rPr>
              <a:t>Click to edit the outline text format</a:t>
            </a:r>
            <a:endParaRPr/>
          </a:p>
          <a:p>
            <a:pPr lvl="1">
              <a:buSzPct val="75000"/>
              <a:buFont typeface="StarSymbol"/>
              <a:buChar char=""/>
            </a:pPr>
            <a:r>
              <a:rPr lang="en-US" sz="1600">
                <a:latin typeface="Corbel"/>
              </a:rPr>
              <a:t>Second Outline Level</a:t>
            </a:r>
            <a:endParaRPr/>
          </a:p>
          <a:p>
            <a:pPr lvl="2">
              <a:buSzPct val="45000"/>
              <a:buFont typeface="StarSymbol"/>
              <a:buChar char=""/>
            </a:pPr>
            <a:r>
              <a:rPr lang="en-US" sz="1400">
                <a:latin typeface="Corbel"/>
              </a:rPr>
              <a:t>Third Outline Level</a:t>
            </a:r>
            <a:endParaRPr/>
          </a:p>
          <a:p>
            <a:pPr lvl="3">
              <a:buSzPct val="75000"/>
              <a:buFont typeface="StarSymbol"/>
              <a:buChar char=""/>
            </a:pPr>
            <a:r>
              <a:rPr lang="en-US" sz="1400">
                <a:latin typeface="Corbel"/>
              </a:rPr>
              <a:t>Fourth Outline Level</a:t>
            </a:r>
            <a:endParaRPr/>
          </a:p>
          <a:p>
            <a:pPr lvl="4">
              <a:buSzPct val="45000"/>
              <a:buFont typeface="StarSymbol"/>
              <a:buChar char=""/>
            </a:pPr>
            <a:r>
              <a:rPr lang="en-US" sz="2000">
                <a:latin typeface="Corbel"/>
              </a:rPr>
              <a:t>Fifth Outline Level</a:t>
            </a:r>
            <a:endParaRPr/>
          </a:p>
          <a:p>
            <a:pPr lvl="5">
              <a:buSzPct val="45000"/>
              <a:buFont typeface="StarSymbol"/>
              <a:buChar char=""/>
            </a:pPr>
            <a:r>
              <a:rPr lang="en-US" sz="2000">
                <a:latin typeface="Corbel"/>
              </a:rPr>
              <a:t>Sixth Outline Level</a:t>
            </a:r>
            <a:endParaRPr/>
          </a:p>
          <a:p>
            <a:pPr lvl="6">
              <a:buSzPct val="45000"/>
              <a:buFont typeface="StarSymbol"/>
              <a:buChar char=""/>
            </a:pPr>
            <a:r>
              <a:rPr lang="en-US" sz="2000">
                <a:latin typeface="Corbe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758880"/>
            <a:ext cx="3443400" cy="5330520"/>
          </a:xfrm>
          <a:prstGeom prst="rect">
            <a:avLst/>
          </a:prstGeom>
          <a:solidFill>
            <a:srgbClr val="40bad2"/>
          </a:solidFill>
          <a:ln w="10800">
            <a:noFill/>
          </a:ln>
        </p:spPr>
      </p:sp>
      <p:sp>
        <p:nvSpPr>
          <p:cNvPr id="44" name="CustomShape 2"/>
          <p:cNvSpPr/>
          <p:nvPr/>
        </p:nvSpPr>
        <p:spPr>
          <a:xfrm>
            <a:off x="11815920" y="758880"/>
            <a:ext cx="383760" cy="5330520"/>
          </a:xfrm>
          <a:prstGeom prst="rect">
            <a:avLst/>
          </a:prstGeom>
          <a:solidFill>
            <a:srgbClr val="c8c8c8"/>
          </a:solidFill>
          <a:ln w="10800">
            <a:noFill/>
          </a:ln>
        </p:spPr>
      </p:sp>
      <p:sp>
        <p:nvSpPr>
          <p:cNvPr id="45" name="PlaceHolder 3"/>
          <p:cNvSpPr>
            <a:spLocks noGrp="1"/>
          </p:cNvSpPr>
          <p:nvPr>
            <p:ph type="title"/>
          </p:nvPr>
        </p:nvSpPr>
        <p:spPr>
          <a:xfrm>
            <a:off x="253080" y="1123920"/>
            <a:ext cx="2946960" cy="4600800"/>
          </a:xfrm>
          <a:prstGeom prst="rect">
            <a:avLst/>
          </a:prstGeom>
        </p:spPr>
        <p:txBody>
          <a:bodyPr anchor="ctr"/>
          <a:p>
            <a:pPr>
              <a:lnSpc>
                <a:spcPct val="90000"/>
              </a:lnSpc>
            </a:pPr>
            <a:r>
              <a:rPr lang="en-US" sz="3600">
                <a:solidFill>
                  <a:srgbClr val="ffffff"/>
                </a:solidFill>
                <a:latin typeface="Corbel"/>
              </a:rPr>
              <a:t>Click to edit the title text formatClick to edit Master title style</a:t>
            </a:r>
            <a:endParaRPr/>
          </a:p>
        </p:txBody>
      </p:sp>
      <p:sp>
        <p:nvSpPr>
          <p:cNvPr id="46" name="PlaceHolder 4"/>
          <p:cNvSpPr>
            <a:spLocks noGrp="1"/>
          </p:cNvSpPr>
          <p:nvPr>
            <p:ph type="body"/>
          </p:nvPr>
        </p:nvSpPr>
        <p:spPr>
          <a:xfrm>
            <a:off x="3869280" y="864000"/>
            <a:ext cx="7314840" cy="5120280"/>
          </a:xfrm>
          <a:prstGeom prst="rect">
            <a:avLst/>
          </a:prstGeom>
        </p:spPr>
        <p:txBody>
          <a:bodyPr anchor="ctr"/>
          <a:p>
            <a:pPr>
              <a:buSzPct val="45000"/>
              <a:buFont typeface="StarSymbol"/>
              <a:buChar char=""/>
            </a:pPr>
            <a:r>
              <a:rPr lang="en-US" sz="2000">
                <a:solidFill>
                  <a:srgbClr val="595959"/>
                </a:solidFill>
                <a:latin typeface="Corbel"/>
              </a:rPr>
              <a:t>Click to edit the outline text format</a:t>
            </a:r>
            <a:endParaRPr/>
          </a:p>
          <a:p>
            <a:pPr lvl="1">
              <a:buSzPct val="75000"/>
              <a:buFont typeface="StarSymbol"/>
              <a:buChar char=""/>
            </a:pPr>
            <a:r>
              <a:rPr lang="en-US" sz="2000">
                <a:solidFill>
                  <a:srgbClr val="595959"/>
                </a:solidFill>
                <a:latin typeface="Corbel"/>
              </a:rPr>
              <a:t>Second Outline Level</a:t>
            </a:r>
            <a:endParaRPr/>
          </a:p>
          <a:p>
            <a:pPr lvl="2">
              <a:buSzPct val="45000"/>
              <a:buFont typeface="StarSymbol"/>
              <a:buChar char=""/>
            </a:pPr>
            <a:r>
              <a:rPr lang="en-US" sz="2000">
                <a:solidFill>
                  <a:srgbClr val="595959"/>
                </a:solidFill>
                <a:latin typeface="Corbel"/>
              </a:rPr>
              <a:t>Third Outline Level</a:t>
            </a:r>
            <a:endParaRPr/>
          </a:p>
          <a:p>
            <a:pPr lvl="3">
              <a:buSzPct val="75000"/>
              <a:buFont typeface="StarSymbol"/>
              <a:buChar char=""/>
            </a:pPr>
            <a:r>
              <a:rPr lang="en-US" sz="2000">
                <a:solidFill>
                  <a:srgbClr val="595959"/>
                </a:solidFill>
                <a:latin typeface="Corbel"/>
              </a:rPr>
              <a:t>Fourth Outline Level</a:t>
            </a:r>
            <a:endParaRPr/>
          </a:p>
          <a:p>
            <a:pPr lvl="4">
              <a:buSzPct val="45000"/>
              <a:buFont typeface="StarSymbol"/>
              <a:buChar char=""/>
            </a:pPr>
            <a:r>
              <a:rPr lang="en-US" sz="2000">
                <a:solidFill>
                  <a:srgbClr val="595959"/>
                </a:solidFill>
                <a:latin typeface="Corbel"/>
              </a:rPr>
              <a:t>Fifth Outline Level</a:t>
            </a:r>
            <a:endParaRPr/>
          </a:p>
          <a:p>
            <a:pPr lvl="5">
              <a:buSzPct val="45000"/>
              <a:buFont typeface="StarSymbol"/>
              <a:buChar char=""/>
            </a:pPr>
            <a:r>
              <a:rPr lang="en-US" sz="2000">
                <a:solidFill>
                  <a:srgbClr val="595959"/>
                </a:solidFill>
                <a:latin typeface="Corbel"/>
              </a:rPr>
              <a:t>Sixth Outline Level</a:t>
            </a:r>
            <a:endParaRPr/>
          </a:p>
          <a:p>
            <a:pPr>
              <a:lnSpc>
                <a:spcPct val="100000"/>
              </a:lnSpc>
              <a:buFont typeface="Wingdings 2" charset="2"/>
              <a:buChar char=""/>
            </a:pPr>
            <a:r>
              <a:rPr lang="en-US" sz="2000">
                <a:solidFill>
                  <a:srgbClr val="595959"/>
                </a:solidFill>
                <a:latin typeface="Corbel"/>
              </a:rPr>
              <a:t>Seventh Outline LevelEdit Master text styles</a:t>
            </a:r>
            <a:endParaRPr/>
          </a:p>
          <a:p>
            <a:pPr lvl="1">
              <a:lnSpc>
                <a:spcPct val="100000"/>
              </a:lnSpc>
              <a:buFont typeface="Wingdings 2" charset="2"/>
              <a:buChar char=""/>
            </a:pPr>
            <a:r>
              <a:rPr lang="en-US">
                <a:solidFill>
                  <a:srgbClr val="595959"/>
                </a:solidFill>
                <a:latin typeface="Corbel"/>
              </a:rPr>
              <a:t>Second level</a:t>
            </a:r>
            <a:endParaRPr/>
          </a:p>
          <a:p>
            <a:pPr lvl="2">
              <a:lnSpc>
                <a:spcPct val="100000"/>
              </a:lnSpc>
              <a:buFont typeface="Wingdings 2" charset="2"/>
              <a:buChar char=""/>
            </a:pPr>
            <a:r>
              <a:rPr lang="en-US" sz="1600">
                <a:solidFill>
                  <a:srgbClr val="595959"/>
                </a:solidFill>
                <a:latin typeface="Corbel"/>
              </a:rPr>
              <a:t>Third level</a:t>
            </a:r>
            <a:endParaRPr/>
          </a:p>
          <a:p>
            <a:pPr lvl="3">
              <a:lnSpc>
                <a:spcPct val="100000"/>
              </a:lnSpc>
              <a:buFont typeface="Wingdings 2" charset="2"/>
              <a:buChar char=""/>
            </a:pPr>
            <a:r>
              <a:rPr lang="en-US" sz="1400">
                <a:solidFill>
                  <a:srgbClr val="595959"/>
                </a:solidFill>
                <a:latin typeface="Corbel"/>
              </a:rPr>
              <a:t>Fourth level</a:t>
            </a:r>
            <a:endParaRPr/>
          </a:p>
          <a:p>
            <a:pPr lvl="4">
              <a:lnSpc>
                <a:spcPct val="100000"/>
              </a:lnSpc>
              <a:buFont typeface="Wingdings 2" charset="2"/>
              <a:buChar char=""/>
            </a:pPr>
            <a:r>
              <a:rPr lang="en-US" sz="1400">
                <a:solidFill>
                  <a:srgbClr val="595959"/>
                </a:solidFill>
                <a:latin typeface="Corbel"/>
              </a:rPr>
              <a:t>Fifth level</a:t>
            </a:r>
            <a:endParaRPr/>
          </a:p>
        </p:txBody>
      </p:sp>
      <p:sp>
        <p:nvSpPr>
          <p:cNvPr id="47" name="PlaceHolder 5"/>
          <p:cNvSpPr>
            <a:spLocks noGrp="1"/>
          </p:cNvSpPr>
          <p:nvPr>
            <p:ph type="dt"/>
          </p:nvPr>
        </p:nvSpPr>
        <p:spPr>
          <a:xfrm>
            <a:off x="262440" y="6356520"/>
            <a:ext cx="2742840" cy="364680"/>
          </a:xfrm>
          <a:prstGeom prst="rect">
            <a:avLst/>
          </a:prstGeom>
        </p:spPr>
        <p:txBody>
          <a:bodyPr anchor="ctr"/>
          <a:p>
            <a:pPr>
              <a:lnSpc>
                <a:spcPct val="100000"/>
              </a:lnSpc>
            </a:pPr>
            <a:r>
              <a:rPr lang="en-US" sz="1100">
                <a:solidFill>
                  <a:srgbClr val="808080"/>
                </a:solidFill>
                <a:latin typeface="Corbel"/>
              </a:rPr>
              <a:t>10/14/18</a:t>
            </a:r>
            <a:endParaRPr/>
          </a:p>
        </p:txBody>
      </p:sp>
      <p:sp>
        <p:nvSpPr>
          <p:cNvPr id="48" name="PlaceHolder 6"/>
          <p:cNvSpPr>
            <a:spLocks noGrp="1"/>
          </p:cNvSpPr>
          <p:nvPr>
            <p:ph type="ftr"/>
          </p:nvPr>
        </p:nvSpPr>
        <p:spPr>
          <a:xfrm>
            <a:off x="3869280" y="6356520"/>
            <a:ext cx="5911200" cy="364680"/>
          </a:xfrm>
          <a:prstGeom prst="rect">
            <a:avLst/>
          </a:prstGeom>
        </p:spPr>
        <p:txBody>
          <a:bodyPr anchor="ctr"/>
          <a:p>
            <a:endParaRPr/>
          </a:p>
        </p:txBody>
      </p:sp>
      <p:sp>
        <p:nvSpPr>
          <p:cNvPr id="49" name="PlaceHolder 7"/>
          <p:cNvSpPr>
            <a:spLocks noGrp="1"/>
          </p:cNvSpPr>
          <p:nvPr>
            <p:ph type="sldNum"/>
          </p:nvPr>
        </p:nvSpPr>
        <p:spPr>
          <a:xfrm>
            <a:off x="10634040" y="6356520"/>
            <a:ext cx="1530720" cy="364680"/>
          </a:xfrm>
          <a:prstGeom prst="rect">
            <a:avLst/>
          </a:prstGeom>
        </p:spPr>
        <p:txBody>
          <a:bodyPr anchor="ctr"/>
          <a:p>
            <a:pPr algn="r">
              <a:lnSpc>
                <a:spcPct val="100000"/>
              </a:lnSpc>
            </a:pPr>
            <a:fld id="{E1ADE675-422C-4732-B13B-5F56394DA986}" type="slidenum">
              <a:rPr b="1" lang="en-US" sz="1200">
                <a:solidFill>
                  <a:srgbClr val="40bad2"/>
                </a:solidFill>
                <a:latin typeface="Corbe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1069920" y="1298520"/>
            <a:ext cx="7314840" cy="3254760"/>
          </a:xfrm>
          <a:prstGeom prst="rect">
            <a:avLst/>
          </a:prstGeom>
        </p:spPr>
        <p:txBody>
          <a:bodyPr anchor="b"/>
          <a:p>
            <a:pPr>
              <a:lnSpc>
                <a:spcPct val="100000"/>
              </a:lnSpc>
            </a:pPr>
            <a:r>
              <a:rPr lang="en-US" sz="5900">
                <a:solidFill>
                  <a:srgbClr val="ffffff"/>
                </a:solidFill>
                <a:latin typeface="Corbel"/>
              </a:rPr>
              <a:t>Distributional </a:t>
            </a:r>
            <a:r>
              <a:rPr lang="en-US" sz="5900">
                <a:solidFill>
                  <a:srgbClr val="ffffff"/>
                </a:solidFill>
                <a:latin typeface="Corbel"/>
              </a:rPr>
              <a:t>
</a:t>
            </a:r>
            <a:r>
              <a:rPr lang="en-US" sz="5900">
                <a:solidFill>
                  <a:srgbClr val="ffffff"/>
                </a:solidFill>
                <a:latin typeface="Corbel"/>
              </a:rPr>
              <a:t>Semantics Model for</a:t>
            </a:r>
            <a:r>
              <a:rPr lang="en-US" sz="5900">
                <a:solidFill>
                  <a:srgbClr val="ffffff"/>
                </a:solidFill>
                <a:latin typeface="Corbel"/>
              </a:rPr>
              <a:t>
</a:t>
            </a:r>
            <a:r>
              <a:rPr lang="en-US" sz="5900">
                <a:solidFill>
                  <a:srgbClr val="ffffff"/>
                </a:solidFill>
                <a:latin typeface="Corbel"/>
              </a:rPr>
              <a:t>Metaphor Detection</a:t>
            </a:r>
            <a:endParaRPr/>
          </a:p>
        </p:txBody>
      </p:sp>
      <p:sp>
        <p:nvSpPr>
          <p:cNvPr id="90" name="TextShape 2"/>
          <p:cNvSpPr txBox="1"/>
          <p:nvPr/>
        </p:nvSpPr>
        <p:spPr>
          <a:xfrm>
            <a:off x="1100160" y="4670280"/>
            <a:ext cx="7314840" cy="450000"/>
          </a:xfrm>
          <a:prstGeom prst="rect">
            <a:avLst/>
          </a:prstGeom>
        </p:spPr>
        <p:txBody>
          <a:bodyPr/>
          <a:p>
            <a:pPr>
              <a:lnSpc>
                <a:spcPct val="100000"/>
              </a:lnSpc>
            </a:pPr>
            <a:r>
              <a:rPr b="1" lang="en-US" sz="2200">
                <a:solidFill>
                  <a:srgbClr val="d9f1f6"/>
                </a:solidFill>
                <a:latin typeface="Corbel"/>
              </a:rPr>
              <a:t>Presenters</a:t>
            </a:r>
            <a:r>
              <a:rPr lang="en-US" sz="2200">
                <a:solidFill>
                  <a:srgbClr val="d9f1f6"/>
                </a:solidFill>
                <a:latin typeface="Corbel"/>
              </a:rPr>
              <a:t>: Jasim Ahmed, Mustansar Baig</a:t>
            </a:r>
            <a:endParaRPr/>
          </a:p>
        </p:txBody>
      </p:sp>
      <p:sp>
        <p:nvSpPr>
          <p:cNvPr id="91" name="CustomShape 3"/>
          <p:cNvSpPr/>
          <p:nvPr/>
        </p:nvSpPr>
        <p:spPr>
          <a:xfrm>
            <a:off x="1100160" y="5237280"/>
            <a:ext cx="7314840" cy="416520"/>
          </a:xfrm>
          <a:prstGeom prst="rect">
            <a:avLst/>
          </a:prstGeom>
          <a:noFill/>
          <a:ln>
            <a:noFill/>
          </a:ln>
        </p:spPr>
        <p:txBody>
          <a:bodyPr/>
          <a:p>
            <a:pPr>
              <a:lnSpc>
                <a:spcPct val="90000"/>
              </a:lnSpc>
            </a:pPr>
            <a:r>
              <a:rPr b="1" lang="en-US" sz="2200">
                <a:solidFill>
                  <a:srgbClr val="d9f1f6"/>
                </a:solidFill>
                <a:latin typeface="Corbel"/>
              </a:rPr>
              <a:t>Supervisor</a:t>
            </a:r>
            <a:r>
              <a:rPr lang="en-US" sz="2200">
                <a:solidFill>
                  <a:srgbClr val="d9f1f6"/>
                </a:solidFill>
                <a:latin typeface="Corbel"/>
              </a:rPr>
              <a:t>: Jelena Mitrovic</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0" y="1123920"/>
            <a:ext cx="3383280" cy="4600800"/>
          </a:xfrm>
          <a:prstGeom prst="rect">
            <a:avLst/>
          </a:prstGeom>
        </p:spPr>
        <p:txBody>
          <a:bodyPr anchor="ctr"/>
          <a:p>
            <a:pPr>
              <a:lnSpc>
                <a:spcPct val="90000"/>
              </a:lnSpc>
            </a:pPr>
            <a:r>
              <a:rPr lang="en-US" sz="3600">
                <a:solidFill>
                  <a:srgbClr val="ffffff"/>
                </a:solidFill>
                <a:latin typeface="Corbel"/>
              </a:rPr>
              <a:t>Corpus and Pre-processing</a:t>
            </a:r>
            <a:endParaRPr/>
          </a:p>
        </p:txBody>
      </p:sp>
      <p:sp>
        <p:nvSpPr>
          <p:cNvPr id="109"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Brown Corpus</a:t>
            </a:r>
            <a:endParaRPr/>
          </a:p>
          <a:p>
            <a:pPr>
              <a:lnSpc>
                <a:spcPct val="90000"/>
              </a:lnSpc>
              <a:buFont typeface="Wingdings 2" charset="2"/>
              <a:buChar char=""/>
            </a:pPr>
            <a:r>
              <a:rPr lang="en-US" sz="2000">
                <a:solidFill>
                  <a:srgbClr val="595959"/>
                </a:solidFill>
                <a:latin typeface="Corbel"/>
              </a:rPr>
              <a:t>Lemmatization</a:t>
            </a:r>
            <a:endParaRPr/>
          </a:p>
          <a:p>
            <a:pPr>
              <a:lnSpc>
                <a:spcPct val="90000"/>
              </a:lnSpc>
              <a:buFont typeface="Wingdings 2" charset="2"/>
              <a:buChar char=""/>
            </a:pPr>
            <a:r>
              <a:rPr lang="en-US" sz="2000">
                <a:solidFill>
                  <a:srgbClr val="595959"/>
                </a:solidFill>
                <a:latin typeface="Corbel"/>
              </a:rPr>
              <a:t>Stopwords Removal</a:t>
            </a:r>
            <a:endParaRPr/>
          </a:p>
          <a:p>
            <a:pPr>
              <a:lnSpc>
                <a:spcPct val="90000"/>
              </a:lnSpc>
              <a:buFont typeface="Wingdings 2" charset="2"/>
              <a:buChar char=""/>
            </a:pPr>
            <a:r>
              <a:rPr lang="en-US" sz="2000">
                <a:solidFill>
                  <a:srgbClr val="595959"/>
                </a:solidFill>
                <a:latin typeface="Corbel"/>
              </a:rPr>
              <a:t>Common Sentence Retrieval</a:t>
            </a:r>
            <a:endParaRPr/>
          </a:p>
          <a:p>
            <a:pPr>
              <a:lnSpc>
                <a:spcPct val="9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AN-Phrase Dataset</a:t>
            </a:r>
            <a:endParaRPr/>
          </a:p>
        </p:txBody>
      </p:sp>
      <p:sp>
        <p:nvSpPr>
          <p:cNvPr id="111"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 </a:t>
            </a:r>
            <a:r>
              <a:rPr lang="en-US" sz="2000">
                <a:solidFill>
                  <a:srgbClr val="595959"/>
                </a:solidFill>
                <a:latin typeface="Corbel"/>
              </a:rPr>
              <a:t>A data set of adjective and noun phrase Along with their annotated tags from 23 adjectives.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0" y="1123920"/>
            <a:ext cx="3383280" cy="4600800"/>
          </a:xfrm>
          <a:prstGeom prst="rect">
            <a:avLst/>
          </a:prstGeom>
        </p:spPr>
        <p:txBody>
          <a:bodyPr anchor="ctr"/>
          <a:p>
            <a:pPr>
              <a:lnSpc>
                <a:spcPct val="90000"/>
              </a:lnSpc>
            </a:pPr>
            <a:r>
              <a:rPr lang="en-US" sz="3600">
                <a:solidFill>
                  <a:srgbClr val="ffffff"/>
                </a:solidFill>
                <a:latin typeface="Corbel"/>
              </a:rPr>
              <a:t>Co-occurrence Matrix</a:t>
            </a:r>
            <a:endParaRPr/>
          </a:p>
        </p:txBody>
      </p:sp>
      <p:sp>
        <p:nvSpPr>
          <p:cNvPr id="113"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TF-IDF feature extraction technique.</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Classification</a:t>
            </a:r>
            <a:endParaRPr/>
          </a:p>
        </p:txBody>
      </p:sp>
      <p:sp>
        <p:nvSpPr>
          <p:cNvPr id="115"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Multinomail Naïve Bayes</a:t>
            </a:r>
            <a:endParaRPr/>
          </a:p>
          <a:p>
            <a:pPr>
              <a:lnSpc>
                <a:spcPct val="90000"/>
              </a:lnSpc>
              <a:buFont typeface="Wingdings 2" charset="2"/>
              <a:buChar char=""/>
            </a:pPr>
            <a:r>
              <a:rPr lang="en-US" sz="2000">
                <a:solidFill>
                  <a:srgbClr val="595959"/>
                </a:solidFill>
                <a:latin typeface="Corbel"/>
              </a:rPr>
              <a:t>Decision Tree</a:t>
            </a:r>
            <a:endParaRPr/>
          </a:p>
          <a:p>
            <a:pPr>
              <a:lnSpc>
                <a:spcPct val="90000"/>
              </a:lnSpc>
              <a:buFont typeface="Wingdings 2" charset="2"/>
              <a:buChar char=""/>
            </a:pPr>
            <a:r>
              <a:rPr lang="en-US" sz="2000">
                <a:solidFill>
                  <a:srgbClr val="595959"/>
                </a:solidFill>
                <a:latin typeface="Corbel"/>
              </a:rPr>
              <a:t>Random Forest</a:t>
            </a:r>
            <a:endParaRPr/>
          </a:p>
          <a:p>
            <a:pPr>
              <a:lnSpc>
                <a:spcPct val="90000"/>
              </a:lnSpc>
              <a:buFont typeface="Wingdings 2" charset="2"/>
              <a:buChar char=""/>
            </a:pPr>
            <a:r>
              <a:rPr lang="en-US" sz="2000">
                <a:solidFill>
                  <a:srgbClr val="595959"/>
                </a:solidFill>
                <a:latin typeface="Corbel"/>
              </a:rPr>
              <a:t>Logistic Regression</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Processing Flow</a:t>
            </a:r>
            <a:endParaRPr/>
          </a:p>
        </p:txBody>
      </p:sp>
      <p:pic>
        <p:nvPicPr>
          <p:cNvPr id="117" name="Picture 3" descr=""/>
          <p:cNvPicPr/>
          <p:nvPr/>
        </p:nvPicPr>
        <p:blipFill>
          <a:blip r:embed="rId1"/>
          <a:stretch>
            <a:fillRect/>
          </a:stretch>
        </p:blipFill>
        <p:spPr>
          <a:xfrm>
            <a:off x="4480560" y="365760"/>
            <a:ext cx="5943240" cy="6156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Results</a:t>
            </a:r>
            <a:endParaRPr/>
          </a:p>
        </p:txBody>
      </p:sp>
      <p:sp>
        <p:nvSpPr>
          <p:cNvPr id="119"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Demo will be given</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Conclusion</a:t>
            </a:r>
            <a:endParaRPr/>
          </a:p>
        </p:txBody>
      </p:sp>
      <p:sp>
        <p:nvSpPr>
          <p:cNvPr id="121"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Distributed Semantic Models provide an approach to find the metaphors in a document(Sentence) based on the context of a phrase that needs to be classified as literal or metaphorical. </a:t>
            </a:r>
            <a:endParaRPr/>
          </a:p>
          <a:p>
            <a:pPr>
              <a:lnSpc>
                <a:spcPct val="90000"/>
              </a:lnSpc>
              <a:buFont typeface="Wingdings 2" charset="2"/>
              <a:buChar char=""/>
            </a:pPr>
            <a:r>
              <a:rPr lang="en-US" sz="2000">
                <a:solidFill>
                  <a:srgbClr val="595959"/>
                </a:solidFill>
                <a:latin typeface="Corbel"/>
              </a:rPr>
              <a:t>This paper features an approach to classify a sentence from a set of corpora to be either literal or metaphorical. </a:t>
            </a:r>
            <a:endParaRPr/>
          </a:p>
          <a:p>
            <a:pPr>
              <a:lnSpc>
                <a:spcPct val="90000"/>
              </a:lnSpc>
              <a:buFont typeface="Wingdings 2" charset="2"/>
              <a:buChar char=""/>
            </a:pPr>
            <a:r>
              <a:rPr lang="en-US" sz="2000">
                <a:solidFill>
                  <a:srgbClr val="595959"/>
                </a:solidFill>
                <a:latin typeface="Corbel"/>
              </a:rPr>
              <a:t>Features are extracted based on TF-IDF extraction technique. </a:t>
            </a:r>
            <a:endParaRPr/>
          </a:p>
          <a:p>
            <a:pPr>
              <a:lnSpc>
                <a:spcPct val="90000"/>
              </a:lnSpc>
              <a:buFont typeface="Wingdings 2" charset="2"/>
              <a:buChar char=""/>
            </a:pPr>
            <a:r>
              <a:rPr lang="en-US" sz="2000">
                <a:solidFill>
                  <a:srgbClr val="595959"/>
                </a:solidFill>
                <a:latin typeface="Corbel"/>
              </a:rPr>
              <a:t>In order to perform the classification, four different classifiers are used namely "Multinomial Naive Bayes", "Decision Tree", "Random Forest" and Logistic Regression(Multinomial) were used.</a:t>
            </a:r>
            <a:endParaRPr/>
          </a:p>
          <a:p>
            <a:pPr>
              <a:lnSpc>
                <a:spcPct val="90000"/>
              </a:lnSpc>
              <a:buFont typeface="Wingdings 2" charset="2"/>
              <a:buChar char=""/>
            </a:pPr>
            <a:r>
              <a:rPr lang="en-US" sz="2000">
                <a:solidFill>
                  <a:srgbClr val="595959"/>
                </a:solidFill>
                <a:latin typeface="Corbel"/>
              </a:rPr>
              <a:t>Our experimental results show that out of these classifiers, Multinomial Naive Bayes stands out with accuracy of 84\%</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References</a:t>
            </a:r>
            <a:endParaRPr/>
          </a:p>
        </p:txBody>
      </p:sp>
      <p:sp>
        <p:nvSpPr>
          <p:cNvPr id="123"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From Frequency to Meaning: Vector Space Models of Semantics by Peter D. Turney peter. National Research Council Canada Ottawa and Ontario,Canada</a:t>
            </a:r>
            <a:endParaRPr/>
          </a:p>
          <a:p>
            <a:pPr>
              <a:lnSpc>
                <a:spcPct val="90000"/>
              </a:lnSpc>
              <a:buFont typeface="Wingdings 2" charset="2"/>
              <a:buChar char=""/>
            </a:pPr>
            <a:r>
              <a:rPr lang="en-US" sz="2000">
                <a:solidFill>
                  <a:srgbClr val="595959"/>
                </a:solidFill>
                <a:latin typeface="Corbel"/>
              </a:rPr>
              <a:t>Literal and Metaphorical Senses in Compositional Distributional Semantic Models</a:t>
            </a:r>
            <a:endParaRPr/>
          </a:p>
          <a:p>
            <a:pPr>
              <a:lnSpc>
                <a:spcPct val="90000"/>
              </a:lnSpc>
              <a:buFont typeface="Wingdings 2" charset="2"/>
              <a:buChar char=""/>
            </a:pPr>
            <a:r>
              <a:rPr lang="en-US" sz="2000" u="sng">
                <a:solidFill>
                  <a:srgbClr val="bde161"/>
                </a:solidFill>
                <a:latin typeface="Corbel"/>
              </a:rPr>
              <a:t>http</a:t>
            </a:r>
            <a:r>
              <a:rPr lang="en-US" sz="2000" u="sng">
                <a:solidFill>
                  <a:srgbClr val="bde161"/>
                </a:solidFill>
                <a:latin typeface="Corbel"/>
              </a:rPr>
              <a:t>://</a:t>
            </a:r>
            <a:r>
              <a:rPr lang="en-US" sz="2000" u="sng">
                <a:solidFill>
                  <a:srgbClr val="bde161"/>
                </a:solidFill>
                <a:latin typeface="Corbel"/>
              </a:rPr>
              <a:t>studentweb.cortland.edu/kayla.fivie/proj5/similes.html</a:t>
            </a:r>
            <a:endParaRPr/>
          </a:p>
          <a:p>
            <a:pPr>
              <a:lnSpc>
                <a:spcPct val="90000"/>
              </a:lnSpc>
              <a:buFont typeface="Wingdings 2" charset="2"/>
              <a:buChar char=""/>
            </a:pPr>
            <a:r>
              <a:rPr lang="en-US" sz="2000" u="sng">
                <a:solidFill>
                  <a:srgbClr val="bde161"/>
                </a:solidFill>
                <a:latin typeface="Corbel"/>
              </a:rPr>
              <a:t>https://</a:t>
            </a:r>
            <a:r>
              <a:rPr lang="en-US" sz="2000" u="sng">
                <a:solidFill>
                  <a:srgbClr val="bde161"/>
                </a:solidFill>
                <a:latin typeface="Corbel"/>
              </a:rPr>
              <a:t>medium.freecodecamp.org/how-to-process-textual-data-using-tf-idf-in-python-cd2bbc0a94a3</a:t>
            </a:r>
            <a:endParaRPr/>
          </a:p>
          <a:p>
            <a:pPr>
              <a:lnSpc>
                <a:spcPct val="90000"/>
              </a:lnSpc>
              <a:buFont typeface="Wingdings 2" charset="2"/>
              <a:buChar char=""/>
            </a:pPr>
            <a:r>
              <a:rPr lang="en-US" sz="2000" u="sng">
                <a:solidFill>
                  <a:srgbClr val="bde161"/>
                </a:solidFill>
                <a:latin typeface="Corbel"/>
              </a:rPr>
              <a:t>http://</a:t>
            </a:r>
            <a:r>
              <a:rPr lang="en-US" sz="2000" u="sng">
                <a:solidFill>
                  <a:srgbClr val="bde161"/>
                </a:solidFill>
                <a:latin typeface="Corbel"/>
              </a:rPr>
              <a:t>www.statsoft.com/textbook/naive-bayes-classifier</a:t>
            </a:r>
            <a:endParaRPr/>
          </a:p>
          <a:p>
            <a:pPr>
              <a:lnSpc>
                <a:spcPct val="90000"/>
              </a:lnSpc>
              <a:buFont typeface="Wingdings 2" charset="2"/>
              <a:buChar char=""/>
            </a:pPr>
            <a:r>
              <a:rPr lang="en-US" sz="2000" u="sng">
                <a:solidFill>
                  <a:srgbClr val="bde161"/>
                </a:solidFill>
                <a:latin typeface="Corbel"/>
              </a:rPr>
              <a:t>https://</a:t>
            </a:r>
            <a:r>
              <a:rPr lang="en-US" sz="2000" u="sng">
                <a:solidFill>
                  <a:srgbClr val="bde161"/>
                </a:solidFill>
                <a:latin typeface="Corbel"/>
              </a:rPr>
              <a:t>towardsdatascience.com/train-test-split-and-cross-validation-in-python-80b61beca4b6</a:t>
            </a:r>
            <a:endParaRPr/>
          </a:p>
          <a:p>
            <a:pPr>
              <a:lnSpc>
                <a:spcPct val="90000"/>
              </a:lnSpc>
              <a:buFont typeface="Wingdings 2" charset="2"/>
              <a:buChar char=""/>
            </a:pPr>
            <a:r>
              <a:rPr lang="en-US" sz="2000" u="sng">
                <a:solidFill>
                  <a:srgbClr val="bde161"/>
                </a:solidFill>
                <a:latin typeface="Corbel"/>
              </a:rPr>
              <a:t>https://classeval.wordpress.com/introduction/basic-evaluation-measures</a:t>
            </a:r>
            <a:r>
              <a:rPr lang="en-US" sz="2000" u="sng">
                <a:solidFill>
                  <a:srgbClr val="bde161"/>
                </a:solidFill>
                <a:latin typeface="Corbel"/>
              </a:rPr>
              <a:t>/</a:t>
            </a:r>
            <a:endParaRPr/>
          </a:p>
          <a:p>
            <a:pPr>
              <a:lnSpc>
                <a:spcPct val="90000"/>
              </a:lnSpc>
              <a:buFont typeface="Wingdings 2" charset="2"/>
              <a:buChar char=""/>
            </a:pPr>
            <a:r>
              <a:rPr lang="en-US" sz="2000" u="sng">
                <a:solidFill>
                  <a:srgbClr val="bde161"/>
                </a:solidFill>
                <a:latin typeface="Corbel"/>
              </a:rPr>
              <a:t>http://</a:t>
            </a:r>
            <a:r>
              <a:rPr lang="en-US" sz="2000" u="sng">
                <a:solidFill>
                  <a:srgbClr val="bde161"/>
                </a:solidFill>
                <a:latin typeface="Corbel"/>
              </a:rPr>
              <a:t>mines.humanoriented.com/classes/2010/fall/csci568/portfolio_exports/lguo/decisionTree.html</a:t>
            </a:r>
            <a:endParaRPr/>
          </a:p>
          <a:p>
            <a:pPr>
              <a:lnSpc>
                <a:spcPct val="9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Introduction</a:t>
            </a:r>
            <a:endParaRPr/>
          </a:p>
        </p:txBody>
      </p:sp>
      <p:sp>
        <p:nvSpPr>
          <p:cNvPr id="93"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Linguistic Items as ML classification problem</a:t>
            </a:r>
            <a:endParaRPr/>
          </a:p>
          <a:p>
            <a:pPr>
              <a:lnSpc>
                <a:spcPct val="90000"/>
              </a:lnSpc>
              <a:buFont typeface="Wingdings 2" charset="2"/>
              <a:buChar char=""/>
            </a:pPr>
            <a:r>
              <a:rPr lang="en-US" sz="2000">
                <a:solidFill>
                  <a:srgbClr val="595959"/>
                </a:solidFill>
                <a:latin typeface="Corbel"/>
              </a:rPr>
              <a:t>Distributional Semantic Models</a:t>
            </a:r>
            <a:endParaRPr/>
          </a:p>
          <a:p>
            <a:pPr>
              <a:lnSpc>
                <a:spcPct val="90000"/>
              </a:lnSpc>
              <a:buFont typeface="Wingdings 2" charset="2"/>
              <a:buChar char=""/>
            </a:pPr>
            <a:r>
              <a:rPr lang="en-US" sz="2000">
                <a:solidFill>
                  <a:srgbClr val="595959"/>
                </a:solidFill>
                <a:latin typeface="Corbel"/>
              </a:rPr>
              <a:t>Compositional DSMs</a:t>
            </a:r>
            <a:endParaRPr/>
          </a:p>
          <a:p>
            <a:pPr>
              <a:lnSpc>
                <a:spcPct val="90000"/>
              </a:lnSpc>
              <a:buFont typeface="Wingdings 2" charset="2"/>
              <a:buChar char=""/>
            </a:pPr>
            <a:r>
              <a:rPr lang="en-US" sz="2000">
                <a:solidFill>
                  <a:srgbClr val="595959"/>
                </a:solidFill>
                <a:latin typeface="Corbel"/>
              </a:rPr>
              <a:t>Preprocessing</a:t>
            </a:r>
            <a:endParaRPr/>
          </a:p>
          <a:p>
            <a:pPr>
              <a:lnSpc>
                <a:spcPct val="90000"/>
              </a:lnSpc>
              <a:buFont typeface="Wingdings 2" charset="2"/>
              <a:buChar char=""/>
            </a:pPr>
            <a:r>
              <a:rPr lang="en-US" sz="2000">
                <a:solidFill>
                  <a:srgbClr val="595959"/>
                </a:solidFill>
                <a:latin typeface="Corbel"/>
              </a:rPr>
              <a:t>Feature Detection</a:t>
            </a:r>
            <a:endParaRPr/>
          </a:p>
          <a:p>
            <a:pPr>
              <a:lnSpc>
                <a:spcPct val="90000"/>
              </a:lnSpc>
              <a:buFont typeface="Wingdings 2" charset="2"/>
              <a:buChar char=""/>
            </a:pPr>
            <a:r>
              <a:rPr lang="en-US" sz="2000">
                <a:solidFill>
                  <a:srgbClr val="595959"/>
                </a:solidFill>
                <a:latin typeface="Corbel"/>
              </a:rPr>
              <a:t>Classification</a:t>
            </a:r>
            <a:endParaRPr/>
          </a:p>
          <a:p>
            <a:pPr>
              <a:lnSpc>
                <a:spcPct val="90000"/>
              </a:lnSpc>
              <a:buFont typeface="Wingdings 2" charset="2"/>
              <a:buChar char=""/>
            </a:pPr>
            <a:r>
              <a:rPr lang="en-US" sz="2000">
                <a:solidFill>
                  <a:srgbClr val="595959"/>
                </a:solidFill>
                <a:latin typeface="Corbel"/>
              </a:rPr>
              <a:t>Results and Conclusion</a:t>
            </a: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Similes</a:t>
            </a:r>
            <a:endParaRPr/>
          </a:p>
        </p:txBody>
      </p:sp>
      <p:pic>
        <p:nvPicPr>
          <p:cNvPr id="95" name="Content Placeholder 3" descr=""/>
          <p:cNvPicPr/>
          <p:nvPr/>
        </p:nvPicPr>
        <p:blipFill>
          <a:blip r:embed="rId1"/>
          <a:stretch>
            <a:fillRect/>
          </a:stretch>
        </p:blipFill>
        <p:spPr>
          <a:xfrm>
            <a:off x="5183280" y="1023840"/>
            <a:ext cx="4686120" cy="48002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Metaphors</a:t>
            </a:r>
            <a:endParaRPr/>
          </a:p>
        </p:txBody>
      </p:sp>
      <p:pic>
        <p:nvPicPr>
          <p:cNvPr id="97" name="Content Placeholder 3" descr=""/>
          <p:cNvPicPr/>
          <p:nvPr/>
        </p:nvPicPr>
        <p:blipFill>
          <a:blip r:embed="rId1"/>
          <a:stretch>
            <a:fillRect/>
          </a:stretch>
        </p:blipFill>
        <p:spPr>
          <a:xfrm>
            <a:off x="4318200" y="863640"/>
            <a:ext cx="6416280" cy="5121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Idioms</a:t>
            </a:r>
            <a:endParaRPr/>
          </a:p>
        </p:txBody>
      </p:sp>
      <p:pic>
        <p:nvPicPr>
          <p:cNvPr id="99" name="Content Placeholder 3" descr=""/>
          <p:cNvPicPr/>
          <p:nvPr/>
        </p:nvPicPr>
        <p:blipFill>
          <a:blip r:embed="rId1"/>
          <a:stretch>
            <a:fillRect/>
          </a:stretch>
        </p:blipFill>
        <p:spPr>
          <a:xfrm>
            <a:off x="4192920" y="1290960"/>
            <a:ext cx="6666480" cy="4266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0" y="1123920"/>
            <a:ext cx="3383280" cy="4600800"/>
          </a:xfrm>
          <a:prstGeom prst="rect">
            <a:avLst/>
          </a:prstGeom>
        </p:spPr>
        <p:txBody>
          <a:bodyPr anchor="ctr"/>
          <a:p>
            <a:pPr>
              <a:lnSpc>
                <a:spcPct val="90000"/>
              </a:lnSpc>
            </a:pPr>
            <a:r>
              <a:rPr lang="en-US" sz="3600">
                <a:solidFill>
                  <a:srgbClr val="ffffff"/>
                </a:solidFill>
                <a:latin typeface="Corbel"/>
              </a:rPr>
              <a:t>Distributional Semantic Models</a:t>
            </a:r>
            <a:endParaRPr/>
          </a:p>
        </p:txBody>
      </p:sp>
      <p:sp>
        <p:nvSpPr>
          <p:cNvPr id="101"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Distributional hypothesis</a:t>
            </a:r>
            <a:endParaRPr/>
          </a:p>
          <a:p>
            <a:pPr>
              <a:lnSpc>
                <a:spcPct val="90000"/>
              </a:lnSpc>
              <a:buFont typeface="Wingdings 2" charset="2"/>
              <a:buChar char=""/>
            </a:pPr>
            <a:r>
              <a:rPr lang="en-US" sz="2000">
                <a:solidFill>
                  <a:srgbClr val="595959"/>
                </a:solidFill>
                <a:latin typeface="Corbel"/>
              </a:rPr>
              <a:t>A word is known by the company it keeps.</a:t>
            </a:r>
            <a:endParaRPr/>
          </a:p>
          <a:p>
            <a:pPr>
              <a:lnSpc>
                <a:spcPct val="100000"/>
              </a:lnSpc>
            </a:pPr>
            <a:endParaRPr/>
          </a:p>
          <a:p>
            <a:pPr>
              <a:lnSpc>
                <a:spcPct val="9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0" y="1123920"/>
            <a:ext cx="3200040" cy="4600800"/>
          </a:xfrm>
          <a:prstGeom prst="rect">
            <a:avLst/>
          </a:prstGeom>
        </p:spPr>
        <p:txBody>
          <a:bodyPr anchor="ctr"/>
          <a:p>
            <a:pPr>
              <a:lnSpc>
                <a:spcPct val="90000"/>
              </a:lnSpc>
            </a:pPr>
            <a:r>
              <a:rPr lang="en-US" sz="3600">
                <a:solidFill>
                  <a:srgbClr val="ffffff"/>
                </a:solidFill>
                <a:latin typeface="Corbel"/>
              </a:rPr>
              <a:t>Linguistic  processing for </a:t>
            </a:r>
            <a:r>
              <a:rPr lang="en-US" sz="3600">
                <a:solidFill>
                  <a:srgbClr val="ffffff"/>
                </a:solidFill>
                <a:latin typeface="Corbel"/>
              </a:rPr>
              <a:t>
</a:t>
            </a:r>
            <a:r>
              <a:rPr lang="en-US" sz="3600">
                <a:solidFill>
                  <a:srgbClr val="ffffff"/>
                </a:solidFill>
                <a:latin typeface="Corbel"/>
              </a:rPr>
              <a:t>DSM</a:t>
            </a:r>
            <a:endParaRPr/>
          </a:p>
        </p:txBody>
      </p:sp>
      <p:sp>
        <p:nvSpPr>
          <p:cNvPr id="103"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Tokenization</a:t>
            </a:r>
            <a:endParaRPr/>
          </a:p>
          <a:p>
            <a:pPr>
              <a:lnSpc>
                <a:spcPct val="90000"/>
              </a:lnSpc>
              <a:buFont typeface="Wingdings 2" charset="2"/>
              <a:buChar char=""/>
            </a:pPr>
            <a:r>
              <a:rPr lang="en-US" sz="2000">
                <a:solidFill>
                  <a:srgbClr val="595959"/>
                </a:solidFill>
                <a:latin typeface="Corbel"/>
              </a:rPr>
              <a:t>Normalization</a:t>
            </a:r>
            <a:endParaRPr/>
          </a:p>
          <a:p>
            <a:pPr>
              <a:lnSpc>
                <a:spcPct val="90000"/>
              </a:lnSpc>
              <a:buFont typeface="Wingdings 2" charset="2"/>
              <a:buChar char=""/>
            </a:pPr>
            <a:r>
              <a:rPr lang="en-US" sz="2000">
                <a:solidFill>
                  <a:srgbClr val="595959"/>
                </a:solidFill>
                <a:latin typeface="Corbel"/>
              </a:rPr>
              <a:t>Annotation</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0" y="1123920"/>
            <a:ext cx="3383280" cy="4600800"/>
          </a:xfrm>
          <a:prstGeom prst="rect">
            <a:avLst/>
          </a:prstGeom>
        </p:spPr>
        <p:txBody>
          <a:bodyPr anchor="ctr"/>
          <a:p>
            <a:pPr>
              <a:lnSpc>
                <a:spcPct val="90000"/>
              </a:lnSpc>
            </a:pPr>
            <a:r>
              <a:rPr lang="en-US" sz="3600">
                <a:solidFill>
                  <a:srgbClr val="ffffff"/>
                </a:solidFill>
                <a:latin typeface="Corbel"/>
              </a:rPr>
              <a:t>Mathematical Processing for DSM</a:t>
            </a:r>
            <a:endParaRPr/>
          </a:p>
        </p:txBody>
      </p:sp>
      <p:sp>
        <p:nvSpPr>
          <p:cNvPr id="105"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Building the Frequency Matrix</a:t>
            </a:r>
            <a:endParaRPr/>
          </a:p>
          <a:p>
            <a:pPr>
              <a:lnSpc>
                <a:spcPct val="90000"/>
              </a:lnSpc>
              <a:buFont typeface="Wingdings 2" charset="2"/>
              <a:buChar char=""/>
            </a:pPr>
            <a:r>
              <a:rPr lang="en-US" sz="2000">
                <a:solidFill>
                  <a:srgbClr val="595959"/>
                </a:solidFill>
                <a:latin typeface="Corbel"/>
              </a:rPr>
              <a:t>Word-Context Matrix</a:t>
            </a:r>
            <a:endParaRPr/>
          </a:p>
          <a:p>
            <a:pPr>
              <a:lnSpc>
                <a:spcPct val="90000"/>
              </a:lnSpc>
            </a:pPr>
            <a:endParaRPr/>
          </a:p>
          <a:p>
            <a:pPr>
              <a:lnSpc>
                <a:spcPct val="9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0" y="1123920"/>
            <a:ext cx="3383280" cy="4600800"/>
          </a:xfrm>
          <a:prstGeom prst="rect">
            <a:avLst/>
          </a:prstGeom>
        </p:spPr>
        <p:txBody>
          <a:bodyPr anchor="ctr"/>
          <a:p>
            <a:pPr>
              <a:lnSpc>
                <a:spcPct val="90000"/>
              </a:lnSpc>
            </a:pPr>
            <a:r>
              <a:rPr lang="en-US" sz="3600">
                <a:solidFill>
                  <a:srgbClr val="ffffff"/>
                </a:solidFill>
                <a:latin typeface="Corbel"/>
              </a:rPr>
              <a:t>Compositional Distributional Semantic Models</a:t>
            </a:r>
            <a:endParaRPr/>
          </a:p>
        </p:txBody>
      </p:sp>
      <p:sp>
        <p:nvSpPr>
          <p:cNvPr id="107" name="TextShape 2"/>
          <p:cNvSpPr txBox="1"/>
          <p:nvPr/>
        </p:nvSpPr>
        <p:spPr>
          <a:xfrm>
            <a:off x="3869280" y="864000"/>
            <a:ext cx="7314840" cy="5120280"/>
          </a:xfrm>
          <a:prstGeom prst="rect">
            <a:avLst/>
          </a:prstGeom>
        </p:spPr>
        <p:txBody>
          <a:bodyPr anchor="ctr"/>
          <a:p>
            <a:pPr>
              <a:lnSpc>
                <a:spcPct val="90000"/>
              </a:lnSpc>
              <a:buFont typeface="Wingdings 2" charset="2"/>
              <a:buChar char=""/>
            </a:pPr>
            <a:r>
              <a:rPr lang="en-US" sz="2000">
                <a:solidFill>
                  <a:srgbClr val="595959"/>
                </a:solidFill>
                <a:latin typeface="Corbel"/>
              </a:rPr>
              <a:t>Compositional Metaphor Theory</a:t>
            </a:r>
            <a:endParaRPr/>
          </a:p>
          <a:p>
            <a:pPr>
              <a:lnSpc>
                <a:spcPct val="90000"/>
              </a:lnSpc>
              <a:buFont typeface="Wingdings 2" charset="2"/>
              <a:buChar char=""/>
            </a:pPr>
            <a:r>
              <a:rPr lang="en-US" sz="2000">
                <a:solidFill>
                  <a:srgbClr val="595959"/>
                </a:solidFill>
                <a:latin typeface="Corbel"/>
              </a:rPr>
              <a:t>Conceptual Metaphors</a:t>
            </a:r>
            <a:endParaRPr/>
          </a:p>
          <a:p>
            <a:pPr>
              <a:lnSpc>
                <a:spcPct val="90000"/>
              </a:lnSpc>
              <a:buFont typeface="Wingdings 2" charset="2"/>
              <a:buChar char=""/>
            </a:pPr>
            <a:r>
              <a:rPr lang="en-US" sz="2000">
                <a:solidFill>
                  <a:srgbClr val="595959"/>
                </a:solidFill>
                <a:latin typeface="Corbel"/>
              </a:rPr>
              <a:t>Linguistic Metaphors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