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784B4-EE4F-4D70-A3F0-DD30B3DF1A3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4D52-25F8-404B-A5A0-2757EBBF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00D6D2D-58DB-457E-BA0B-41EC2BB8BAF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6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3946-D161-4DC8-954B-CE7DF5BE4E4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FE99-9FBC-4E86-879D-2815EE6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3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Ames Home Sales Data Set</a:t>
            </a:r>
          </a:p>
        </p:txBody>
      </p:sp>
      <p:pic>
        <p:nvPicPr>
          <p:cNvPr id="2253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67446"/>
            <a:ext cx="5205413" cy="4084638"/>
          </a:xfrm>
          <a:ln w="28575">
            <a:solidFill>
              <a:schemeClr val="tx1"/>
            </a:solidFill>
          </a:ln>
        </p:spPr>
      </p:pic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E74330B-3D5B-4CFD-96C3-13A21C8D1FDC}" type="slidenum">
              <a:rPr lang="en-US"/>
              <a:pPr/>
              <a:t>2</a:t>
            </a:fld>
            <a:endParaRPr lang="en-US"/>
          </a:p>
        </p:txBody>
      </p:sp>
      <p:sp>
        <p:nvSpPr>
          <p:cNvPr id="10" name="Pentagon 9"/>
          <p:cNvSpPr/>
          <p:nvPr/>
        </p:nvSpPr>
        <p:spPr bwMode="auto">
          <a:xfrm rot="16200000">
            <a:off x="4225952" y="2918619"/>
            <a:ext cx="647700" cy="533400"/>
          </a:xfrm>
          <a:prstGeom prst="homePlat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1926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original </a:t>
            </a:r>
            <a:r>
              <a:rPr lang="en-US" sz="3200" dirty="0" smtClean="0"/>
              <a:t>“Ames </a:t>
            </a:r>
            <a:r>
              <a:rPr lang="en-US" sz="3200" dirty="0" smtClean="0"/>
              <a:t>Home </a:t>
            </a:r>
            <a:r>
              <a:rPr lang="en-US" sz="3200" dirty="0" smtClean="0"/>
              <a:t>Sales” dataset </a:t>
            </a:r>
            <a:r>
              <a:rPr lang="en-US" sz="3200" dirty="0"/>
              <a:t>contains information about the sale of individual residential property in Ames, Iowa, from 2006 to </a:t>
            </a:r>
            <a:r>
              <a:rPr lang="en-US" sz="3200" dirty="0" smtClean="0"/>
              <a:t>2010 including </a:t>
            </a:r>
            <a:r>
              <a:rPr lang="en-US" sz="3200" dirty="0"/>
              <a:t>2,930 observations </a:t>
            </a:r>
            <a:r>
              <a:rPr lang="en-US" sz="3200" dirty="0" smtClean="0"/>
              <a:t>and 98 </a:t>
            </a:r>
            <a:r>
              <a:rPr lang="en-US" sz="3200" dirty="0" smtClean="0"/>
              <a:t>explanatory </a:t>
            </a:r>
            <a:r>
              <a:rPr lang="en-US" sz="3200" dirty="0"/>
              <a:t>variables involved in assessing home values. </a:t>
            </a:r>
            <a:r>
              <a:rPr lang="en-US" sz="3200" dirty="0" smtClean="0"/>
              <a:t>In </a:t>
            </a:r>
            <a:r>
              <a:rPr lang="en-US" sz="3200" dirty="0"/>
              <a:t>addition, </a:t>
            </a:r>
            <a:r>
              <a:rPr lang="en-US" sz="3200" dirty="0" smtClean="0"/>
              <a:t>new </a:t>
            </a:r>
            <a:r>
              <a:rPr lang="en-US" sz="3200" dirty="0" smtClean="0"/>
              <a:t>variables </a:t>
            </a:r>
            <a:r>
              <a:rPr lang="en-US" sz="3200" dirty="0" smtClean="0"/>
              <a:t>such as</a:t>
            </a:r>
            <a:r>
              <a:rPr lang="en-US" sz="3200" dirty="0" smtClean="0"/>
              <a:t> </a:t>
            </a:r>
            <a:r>
              <a:rPr lang="en-US" sz="3200" dirty="0" smtClean="0"/>
              <a:t>the </a:t>
            </a:r>
            <a:r>
              <a:rPr lang="en-US" sz="3200" dirty="0"/>
              <a:t>natural log of the sale price of the </a:t>
            </a:r>
            <a:r>
              <a:rPr lang="en-US" sz="3200" dirty="0" smtClean="0"/>
              <a:t>homes are created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2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09600"/>
            <a:ext cx="6477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 subset </a:t>
            </a:r>
            <a:r>
              <a:rPr lang="en-US" sz="3200" dirty="0"/>
              <a:t>of the full data set, for homes with normal sales conditions (to avoid analyzing foreclosure or distressed sales) and gross living area of 1,500 square feet </a:t>
            </a:r>
            <a:r>
              <a:rPr lang="en-US" sz="3200" dirty="0" smtClean="0"/>
              <a:t>or </a:t>
            </a:r>
            <a:r>
              <a:rPr lang="en-US" sz="3200" dirty="0"/>
              <a:t>less (to focus on homes of modest size</a:t>
            </a:r>
            <a:r>
              <a:rPr lang="en-US" sz="3200" dirty="0" smtClean="0"/>
              <a:t>) is obtained.</a:t>
            </a:r>
          </a:p>
          <a:p>
            <a:endParaRPr lang="en-US" sz="3200" dirty="0"/>
          </a:p>
          <a:p>
            <a:r>
              <a:rPr lang="en-US" sz="3200" dirty="0"/>
              <a:t>E</a:t>
            </a:r>
            <a:r>
              <a:rPr lang="en-US" sz="3200" dirty="0" smtClean="0"/>
              <a:t>ach team is given a dataset of </a:t>
            </a:r>
            <a:r>
              <a:rPr lang="en-US" sz="3200" dirty="0" smtClean="0"/>
              <a:t>1000 </a:t>
            </a:r>
            <a:r>
              <a:rPr lang="en-US" sz="3200" dirty="0" smtClean="0"/>
              <a:t>houses randomly selected from that subset.  Your job is to analyze the data and provide me with your findings for each problem listed.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373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fields.docx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This file contains data fields along with their length, label, format &amp; </a:t>
            </a:r>
            <a:r>
              <a:rPr lang="en-US" dirty="0" err="1" smtClean="0"/>
              <a:t>informat</a:t>
            </a:r>
            <a:r>
              <a:rPr lang="en-US" dirty="0" smtClean="0"/>
              <a:t> in the original dataset</a:t>
            </a:r>
          </a:p>
          <a:p>
            <a:endParaRPr lang="en-US" dirty="0" smtClean="0"/>
          </a:p>
          <a:p>
            <a:r>
              <a:rPr lang="en-US" dirty="0" smtClean="0"/>
              <a:t>Project 2 -Problems.docx</a:t>
            </a:r>
          </a:p>
          <a:p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his file contains the </a:t>
            </a:r>
            <a:r>
              <a:rPr lang="en-US" dirty="0" smtClean="0"/>
              <a:t>set </a:t>
            </a:r>
            <a:r>
              <a:rPr lang="en-US" dirty="0" smtClean="0"/>
              <a:t>of the </a:t>
            </a:r>
            <a:r>
              <a:rPr lang="en-US" dirty="0" smtClean="0"/>
              <a:t>problems </a:t>
            </a:r>
            <a:r>
              <a:rPr lang="en-US" dirty="0" smtClean="0"/>
              <a:t>you are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Report </a:t>
            </a:r>
            <a:r>
              <a:rPr lang="en-US" dirty="0" smtClean="0"/>
              <a:t>– consisting of technical &amp; non-technical sections, appendix with your SAS program (in which you will have the codes for all parts) , outputs, and references. </a:t>
            </a:r>
          </a:p>
          <a:p>
            <a:pPr lvl="1"/>
            <a:r>
              <a:rPr lang="en-US" dirty="0" smtClean="0"/>
              <a:t>For each part before the </a:t>
            </a:r>
            <a:r>
              <a:rPr lang="en-US" dirty="0"/>
              <a:t>corresponding SAS </a:t>
            </a:r>
            <a:r>
              <a:rPr lang="en-US" dirty="0" smtClean="0"/>
              <a:t>code, provide a statement within /* */ to describe for what the code is written.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 smtClean="0"/>
              <a:t>example:  /* </a:t>
            </a:r>
            <a:r>
              <a:rPr lang="en-US" dirty="0" smtClean="0"/>
              <a:t>Problem </a:t>
            </a:r>
            <a:r>
              <a:rPr lang="en-US" dirty="0" smtClean="0"/>
              <a:t>2: The following 	code 	generates  plots </a:t>
            </a:r>
            <a:r>
              <a:rPr lang="en-US" dirty="0"/>
              <a:t>and descriptive statistics for </a:t>
            </a:r>
            <a:r>
              <a:rPr lang="en-US" dirty="0" smtClean="0"/>
              <a:t> the</a:t>
            </a:r>
            <a:r>
              <a:rPr lang="en-US" dirty="0" smtClean="0"/>
              <a:t>	continuous </a:t>
            </a:r>
            <a:r>
              <a:rPr lang="en-US" dirty="0" smtClean="0"/>
              <a:t>variables ….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Deliverables-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Put your team # (that is given to you with the dataset) on the </a:t>
            </a:r>
            <a:r>
              <a:rPr lang="en-US" dirty="0"/>
              <a:t>cover page of your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Put the team name, such as OZD_PROF</a:t>
            </a:r>
            <a:endParaRPr lang="en-US" dirty="0" smtClean="0"/>
          </a:p>
          <a:p>
            <a:r>
              <a:rPr lang="en-US" dirty="0" smtClean="0"/>
              <a:t>List the team members</a:t>
            </a:r>
            <a:endParaRPr lang="en-US" dirty="0" smtClean="0"/>
          </a:p>
          <a:p>
            <a:r>
              <a:rPr lang="en-US" dirty="0" smtClean="0"/>
              <a:t>Rename your SAS program with an extension of your team name # and submit it </a:t>
            </a:r>
            <a:r>
              <a:rPr lang="en-US" dirty="0" smtClean="0"/>
              <a:t>to </a:t>
            </a:r>
            <a:r>
              <a:rPr lang="en-US" dirty="0" smtClean="0"/>
              <a:t>the slot reserved in </a:t>
            </a:r>
            <a:r>
              <a:rPr lang="en-US" dirty="0" smtClean="0"/>
              <a:t>Blackboard</a:t>
            </a:r>
          </a:p>
          <a:p>
            <a:pPr lvl="1"/>
            <a:r>
              <a:rPr lang="en-US" dirty="0"/>
              <a:t>For example:  proj2_team20 if your team # is 20</a:t>
            </a:r>
          </a:p>
          <a:p>
            <a:pPr lvl="1"/>
            <a:r>
              <a:rPr lang="en-US" dirty="0" smtClean="0"/>
              <a:t>Only one of the team members is to turn in the assignment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762000"/>
          </a:xfrm>
        </p:spPr>
        <p:txBody>
          <a:bodyPr>
            <a:noAutofit/>
          </a:bodyPr>
          <a:lstStyle/>
          <a:p>
            <a:r>
              <a:rPr lang="en-US" sz="2900" b="1" dirty="0" smtClean="0">
                <a:solidFill>
                  <a:srgbClr val="00B050"/>
                </a:solidFill>
              </a:rPr>
              <a:t>Deadline</a:t>
            </a:r>
            <a:r>
              <a:rPr lang="en-US" sz="2900" b="1" dirty="0">
                <a:solidFill>
                  <a:srgbClr val="00B050"/>
                </a:solidFill>
              </a:rPr>
              <a:t> Thursday, 11/30 by 3:30pm for both sessions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1" y="990600"/>
            <a:ext cx="8603673" cy="5943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Electronic </a:t>
            </a:r>
            <a:r>
              <a:rPr lang="en-US" sz="2800" b="1" dirty="0">
                <a:solidFill>
                  <a:srgbClr val="0033CC"/>
                </a:solidFill>
              </a:rPr>
              <a:t>copy:</a:t>
            </a:r>
          </a:p>
          <a:p>
            <a:pPr lvl="1"/>
            <a:r>
              <a:rPr lang="en-US" sz="2400" b="1" dirty="0" smtClean="0"/>
              <a:t>the report along with all the supplementary files, output and the code have to be submitted by the deadline to the slot reserved on BB</a:t>
            </a:r>
          </a:p>
          <a:p>
            <a:pPr lvl="1"/>
            <a:r>
              <a:rPr lang="en-US" sz="2400" b="1" dirty="0"/>
              <a:t>If a team misses to submit their files , all members on that team will receive a ZERO. no exception to the rule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33CC"/>
                </a:solidFill>
              </a:rPr>
              <a:t>Hard </a:t>
            </a:r>
            <a:r>
              <a:rPr lang="en-US" b="1" dirty="0">
                <a:solidFill>
                  <a:srgbClr val="0033CC"/>
                </a:solidFill>
              </a:rPr>
              <a:t>copy (printout): </a:t>
            </a:r>
            <a:endParaRPr lang="en-US" b="1" dirty="0" smtClean="0">
              <a:solidFill>
                <a:srgbClr val="0033CC"/>
              </a:solidFill>
            </a:endParaRPr>
          </a:p>
          <a:p>
            <a:pPr marL="742950" lvl="2" indent="-342900"/>
            <a:r>
              <a:rPr lang="en-US" b="1" dirty="0" smtClean="0">
                <a:solidFill>
                  <a:srgbClr val="7030A0"/>
                </a:solidFill>
              </a:rPr>
              <a:t>Monday </a:t>
            </a:r>
            <a:r>
              <a:rPr lang="en-US" b="1" dirty="0" smtClean="0">
                <a:solidFill>
                  <a:srgbClr val="7030A0"/>
                </a:solidFill>
              </a:rPr>
              <a:t>class: </a:t>
            </a:r>
            <a:r>
              <a:rPr lang="en-US" dirty="0" smtClean="0"/>
              <a:t>there will be a box by my office (UH2115) in which you will turn it by the deadline</a:t>
            </a:r>
          </a:p>
          <a:p>
            <a:pPr marL="742950" lvl="2" indent="-342900"/>
            <a:r>
              <a:rPr lang="en-US" b="1" dirty="0" smtClean="0">
                <a:solidFill>
                  <a:srgbClr val="7030A0"/>
                </a:solidFill>
              </a:rPr>
              <a:t>Tue/Thu </a:t>
            </a:r>
            <a:r>
              <a:rPr lang="en-US" b="1" dirty="0">
                <a:solidFill>
                  <a:srgbClr val="7030A0"/>
                </a:solidFill>
              </a:rPr>
              <a:t>class: </a:t>
            </a:r>
            <a:r>
              <a:rPr lang="en-US" dirty="0" smtClean="0"/>
              <a:t>in </a:t>
            </a:r>
            <a:r>
              <a:rPr lang="en-US" dirty="0"/>
              <a:t>person to me at 3:30pm when I arrive to the classroom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(including outputs)</a:t>
            </a:r>
          </a:p>
          <a:p>
            <a:pPr lvl="1"/>
            <a:r>
              <a:rPr lang="en-US" dirty="0" smtClean="0"/>
              <a:t>Max 20 pages (-2 points for each extra page)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58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453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 2 Details</vt:lpstr>
      <vt:lpstr>The Ames Home Sales Data Set</vt:lpstr>
      <vt:lpstr>PowerPoint Presentation</vt:lpstr>
      <vt:lpstr>PowerPoint Presentation</vt:lpstr>
      <vt:lpstr>Documents</vt:lpstr>
      <vt:lpstr>Deliverables</vt:lpstr>
      <vt:lpstr>Deliverables- con’t</vt:lpstr>
      <vt:lpstr>Deadline Thursday, 11/30 by 3:30pm for both sessions</vt:lpstr>
      <vt:lpstr>File size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General Info</dc:title>
  <dc:creator>Lara</dc:creator>
  <cp:lastModifiedBy>Unsal Ozdogru</cp:lastModifiedBy>
  <cp:revision>52</cp:revision>
  <dcterms:created xsi:type="dcterms:W3CDTF">2016-04-14T01:22:36Z</dcterms:created>
  <dcterms:modified xsi:type="dcterms:W3CDTF">2017-11-13T03:02:27Z</dcterms:modified>
</cp:coreProperties>
</file>