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C9FBD4B-D684-4567-98CE-D3F31BA73627}">
          <p14:sldIdLst>
            <p14:sldId id="256"/>
            <p14:sldId id="257"/>
            <p14:sldId id="258"/>
            <p14:sldId id="259"/>
            <p14:sldId id="260"/>
            <p14:sldId id="261"/>
            <p14:sldId id="262"/>
            <p14:sldId id="263"/>
            <p14:sldId id="264"/>
            <p14:sldId id="265"/>
            <p14:sldId id="266"/>
            <p14:sldId id="267"/>
            <p14:sldId id="268"/>
            <p14:sldId id="269"/>
            <p14:sldId id="270"/>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37C272-67E5-414C-A56E-A228F15C4843}" type="datetimeFigureOut">
              <a:rPr lang="en-IN" smtClean="0"/>
              <a:t>29-03-2025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559D91-7AAF-416F-A4A4-7E3CCF362063}" type="slidenum">
              <a:rPr lang="en-IN" smtClean="0"/>
              <a:t>‹#›</a:t>
            </a:fld>
            <a:endParaRPr lang="en-IN"/>
          </a:p>
        </p:txBody>
      </p:sp>
    </p:spTree>
    <p:extLst>
      <p:ext uri="{BB962C8B-B14F-4D97-AF65-F5344CB8AC3E}">
        <p14:creationId xmlns:p14="http://schemas.microsoft.com/office/powerpoint/2010/main" val="3841386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37C272-67E5-414C-A56E-A228F15C4843}" type="datetimeFigureOut">
              <a:rPr lang="en-IN" smtClean="0"/>
              <a:t>29-03-2025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559D91-7AAF-416F-A4A4-7E3CCF362063}" type="slidenum">
              <a:rPr lang="en-IN" smtClean="0"/>
              <a:t>‹#›</a:t>
            </a:fld>
            <a:endParaRPr lang="en-IN"/>
          </a:p>
        </p:txBody>
      </p:sp>
    </p:spTree>
    <p:extLst>
      <p:ext uri="{BB962C8B-B14F-4D97-AF65-F5344CB8AC3E}">
        <p14:creationId xmlns:p14="http://schemas.microsoft.com/office/powerpoint/2010/main" val="2396655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37C272-67E5-414C-A56E-A228F15C4843}" type="datetimeFigureOut">
              <a:rPr lang="en-IN" smtClean="0"/>
              <a:t>29-03-2025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559D91-7AAF-416F-A4A4-7E3CCF36206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57392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37C272-67E5-414C-A56E-A228F15C4843}" type="datetimeFigureOut">
              <a:rPr lang="en-IN" smtClean="0"/>
              <a:t>29-03-2025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559D91-7AAF-416F-A4A4-7E3CCF362063}" type="slidenum">
              <a:rPr lang="en-IN" smtClean="0"/>
              <a:t>‹#›</a:t>
            </a:fld>
            <a:endParaRPr lang="en-IN"/>
          </a:p>
        </p:txBody>
      </p:sp>
    </p:spTree>
    <p:extLst>
      <p:ext uri="{BB962C8B-B14F-4D97-AF65-F5344CB8AC3E}">
        <p14:creationId xmlns:p14="http://schemas.microsoft.com/office/powerpoint/2010/main" val="135307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37C272-67E5-414C-A56E-A228F15C4843}" type="datetimeFigureOut">
              <a:rPr lang="en-IN" smtClean="0"/>
              <a:t>29-03-2025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559D91-7AAF-416F-A4A4-7E3CCF36206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807149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37C272-67E5-414C-A56E-A228F15C4843}" type="datetimeFigureOut">
              <a:rPr lang="en-IN" smtClean="0"/>
              <a:t>29-03-2025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559D91-7AAF-416F-A4A4-7E3CCF362063}" type="slidenum">
              <a:rPr lang="en-IN" smtClean="0"/>
              <a:t>‹#›</a:t>
            </a:fld>
            <a:endParaRPr lang="en-IN"/>
          </a:p>
        </p:txBody>
      </p:sp>
    </p:spTree>
    <p:extLst>
      <p:ext uri="{BB962C8B-B14F-4D97-AF65-F5344CB8AC3E}">
        <p14:creationId xmlns:p14="http://schemas.microsoft.com/office/powerpoint/2010/main" val="30399538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37C272-67E5-414C-A56E-A228F15C4843}" type="datetimeFigureOut">
              <a:rPr lang="en-IN" smtClean="0"/>
              <a:t>29-03-2025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559D91-7AAF-416F-A4A4-7E3CCF362063}" type="slidenum">
              <a:rPr lang="en-IN" smtClean="0"/>
              <a:t>‹#›</a:t>
            </a:fld>
            <a:endParaRPr lang="en-IN"/>
          </a:p>
        </p:txBody>
      </p:sp>
    </p:spTree>
    <p:extLst>
      <p:ext uri="{BB962C8B-B14F-4D97-AF65-F5344CB8AC3E}">
        <p14:creationId xmlns:p14="http://schemas.microsoft.com/office/powerpoint/2010/main" val="37299196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37C272-67E5-414C-A56E-A228F15C4843}" type="datetimeFigureOut">
              <a:rPr lang="en-IN" smtClean="0"/>
              <a:t>29-03-2025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559D91-7AAF-416F-A4A4-7E3CCF362063}" type="slidenum">
              <a:rPr lang="en-IN" smtClean="0"/>
              <a:t>‹#›</a:t>
            </a:fld>
            <a:endParaRPr lang="en-IN"/>
          </a:p>
        </p:txBody>
      </p:sp>
    </p:spTree>
    <p:extLst>
      <p:ext uri="{BB962C8B-B14F-4D97-AF65-F5344CB8AC3E}">
        <p14:creationId xmlns:p14="http://schemas.microsoft.com/office/powerpoint/2010/main" val="2783994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37C272-67E5-414C-A56E-A228F15C4843}" type="datetimeFigureOut">
              <a:rPr lang="en-IN" smtClean="0"/>
              <a:t>29-03-2025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559D91-7AAF-416F-A4A4-7E3CCF362063}" type="slidenum">
              <a:rPr lang="en-IN" smtClean="0"/>
              <a:t>‹#›</a:t>
            </a:fld>
            <a:endParaRPr lang="en-IN"/>
          </a:p>
        </p:txBody>
      </p:sp>
    </p:spTree>
    <p:extLst>
      <p:ext uri="{BB962C8B-B14F-4D97-AF65-F5344CB8AC3E}">
        <p14:creationId xmlns:p14="http://schemas.microsoft.com/office/powerpoint/2010/main" val="206872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37C272-67E5-414C-A56E-A228F15C4843}" type="datetimeFigureOut">
              <a:rPr lang="en-IN" smtClean="0"/>
              <a:t>29-03-2025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559D91-7AAF-416F-A4A4-7E3CCF362063}" type="slidenum">
              <a:rPr lang="en-IN" smtClean="0"/>
              <a:t>‹#›</a:t>
            </a:fld>
            <a:endParaRPr lang="en-IN"/>
          </a:p>
        </p:txBody>
      </p:sp>
    </p:spTree>
    <p:extLst>
      <p:ext uri="{BB962C8B-B14F-4D97-AF65-F5344CB8AC3E}">
        <p14:creationId xmlns:p14="http://schemas.microsoft.com/office/powerpoint/2010/main" val="1481923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37C272-67E5-414C-A56E-A228F15C4843}" type="datetimeFigureOut">
              <a:rPr lang="en-IN" smtClean="0"/>
              <a:t>29-03-2025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559D91-7AAF-416F-A4A4-7E3CCF362063}" type="slidenum">
              <a:rPr lang="en-IN" smtClean="0"/>
              <a:t>‹#›</a:t>
            </a:fld>
            <a:endParaRPr lang="en-IN"/>
          </a:p>
        </p:txBody>
      </p:sp>
    </p:spTree>
    <p:extLst>
      <p:ext uri="{BB962C8B-B14F-4D97-AF65-F5344CB8AC3E}">
        <p14:creationId xmlns:p14="http://schemas.microsoft.com/office/powerpoint/2010/main" val="3865710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37C272-67E5-414C-A56E-A228F15C4843}" type="datetimeFigureOut">
              <a:rPr lang="en-IN" smtClean="0"/>
              <a:t>29-03-2025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D559D91-7AAF-416F-A4A4-7E3CCF362063}" type="slidenum">
              <a:rPr lang="en-IN" smtClean="0"/>
              <a:t>‹#›</a:t>
            </a:fld>
            <a:endParaRPr lang="en-IN"/>
          </a:p>
        </p:txBody>
      </p:sp>
    </p:spTree>
    <p:extLst>
      <p:ext uri="{BB962C8B-B14F-4D97-AF65-F5344CB8AC3E}">
        <p14:creationId xmlns:p14="http://schemas.microsoft.com/office/powerpoint/2010/main" val="3206173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37C272-67E5-414C-A56E-A228F15C4843}" type="datetimeFigureOut">
              <a:rPr lang="en-IN" smtClean="0"/>
              <a:t>29-03-2025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D559D91-7AAF-416F-A4A4-7E3CCF362063}" type="slidenum">
              <a:rPr lang="en-IN" smtClean="0"/>
              <a:t>‹#›</a:t>
            </a:fld>
            <a:endParaRPr lang="en-IN"/>
          </a:p>
        </p:txBody>
      </p:sp>
    </p:spTree>
    <p:extLst>
      <p:ext uri="{BB962C8B-B14F-4D97-AF65-F5344CB8AC3E}">
        <p14:creationId xmlns:p14="http://schemas.microsoft.com/office/powerpoint/2010/main" val="1084925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37C272-67E5-414C-A56E-A228F15C4843}" type="datetimeFigureOut">
              <a:rPr lang="en-IN" smtClean="0"/>
              <a:t>29-03-2025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D559D91-7AAF-416F-A4A4-7E3CCF362063}" type="slidenum">
              <a:rPr lang="en-IN" smtClean="0"/>
              <a:t>‹#›</a:t>
            </a:fld>
            <a:endParaRPr lang="en-IN"/>
          </a:p>
        </p:txBody>
      </p:sp>
    </p:spTree>
    <p:extLst>
      <p:ext uri="{BB962C8B-B14F-4D97-AF65-F5344CB8AC3E}">
        <p14:creationId xmlns:p14="http://schemas.microsoft.com/office/powerpoint/2010/main" val="1520613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37C272-67E5-414C-A56E-A228F15C4843}" type="datetimeFigureOut">
              <a:rPr lang="en-IN" smtClean="0"/>
              <a:t>29-03-2025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559D91-7AAF-416F-A4A4-7E3CCF362063}" type="slidenum">
              <a:rPr lang="en-IN" smtClean="0"/>
              <a:t>‹#›</a:t>
            </a:fld>
            <a:endParaRPr lang="en-IN"/>
          </a:p>
        </p:txBody>
      </p:sp>
    </p:spTree>
    <p:extLst>
      <p:ext uri="{BB962C8B-B14F-4D97-AF65-F5344CB8AC3E}">
        <p14:creationId xmlns:p14="http://schemas.microsoft.com/office/powerpoint/2010/main" val="190541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37C272-67E5-414C-A56E-A228F15C4843}" type="datetimeFigureOut">
              <a:rPr lang="en-IN" smtClean="0"/>
              <a:t>29-03-2025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559D91-7AAF-416F-A4A4-7E3CCF362063}" type="slidenum">
              <a:rPr lang="en-IN" smtClean="0"/>
              <a:t>‹#›</a:t>
            </a:fld>
            <a:endParaRPr lang="en-IN"/>
          </a:p>
        </p:txBody>
      </p:sp>
    </p:spTree>
    <p:extLst>
      <p:ext uri="{BB962C8B-B14F-4D97-AF65-F5344CB8AC3E}">
        <p14:creationId xmlns:p14="http://schemas.microsoft.com/office/powerpoint/2010/main" val="1900048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337C272-67E5-414C-A56E-A228F15C4843}" type="datetimeFigureOut">
              <a:rPr lang="en-IN" smtClean="0"/>
              <a:t>29-03-2025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D559D91-7AAF-416F-A4A4-7E3CCF362063}" type="slidenum">
              <a:rPr lang="en-IN" smtClean="0"/>
              <a:t>‹#›</a:t>
            </a:fld>
            <a:endParaRPr lang="en-IN"/>
          </a:p>
        </p:txBody>
      </p:sp>
    </p:spTree>
    <p:extLst>
      <p:ext uri="{BB962C8B-B14F-4D97-AF65-F5344CB8AC3E}">
        <p14:creationId xmlns:p14="http://schemas.microsoft.com/office/powerpoint/2010/main" val="1791251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A0408-36AB-E900-90C1-DC87A0621A4D}"/>
              </a:ext>
            </a:extLst>
          </p:cNvPr>
          <p:cNvSpPr>
            <a:spLocks noGrp="1"/>
          </p:cNvSpPr>
          <p:nvPr>
            <p:ph type="ctrTitle"/>
          </p:nvPr>
        </p:nvSpPr>
        <p:spPr>
          <a:xfrm>
            <a:off x="1775717" y="4407612"/>
            <a:ext cx="8229599" cy="945223"/>
          </a:xfrm>
        </p:spPr>
        <p:txBody>
          <a:bodyPr/>
          <a:lstStyle/>
          <a:p>
            <a:r>
              <a:rPr lang="en-IN" b="1" u="sng" dirty="0">
                <a:solidFill>
                  <a:srgbClr val="C00000"/>
                </a:solidFill>
              </a:rPr>
              <a:t>Operating Systems Basics</a:t>
            </a:r>
          </a:p>
        </p:txBody>
      </p:sp>
      <p:pic>
        <p:nvPicPr>
          <p:cNvPr id="5" name="Picture 4">
            <a:extLst>
              <a:ext uri="{FF2B5EF4-FFF2-40B4-BE49-F238E27FC236}">
                <a16:creationId xmlns:a16="http://schemas.microsoft.com/office/drawing/2014/main" id="{1EFC867E-722E-4139-135A-1EE42B65F5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3048000"/>
          </a:xfrm>
          <a:prstGeom prst="rect">
            <a:avLst/>
          </a:prstGeom>
        </p:spPr>
      </p:pic>
    </p:spTree>
    <p:extLst>
      <p:ext uri="{BB962C8B-B14F-4D97-AF65-F5344CB8AC3E}">
        <p14:creationId xmlns:p14="http://schemas.microsoft.com/office/powerpoint/2010/main" val="2977168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7EDA3-26AA-CAFC-BE1F-D2A4C5808E95}"/>
              </a:ext>
            </a:extLst>
          </p:cNvPr>
          <p:cNvSpPr>
            <a:spLocks noGrp="1"/>
          </p:cNvSpPr>
          <p:nvPr>
            <p:ph type="title"/>
          </p:nvPr>
        </p:nvSpPr>
        <p:spPr>
          <a:xfrm>
            <a:off x="677334" y="609600"/>
            <a:ext cx="8596668" cy="787685"/>
          </a:xfrm>
        </p:spPr>
        <p:txBody>
          <a:bodyPr/>
          <a:lstStyle/>
          <a:p>
            <a:r>
              <a:rPr lang="en-US" dirty="0"/>
              <a:t>Disadvantages of Time-sharing OS:-</a:t>
            </a:r>
            <a:endParaRPr lang="en-IN" dirty="0"/>
          </a:p>
        </p:txBody>
      </p:sp>
      <p:sp>
        <p:nvSpPr>
          <p:cNvPr id="3" name="Content Placeholder 2">
            <a:extLst>
              <a:ext uri="{FF2B5EF4-FFF2-40B4-BE49-F238E27FC236}">
                <a16:creationId xmlns:a16="http://schemas.microsoft.com/office/drawing/2014/main" id="{0378FD97-6491-2438-CC27-D005B03C2424}"/>
              </a:ext>
            </a:extLst>
          </p:cNvPr>
          <p:cNvSpPr>
            <a:spLocks noGrp="1"/>
          </p:cNvSpPr>
          <p:nvPr>
            <p:ph idx="1"/>
          </p:nvPr>
        </p:nvSpPr>
        <p:spPr>
          <a:xfrm>
            <a:off x="677334" y="1397285"/>
            <a:ext cx="8596668" cy="2496621"/>
          </a:xfrm>
        </p:spPr>
        <p:txBody>
          <a:bodyPr/>
          <a:lstStyle/>
          <a:p>
            <a:r>
              <a:rPr lang="en-US" dirty="0"/>
              <a:t>Reliability Problem.</a:t>
            </a:r>
          </a:p>
          <a:p>
            <a:r>
              <a:rPr lang="en-US" dirty="0"/>
              <a:t>One must have to take care of security and integrity of the data.</a:t>
            </a:r>
          </a:p>
          <a:p>
            <a:r>
              <a:rPr lang="en-US" dirty="0"/>
              <a:t>Data communication Problem.</a:t>
            </a:r>
          </a:p>
          <a:p>
            <a:r>
              <a:rPr lang="en-US" dirty="0"/>
              <a:t>High overhead.</a:t>
            </a:r>
          </a:p>
          <a:p>
            <a:r>
              <a:rPr lang="en-US" dirty="0"/>
              <a:t>Complexity.</a:t>
            </a:r>
          </a:p>
          <a:p>
            <a:r>
              <a:rPr lang="en-US" dirty="0"/>
              <a:t>Security Risks.</a:t>
            </a:r>
            <a:endParaRPr lang="en-IN" dirty="0"/>
          </a:p>
        </p:txBody>
      </p:sp>
      <p:sp>
        <p:nvSpPr>
          <p:cNvPr id="4" name="Title 1">
            <a:extLst>
              <a:ext uri="{FF2B5EF4-FFF2-40B4-BE49-F238E27FC236}">
                <a16:creationId xmlns:a16="http://schemas.microsoft.com/office/drawing/2014/main" id="{C8F657D7-DE63-7B0A-AA21-73075ABDF0D8}"/>
              </a:ext>
            </a:extLst>
          </p:cNvPr>
          <p:cNvSpPr txBox="1">
            <a:spLocks/>
          </p:cNvSpPr>
          <p:nvPr/>
        </p:nvSpPr>
        <p:spPr>
          <a:xfrm>
            <a:off x="677334" y="3792877"/>
            <a:ext cx="8596668" cy="78768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Examples:-</a:t>
            </a:r>
            <a:endParaRPr lang="en-IN" dirty="0"/>
          </a:p>
        </p:txBody>
      </p:sp>
      <p:sp>
        <p:nvSpPr>
          <p:cNvPr id="5" name="Content Placeholder 2">
            <a:extLst>
              <a:ext uri="{FF2B5EF4-FFF2-40B4-BE49-F238E27FC236}">
                <a16:creationId xmlns:a16="http://schemas.microsoft.com/office/drawing/2014/main" id="{BF8FC8FA-C5AC-4FD2-CE11-605571A95697}"/>
              </a:ext>
            </a:extLst>
          </p:cNvPr>
          <p:cNvSpPr txBox="1">
            <a:spLocks/>
          </p:cNvSpPr>
          <p:nvPr/>
        </p:nvSpPr>
        <p:spPr>
          <a:xfrm>
            <a:off x="677334" y="4443573"/>
            <a:ext cx="8596668" cy="16901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IBM VM/CMS.</a:t>
            </a:r>
          </a:p>
          <a:p>
            <a:r>
              <a:rPr lang="en-US" dirty="0"/>
              <a:t>Time-sharing option (TSO).</a:t>
            </a:r>
          </a:p>
          <a:p>
            <a:r>
              <a:rPr lang="en-US" dirty="0"/>
              <a:t>Windows Terminal services.</a:t>
            </a:r>
            <a:endParaRPr lang="en-IN" dirty="0"/>
          </a:p>
        </p:txBody>
      </p:sp>
    </p:spTree>
    <p:extLst>
      <p:ext uri="{BB962C8B-B14F-4D97-AF65-F5344CB8AC3E}">
        <p14:creationId xmlns:p14="http://schemas.microsoft.com/office/powerpoint/2010/main" val="2179900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EAB8D-D6C2-7EF2-BFCE-47600E586ECC}"/>
              </a:ext>
            </a:extLst>
          </p:cNvPr>
          <p:cNvSpPr>
            <a:spLocks noGrp="1"/>
          </p:cNvSpPr>
          <p:nvPr>
            <p:ph type="title"/>
          </p:nvPr>
        </p:nvSpPr>
        <p:spPr>
          <a:xfrm>
            <a:off x="677334" y="609600"/>
            <a:ext cx="8596668" cy="726040"/>
          </a:xfrm>
        </p:spPr>
        <p:txBody>
          <a:bodyPr/>
          <a:lstStyle/>
          <a:p>
            <a:r>
              <a:rPr lang="en-US" dirty="0"/>
              <a:t>3. Multi-Processing OS</a:t>
            </a:r>
            <a:endParaRPr lang="en-IN" dirty="0"/>
          </a:p>
        </p:txBody>
      </p:sp>
      <p:sp>
        <p:nvSpPr>
          <p:cNvPr id="3" name="Content Placeholder 2">
            <a:extLst>
              <a:ext uri="{FF2B5EF4-FFF2-40B4-BE49-F238E27FC236}">
                <a16:creationId xmlns:a16="http://schemas.microsoft.com/office/drawing/2014/main" id="{4245DC27-B088-25D6-FC50-9AF740CBB6AD}"/>
              </a:ext>
            </a:extLst>
          </p:cNvPr>
          <p:cNvSpPr>
            <a:spLocks noGrp="1"/>
          </p:cNvSpPr>
          <p:nvPr>
            <p:ph idx="1"/>
          </p:nvPr>
        </p:nvSpPr>
        <p:spPr>
          <a:xfrm>
            <a:off x="677334" y="1335641"/>
            <a:ext cx="8596668" cy="766949"/>
          </a:xfrm>
        </p:spPr>
        <p:txBody>
          <a:bodyPr/>
          <a:lstStyle/>
          <a:p>
            <a:r>
              <a:rPr lang="en-US" dirty="0"/>
              <a:t>It is a type of operating system that uses more than one CPU is used for the execution of the resources, it is better the throughput of the system.</a:t>
            </a:r>
            <a:endParaRPr lang="en-IN" dirty="0"/>
          </a:p>
        </p:txBody>
      </p:sp>
      <p:pic>
        <p:nvPicPr>
          <p:cNvPr id="4" name="Picture 3">
            <a:extLst>
              <a:ext uri="{FF2B5EF4-FFF2-40B4-BE49-F238E27FC236}">
                <a16:creationId xmlns:a16="http://schemas.microsoft.com/office/drawing/2014/main" id="{5C675BF6-E693-F61D-6C24-CABB0727CAC4}"/>
              </a:ext>
            </a:extLst>
          </p:cNvPr>
          <p:cNvPicPr>
            <a:picLocks noChangeAspect="1"/>
          </p:cNvPicPr>
          <p:nvPr/>
        </p:nvPicPr>
        <p:blipFill>
          <a:blip r:embed="rId2"/>
          <a:stretch>
            <a:fillRect/>
          </a:stretch>
        </p:blipFill>
        <p:spPr>
          <a:xfrm>
            <a:off x="677334" y="2102590"/>
            <a:ext cx="5579628" cy="2428314"/>
          </a:xfrm>
          <a:prstGeom prst="rect">
            <a:avLst/>
          </a:prstGeom>
        </p:spPr>
      </p:pic>
      <p:sp>
        <p:nvSpPr>
          <p:cNvPr id="5" name="Title 1">
            <a:extLst>
              <a:ext uri="{FF2B5EF4-FFF2-40B4-BE49-F238E27FC236}">
                <a16:creationId xmlns:a16="http://schemas.microsoft.com/office/drawing/2014/main" id="{83223941-A3CF-9A2D-E5AB-BB4906517A77}"/>
              </a:ext>
            </a:extLst>
          </p:cNvPr>
          <p:cNvSpPr txBox="1">
            <a:spLocks/>
          </p:cNvSpPr>
          <p:nvPr/>
        </p:nvSpPr>
        <p:spPr>
          <a:xfrm>
            <a:off x="677334" y="4347681"/>
            <a:ext cx="8596668" cy="72604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Advantages:-</a:t>
            </a:r>
            <a:endParaRPr lang="en-IN" dirty="0"/>
          </a:p>
        </p:txBody>
      </p:sp>
      <p:sp>
        <p:nvSpPr>
          <p:cNvPr id="6" name="Content Placeholder 2">
            <a:extLst>
              <a:ext uri="{FF2B5EF4-FFF2-40B4-BE49-F238E27FC236}">
                <a16:creationId xmlns:a16="http://schemas.microsoft.com/office/drawing/2014/main" id="{570E71EA-7003-9D64-752D-26CCF4EC758D}"/>
              </a:ext>
            </a:extLst>
          </p:cNvPr>
          <p:cNvSpPr txBox="1">
            <a:spLocks/>
          </p:cNvSpPr>
          <p:nvPr/>
        </p:nvSpPr>
        <p:spPr>
          <a:xfrm>
            <a:off x="677334" y="5073721"/>
            <a:ext cx="8754342" cy="117467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It increases the throughput of the system as processes can be parallelized.</a:t>
            </a:r>
          </a:p>
          <a:p>
            <a:r>
              <a:rPr lang="en-IN" dirty="0"/>
              <a:t>As it has several processes, so if one processes is fail we can use another processes.</a:t>
            </a:r>
          </a:p>
        </p:txBody>
      </p:sp>
    </p:spTree>
    <p:extLst>
      <p:ext uri="{BB962C8B-B14F-4D97-AF65-F5344CB8AC3E}">
        <p14:creationId xmlns:p14="http://schemas.microsoft.com/office/powerpoint/2010/main" val="2512116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1ACB7-E7BF-46EA-9A00-CAFE8781248C}"/>
              </a:ext>
            </a:extLst>
          </p:cNvPr>
          <p:cNvSpPr>
            <a:spLocks noGrp="1"/>
          </p:cNvSpPr>
          <p:nvPr>
            <p:ph type="title"/>
          </p:nvPr>
        </p:nvSpPr>
        <p:spPr>
          <a:xfrm>
            <a:off x="677334" y="609600"/>
            <a:ext cx="8596668" cy="715766"/>
          </a:xfrm>
        </p:spPr>
        <p:txBody>
          <a:bodyPr/>
          <a:lstStyle/>
          <a:p>
            <a:r>
              <a:rPr lang="en-US" dirty="0"/>
              <a:t>4. Multi-User OS</a:t>
            </a:r>
            <a:endParaRPr lang="en-IN" dirty="0"/>
          </a:p>
        </p:txBody>
      </p:sp>
      <p:sp>
        <p:nvSpPr>
          <p:cNvPr id="3" name="Content Placeholder 2">
            <a:extLst>
              <a:ext uri="{FF2B5EF4-FFF2-40B4-BE49-F238E27FC236}">
                <a16:creationId xmlns:a16="http://schemas.microsoft.com/office/drawing/2014/main" id="{EF1BEBAA-820B-EF5B-E6A2-544D02FFC62C}"/>
              </a:ext>
            </a:extLst>
          </p:cNvPr>
          <p:cNvSpPr>
            <a:spLocks noGrp="1"/>
          </p:cNvSpPr>
          <p:nvPr>
            <p:ph idx="1"/>
          </p:nvPr>
        </p:nvSpPr>
        <p:spPr>
          <a:xfrm>
            <a:off x="677334" y="1325367"/>
            <a:ext cx="8596668" cy="947308"/>
          </a:xfrm>
        </p:spPr>
        <p:txBody>
          <a:bodyPr/>
          <a:lstStyle/>
          <a:p>
            <a:r>
              <a:rPr lang="en-US" dirty="0"/>
              <a:t>These OS allows multiple users to be active at the same time.</a:t>
            </a:r>
          </a:p>
          <a:p>
            <a:r>
              <a:rPr lang="en-US" dirty="0"/>
              <a:t>These Systems may be multiprocessor or single processor with interleaving.</a:t>
            </a:r>
            <a:endParaRPr lang="en-IN" dirty="0"/>
          </a:p>
        </p:txBody>
      </p:sp>
      <p:pic>
        <p:nvPicPr>
          <p:cNvPr id="4" name="Picture 3">
            <a:extLst>
              <a:ext uri="{FF2B5EF4-FFF2-40B4-BE49-F238E27FC236}">
                <a16:creationId xmlns:a16="http://schemas.microsoft.com/office/drawing/2014/main" id="{AC82A1A6-688B-AE24-E16A-E0CAC19EF071}"/>
              </a:ext>
            </a:extLst>
          </p:cNvPr>
          <p:cNvPicPr>
            <a:picLocks noChangeAspect="1"/>
          </p:cNvPicPr>
          <p:nvPr/>
        </p:nvPicPr>
        <p:blipFill>
          <a:blip r:embed="rId2"/>
          <a:stretch>
            <a:fillRect/>
          </a:stretch>
        </p:blipFill>
        <p:spPr>
          <a:xfrm>
            <a:off x="417548" y="2272675"/>
            <a:ext cx="8048625" cy="4429125"/>
          </a:xfrm>
          <a:prstGeom prst="rect">
            <a:avLst/>
          </a:prstGeom>
        </p:spPr>
      </p:pic>
    </p:spTree>
    <p:extLst>
      <p:ext uri="{BB962C8B-B14F-4D97-AF65-F5344CB8AC3E}">
        <p14:creationId xmlns:p14="http://schemas.microsoft.com/office/powerpoint/2010/main" val="2280152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56780-B538-60F4-97F9-83B36C7FD145}"/>
              </a:ext>
            </a:extLst>
          </p:cNvPr>
          <p:cNvSpPr>
            <a:spLocks noGrp="1"/>
          </p:cNvSpPr>
          <p:nvPr>
            <p:ph type="title"/>
          </p:nvPr>
        </p:nvSpPr>
        <p:spPr>
          <a:xfrm>
            <a:off x="677334" y="609600"/>
            <a:ext cx="8596668" cy="746589"/>
          </a:xfrm>
        </p:spPr>
        <p:txBody>
          <a:bodyPr/>
          <a:lstStyle/>
          <a:p>
            <a:r>
              <a:rPr lang="en-US" dirty="0"/>
              <a:t>5. Distributed OS</a:t>
            </a:r>
            <a:endParaRPr lang="en-IN" dirty="0"/>
          </a:p>
        </p:txBody>
      </p:sp>
      <p:sp>
        <p:nvSpPr>
          <p:cNvPr id="3" name="Content Placeholder 2">
            <a:extLst>
              <a:ext uri="{FF2B5EF4-FFF2-40B4-BE49-F238E27FC236}">
                <a16:creationId xmlns:a16="http://schemas.microsoft.com/office/drawing/2014/main" id="{94838E28-D7FF-5019-95E2-68545AA491DE}"/>
              </a:ext>
            </a:extLst>
          </p:cNvPr>
          <p:cNvSpPr>
            <a:spLocks noGrp="1"/>
          </p:cNvSpPr>
          <p:nvPr>
            <p:ph idx="1"/>
          </p:nvPr>
        </p:nvSpPr>
        <p:spPr>
          <a:xfrm>
            <a:off x="677334" y="1356190"/>
            <a:ext cx="8596668" cy="2917860"/>
          </a:xfrm>
        </p:spPr>
        <p:txBody>
          <a:bodyPr/>
          <a:lstStyle/>
          <a:p>
            <a:r>
              <a:rPr lang="en-US" dirty="0"/>
              <a:t>Various autonomous interconnected computers are communicating through a shared communication network.</a:t>
            </a:r>
          </a:p>
          <a:p>
            <a:r>
              <a:rPr lang="en-US" dirty="0"/>
              <a:t>Independent systems possess their own memory units and CPU.</a:t>
            </a:r>
          </a:p>
          <a:p>
            <a:r>
              <a:rPr lang="en-US" dirty="0"/>
              <a:t>These system’s processors differ in size and functions.</a:t>
            </a:r>
          </a:p>
          <a:p>
            <a:r>
              <a:rPr lang="en-IN" dirty="0"/>
              <a:t>The main benefit of these type of OS is one user can access the files or software from other system which is connected with this network even without having in his system.</a:t>
            </a:r>
          </a:p>
          <a:p>
            <a:r>
              <a:rPr lang="en-IN" dirty="0"/>
              <a:t>Remote access is enabled within the devices in that network.</a:t>
            </a:r>
          </a:p>
        </p:txBody>
      </p:sp>
      <p:pic>
        <p:nvPicPr>
          <p:cNvPr id="4" name="Picture 3">
            <a:extLst>
              <a:ext uri="{FF2B5EF4-FFF2-40B4-BE49-F238E27FC236}">
                <a16:creationId xmlns:a16="http://schemas.microsoft.com/office/drawing/2014/main" id="{22553B13-BC5D-03D8-D3D6-E3CF33EF2CAA}"/>
              </a:ext>
            </a:extLst>
          </p:cNvPr>
          <p:cNvPicPr>
            <a:picLocks noChangeAspect="1"/>
          </p:cNvPicPr>
          <p:nvPr/>
        </p:nvPicPr>
        <p:blipFill>
          <a:blip r:embed="rId2"/>
          <a:stretch>
            <a:fillRect/>
          </a:stretch>
        </p:blipFill>
        <p:spPr>
          <a:xfrm>
            <a:off x="677334" y="4274050"/>
            <a:ext cx="7541992" cy="2017856"/>
          </a:xfrm>
          <a:prstGeom prst="rect">
            <a:avLst/>
          </a:prstGeom>
        </p:spPr>
      </p:pic>
    </p:spTree>
    <p:extLst>
      <p:ext uri="{BB962C8B-B14F-4D97-AF65-F5344CB8AC3E}">
        <p14:creationId xmlns:p14="http://schemas.microsoft.com/office/powerpoint/2010/main" val="4229278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B8792-2778-E0D9-1A90-93D6C60A35B7}"/>
              </a:ext>
            </a:extLst>
          </p:cNvPr>
          <p:cNvSpPr>
            <a:spLocks noGrp="1"/>
          </p:cNvSpPr>
          <p:nvPr>
            <p:ph type="title"/>
          </p:nvPr>
        </p:nvSpPr>
        <p:spPr>
          <a:xfrm>
            <a:off x="677334" y="220894"/>
            <a:ext cx="8596668" cy="683232"/>
          </a:xfrm>
        </p:spPr>
        <p:txBody>
          <a:bodyPr>
            <a:normAutofit fontScale="90000"/>
          </a:bodyPr>
          <a:lstStyle/>
          <a:p>
            <a:r>
              <a:rPr lang="en-US" sz="4000" dirty="0"/>
              <a:t>Advantages</a:t>
            </a:r>
            <a:r>
              <a:rPr lang="en-US" dirty="0"/>
              <a:t>:-</a:t>
            </a:r>
            <a:br>
              <a:rPr lang="en-US" dirty="0"/>
            </a:br>
            <a:endParaRPr lang="en-IN" dirty="0"/>
          </a:p>
        </p:txBody>
      </p:sp>
      <p:sp>
        <p:nvSpPr>
          <p:cNvPr id="3" name="Content Placeholder 2">
            <a:extLst>
              <a:ext uri="{FF2B5EF4-FFF2-40B4-BE49-F238E27FC236}">
                <a16:creationId xmlns:a16="http://schemas.microsoft.com/office/drawing/2014/main" id="{97049E7F-2A33-AA30-4A6C-5C35A3034519}"/>
              </a:ext>
            </a:extLst>
          </p:cNvPr>
          <p:cNvSpPr>
            <a:spLocks noGrp="1"/>
          </p:cNvSpPr>
          <p:nvPr>
            <p:ph idx="1"/>
          </p:nvPr>
        </p:nvSpPr>
        <p:spPr>
          <a:xfrm>
            <a:off x="677334" y="904126"/>
            <a:ext cx="8596668" cy="3113070"/>
          </a:xfrm>
        </p:spPr>
        <p:txBody>
          <a:bodyPr/>
          <a:lstStyle/>
          <a:p>
            <a:r>
              <a:rPr lang="en-US" dirty="0"/>
              <a:t>Failure of one will not affect with other communication network, each systems are independent with each other.</a:t>
            </a:r>
          </a:p>
          <a:p>
            <a:r>
              <a:rPr lang="en-US" dirty="0"/>
              <a:t>Electronic mail increases the data exchange speed.</a:t>
            </a:r>
          </a:p>
          <a:p>
            <a:r>
              <a:rPr lang="en-US" dirty="0"/>
              <a:t>Since resources are being shared the computation is fast and durable.</a:t>
            </a:r>
          </a:p>
          <a:p>
            <a:r>
              <a:rPr lang="en-US" dirty="0"/>
              <a:t>Load on host computers reduces.</a:t>
            </a:r>
          </a:p>
          <a:p>
            <a:r>
              <a:rPr lang="en-US" dirty="0"/>
              <a:t>These systems are easily scalable as systems can be easily added to the network.</a:t>
            </a:r>
          </a:p>
          <a:p>
            <a:r>
              <a:rPr lang="en-US" dirty="0"/>
              <a:t>Delay in the Data processing reduces.</a:t>
            </a:r>
            <a:endParaRPr lang="en-IN" dirty="0"/>
          </a:p>
        </p:txBody>
      </p:sp>
      <p:sp>
        <p:nvSpPr>
          <p:cNvPr id="4" name="Title 1">
            <a:extLst>
              <a:ext uri="{FF2B5EF4-FFF2-40B4-BE49-F238E27FC236}">
                <a16:creationId xmlns:a16="http://schemas.microsoft.com/office/drawing/2014/main" id="{6C000C52-11BE-4A28-025D-206323923A8F}"/>
              </a:ext>
            </a:extLst>
          </p:cNvPr>
          <p:cNvSpPr txBox="1">
            <a:spLocks/>
          </p:cNvSpPr>
          <p:nvPr/>
        </p:nvSpPr>
        <p:spPr>
          <a:xfrm>
            <a:off x="677334" y="3799725"/>
            <a:ext cx="8596668" cy="750014"/>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Disadvantages:-</a:t>
            </a:r>
            <a:endParaRPr lang="en-IN" dirty="0"/>
          </a:p>
        </p:txBody>
      </p:sp>
      <p:sp>
        <p:nvSpPr>
          <p:cNvPr id="5" name="Content Placeholder 2">
            <a:extLst>
              <a:ext uri="{FF2B5EF4-FFF2-40B4-BE49-F238E27FC236}">
                <a16:creationId xmlns:a16="http://schemas.microsoft.com/office/drawing/2014/main" id="{F1B7C10F-6355-36F3-AE55-7857491FEE57}"/>
              </a:ext>
            </a:extLst>
          </p:cNvPr>
          <p:cNvSpPr txBox="1">
            <a:spLocks/>
          </p:cNvSpPr>
          <p:nvPr/>
        </p:nvSpPr>
        <p:spPr>
          <a:xfrm>
            <a:off x="677334" y="4476108"/>
            <a:ext cx="8596668" cy="1554823"/>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Failure of main network will stop the entire communication.</a:t>
            </a:r>
          </a:p>
          <a:p>
            <a:r>
              <a:rPr lang="en-US" dirty="0"/>
              <a:t>To establish the distributed systems the language is used not well defined yet.</a:t>
            </a:r>
          </a:p>
          <a:p>
            <a:r>
              <a:rPr lang="en-US" dirty="0"/>
              <a:t>It is very expensive too.</a:t>
            </a:r>
          </a:p>
          <a:p>
            <a:r>
              <a:rPr lang="en-IN" dirty="0"/>
              <a:t>Its underlying software is very complex and not understood yet.</a:t>
            </a:r>
          </a:p>
        </p:txBody>
      </p:sp>
      <p:sp>
        <p:nvSpPr>
          <p:cNvPr id="6" name="Content Placeholder 2">
            <a:extLst>
              <a:ext uri="{FF2B5EF4-FFF2-40B4-BE49-F238E27FC236}">
                <a16:creationId xmlns:a16="http://schemas.microsoft.com/office/drawing/2014/main" id="{2991DAF3-0801-E505-A48A-2B6496AB94CE}"/>
              </a:ext>
            </a:extLst>
          </p:cNvPr>
          <p:cNvSpPr txBox="1">
            <a:spLocks/>
          </p:cNvSpPr>
          <p:nvPr/>
        </p:nvSpPr>
        <p:spPr>
          <a:xfrm>
            <a:off x="595141" y="6116549"/>
            <a:ext cx="8596668" cy="52055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Examples:- LOCUS, etc.</a:t>
            </a:r>
            <a:endParaRPr lang="en-IN" dirty="0"/>
          </a:p>
        </p:txBody>
      </p:sp>
    </p:spTree>
    <p:extLst>
      <p:ext uri="{BB962C8B-B14F-4D97-AF65-F5344CB8AC3E}">
        <p14:creationId xmlns:p14="http://schemas.microsoft.com/office/powerpoint/2010/main" val="3740834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05182-A419-E5F4-6E0C-974202C0C21C}"/>
              </a:ext>
            </a:extLst>
          </p:cNvPr>
          <p:cNvSpPr>
            <a:spLocks noGrp="1"/>
          </p:cNvSpPr>
          <p:nvPr>
            <p:ph type="title"/>
          </p:nvPr>
        </p:nvSpPr>
        <p:spPr>
          <a:xfrm>
            <a:off x="677334" y="229456"/>
            <a:ext cx="8596668" cy="695218"/>
          </a:xfrm>
        </p:spPr>
        <p:txBody>
          <a:bodyPr/>
          <a:lstStyle/>
          <a:p>
            <a:r>
              <a:rPr lang="en-US" dirty="0"/>
              <a:t>6. Network OS</a:t>
            </a:r>
            <a:endParaRPr lang="en-IN" dirty="0"/>
          </a:p>
        </p:txBody>
      </p:sp>
      <p:sp>
        <p:nvSpPr>
          <p:cNvPr id="3" name="Content Placeholder 2">
            <a:extLst>
              <a:ext uri="{FF2B5EF4-FFF2-40B4-BE49-F238E27FC236}">
                <a16:creationId xmlns:a16="http://schemas.microsoft.com/office/drawing/2014/main" id="{18FCE946-580A-3D48-B012-5CBB347142EB}"/>
              </a:ext>
            </a:extLst>
          </p:cNvPr>
          <p:cNvSpPr>
            <a:spLocks noGrp="1"/>
          </p:cNvSpPr>
          <p:nvPr>
            <p:ph idx="1"/>
          </p:nvPr>
        </p:nvSpPr>
        <p:spPr>
          <a:xfrm>
            <a:off x="677334" y="1027417"/>
            <a:ext cx="8596668" cy="2537716"/>
          </a:xfrm>
        </p:spPr>
        <p:txBody>
          <a:bodyPr>
            <a:normAutofit/>
          </a:bodyPr>
          <a:lstStyle/>
          <a:p>
            <a:r>
              <a:rPr lang="en-US" dirty="0"/>
              <a:t>These systems are run on server and provide the capability to manage data, security, users, groups, applications and other network functions.</a:t>
            </a:r>
          </a:p>
          <a:p>
            <a:r>
              <a:rPr lang="en-US" dirty="0"/>
              <a:t>It allow shared access to files, printers, security, applications and all other network functions over a small private network.</a:t>
            </a:r>
          </a:p>
          <a:p>
            <a:r>
              <a:rPr lang="en-US" dirty="0"/>
              <a:t>All users in the network is well aware of the underlying configurations, all of other users within the network, their individual connections, etc..</a:t>
            </a:r>
          </a:p>
          <a:p>
            <a:r>
              <a:rPr lang="en-US" dirty="0"/>
              <a:t>These computers also called tightly coupled systems.</a:t>
            </a:r>
            <a:endParaRPr lang="en-IN" dirty="0"/>
          </a:p>
        </p:txBody>
      </p:sp>
      <p:pic>
        <p:nvPicPr>
          <p:cNvPr id="4" name="Picture 3">
            <a:extLst>
              <a:ext uri="{FF2B5EF4-FFF2-40B4-BE49-F238E27FC236}">
                <a16:creationId xmlns:a16="http://schemas.microsoft.com/office/drawing/2014/main" id="{E5F0D21B-72D3-9A92-04F9-8DABB6616E9F}"/>
              </a:ext>
            </a:extLst>
          </p:cNvPr>
          <p:cNvPicPr>
            <a:picLocks noChangeAspect="1"/>
          </p:cNvPicPr>
          <p:nvPr/>
        </p:nvPicPr>
        <p:blipFill>
          <a:blip r:embed="rId2"/>
          <a:stretch>
            <a:fillRect/>
          </a:stretch>
        </p:blipFill>
        <p:spPr>
          <a:xfrm>
            <a:off x="677334" y="3667876"/>
            <a:ext cx="7038558" cy="2892175"/>
          </a:xfrm>
          <a:prstGeom prst="rect">
            <a:avLst/>
          </a:prstGeom>
        </p:spPr>
      </p:pic>
    </p:spTree>
    <p:extLst>
      <p:ext uri="{BB962C8B-B14F-4D97-AF65-F5344CB8AC3E}">
        <p14:creationId xmlns:p14="http://schemas.microsoft.com/office/powerpoint/2010/main" val="654295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AF898-ECAD-6114-2C56-297942F5FE65}"/>
              </a:ext>
            </a:extLst>
          </p:cNvPr>
          <p:cNvSpPr>
            <a:spLocks noGrp="1"/>
          </p:cNvSpPr>
          <p:nvPr>
            <p:ph type="title"/>
          </p:nvPr>
        </p:nvSpPr>
        <p:spPr>
          <a:xfrm>
            <a:off x="677334" y="609600"/>
            <a:ext cx="8596668" cy="746589"/>
          </a:xfrm>
        </p:spPr>
        <p:txBody>
          <a:bodyPr/>
          <a:lstStyle/>
          <a:p>
            <a:r>
              <a:rPr lang="en-US" dirty="0"/>
              <a:t>Advantages:-</a:t>
            </a:r>
            <a:endParaRPr lang="en-IN" dirty="0"/>
          </a:p>
        </p:txBody>
      </p:sp>
      <p:sp>
        <p:nvSpPr>
          <p:cNvPr id="3" name="Content Placeholder 2">
            <a:extLst>
              <a:ext uri="{FF2B5EF4-FFF2-40B4-BE49-F238E27FC236}">
                <a16:creationId xmlns:a16="http://schemas.microsoft.com/office/drawing/2014/main" id="{A11B4543-102F-9B4B-208F-0B6493F1EDC5}"/>
              </a:ext>
            </a:extLst>
          </p:cNvPr>
          <p:cNvSpPr>
            <a:spLocks noGrp="1"/>
          </p:cNvSpPr>
          <p:nvPr>
            <p:ph idx="1"/>
          </p:nvPr>
        </p:nvSpPr>
        <p:spPr>
          <a:xfrm>
            <a:off x="677334" y="1356189"/>
            <a:ext cx="8596668" cy="2311685"/>
          </a:xfrm>
        </p:spPr>
        <p:txBody>
          <a:bodyPr/>
          <a:lstStyle/>
          <a:p>
            <a:r>
              <a:rPr lang="en-US" dirty="0"/>
              <a:t>Highly stable centralized servers.</a:t>
            </a:r>
          </a:p>
          <a:p>
            <a:r>
              <a:rPr lang="en-US" dirty="0"/>
              <a:t>Security concerns are handled by servers</a:t>
            </a:r>
            <a:r>
              <a:rPr lang="en-IN" dirty="0"/>
              <a:t>.</a:t>
            </a:r>
          </a:p>
          <a:p>
            <a:r>
              <a:rPr lang="en-IN" dirty="0"/>
              <a:t>New technologies and hardware upgradation are easily integrated into the systems.</a:t>
            </a:r>
          </a:p>
          <a:p>
            <a:r>
              <a:rPr lang="en-US" dirty="0"/>
              <a:t>Server access possibly in remotely from different locations and types of systems.</a:t>
            </a:r>
          </a:p>
          <a:p>
            <a:endParaRPr lang="en-US" dirty="0"/>
          </a:p>
        </p:txBody>
      </p:sp>
      <p:sp>
        <p:nvSpPr>
          <p:cNvPr id="4" name="Title 1">
            <a:extLst>
              <a:ext uri="{FF2B5EF4-FFF2-40B4-BE49-F238E27FC236}">
                <a16:creationId xmlns:a16="http://schemas.microsoft.com/office/drawing/2014/main" id="{C59E9FEF-E90F-481A-69A0-F54EADB64B15}"/>
              </a:ext>
            </a:extLst>
          </p:cNvPr>
          <p:cNvSpPr txBox="1">
            <a:spLocks/>
          </p:cNvSpPr>
          <p:nvPr/>
        </p:nvSpPr>
        <p:spPr>
          <a:xfrm>
            <a:off x="677334" y="3778320"/>
            <a:ext cx="8596668" cy="74658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Disadvantages:-</a:t>
            </a:r>
            <a:endParaRPr lang="en-IN" dirty="0"/>
          </a:p>
        </p:txBody>
      </p:sp>
      <p:sp>
        <p:nvSpPr>
          <p:cNvPr id="5" name="Content Placeholder 2">
            <a:extLst>
              <a:ext uri="{FF2B5EF4-FFF2-40B4-BE49-F238E27FC236}">
                <a16:creationId xmlns:a16="http://schemas.microsoft.com/office/drawing/2014/main" id="{0B45BA16-4B67-E6B9-C70F-6209A2F4AE3F}"/>
              </a:ext>
            </a:extLst>
          </p:cNvPr>
          <p:cNvSpPr txBox="1">
            <a:spLocks/>
          </p:cNvSpPr>
          <p:nvPr/>
        </p:nvSpPr>
        <p:spPr>
          <a:xfrm>
            <a:off x="677334" y="4635355"/>
            <a:ext cx="8596668" cy="12329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Servers are costly.</a:t>
            </a:r>
          </a:p>
          <a:p>
            <a:r>
              <a:rPr lang="en-US" dirty="0"/>
              <a:t>Users are dependent on central locations for most operations.</a:t>
            </a:r>
          </a:p>
          <a:p>
            <a:r>
              <a:rPr lang="en-US" dirty="0"/>
              <a:t>Maintenance and updates are required regularly.</a:t>
            </a:r>
          </a:p>
        </p:txBody>
      </p:sp>
    </p:spTree>
    <p:extLst>
      <p:ext uri="{BB962C8B-B14F-4D97-AF65-F5344CB8AC3E}">
        <p14:creationId xmlns:p14="http://schemas.microsoft.com/office/powerpoint/2010/main" val="1932412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F2DC6D-9B87-C691-09E1-2C6691D93708}"/>
              </a:ext>
            </a:extLst>
          </p:cNvPr>
          <p:cNvSpPr>
            <a:spLocks noGrp="1"/>
          </p:cNvSpPr>
          <p:nvPr>
            <p:ph idx="1"/>
          </p:nvPr>
        </p:nvSpPr>
        <p:spPr>
          <a:xfrm>
            <a:off x="636237" y="441788"/>
            <a:ext cx="8596668" cy="5917915"/>
          </a:xfrm>
        </p:spPr>
        <p:txBody>
          <a:bodyPr/>
          <a:lstStyle/>
          <a:p>
            <a:r>
              <a:rPr lang="en-IN" dirty="0"/>
              <a:t>Operating systems are a software that is used to manage and handle the computer’s hardware and software resources.</a:t>
            </a:r>
          </a:p>
          <a:p>
            <a:r>
              <a:rPr lang="en-IN" dirty="0"/>
              <a:t>It’s responsible for managing and controlling of all activities and sharing of computer resources to all running applications.</a:t>
            </a:r>
          </a:p>
          <a:p>
            <a:r>
              <a:rPr lang="en-IN" dirty="0"/>
              <a:t>A low-level software that includes all basic </a:t>
            </a:r>
            <a:r>
              <a:rPr lang="en-IN" dirty="0" err="1"/>
              <a:t>funtions</a:t>
            </a:r>
            <a:r>
              <a:rPr lang="en-IN" dirty="0"/>
              <a:t> like process management, memory management, file management etc…</a:t>
            </a:r>
          </a:p>
          <a:p>
            <a:r>
              <a:rPr lang="en-IN" dirty="0"/>
              <a:t>It’s a government for our system, and it has different departments to manage different resources.</a:t>
            </a:r>
          </a:p>
          <a:p>
            <a:r>
              <a:rPr lang="en-IN" dirty="0"/>
              <a:t>Example’s are like Linux, Unix, Windows 11, </a:t>
            </a:r>
            <a:r>
              <a:rPr lang="en-IN" dirty="0" err="1"/>
              <a:t>Andriod</a:t>
            </a:r>
            <a:r>
              <a:rPr lang="en-IN" dirty="0"/>
              <a:t>, Ios, </a:t>
            </a:r>
            <a:r>
              <a:rPr lang="en-IN" dirty="0" err="1"/>
              <a:t>MacOs</a:t>
            </a:r>
            <a:r>
              <a:rPr lang="en-IN" dirty="0"/>
              <a:t>, etc…</a:t>
            </a:r>
          </a:p>
          <a:p>
            <a:endParaRPr lang="en-IN" dirty="0"/>
          </a:p>
          <a:p>
            <a:endParaRPr lang="en-IN" dirty="0"/>
          </a:p>
        </p:txBody>
      </p:sp>
      <p:pic>
        <p:nvPicPr>
          <p:cNvPr id="4" name="Picture 3">
            <a:extLst>
              <a:ext uri="{FF2B5EF4-FFF2-40B4-BE49-F238E27FC236}">
                <a16:creationId xmlns:a16="http://schemas.microsoft.com/office/drawing/2014/main" id="{1702A1F4-EA2A-D100-9144-3B341BCC42F2}"/>
              </a:ext>
            </a:extLst>
          </p:cNvPr>
          <p:cNvPicPr>
            <a:picLocks noChangeAspect="1"/>
          </p:cNvPicPr>
          <p:nvPr/>
        </p:nvPicPr>
        <p:blipFill>
          <a:blip r:embed="rId2"/>
          <a:stretch>
            <a:fillRect/>
          </a:stretch>
        </p:blipFill>
        <p:spPr>
          <a:xfrm>
            <a:off x="1338424" y="3698482"/>
            <a:ext cx="6716516" cy="2933700"/>
          </a:xfrm>
          <a:prstGeom prst="rect">
            <a:avLst/>
          </a:prstGeom>
        </p:spPr>
      </p:pic>
    </p:spTree>
    <p:extLst>
      <p:ext uri="{BB962C8B-B14F-4D97-AF65-F5344CB8AC3E}">
        <p14:creationId xmlns:p14="http://schemas.microsoft.com/office/powerpoint/2010/main" val="3692917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2EF6-AB12-8AFD-DE31-83937B2AF89D}"/>
              </a:ext>
            </a:extLst>
          </p:cNvPr>
          <p:cNvSpPr>
            <a:spLocks noGrp="1"/>
          </p:cNvSpPr>
          <p:nvPr>
            <p:ph type="title"/>
          </p:nvPr>
        </p:nvSpPr>
        <p:spPr>
          <a:xfrm>
            <a:off x="677334" y="609600"/>
            <a:ext cx="8596668" cy="664396"/>
          </a:xfrm>
        </p:spPr>
        <p:txBody>
          <a:bodyPr/>
          <a:lstStyle/>
          <a:p>
            <a:r>
              <a:rPr lang="en-IN" dirty="0"/>
              <a:t>Introduction of Operating Systems</a:t>
            </a:r>
          </a:p>
        </p:txBody>
      </p:sp>
      <p:sp>
        <p:nvSpPr>
          <p:cNvPr id="3" name="Content Placeholder 2">
            <a:extLst>
              <a:ext uri="{FF2B5EF4-FFF2-40B4-BE49-F238E27FC236}">
                <a16:creationId xmlns:a16="http://schemas.microsoft.com/office/drawing/2014/main" id="{42D942A0-63BE-604F-1A8E-CEB9A3515C52}"/>
              </a:ext>
            </a:extLst>
          </p:cNvPr>
          <p:cNvSpPr>
            <a:spLocks noGrp="1"/>
          </p:cNvSpPr>
          <p:nvPr>
            <p:ph idx="1"/>
          </p:nvPr>
        </p:nvSpPr>
        <p:spPr>
          <a:xfrm>
            <a:off x="677334" y="1982913"/>
            <a:ext cx="8596668" cy="3708971"/>
          </a:xfrm>
        </p:spPr>
        <p:txBody>
          <a:bodyPr/>
          <a:lstStyle/>
          <a:p>
            <a:r>
              <a:rPr lang="en-IN" dirty="0"/>
              <a:t>It’s an interface b/w computer hardware and user.</a:t>
            </a:r>
          </a:p>
          <a:p>
            <a:r>
              <a:rPr lang="en-IN" dirty="0"/>
              <a:t>It’s a software that provide an environment to the user for executing  programs in conveniently and efficiently.</a:t>
            </a:r>
          </a:p>
          <a:p>
            <a:r>
              <a:rPr lang="en-IN" dirty="0"/>
              <a:t>It’s a software that manages computer hardware and software, the hardware must provide appropriate mechanisms to ensure the correct operation of the computer system and to prevent user programs from interfering with the proper operation of the system.</a:t>
            </a:r>
          </a:p>
          <a:p>
            <a:r>
              <a:rPr lang="en-IN" dirty="0"/>
              <a:t>It’s a program that runs all the time in our computer, with else being application programs.</a:t>
            </a:r>
          </a:p>
          <a:p>
            <a:r>
              <a:rPr lang="en-IN" dirty="0"/>
              <a:t>Concerned with the assignments of resources among programs </a:t>
            </a:r>
            <a:r>
              <a:rPr lang="en-IN" dirty="0" err="1"/>
              <a:t>e.g</a:t>
            </a:r>
            <a:r>
              <a:rPr lang="en-IN" dirty="0"/>
              <a:t>, memory, processors and input/output devices.</a:t>
            </a:r>
          </a:p>
        </p:txBody>
      </p:sp>
    </p:spTree>
    <p:extLst>
      <p:ext uri="{BB962C8B-B14F-4D97-AF65-F5344CB8AC3E}">
        <p14:creationId xmlns:p14="http://schemas.microsoft.com/office/powerpoint/2010/main" val="107010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4FF56-D614-4BE8-E4D6-829CF269A21E}"/>
              </a:ext>
            </a:extLst>
          </p:cNvPr>
          <p:cNvSpPr>
            <a:spLocks noGrp="1"/>
          </p:cNvSpPr>
          <p:nvPr>
            <p:ph type="title"/>
          </p:nvPr>
        </p:nvSpPr>
        <p:spPr>
          <a:xfrm>
            <a:off x="2280103" y="3189983"/>
            <a:ext cx="5898127" cy="765710"/>
          </a:xfrm>
        </p:spPr>
        <p:txBody>
          <a:bodyPr>
            <a:normAutofit fontScale="90000"/>
          </a:bodyPr>
          <a:lstStyle/>
          <a:p>
            <a:r>
              <a:rPr lang="en-IN" b="1" u="sng" dirty="0"/>
              <a:t>Types of Operating Systems</a:t>
            </a:r>
          </a:p>
        </p:txBody>
      </p:sp>
    </p:spTree>
    <p:extLst>
      <p:ext uri="{BB962C8B-B14F-4D97-AF65-F5344CB8AC3E}">
        <p14:creationId xmlns:p14="http://schemas.microsoft.com/office/powerpoint/2010/main" val="2537017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FA8E3-3AC4-1A43-ECAC-EC119AD748CF}"/>
              </a:ext>
            </a:extLst>
          </p:cNvPr>
          <p:cNvSpPr>
            <a:spLocks noGrp="1"/>
          </p:cNvSpPr>
          <p:nvPr>
            <p:ph type="title"/>
          </p:nvPr>
        </p:nvSpPr>
        <p:spPr>
          <a:xfrm>
            <a:off x="677334" y="609600"/>
            <a:ext cx="8596668" cy="746589"/>
          </a:xfrm>
        </p:spPr>
        <p:txBody>
          <a:bodyPr/>
          <a:lstStyle/>
          <a:p>
            <a:r>
              <a:rPr lang="en-US" dirty="0"/>
              <a:t>1.Batch Operating System</a:t>
            </a:r>
            <a:endParaRPr lang="en-IN" dirty="0"/>
          </a:p>
        </p:txBody>
      </p:sp>
      <p:sp>
        <p:nvSpPr>
          <p:cNvPr id="3" name="Content Placeholder 2">
            <a:extLst>
              <a:ext uri="{FF2B5EF4-FFF2-40B4-BE49-F238E27FC236}">
                <a16:creationId xmlns:a16="http://schemas.microsoft.com/office/drawing/2014/main" id="{174A4F2E-D474-8CCC-7A1B-A908C1CAA9B7}"/>
              </a:ext>
            </a:extLst>
          </p:cNvPr>
          <p:cNvSpPr>
            <a:spLocks noGrp="1"/>
          </p:cNvSpPr>
          <p:nvPr>
            <p:ph idx="1"/>
          </p:nvPr>
        </p:nvSpPr>
        <p:spPr>
          <a:xfrm>
            <a:off x="677334" y="1397286"/>
            <a:ext cx="8596668" cy="2178121"/>
          </a:xfrm>
        </p:spPr>
        <p:txBody>
          <a:bodyPr/>
          <a:lstStyle/>
          <a:p>
            <a:r>
              <a:rPr lang="en-US" dirty="0"/>
              <a:t>This OS is not directly interact with computers.</a:t>
            </a:r>
          </a:p>
          <a:p>
            <a:r>
              <a:rPr lang="en-US" dirty="0"/>
              <a:t>This is an operator that takes similar jobs having the same requirements and groups them into batches.</a:t>
            </a:r>
          </a:p>
          <a:p>
            <a:r>
              <a:rPr lang="en-US" dirty="0"/>
              <a:t>It is the responsibility of the operator that sort jobs with the similar needs.</a:t>
            </a:r>
          </a:p>
          <a:p>
            <a:r>
              <a:rPr lang="en-US" dirty="0"/>
              <a:t>This type of OS is used to manage and execute a large number of jobs efficiently by processing them in groups.</a:t>
            </a:r>
            <a:endParaRPr lang="en-IN" dirty="0"/>
          </a:p>
        </p:txBody>
      </p:sp>
      <p:sp>
        <p:nvSpPr>
          <p:cNvPr id="6" name="Title 1">
            <a:extLst>
              <a:ext uri="{FF2B5EF4-FFF2-40B4-BE49-F238E27FC236}">
                <a16:creationId xmlns:a16="http://schemas.microsoft.com/office/drawing/2014/main" id="{4583C028-DECF-5A70-AA73-143FEECBECF1}"/>
              </a:ext>
            </a:extLst>
          </p:cNvPr>
          <p:cNvSpPr txBox="1">
            <a:spLocks/>
          </p:cNvSpPr>
          <p:nvPr/>
        </p:nvSpPr>
        <p:spPr>
          <a:xfrm>
            <a:off x="677334" y="3575407"/>
            <a:ext cx="8596668" cy="74658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Advantages:-</a:t>
            </a:r>
            <a:endParaRPr lang="en-IN" dirty="0"/>
          </a:p>
        </p:txBody>
      </p:sp>
      <p:sp>
        <p:nvSpPr>
          <p:cNvPr id="7" name="Content Placeholder 2">
            <a:extLst>
              <a:ext uri="{FF2B5EF4-FFF2-40B4-BE49-F238E27FC236}">
                <a16:creationId xmlns:a16="http://schemas.microsoft.com/office/drawing/2014/main" id="{EF568751-6859-D775-09FB-53667878C46E}"/>
              </a:ext>
            </a:extLst>
          </p:cNvPr>
          <p:cNvSpPr txBox="1">
            <a:spLocks/>
          </p:cNvSpPr>
          <p:nvPr/>
        </p:nvSpPr>
        <p:spPr>
          <a:xfrm>
            <a:off x="677334" y="4714125"/>
            <a:ext cx="8596668" cy="123974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Multiple users can share the batch systems.</a:t>
            </a:r>
          </a:p>
          <a:p>
            <a:r>
              <a:rPr lang="en-US" dirty="0"/>
              <a:t>Idle time of the batch systems are very less.</a:t>
            </a:r>
          </a:p>
          <a:p>
            <a:r>
              <a:rPr lang="en-US" dirty="0"/>
              <a:t>It is easy to manage large amount of works repeatedly in batch systems</a:t>
            </a:r>
          </a:p>
        </p:txBody>
      </p:sp>
    </p:spTree>
    <p:extLst>
      <p:ext uri="{BB962C8B-B14F-4D97-AF65-F5344CB8AC3E}">
        <p14:creationId xmlns:p14="http://schemas.microsoft.com/office/powerpoint/2010/main" val="877740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54C0C-71F8-A890-748A-339755DDE0B3}"/>
              </a:ext>
            </a:extLst>
          </p:cNvPr>
          <p:cNvSpPr>
            <a:spLocks noGrp="1"/>
          </p:cNvSpPr>
          <p:nvPr>
            <p:ph type="title"/>
          </p:nvPr>
        </p:nvSpPr>
        <p:spPr>
          <a:xfrm>
            <a:off x="677334" y="609600"/>
            <a:ext cx="8596668" cy="787685"/>
          </a:xfrm>
        </p:spPr>
        <p:txBody>
          <a:bodyPr/>
          <a:lstStyle/>
          <a:p>
            <a:r>
              <a:rPr lang="en-US" dirty="0"/>
              <a:t>Disadvantages:-</a:t>
            </a:r>
            <a:endParaRPr lang="en-IN" dirty="0"/>
          </a:p>
        </p:txBody>
      </p:sp>
      <p:sp>
        <p:nvSpPr>
          <p:cNvPr id="3" name="Content Placeholder 2">
            <a:extLst>
              <a:ext uri="{FF2B5EF4-FFF2-40B4-BE49-F238E27FC236}">
                <a16:creationId xmlns:a16="http://schemas.microsoft.com/office/drawing/2014/main" id="{C5D62B7F-B2F3-564F-6E53-13382313B8AC}"/>
              </a:ext>
            </a:extLst>
          </p:cNvPr>
          <p:cNvSpPr>
            <a:spLocks noGrp="1"/>
          </p:cNvSpPr>
          <p:nvPr>
            <p:ph idx="1"/>
          </p:nvPr>
        </p:nvSpPr>
        <p:spPr>
          <a:xfrm>
            <a:off x="677334" y="1397285"/>
            <a:ext cx="8596668" cy="1726059"/>
          </a:xfrm>
        </p:spPr>
        <p:txBody>
          <a:bodyPr/>
          <a:lstStyle/>
          <a:p>
            <a:r>
              <a:rPr lang="en-US" dirty="0"/>
              <a:t>CPU is not used efficiently, if the current job is used IO then CPU is free and could be utilized by other processes waiting.</a:t>
            </a:r>
          </a:p>
          <a:p>
            <a:r>
              <a:rPr lang="en-IN" dirty="0"/>
              <a:t>The other job want to wait an unknown time if any job fails.</a:t>
            </a:r>
          </a:p>
          <a:p>
            <a:r>
              <a:rPr lang="en-IN" dirty="0"/>
              <a:t>In Batch OS, The average response time increases as all processes are processed one by one.</a:t>
            </a:r>
          </a:p>
          <a:p>
            <a:endParaRPr lang="en-IN" dirty="0"/>
          </a:p>
        </p:txBody>
      </p:sp>
      <p:pic>
        <p:nvPicPr>
          <p:cNvPr id="5" name="Picture 4">
            <a:extLst>
              <a:ext uri="{FF2B5EF4-FFF2-40B4-BE49-F238E27FC236}">
                <a16:creationId xmlns:a16="http://schemas.microsoft.com/office/drawing/2014/main" id="{9036B7C5-C3BF-C731-C664-9F265ECC9C75}"/>
              </a:ext>
            </a:extLst>
          </p:cNvPr>
          <p:cNvPicPr>
            <a:picLocks noChangeAspect="1"/>
          </p:cNvPicPr>
          <p:nvPr/>
        </p:nvPicPr>
        <p:blipFill>
          <a:blip r:embed="rId2"/>
          <a:stretch>
            <a:fillRect/>
          </a:stretch>
        </p:blipFill>
        <p:spPr>
          <a:xfrm>
            <a:off x="677334" y="3911029"/>
            <a:ext cx="5999412" cy="2404847"/>
          </a:xfrm>
          <a:prstGeom prst="rect">
            <a:avLst/>
          </a:prstGeom>
        </p:spPr>
      </p:pic>
      <p:sp>
        <p:nvSpPr>
          <p:cNvPr id="6" name="Content Placeholder 2">
            <a:extLst>
              <a:ext uri="{FF2B5EF4-FFF2-40B4-BE49-F238E27FC236}">
                <a16:creationId xmlns:a16="http://schemas.microsoft.com/office/drawing/2014/main" id="{6303F107-2CB9-E080-65DD-6F36AA61B416}"/>
              </a:ext>
            </a:extLst>
          </p:cNvPr>
          <p:cNvSpPr txBox="1">
            <a:spLocks/>
          </p:cNvSpPr>
          <p:nvPr/>
        </p:nvSpPr>
        <p:spPr>
          <a:xfrm>
            <a:off x="677334" y="3302793"/>
            <a:ext cx="8596668" cy="82364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Examples:- Payroll Systems, Bank statements, </a:t>
            </a:r>
            <a:r>
              <a:rPr lang="en-US" dirty="0" err="1"/>
              <a:t>etc</a:t>
            </a:r>
            <a:r>
              <a:rPr lang="en-US" dirty="0"/>
              <a:t> ..</a:t>
            </a:r>
            <a:endParaRPr lang="en-IN" dirty="0"/>
          </a:p>
        </p:txBody>
      </p:sp>
    </p:spTree>
    <p:extLst>
      <p:ext uri="{BB962C8B-B14F-4D97-AF65-F5344CB8AC3E}">
        <p14:creationId xmlns:p14="http://schemas.microsoft.com/office/powerpoint/2010/main" val="3587862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42B41-E507-EBAD-B078-139A6F8C5C94}"/>
              </a:ext>
            </a:extLst>
          </p:cNvPr>
          <p:cNvSpPr>
            <a:spLocks noGrp="1"/>
          </p:cNvSpPr>
          <p:nvPr>
            <p:ph type="title"/>
          </p:nvPr>
        </p:nvSpPr>
        <p:spPr>
          <a:xfrm>
            <a:off x="677334" y="609600"/>
            <a:ext cx="8596668" cy="654121"/>
          </a:xfrm>
        </p:spPr>
        <p:txBody>
          <a:bodyPr/>
          <a:lstStyle/>
          <a:p>
            <a:r>
              <a:rPr lang="en-US" dirty="0"/>
              <a:t>2. Multi-Programming OS</a:t>
            </a:r>
            <a:endParaRPr lang="en-IN" dirty="0"/>
          </a:p>
        </p:txBody>
      </p:sp>
      <p:sp>
        <p:nvSpPr>
          <p:cNvPr id="3" name="Content Placeholder 2">
            <a:extLst>
              <a:ext uri="{FF2B5EF4-FFF2-40B4-BE49-F238E27FC236}">
                <a16:creationId xmlns:a16="http://schemas.microsoft.com/office/drawing/2014/main" id="{E54EEB75-0A2B-AD11-7893-EDC474A1B01D}"/>
              </a:ext>
            </a:extLst>
          </p:cNvPr>
          <p:cNvSpPr>
            <a:spLocks noGrp="1"/>
          </p:cNvSpPr>
          <p:nvPr>
            <p:ph idx="1"/>
          </p:nvPr>
        </p:nvSpPr>
        <p:spPr>
          <a:xfrm>
            <a:off x="677334" y="1417834"/>
            <a:ext cx="8596668" cy="4830566"/>
          </a:xfrm>
        </p:spPr>
        <p:txBody>
          <a:bodyPr/>
          <a:lstStyle/>
          <a:p>
            <a:r>
              <a:rPr lang="en-US" dirty="0"/>
              <a:t>Multi-Programming OS is illustrated as more than one program is present in main memory and at a time a program can kept in execution. this is basically used for better utilization of resources.</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4" name="Picture 3">
            <a:extLst>
              <a:ext uri="{FF2B5EF4-FFF2-40B4-BE49-F238E27FC236}">
                <a16:creationId xmlns:a16="http://schemas.microsoft.com/office/drawing/2014/main" id="{614300D1-1ED2-1639-626C-76D04D6E51F3}"/>
              </a:ext>
            </a:extLst>
          </p:cNvPr>
          <p:cNvPicPr>
            <a:picLocks noChangeAspect="1"/>
          </p:cNvPicPr>
          <p:nvPr/>
        </p:nvPicPr>
        <p:blipFill>
          <a:blip r:embed="rId2"/>
          <a:stretch>
            <a:fillRect/>
          </a:stretch>
        </p:blipFill>
        <p:spPr>
          <a:xfrm>
            <a:off x="980111" y="2867051"/>
            <a:ext cx="6407007" cy="3204976"/>
          </a:xfrm>
          <a:prstGeom prst="rect">
            <a:avLst/>
          </a:prstGeom>
        </p:spPr>
      </p:pic>
    </p:spTree>
    <p:extLst>
      <p:ext uri="{BB962C8B-B14F-4D97-AF65-F5344CB8AC3E}">
        <p14:creationId xmlns:p14="http://schemas.microsoft.com/office/powerpoint/2010/main" val="37012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4F215-6E96-ED8B-3CEA-C34F43B3F818}"/>
              </a:ext>
            </a:extLst>
          </p:cNvPr>
          <p:cNvSpPr>
            <a:spLocks noGrp="1"/>
          </p:cNvSpPr>
          <p:nvPr>
            <p:ph type="title"/>
          </p:nvPr>
        </p:nvSpPr>
        <p:spPr>
          <a:xfrm>
            <a:off x="677334" y="609600"/>
            <a:ext cx="8596668" cy="736315"/>
          </a:xfrm>
        </p:spPr>
        <p:txBody>
          <a:bodyPr/>
          <a:lstStyle/>
          <a:p>
            <a:r>
              <a:rPr lang="en-US" dirty="0"/>
              <a:t>Advantages:-</a:t>
            </a:r>
            <a:endParaRPr lang="en-IN" dirty="0"/>
          </a:p>
        </p:txBody>
      </p:sp>
      <p:sp>
        <p:nvSpPr>
          <p:cNvPr id="3" name="Content Placeholder 2">
            <a:extLst>
              <a:ext uri="{FF2B5EF4-FFF2-40B4-BE49-F238E27FC236}">
                <a16:creationId xmlns:a16="http://schemas.microsoft.com/office/drawing/2014/main" id="{9CCDD279-A672-EDDD-BEED-9D56AC71F519}"/>
              </a:ext>
            </a:extLst>
          </p:cNvPr>
          <p:cNvSpPr>
            <a:spLocks noGrp="1"/>
          </p:cNvSpPr>
          <p:nvPr>
            <p:ph idx="1"/>
          </p:nvPr>
        </p:nvSpPr>
        <p:spPr>
          <a:xfrm>
            <a:off x="677334" y="1345916"/>
            <a:ext cx="8596668" cy="934948"/>
          </a:xfrm>
        </p:spPr>
        <p:txBody>
          <a:bodyPr/>
          <a:lstStyle/>
          <a:p>
            <a:r>
              <a:rPr lang="en-US" dirty="0"/>
              <a:t>CPU is more utilized and overall performance of system is increased.</a:t>
            </a:r>
          </a:p>
          <a:p>
            <a:r>
              <a:rPr lang="en-US" dirty="0"/>
              <a:t>Reduced average response time.</a:t>
            </a:r>
            <a:endParaRPr lang="en-IN" dirty="0"/>
          </a:p>
        </p:txBody>
      </p:sp>
      <p:sp>
        <p:nvSpPr>
          <p:cNvPr id="4" name="Title 1">
            <a:extLst>
              <a:ext uri="{FF2B5EF4-FFF2-40B4-BE49-F238E27FC236}">
                <a16:creationId xmlns:a16="http://schemas.microsoft.com/office/drawing/2014/main" id="{367294D6-20DB-FFAF-1507-F8F8641B43ED}"/>
              </a:ext>
            </a:extLst>
          </p:cNvPr>
          <p:cNvSpPr txBox="1">
            <a:spLocks/>
          </p:cNvSpPr>
          <p:nvPr/>
        </p:nvSpPr>
        <p:spPr>
          <a:xfrm>
            <a:off x="677334" y="2349357"/>
            <a:ext cx="8596668" cy="73631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Multi-Tasking/Time-Sharing OS</a:t>
            </a:r>
            <a:endParaRPr lang="en-IN" dirty="0"/>
          </a:p>
        </p:txBody>
      </p:sp>
      <p:sp>
        <p:nvSpPr>
          <p:cNvPr id="5" name="Content Placeholder 2">
            <a:extLst>
              <a:ext uri="{FF2B5EF4-FFF2-40B4-BE49-F238E27FC236}">
                <a16:creationId xmlns:a16="http://schemas.microsoft.com/office/drawing/2014/main" id="{FEAA868D-63B0-056A-BC5D-EF6267110A24}"/>
              </a:ext>
            </a:extLst>
          </p:cNvPr>
          <p:cNvSpPr txBox="1">
            <a:spLocks/>
          </p:cNvSpPr>
          <p:nvPr/>
        </p:nvSpPr>
        <p:spPr>
          <a:xfrm>
            <a:off x="677334" y="3154166"/>
            <a:ext cx="8596668" cy="313361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It is the type of multiprogramming system with every process running in round robin manner.</a:t>
            </a:r>
          </a:p>
          <a:p>
            <a:r>
              <a:rPr lang="en-IN" dirty="0"/>
              <a:t>Each task is given sometime to execute so all the tasks works smoothly.</a:t>
            </a:r>
          </a:p>
          <a:p>
            <a:r>
              <a:rPr lang="en-IN" dirty="0"/>
              <a:t>Each user gets the time of CPU as they use a single system.</a:t>
            </a:r>
          </a:p>
          <a:p>
            <a:r>
              <a:rPr lang="en-IN" dirty="0"/>
              <a:t>These systems also known as multi-tasking systems.</a:t>
            </a:r>
          </a:p>
          <a:p>
            <a:r>
              <a:rPr lang="en-IN" dirty="0"/>
              <a:t>The tasks can be from a single user or different user.</a:t>
            </a:r>
          </a:p>
          <a:p>
            <a:r>
              <a:rPr lang="en-IN" dirty="0"/>
              <a:t>The time of each tasks gets to execute is called quantum.</a:t>
            </a:r>
          </a:p>
          <a:p>
            <a:r>
              <a:rPr lang="en-IN" dirty="0"/>
              <a:t>After this time interval over OS switches to next task.</a:t>
            </a:r>
          </a:p>
          <a:p>
            <a:endParaRPr lang="en-IN" dirty="0"/>
          </a:p>
        </p:txBody>
      </p:sp>
    </p:spTree>
    <p:extLst>
      <p:ext uri="{BB962C8B-B14F-4D97-AF65-F5344CB8AC3E}">
        <p14:creationId xmlns:p14="http://schemas.microsoft.com/office/powerpoint/2010/main" val="657732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B40CA30-390C-47D6-85CB-5853914B43B8}"/>
              </a:ext>
            </a:extLst>
          </p:cNvPr>
          <p:cNvPicPr>
            <a:picLocks noChangeAspect="1"/>
          </p:cNvPicPr>
          <p:nvPr/>
        </p:nvPicPr>
        <p:blipFill>
          <a:blip r:embed="rId2"/>
          <a:stretch>
            <a:fillRect/>
          </a:stretch>
        </p:blipFill>
        <p:spPr>
          <a:xfrm>
            <a:off x="718432" y="190707"/>
            <a:ext cx="6812525" cy="2377832"/>
          </a:xfrm>
          <a:prstGeom prst="rect">
            <a:avLst/>
          </a:prstGeom>
        </p:spPr>
      </p:pic>
      <p:sp>
        <p:nvSpPr>
          <p:cNvPr id="2" name="Title 1">
            <a:extLst>
              <a:ext uri="{FF2B5EF4-FFF2-40B4-BE49-F238E27FC236}">
                <a16:creationId xmlns:a16="http://schemas.microsoft.com/office/drawing/2014/main" id="{A31D2EFA-4F7F-8991-81BD-6920D7EFDCBE}"/>
              </a:ext>
            </a:extLst>
          </p:cNvPr>
          <p:cNvSpPr>
            <a:spLocks noGrp="1"/>
          </p:cNvSpPr>
          <p:nvPr>
            <p:ph type="title"/>
          </p:nvPr>
        </p:nvSpPr>
        <p:spPr>
          <a:xfrm>
            <a:off x="718432" y="2678985"/>
            <a:ext cx="8596668" cy="759123"/>
          </a:xfrm>
        </p:spPr>
        <p:txBody>
          <a:bodyPr/>
          <a:lstStyle/>
          <a:p>
            <a:r>
              <a:rPr lang="en-US" dirty="0"/>
              <a:t>Advantages of Time-sharing OS:-</a:t>
            </a:r>
            <a:endParaRPr lang="en-IN" dirty="0"/>
          </a:p>
        </p:txBody>
      </p:sp>
      <p:sp>
        <p:nvSpPr>
          <p:cNvPr id="3" name="Content Placeholder 2">
            <a:extLst>
              <a:ext uri="{FF2B5EF4-FFF2-40B4-BE49-F238E27FC236}">
                <a16:creationId xmlns:a16="http://schemas.microsoft.com/office/drawing/2014/main" id="{B1743AB9-F0C0-9CB6-DFED-8E66AA9A9BB5}"/>
              </a:ext>
            </a:extLst>
          </p:cNvPr>
          <p:cNvSpPr>
            <a:spLocks noGrp="1"/>
          </p:cNvSpPr>
          <p:nvPr>
            <p:ph idx="1"/>
          </p:nvPr>
        </p:nvSpPr>
        <p:spPr>
          <a:xfrm>
            <a:off x="718432" y="3687258"/>
            <a:ext cx="8596668" cy="2537717"/>
          </a:xfrm>
        </p:spPr>
        <p:txBody>
          <a:bodyPr/>
          <a:lstStyle/>
          <a:p>
            <a:r>
              <a:rPr lang="en-US" dirty="0"/>
              <a:t>Each tasks getting equal opportunity.</a:t>
            </a:r>
          </a:p>
          <a:p>
            <a:r>
              <a:rPr lang="en-US" dirty="0"/>
              <a:t>Fewer chances of duplication of software.</a:t>
            </a:r>
          </a:p>
          <a:p>
            <a:r>
              <a:rPr lang="en-US" dirty="0"/>
              <a:t>Idle time can be reduced.</a:t>
            </a:r>
          </a:p>
          <a:p>
            <a:r>
              <a:rPr lang="en-US" dirty="0"/>
              <a:t>Resource sharing.</a:t>
            </a:r>
          </a:p>
          <a:p>
            <a:r>
              <a:rPr lang="en-US" dirty="0"/>
              <a:t>Improved Productivity.</a:t>
            </a:r>
          </a:p>
          <a:p>
            <a:r>
              <a:rPr lang="en-US" dirty="0"/>
              <a:t>Improved User Experience.</a:t>
            </a:r>
            <a:endParaRPr lang="en-IN" dirty="0"/>
          </a:p>
        </p:txBody>
      </p:sp>
    </p:spTree>
    <p:extLst>
      <p:ext uri="{BB962C8B-B14F-4D97-AF65-F5344CB8AC3E}">
        <p14:creationId xmlns:p14="http://schemas.microsoft.com/office/powerpoint/2010/main" val="139463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237</TotalTime>
  <Words>1060</Words>
  <Application>Microsoft Office PowerPoint</Application>
  <PresentationFormat>Widescreen</PresentationFormat>
  <Paragraphs>105</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Trebuchet MS</vt:lpstr>
      <vt:lpstr>Wingdings 3</vt:lpstr>
      <vt:lpstr>Facet</vt:lpstr>
      <vt:lpstr>Operating Systems Basics</vt:lpstr>
      <vt:lpstr>PowerPoint Presentation</vt:lpstr>
      <vt:lpstr>Introduction of Operating Systems</vt:lpstr>
      <vt:lpstr>Types of Operating Systems</vt:lpstr>
      <vt:lpstr>1.Batch Operating System</vt:lpstr>
      <vt:lpstr>Disadvantages:-</vt:lpstr>
      <vt:lpstr>2. Multi-Programming OS</vt:lpstr>
      <vt:lpstr>Advantages:-</vt:lpstr>
      <vt:lpstr>Advantages of Time-sharing OS:-</vt:lpstr>
      <vt:lpstr>Disadvantages of Time-sharing OS:-</vt:lpstr>
      <vt:lpstr>3. Multi-Processing OS</vt:lpstr>
      <vt:lpstr>4. Multi-User OS</vt:lpstr>
      <vt:lpstr>5. Distributed OS</vt:lpstr>
      <vt:lpstr>Advantages:- </vt:lpstr>
      <vt:lpstr>6. Network OS</vt:lpstr>
      <vt:lpstr>Advantages:-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Muhammed Jaseem K P</dc:creator>
  <cp:lastModifiedBy>Muhammed Jaseem K P</cp:lastModifiedBy>
  <cp:revision>2</cp:revision>
  <dcterms:created xsi:type="dcterms:W3CDTF">2025-03-26T00:11:21Z</dcterms:created>
  <dcterms:modified xsi:type="dcterms:W3CDTF">2025-03-29T08:29:02Z</dcterms:modified>
</cp:coreProperties>
</file>