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E4ECFE-186D-41A4-91B2-A238C757B67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9921-E7CE-87CF-3438-1EB912A42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95B1C-C426-FB80-763E-AC8DC8AB5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7A2EB-5359-579D-26F0-EFC7F183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C952-63C7-4BB8-8E9D-6192C612536E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A3408-F2F9-E6E1-9F41-B7388A03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8EE92-B532-520A-3DE3-3B2661B9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4B0-EB3A-459A-9F27-4E0703892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54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F7E9-3829-6F0E-DDAA-FB848572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EDB0E-56AC-D412-F012-F29264ED9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563A2-E97F-F9E8-4219-29F578F4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C952-63C7-4BB8-8E9D-6192C612536E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6881D-2552-421A-BB60-8B0243CD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621FB-D8D9-9CD3-5371-C6F23F8E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4B0-EB3A-459A-9F27-4E0703892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94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1FFF3-6F6F-4E38-8F21-645B18EF6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2E9FB-774E-8993-4682-B96D9A1BC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E6E1-FB93-056E-A05E-7C3D6870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C952-63C7-4BB8-8E9D-6192C612536E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95FA2-54AE-31B2-5FA7-69086729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5DDBA-93EF-A3BB-11B0-F82EF953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4B0-EB3A-459A-9F27-4E0703892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9A65-0F1B-C014-4B30-11785E54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CB95-8F3D-CDD1-93F0-172D3195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A5C8D-912E-39FA-75CF-A5E9E432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C952-63C7-4BB8-8E9D-6192C612536E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BA9A-0A70-C3AA-52B5-3DD098D3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2D134-8169-4A45-7C67-62F305F8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4B0-EB3A-459A-9F27-4E0703892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47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DB20-3E8F-C2C3-D5ED-6B13FD67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0E3D6-AE6F-666A-FCE7-14441DBAD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88477-3804-53F9-71B2-7D2A9A37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C952-63C7-4BB8-8E9D-6192C612536E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0CFE0-27CC-B1D2-DC70-B19C078C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C3771-31D3-BCB7-314F-EFDD5D8D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4B0-EB3A-459A-9F27-4E0703892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57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B075-D0D4-3331-122E-DB21386E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751C-5635-C273-E684-8868E71B8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154FE-EC2B-A7F0-1F1D-82751529B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CFDE2-4375-5219-4312-63626050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C952-63C7-4BB8-8E9D-6192C612536E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80936-3890-1832-5AFA-145BB12F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7246C-234C-145C-11B6-35002BEC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4B0-EB3A-459A-9F27-4E0703892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30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BC04-720A-CC01-2901-8E3F57BB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B6F72-5EAF-2439-6BAB-C44740D7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1DA4E-69C6-692C-D6B7-7C364501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1FC36-7ECC-FFC2-FF16-EFF063AF8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E45C0-1406-AE02-B417-6CAE81798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00B84-F005-24FB-60D4-7515AE63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C952-63C7-4BB8-8E9D-6192C612536E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82CB6-637D-494E-0655-23A8976A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FECC3-BBC4-D722-760C-5ADDD4E6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4B0-EB3A-459A-9F27-4E0703892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55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E9EB-6F9A-337D-BAD2-C9ECD9DB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C50A3-D6BF-F8A4-C7CB-1E08A20B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C952-63C7-4BB8-8E9D-6192C612536E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7752D-7F4C-554F-6796-6BF6B099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1B827-BE9D-D625-B8D8-2B66BD5F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4B0-EB3A-459A-9F27-4E0703892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64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41996-CC28-9C67-49E0-E193BCB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C952-63C7-4BB8-8E9D-6192C612536E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B04C0-D650-CFD2-AB99-DF4D9A42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21C91-00AD-E0EE-9AD7-5D33A410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4B0-EB3A-459A-9F27-4E0703892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24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B1E3-5DEA-515F-46EB-91D73528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7EEC2-11A0-5AE9-B714-ECBFE9844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02753-4AA2-6E01-78E6-4755321F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1FF60-2729-8D9A-A447-BA76C3FF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C952-63C7-4BB8-8E9D-6192C612536E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E6F-9CCB-CB22-8509-4DACACF9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D363A-8A7B-D260-DE9D-64198E20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4B0-EB3A-459A-9F27-4E0703892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4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F855-E9AD-298C-1ED6-49BF27BE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EC2D1-7BB7-D18B-067A-2A8695F71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5A158-BA8D-5F6C-94D6-6BF0BBF7B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6AF8D-7E06-E1F0-ACA2-7513794D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C952-63C7-4BB8-8E9D-6192C612536E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D3909-DC8B-5423-E446-A01BCF64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85A3B-98A3-155F-2BE3-3476AB8A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4B0-EB3A-459A-9F27-4E0703892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48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FE04C-7FAE-4E9B-03D2-476E8D65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557D9-D686-6DCE-EE54-00B3D36B2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5A10E-6AD2-74ED-4843-4AD6DBBD4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CC952-63C7-4BB8-8E9D-6192C612536E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0E4F3-CC95-42DE-8509-4BE277FC0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FD0EB-6924-4007-6A3C-3C80919C7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2D4B0-EB3A-459A-9F27-4E0703892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27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DA85-51FE-2953-0111-CF75F6E47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17888"/>
            <a:ext cx="12000216" cy="99659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Bodoni MT" panose="02070603080606020203" pitchFamily="18" charset="0"/>
              </a:rPr>
              <a:t>Java : The Programming Language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9E0DC0-65CE-8802-4954-51080EC6A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17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B523-562B-8B05-93AA-745A132F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accent2"/>
                </a:solidFill>
              </a:rPr>
              <a:t>What is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0BE1-A3D1-8B11-3018-394E3B63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is popular programming language, it is created in 1995.</a:t>
            </a:r>
          </a:p>
          <a:p>
            <a:r>
              <a:rPr lang="en-IN" dirty="0"/>
              <a:t>It is owned by oracle, and around 3 billions of devices are using this.</a:t>
            </a:r>
          </a:p>
          <a:p>
            <a:r>
              <a:rPr lang="en-IN" dirty="0"/>
              <a:t>It is used for,</a:t>
            </a:r>
          </a:p>
          <a:p>
            <a:pPr lvl="1"/>
            <a:r>
              <a:rPr lang="en-IN" dirty="0"/>
              <a:t>Mobile applications (Specially for Android Apps)</a:t>
            </a:r>
          </a:p>
          <a:p>
            <a:pPr lvl="1"/>
            <a:r>
              <a:rPr lang="en-IN" dirty="0"/>
              <a:t>Desktop Applications</a:t>
            </a:r>
          </a:p>
          <a:p>
            <a:pPr lvl="1"/>
            <a:r>
              <a:rPr lang="en-IN" dirty="0"/>
              <a:t>Web applications</a:t>
            </a:r>
          </a:p>
          <a:p>
            <a:pPr lvl="1"/>
            <a:r>
              <a:rPr lang="en-IN" dirty="0"/>
              <a:t>Web servers and Application servers</a:t>
            </a:r>
          </a:p>
          <a:p>
            <a:pPr lvl="1"/>
            <a:r>
              <a:rPr lang="en-IN" dirty="0"/>
              <a:t>Database connections</a:t>
            </a:r>
          </a:p>
          <a:p>
            <a:pPr lvl="1"/>
            <a:r>
              <a:rPr lang="en-IN" dirty="0"/>
              <a:t>Etc….</a:t>
            </a:r>
          </a:p>
        </p:txBody>
      </p:sp>
    </p:spTree>
    <p:extLst>
      <p:ext uri="{BB962C8B-B14F-4D97-AF65-F5344CB8AC3E}">
        <p14:creationId xmlns:p14="http://schemas.microsoft.com/office/powerpoint/2010/main" val="318516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C67D-5FAC-9B84-D533-218901BB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accent2"/>
                </a:solidFill>
              </a:rPr>
              <a:t>Why use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63BD-1E98-0EA7-F924-7E02D7313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Java works on different platforms(Mac, Windows, Linux, Android, etc)</a:t>
            </a:r>
          </a:p>
          <a:p>
            <a:r>
              <a:rPr lang="en-IN" dirty="0"/>
              <a:t>Java is the most popular programming language in the world.</a:t>
            </a:r>
          </a:p>
          <a:p>
            <a:r>
              <a:rPr lang="en-IN" dirty="0"/>
              <a:t>Java is easy to learn and simple to use.</a:t>
            </a:r>
          </a:p>
          <a:p>
            <a:r>
              <a:rPr lang="en-IN" dirty="0"/>
              <a:t>Java is secure, fast and powerful.</a:t>
            </a:r>
          </a:p>
          <a:p>
            <a:r>
              <a:rPr lang="en-IN" dirty="0"/>
              <a:t>Java has the large demand in the current job market.</a:t>
            </a:r>
          </a:p>
          <a:p>
            <a:r>
              <a:rPr lang="en-IN" dirty="0"/>
              <a:t>It has huge community support(Ten millions of developers).</a:t>
            </a:r>
          </a:p>
          <a:p>
            <a:r>
              <a:rPr lang="en-IN" dirty="0"/>
              <a:t>Java is an object-oriented language so it has a structure in programs, and allows code to reuse, lowering development costs.</a:t>
            </a:r>
          </a:p>
          <a:p>
            <a:r>
              <a:rPr lang="en-IN" dirty="0"/>
              <a:t>Java is open source and free.</a:t>
            </a:r>
          </a:p>
        </p:txBody>
      </p:sp>
    </p:spTree>
    <p:extLst>
      <p:ext uri="{BB962C8B-B14F-4D97-AF65-F5344CB8AC3E}">
        <p14:creationId xmlns:p14="http://schemas.microsoft.com/office/powerpoint/2010/main" val="294298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3AA7-B482-394A-BFED-98306750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accent2"/>
                </a:solidFill>
              </a:rPr>
              <a:t>Let’s Start Our First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ECEE-2D72-F8CA-4CD6-2A024EE1D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94" y="1825625"/>
            <a:ext cx="7191910" cy="26950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public class Main {</a:t>
            </a:r>
          </a:p>
          <a:p>
            <a:pPr marL="0" indent="0">
              <a:buNone/>
            </a:pPr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(“Hello World”);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 know some people doesn’t understand the code, But we will learn it later, Now we want to understand HOW to run the code.</a:t>
            </a:r>
          </a:p>
          <a:p>
            <a:r>
              <a:rPr lang="en-IN" dirty="0"/>
              <a:t>Firstly save this as Main.java file.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22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135D-B2D2-976E-EB67-79DE2131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Then open the command prompt in your pc and navigate to the directory where the Main.java file</a:t>
            </a:r>
          </a:p>
          <a:p>
            <a:r>
              <a:rPr lang="en-IN" dirty="0"/>
              <a:t>Type </a:t>
            </a:r>
            <a:r>
              <a:rPr lang="en-IN" dirty="0" err="1">
                <a:solidFill>
                  <a:srgbClr val="C00000"/>
                </a:solidFill>
              </a:rPr>
              <a:t>javac</a:t>
            </a:r>
            <a:r>
              <a:rPr lang="en-IN" dirty="0">
                <a:solidFill>
                  <a:srgbClr val="C00000"/>
                </a:solidFill>
              </a:rPr>
              <a:t> Main.java</a:t>
            </a:r>
          </a:p>
          <a:p>
            <a:r>
              <a:rPr lang="en-IN" dirty="0"/>
              <a:t>Now it is compiling, After compilation if there is no errors it will go to next line there you want to type </a:t>
            </a:r>
            <a:r>
              <a:rPr lang="en-IN" dirty="0">
                <a:solidFill>
                  <a:srgbClr val="C00000"/>
                </a:solidFill>
              </a:rPr>
              <a:t>java Main.</a:t>
            </a:r>
          </a:p>
          <a:p>
            <a:r>
              <a:rPr lang="en-IN" dirty="0"/>
              <a:t>Then the output will be this, </a:t>
            </a:r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</a:rPr>
              <a:t>Hello World</a:t>
            </a:r>
          </a:p>
          <a:p>
            <a:pPr marL="0" indent="0">
              <a:buNone/>
            </a:pPr>
            <a:endParaRPr lang="en-IN" sz="4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IN" sz="4400" u="sng" dirty="0">
                <a:solidFill>
                  <a:schemeClr val="accent2"/>
                </a:solidFill>
              </a:rPr>
              <a:t>Java Syntax</a:t>
            </a:r>
          </a:p>
          <a:p>
            <a:pPr marL="0" indent="0">
              <a:buNone/>
            </a:pPr>
            <a:endParaRPr lang="en-IN" sz="4400" dirty="0">
              <a:solidFill>
                <a:schemeClr val="accent2"/>
              </a:solidFill>
            </a:endParaRPr>
          </a:p>
          <a:p>
            <a:r>
              <a:rPr lang="en-IN" dirty="0"/>
              <a:t>Now we have Main.java file, it is an example file. Now I am going explain the syntax in it.</a:t>
            </a:r>
          </a:p>
          <a:p>
            <a:r>
              <a:rPr lang="en-IN" dirty="0"/>
              <a:t>Every line of code that runs in Java must be inside a </a:t>
            </a:r>
            <a:r>
              <a:rPr lang="en-IN" dirty="0">
                <a:solidFill>
                  <a:srgbClr val="C00000"/>
                </a:solidFill>
              </a:rPr>
              <a:t>class</a:t>
            </a:r>
            <a:r>
              <a:rPr lang="en-IN" dirty="0"/>
              <a:t>. And the class name must be start with uppercase first letter. In our example we named as </a:t>
            </a:r>
            <a:r>
              <a:rPr lang="en-IN" dirty="0">
                <a:solidFill>
                  <a:srgbClr val="C00000"/>
                </a:solidFill>
              </a:rPr>
              <a:t>class Main</a:t>
            </a:r>
            <a:r>
              <a:rPr lang="en-IN" dirty="0"/>
              <a:t>.</a:t>
            </a:r>
          </a:p>
          <a:p>
            <a:r>
              <a:rPr lang="en-IN" dirty="0"/>
              <a:t>The java file must be matched with class name.</a:t>
            </a:r>
          </a:p>
          <a:p>
            <a:r>
              <a:rPr lang="en-IN" dirty="0"/>
              <a:t>In our case, class name is Main and the file name must be Main.java</a:t>
            </a:r>
          </a:p>
          <a:p>
            <a:r>
              <a:rPr lang="en-IN" dirty="0">
                <a:solidFill>
                  <a:srgbClr val="C00000"/>
                </a:solidFill>
              </a:rPr>
              <a:t>.java </a:t>
            </a:r>
            <a:r>
              <a:rPr lang="en-IN" dirty="0"/>
              <a:t>is an extension of the Java programming language.</a:t>
            </a:r>
          </a:p>
          <a:p>
            <a:pPr marL="1371600" lvl="3" indent="0">
              <a:buNone/>
            </a:pPr>
            <a:r>
              <a:rPr lang="en-IN" dirty="0"/>
              <a:t>				</a:t>
            </a:r>
            <a:endParaRPr lang="en-IN" sz="2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7601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A8BE-D027-F373-140D-09266257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accent2"/>
                </a:solidFill>
              </a:rPr>
              <a:t>The main()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8672-CC50-3F8A-F6F4-6F73FD56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main() method is required, you can see in every Java program.</a:t>
            </a:r>
          </a:p>
          <a:p>
            <a:pPr marL="0" indent="0" algn="ctr">
              <a:buNone/>
            </a:pPr>
            <a:r>
              <a:rPr lang="en-IN" dirty="0">
                <a:highlight>
                  <a:srgbClr val="C0C0C0"/>
                </a:highlight>
              </a:rPr>
              <a:t>public static void main(String[] </a:t>
            </a:r>
            <a:r>
              <a:rPr lang="en-IN" dirty="0" err="1">
                <a:highlight>
                  <a:srgbClr val="C0C0C0"/>
                </a:highlight>
              </a:rPr>
              <a:t>args</a:t>
            </a:r>
            <a:r>
              <a:rPr lang="en-IN" dirty="0">
                <a:highlight>
                  <a:srgbClr val="C0C0C0"/>
                </a:highlight>
              </a:rPr>
              <a:t>)</a:t>
            </a:r>
          </a:p>
          <a:p>
            <a:r>
              <a:rPr lang="en-IN" dirty="0"/>
              <a:t>Don’t worry about before and after main() method, will learn that throughout.</a:t>
            </a:r>
          </a:p>
          <a:p>
            <a:r>
              <a:rPr lang="en-IN" dirty="0"/>
              <a:t>Now just understand that when we write main() method we need that syntax(before and after words).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Note: Now we understood that we have a class name and must matched to the file name and inside it we have main() method to execute the program.</a:t>
            </a:r>
          </a:p>
        </p:txBody>
      </p:sp>
    </p:spTree>
    <p:extLst>
      <p:ext uri="{BB962C8B-B14F-4D97-AF65-F5344CB8AC3E}">
        <p14:creationId xmlns:p14="http://schemas.microsoft.com/office/powerpoint/2010/main" val="206113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0994-F1EF-538E-970B-C0985DBF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err="1">
                <a:solidFill>
                  <a:schemeClr val="accent2"/>
                </a:solidFill>
              </a:rPr>
              <a:t>System.out.println</a:t>
            </a:r>
            <a:endParaRPr lang="en-IN" u="sn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E12FC-B172-1EAD-8669-03C7E1C4A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Inside the main() method we can use </a:t>
            </a:r>
            <a:r>
              <a:rPr lang="en-IN" dirty="0" err="1"/>
              <a:t>println</a:t>
            </a:r>
            <a:r>
              <a:rPr lang="en-IN" dirty="0"/>
              <a:t>() method.</a:t>
            </a:r>
          </a:p>
          <a:p>
            <a:r>
              <a:rPr lang="en-IN" dirty="0"/>
              <a:t>It is used to print text on the screen.</a:t>
            </a:r>
          </a:p>
          <a:p>
            <a:pPr marL="0" indent="0">
              <a:buNone/>
            </a:pPr>
            <a:r>
              <a:rPr lang="en-IN" dirty="0">
                <a:highlight>
                  <a:srgbClr val="C0C0C0"/>
                </a:highlight>
              </a:rPr>
              <a:t>public static void main(String[] </a:t>
            </a:r>
            <a:r>
              <a:rPr lang="en-IN" dirty="0" err="1">
                <a:highlight>
                  <a:srgbClr val="C0C0C0"/>
                </a:highlight>
              </a:rPr>
              <a:t>arg</a:t>
            </a:r>
            <a:r>
              <a:rPr lang="en-IN" dirty="0">
                <a:highlight>
                  <a:srgbClr val="C0C0C0"/>
                </a:highlight>
              </a:rPr>
              <a:t>) {</a:t>
            </a:r>
          </a:p>
          <a:p>
            <a:pPr marL="0" indent="0">
              <a:buNone/>
            </a:pPr>
            <a:r>
              <a:rPr lang="en-IN" dirty="0">
                <a:highlight>
                  <a:srgbClr val="C0C0C0"/>
                </a:highlight>
              </a:rPr>
              <a:t>	</a:t>
            </a:r>
            <a:r>
              <a:rPr lang="en-IN" dirty="0" err="1">
                <a:highlight>
                  <a:srgbClr val="C0C0C0"/>
                </a:highlight>
              </a:rPr>
              <a:t>System.out.println</a:t>
            </a:r>
            <a:r>
              <a:rPr lang="en-IN" dirty="0">
                <a:highlight>
                  <a:srgbClr val="C0C0C0"/>
                </a:highlight>
              </a:rPr>
              <a:t>(“Hello World”);</a:t>
            </a:r>
          </a:p>
          <a:p>
            <a:pPr marL="0" indent="0">
              <a:buNone/>
            </a:pPr>
            <a:r>
              <a:rPr lang="en-IN" dirty="0">
                <a:highlight>
                  <a:srgbClr val="C0C0C0"/>
                </a:highlight>
              </a:rPr>
              <a:t>}</a:t>
            </a:r>
          </a:p>
          <a:p>
            <a:r>
              <a:rPr lang="en-IN" dirty="0"/>
              <a:t>The curly braces {} is marked as beginning and end of a block of code.</a:t>
            </a:r>
          </a:p>
          <a:p>
            <a:r>
              <a:rPr lang="en-IN" dirty="0"/>
              <a:t>System is a built-in Java class, That contains useful members, example, out is a member it refer as output, </a:t>
            </a:r>
            <a:r>
              <a:rPr lang="en-IN" dirty="0" err="1"/>
              <a:t>println</a:t>
            </a:r>
            <a:r>
              <a:rPr lang="en-IN" dirty="0"/>
              <a:t> method is short of print line. </a:t>
            </a:r>
          </a:p>
          <a:p>
            <a:r>
              <a:rPr lang="en-IN" dirty="0"/>
              <a:t>Don’t worry about System, out, and </a:t>
            </a:r>
            <a:r>
              <a:rPr lang="en-IN" dirty="0" err="1"/>
              <a:t>println</a:t>
            </a:r>
            <a:r>
              <a:rPr lang="en-IN" dirty="0"/>
              <a:t> works, Just think that if we want to print any text we need that.</a:t>
            </a:r>
          </a:p>
          <a:p>
            <a:r>
              <a:rPr lang="en-IN" dirty="0"/>
              <a:t>Note that, Each code ends with the semicolon (;).</a:t>
            </a:r>
          </a:p>
          <a:p>
            <a:endParaRPr lang="en-IN" dirty="0">
              <a:highlight>
                <a:srgbClr val="C0C0C0"/>
              </a:highligh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46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620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Bodoni MT</vt:lpstr>
      <vt:lpstr>Calibri</vt:lpstr>
      <vt:lpstr>Calibri Light</vt:lpstr>
      <vt:lpstr>Office Theme</vt:lpstr>
      <vt:lpstr>Java : The Programming Language</vt:lpstr>
      <vt:lpstr>What is Java?</vt:lpstr>
      <vt:lpstr>Why use Java?</vt:lpstr>
      <vt:lpstr>Let’s Start Our First Program</vt:lpstr>
      <vt:lpstr>PowerPoint Presentation</vt:lpstr>
      <vt:lpstr>The main() Method</vt:lpstr>
      <vt:lpstr>System.out.println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Muhammed Jaseem K P</dc:creator>
  <cp:lastModifiedBy>Muhammed Jaseem K P</cp:lastModifiedBy>
  <cp:revision>1</cp:revision>
  <dcterms:created xsi:type="dcterms:W3CDTF">2025-03-15T05:47:15Z</dcterms:created>
  <dcterms:modified xsi:type="dcterms:W3CDTF">2025-03-15T07:37:30Z</dcterms:modified>
</cp:coreProperties>
</file>