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6" r:id="rId2"/>
    <p:sldMasterId id="214748375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32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5DDB0-926E-474A-BFB1-6F00A7F927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ADEEB-B1A8-4E8C-B153-B12F8681F4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C1D8F89-411D-4090-9274-92FAD343C4BE}" type="datetimeFigureOut">
              <a:rPr lang="en-US" altLang="en-US"/>
              <a:pPr/>
              <a:t>11/15/2020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41CF6-B11E-4036-8F52-FDA0064397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7EE7-70BF-41E5-819C-8B5C3CFF0E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4658D7-B585-47B3-8A00-AF10DAE31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3DF7E-1F2D-41C7-A174-3AEB517FB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B4508-D0C0-44A5-8206-E506707545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87021E-821B-42AD-98DC-77CBF2A30B78}" type="datetimeFigureOut">
              <a:rPr lang="en-US" altLang="en-US"/>
              <a:pPr/>
              <a:t>11/15/2020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F9D2B0-AB37-4E59-AD9A-72DD4BF94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5B60A3-CC18-4A2E-9767-8AF77774F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A14E-4BA5-4BC6-AC1A-7FE38C27C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E39A-08CF-4955-8CAC-D2D82C96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3E82C3-BBB7-485F-BE0B-176690D97A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0" y="2190750"/>
            <a:ext cx="9144000" cy="13415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0" y="3532253"/>
            <a:ext cx="9144000" cy="94449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100" b="0" i="0">
                <a:solidFill>
                  <a:schemeClr val="bg1"/>
                </a:solidFill>
                <a:latin typeface="Raleway Medium" panose="020B00030301010600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2950"/>
            <a:ext cx="5027612" cy="36528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F49E-26EF-4CF4-BB72-B9086FF26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BA7D28-C450-4171-8531-12043EAA7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971675" cy="435768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74638"/>
            <a:ext cx="654367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4D08AA-A232-43BE-939B-353960EF8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41375"/>
            <a:ext cx="86868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01925"/>
            <a:ext cx="86868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0FC0A1-F7A8-4B37-9AEC-4333C6B60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38A199-6B9E-4DB8-BE8B-99DCAE238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2700"/>
            <a:ext cx="86868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41700"/>
            <a:ext cx="86868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89785F-C25A-479A-971B-13A542ED1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874-13DF-48B7-9F0E-AD961A008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9377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60475"/>
            <a:ext cx="4270375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79600"/>
            <a:ext cx="4270375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4286250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4286250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7AFCE9-A9B7-479F-9B30-A68CA0247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449A38-B641-4349-85B2-58207416C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5C53818-0917-44E6-84FA-33C77726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41375"/>
            <a:ext cx="86868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01925"/>
            <a:ext cx="86868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C61B03-0173-48C1-B518-A25C6054E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502761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1B0B-7AAE-4327-A74C-28D30D462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2950"/>
            <a:ext cx="5027612" cy="36528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B8EF-B89B-40C7-AD21-D4C8912D9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F6BE91-0A4B-4F95-B7C5-0BCEC1A0B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0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971675" cy="435768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74638"/>
            <a:ext cx="654367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0549A1-516C-4D18-A0A4-E150DCFEFA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4767263"/>
            <a:ext cx="6705600" cy="274637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C70F6A6-DE7E-464F-ADCC-DA8289975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2700"/>
            <a:ext cx="86868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41700"/>
            <a:ext cx="86868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1606F-233C-450A-8D10-2625153DBA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267200" cy="32623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B786-D55E-4E84-8540-3FEEA8667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3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9377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60475"/>
            <a:ext cx="4270375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79600"/>
            <a:ext cx="4270375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4286250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4286250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12E34D-AC6E-42A9-A0C1-C3150EF1B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8739F5-582A-4BE7-A1D0-26E6486C2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B9310CB-9BA4-40E2-91D1-C7F77C89B9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3351213" cy="120015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5027612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543050"/>
            <a:ext cx="3351213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32FA-E4B7-4043-9DAD-495DD6906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sted-image.pdf" descr="pasted-image.pdf">
            <a:extLst>
              <a:ext uri="{FF2B5EF4-FFF2-40B4-BE49-F238E27FC236}">
                <a16:creationId xmlns:a16="http://schemas.microsoft.com/office/drawing/2014/main" id="{C664DDB6-8981-40AC-AA3E-2FF3DA79AF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9" t="54890" r="28807" b="7022"/>
          <a:stretch>
            <a:fillRect/>
          </a:stretch>
        </p:blipFill>
        <p:spPr bwMode="auto">
          <a:xfrm>
            <a:off x="-79375" y="-80963"/>
            <a:ext cx="9309100" cy="529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7" name="pasted-image.pdf" descr="pasted-image.pdf">
            <a:extLst>
              <a:ext uri="{FF2B5EF4-FFF2-40B4-BE49-F238E27FC236}">
                <a16:creationId xmlns:a16="http://schemas.microsoft.com/office/drawing/2014/main" id="{59FFA3D1-B44A-48B5-8FFB-0A2865018C6E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7538"/>
            <a:ext cx="8905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" name="#LocWorld34">
            <a:extLst>
              <a:ext uri="{FF2B5EF4-FFF2-40B4-BE49-F238E27FC236}">
                <a16:creationId xmlns:a16="http://schemas.microsoft.com/office/drawing/2014/main" id="{78E3B093-6CDC-4AE3-9747-167B2CF1BD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43600" y="4629150"/>
            <a:ext cx="3059113" cy="400050"/>
          </a:xfrm>
          <a:prstGeom prst="rect">
            <a:avLst/>
          </a:prstGeom>
          <a:noFill/>
          <a:ln>
            <a:noFill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  <a:latin typeface="Raleway Medium" panose="020B0003030101060003" pitchFamily="34" charset="0"/>
              </a:rPr>
              <a:t>#</a:t>
            </a:r>
            <a:r>
              <a:rPr lang="en-US" altLang="en-US" sz="2000" dirty="0" err="1">
                <a:solidFill>
                  <a:schemeClr val="bg1"/>
                </a:solidFill>
                <a:latin typeface="Raleway Medium" panose="020B0003030101060003" pitchFamily="34" charset="0"/>
              </a:rPr>
              <a:t>LocWorld</a:t>
            </a:r>
            <a:r>
              <a:rPr lang="en-US" altLang="en-US" sz="2000" b="1" i="1" dirty="0" err="1">
                <a:solidFill>
                  <a:schemeClr val="bg1"/>
                </a:solidFill>
                <a:latin typeface="Raleway Medium" panose="020B0003030101060003" pitchFamily="34" charset="0"/>
              </a:rPr>
              <a:t>Wide</a:t>
            </a:r>
            <a:r>
              <a:rPr lang="en-GB" altLang="en-US" sz="2000" dirty="0">
                <a:solidFill>
                  <a:schemeClr val="bg1"/>
                </a:solidFill>
                <a:latin typeface="Raleway Medium" panose="020B0003030101060003" pitchFamily="34" charset="0"/>
              </a:rPr>
              <a:t>43</a:t>
            </a:r>
            <a:endParaRPr lang="en-US" altLang="en-US" sz="2000" dirty="0">
              <a:solidFill>
                <a:schemeClr val="bg1"/>
              </a:solidFill>
              <a:latin typeface="Raleway Medium" panose="020B0003030101060003" pitchFamily="34" charset="0"/>
            </a:endParaRPr>
          </a:p>
        </p:txBody>
      </p:sp>
      <p:pic>
        <p:nvPicPr>
          <p:cNvPr id="9" name="Picture 8" descr="LocWorld-Globemark-600.png">
            <a:extLst>
              <a:ext uri="{FF2B5EF4-FFF2-40B4-BE49-F238E27FC236}">
                <a16:creationId xmlns:a16="http://schemas.microsoft.com/office/drawing/2014/main" id="{1BA2F976-98BE-4EE4-A7D5-C923EA542AE1}"/>
              </a:ext>
            </a:extLst>
          </p:cNvPr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85750"/>
            <a:ext cx="1638300" cy="1646238"/>
          </a:xfrm>
          <a:prstGeom prst="rect">
            <a:avLst/>
          </a:prstGeom>
          <a:noFill/>
          <a:ln>
            <a:noFill/>
          </a:ln>
          <a:effectLst>
            <a:outerShdw blurRad="63500" sx="89999" sy="-19000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Open Sans" panose="020B0606030504020204" pitchFamily="34" charset="0"/>
        </a:defRPr>
      </a:lvl5pPr>
      <a:lvl6pPr marL="45719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9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8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EA76383-0066-471D-A49F-E763E14C1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3689B26-07F3-498E-8058-72733618A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0013"/>
            <a:ext cx="86868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8" name="#LocWorld34">
            <a:extLst>
              <a:ext uri="{FF2B5EF4-FFF2-40B4-BE49-F238E27FC236}">
                <a16:creationId xmlns:a16="http://schemas.microsoft.com/office/drawing/2014/main" id="{82BF6696-EEA3-4295-A073-D5C0191A4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43600" y="4705350"/>
            <a:ext cx="3059113" cy="323850"/>
          </a:xfrm>
          <a:prstGeom prst="rect">
            <a:avLst/>
          </a:prstGeom>
          <a:noFill/>
          <a:ln>
            <a:noFill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500" dirty="0">
                <a:solidFill>
                  <a:srgbClr val="914492"/>
                </a:solidFill>
                <a:latin typeface="Raleway Medium" panose="020B0003030101060003" pitchFamily="34" charset="0"/>
              </a:rPr>
              <a:t>#</a:t>
            </a:r>
            <a:r>
              <a:rPr lang="en-US" altLang="en-US" sz="1500" dirty="0" err="1">
                <a:solidFill>
                  <a:srgbClr val="914492"/>
                </a:solidFill>
                <a:latin typeface="Raleway Medium" panose="020B0003030101060003" pitchFamily="34" charset="0"/>
              </a:rPr>
              <a:t>LocWorld</a:t>
            </a:r>
            <a:r>
              <a:rPr lang="en-US" altLang="en-US" sz="1500" b="1" i="1" dirty="0" err="1">
                <a:solidFill>
                  <a:srgbClr val="914492"/>
                </a:solidFill>
                <a:latin typeface="Raleway Medium" panose="020B0003030101060003" pitchFamily="34" charset="0"/>
              </a:rPr>
              <a:t>Wide</a:t>
            </a:r>
            <a:r>
              <a:rPr lang="en-GB" altLang="en-US" sz="1500" dirty="0">
                <a:solidFill>
                  <a:srgbClr val="914492"/>
                </a:solidFill>
                <a:latin typeface="Raleway Medium" panose="020B0003030101060003" pitchFamily="34" charset="0"/>
              </a:rPr>
              <a:t>43</a:t>
            </a:r>
            <a:endParaRPr lang="en-US" altLang="en-US" sz="1500" dirty="0">
              <a:solidFill>
                <a:srgbClr val="914492"/>
              </a:solidFill>
              <a:latin typeface="Raleway Medium" panose="020B0003030101060003" pitchFamily="34" charset="0"/>
            </a:endParaRPr>
          </a:p>
        </p:txBody>
      </p:sp>
      <p:pic>
        <p:nvPicPr>
          <p:cNvPr id="9" name="Picture 8" descr="LocWorld-Globemark-600.png">
            <a:extLst>
              <a:ext uri="{FF2B5EF4-FFF2-40B4-BE49-F238E27FC236}">
                <a16:creationId xmlns:a16="http://schemas.microsoft.com/office/drawing/2014/main" id="{3C0868AC-B7B0-4842-BB9D-7DBD2FF29A15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76750"/>
            <a:ext cx="496888" cy="503238"/>
          </a:xfrm>
          <a:prstGeom prst="rect">
            <a:avLst/>
          </a:prstGeom>
          <a:noFill/>
          <a:ln>
            <a:noFill/>
          </a:ln>
          <a:effectLst>
            <a:outerShdw blurRad="63500" sx="89999" sy="-19000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AA58E3-9018-483B-9B15-5FA969A28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4767263"/>
            <a:ext cx="670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19C2D85B-0924-4181-993E-7287AE5B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59B878D-1886-4C9C-A96B-C8F08F88D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0013"/>
            <a:ext cx="86868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25636E-96FF-4033-83D0-8F5AC111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767263"/>
            <a:ext cx="868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  <a:ea typeface="MS PGothic" panose="020B0600070205080204" pitchFamily="34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A45A96"/>
          </a:solidFill>
          <a:latin typeface="Raleway Medium" panose="020B00030301010600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MS PGothic" panose="020B0600070205080204" pitchFamily="34" charset="-128"/>
          <a:cs typeface="Open Sans" panose="020B0606030504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A45A96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ple.com/e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resentation  Title">
            <a:extLst>
              <a:ext uri="{FF2B5EF4-FFF2-40B4-BE49-F238E27FC236}">
                <a16:creationId xmlns:a16="http://schemas.microsoft.com/office/drawing/2014/main" id="{5CC9A1FE-4B13-493A-9AFE-8CF81840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2211388"/>
            <a:ext cx="9096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4000" dirty="0">
                <a:latin typeface="Raleway SemiBold"/>
              </a:rPr>
              <a:t>Localized Web Applications</a:t>
            </a:r>
            <a:endParaRPr lang="en-US" altLang="en-US" sz="4000" dirty="0">
              <a:solidFill>
                <a:srgbClr val="FFFFFF"/>
              </a:solidFill>
              <a:latin typeface="Raleway SemiBold"/>
            </a:endParaRPr>
          </a:p>
        </p:txBody>
      </p:sp>
      <p:sp>
        <p:nvSpPr>
          <p:cNvPr id="28674" name="Presenters’ Names">
            <a:extLst>
              <a:ext uri="{FF2B5EF4-FFF2-40B4-BE49-F238E27FC236}">
                <a16:creationId xmlns:a16="http://schemas.microsoft.com/office/drawing/2014/main" id="{06220353-3F8C-4488-9FD9-310AAF4B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3652838"/>
            <a:ext cx="91249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  <a:t>Jaakko Salmenius</a:t>
            </a:r>
            <a:b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</a:br>
            <a:r>
              <a:rPr lang="en-US" altLang="ja-JP" sz="2100" dirty="0">
                <a:solidFill>
                  <a:srgbClr val="FFFFFF"/>
                </a:solidFill>
                <a:latin typeface="Raleway Medium" panose="020B0003030101060003"/>
              </a:rPr>
              <a:t>Soluling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Localized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1261-A6D5-4612-AE86-2F7E8500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Quite rare approach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Make localized copies of your templates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resources in the code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Few platforms support it: ASP.NET, Django, Rails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resources with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282-0BA1-4702-9FDB-99DB687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F955-7E2E-44B5-9155-E266FED4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Accept-Language in HTTP header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Geolocation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URL parameters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Cookie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Save to user account</a:t>
            </a:r>
          </a:p>
        </p:txBody>
      </p:sp>
    </p:spTree>
    <p:extLst>
      <p:ext uri="{BB962C8B-B14F-4D97-AF65-F5344CB8AC3E}">
        <p14:creationId xmlns:p14="http://schemas.microsoft.com/office/powerpoint/2010/main" val="144305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4673-D1E5-4A43-8771-FA89CDF0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Accept-Language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0477-A84A-4080-82A0-9571ABEB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Server side framework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Browser sends the language code(s) in HTTP header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Client side framework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navigator.language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the code to select the initial language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User can easily change the language</a:t>
            </a:r>
          </a:p>
        </p:txBody>
      </p:sp>
    </p:spTree>
    <p:extLst>
      <p:ext uri="{BB962C8B-B14F-4D97-AF65-F5344CB8AC3E}">
        <p14:creationId xmlns:p14="http://schemas.microsoft.com/office/powerpoint/2010/main" val="7031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683-D790-4DC2-9C57-06B6E1A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Geolocation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D22F-F621-47B9-A61D-37346199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Server uses the browser’s IP to locate it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For example, ipstack has a simple REST API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Determine the language based on the location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Might be slow and costly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Might be ambiguous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If you use this, provide a UI to select the language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 user can not easily change the result of the geolocation</a:t>
            </a:r>
          </a:p>
        </p:txBody>
      </p:sp>
    </p:spTree>
    <p:extLst>
      <p:ext uri="{BB962C8B-B14F-4D97-AF65-F5344CB8AC3E}">
        <p14:creationId xmlns:p14="http://schemas.microsoft.com/office/powerpoint/2010/main" val="297972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610A-8DE6-4905-B433-1B7362C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D38-7FFE-4E55-9E92-BB2904D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Language code is passed as a URL parameter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https://www.myapp.com?lang=de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Flexible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Difficult for the user to enter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Not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7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610A-8DE6-4905-B433-1B7362C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User to Select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D38-7FFE-4E55-9E92-BB2904D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Write a UI where the user can select the language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to a cookie or session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to the user account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Not available until the user logs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9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A892-1D44-4B2E-AA79-F224BB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556A-DD48-4045-8BF7-9DE06595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Works poorly with multilingual URLs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Crawlers do not send Accept-Language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Crawlers operate from a specific location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Most often, crawling happens only in your default language (e.g., English)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language-specific URLs if SEO is important for you</a:t>
            </a:r>
          </a:p>
        </p:txBody>
      </p:sp>
    </p:spTree>
    <p:extLst>
      <p:ext uri="{BB962C8B-B14F-4D97-AF65-F5344CB8AC3E}">
        <p14:creationId xmlns:p14="http://schemas.microsoft.com/office/powerpoint/2010/main" val="164086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A5D9-8424-4AFA-85A6-73F24500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AA90-1930-44DB-A704-4C2B3E36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Plain HTML</a:t>
            </a:r>
          </a:p>
          <a:p>
            <a:r>
              <a:rPr lang="fi-FI" dirty="0"/>
              <a:t>ASP.Net Core 5.0 Razor Pages</a:t>
            </a:r>
          </a:p>
          <a:p>
            <a:r>
              <a:rPr lang="fi-FI" dirty="0"/>
              <a:t>Angular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DFB-ACF0-44E3-A000-6C0DFE2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Source Code and 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3069-6971-4AD1-B72E-A7424679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github.com/jaska45/LocWorldWide43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jaakko@soluling.com</a:t>
            </a:r>
          </a:p>
        </p:txBody>
      </p:sp>
    </p:spTree>
    <p:extLst>
      <p:ext uri="{BB962C8B-B14F-4D97-AF65-F5344CB8AC3E}">
        <p14:creationId xmlns:p14="http://schemas.microsoft.com/office/powerpoint/2010/main" val="145638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5F3D-B333-4651-A1CA-35E6F37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202112"/>
          </a:xfrm>
        </p:spPr>
        <p:txBody>
          <a:bodyPr/>
          <a:lstStyle/>
          <a:p>
            <a:r>
              <a:rPr lang="en-US" sz="8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4841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035F-2B0A-4B54-A50C-3B594F6D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B3B0-8030-4302-B3D3-A8297B79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Internationalization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Localization methods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Comparing framework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How to select the language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How localization effect SEO</a:t>
            </a:r>
          </a:p>
          <a:p>
            <a:pPr>
              <a:spcBef>
                <a:spcPts val="0"/>
              </a:spcBef>
              <a:spcAft>
                <a:spcPts val="750"/>
              </a:spcAft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18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1F20-8FCD-49E0-B29A-ABF7AC72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7075-29D2-4679-BD6C-CAC1E901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2"/>
            <a:ext cx="8686800" cy="349884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Templates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Most strings come here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Code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Only some of the strings need to be localized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Data comes from database, file, API, etc.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Combine at server or client or both</a:t>
            </a:r>
          </a:p>
        </p:txBody>
      </p:sp>
    </p:spTree>
    <p:extLst>
      <p:ext uri="{BB962C8B-B14F-4D97-AF65-F5344CB8AC3E}">
        <p14:creationId xmlns:p14="http://schemas.microsoft.com/office/powerpoint/2010/main" val="24228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5200-5F0D-4277-8AD4-2540D65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25C4-B046-4F07-AFB0-D5EC8CA3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Use framework’s I18N API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Server side frameworks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Use ICU/CLDR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JavaScript frameworks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Use Intl API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Resourcing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E278-D8B8-4CC2-A634-D8A8ACD1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098F-95D1-40FD-A6DA-960B067A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Localized files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fi-FI" dirty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Resources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fi-FI" dirty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Combination of above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A611A77-C512-4978-B83D-F6B5EBB9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07EFD6-A02C-4FD3-809C-B4BD7F27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2B4602A-D184-4C90-A999-8B82A9A2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604BD7A-1352-421A-8FFE-3CC5FCC3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322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05102935-0D3C-4B81-9D4C-495009ED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18C47DD-A628-4D93-9025-556B55F7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19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979CB5D-0307-4E7A-98D0-5B0198B0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47252991-59E5-4382-AC3D-8F35B168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19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78889F0-08C2-4E07-9FC5-404D501B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C49492BD-BEE6-45BC-A858-91B5C978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1237040B-C31F-4E1E-8D57-6F0B02EF3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57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3CE9F4-1030-443B-9C66-CB3B3F537AD4}"/>
              </a:ext>
            </a:extLst>
          </p:cNvPr>
          <p:cNvSpPr txBox="1"/>
          <p:nvPr/>
        </p:nvSpPr>
        <p:spPr>
          <a:xfrm>
            <a:off x="4093870" y="135255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de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B6CAE3-B673-43B5-8FE2-DD754E85E290}"/>
              </a:ext>
            </a:extLst>
          </p:cNvPr>
          <p:cNvSpPr txBox="1"/>
          <p:nvPr/>
        </p:nvSpPr>
        <p:spPr>
          <a:xfrm>
            <a:off x="5223186" y="135255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fr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9F57B0-A25D-4939-BA3A-36FB895FF08A}"/>
              </a:ext>
            </a:extLst>
          </p:cNvPr>
          <p:cNvSpPr txBox="1"/>
          <p:nvPr/>
        </p:nvSpPr>
        <p:spPr>
          <a:xfrm>
            <a:off x="6400800" y="135255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ja</a:t>
            </a:r>
            <a:endParaRPr lang="en-US" sz="1000" dirty="0"/>
          </a:p>
        </p:txBody>
      </p:sp>
      <p:pic>
        <p:nvPicPr>
          <p:cNvPr id="40" name="Picture 10">
            <a:extLst>
              <a:ext uri="{FF2B5EF4-FFF2-40B4-BE49-F238E27FC236}">
                <a16:creationId xmlns:a16="http://schemas.microsoft.com/office/drawing/2014/main" id="{CD884B80-0C00-4EB1-B3C7-B87F99E1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52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44AFF8C1-1275-40C6-A229-75E926D5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479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E6898691-8338-40FC-B727-E779CDDF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479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F822B2-B49D-4E60-B05E-6669D4380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352550"/>
            <a:ext cx="228600" cy="228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3550E6-3CD9-4289-BE48-FD2FB796F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22" y="1352550"/>
            <a:ext cx="228600" cy="2286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A42A19D-BBCC-4E20-94CE-8FF75D97C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1352550"/>
            <a:ext cx="228600" cy="228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CE5965-5DF1-4BEC-BB81-EB462F753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6" y="2343150"/>
            <a:ext cx="228600" cy="2286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E8C80F5-E89A-40A1-844A-0DED4ED4C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15" y="2343150"/>
            <a:ext cx="228600" cy="2286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207B90C-26B5-479E-AA32-8DA7DF939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96" y="2343150"/>
            <a:ext cx="228600" cy="228600"/>
          </a:xfrm>
          <a:prstGeom prst="rect">
            <a:avLst/>
          </a:prstGeom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B0BD4B7F-27F6-4CA2-810B-B7B6795B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67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>
            <a:extLst>
              <a:ext uri="{FF2B5EF4-FFF2-40B4-BE49-F238E27FC236}">
                <a16:creationId xmlns:a16="http://schemas.microsoft.com/office/drawing/2014/main" id="{5EF13EAD-8806-44AE-A697-F83D59C5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671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id="{8C8545D8-8032-4EE7-97B2-E01347FE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005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77E719CC-6AE9-4954-94F7-F5FA22CB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9DF595E9-D30C-402A-91B3-D319F95D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id="{3D805FF7-9283-4561-98B0-29AD9C84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753C54D-F086-497D-AD44-D478823B0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52" y="3790950"/>
            <a:ext cx="228600" cy="2286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398A343-1E5E-4B30-994E-0313CE59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52" y="3790950"/>
            <a:ext cx="228600" cy="2286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BB343A3-CB3F-4058-81C8-6D871F4A0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2" y="3790950"/>
            <a:ext cx="228600" cy="228600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455ADBB8-FC58-4B97-BD73-A5904112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>
            <a:extLst>
              <a:ext uri="{FF2B5EF4-FFF2-40B4-BE49-F238E27FC236}">
                <a16:creationId xmlns:a16="http://schemas.microsoft.com/office/drawing/2014/main" id="{462552FE-248E-48FD-AFF1-6002E50F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>
            <a:extLst>
              <a:ext uri="{FF2B5EF4-FFF2-40B4-BE49-F238E27FC236}">
                <a16:creationId xmlns:a16="http://schemas.microsoft.com/office/drawing/2014/main" id="{E8CB811F-932E-4BF2-9A1E-6D79D987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957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7FA-87CD-483E-A6BE-6427288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Localized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FED9-24C3-4445-A0BC-9177E21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Make copies of your templates and script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Must be kept in sync with the original files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Use tooling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each language into its URL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>
                <a:hlinkClick r:id="rId2"/>
              </a:rPr>
              <a:t>www.sample.com/en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www.sample.com/de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71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D2A2-B961-4041-9BF5-E7DB13F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50E7-0A73-42DE-9D3D-3A09A3B7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Very common approach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Replace strings with API calls or I18N markup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Store strings to a resource file 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Should be automated using an extraction tool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Deploy resources with your application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fi-FI" dirty="0"/>
              <a:t>All languages share the same URL</a:t>
            </a:r>
          </a:p>
        </p:txBody>
      </p:sp>
    </p:spTree>
    <p:extLst>
      <p:ext uri="{BB962C8B-B14F-4D97-AF65-F5344CB8AC3E}">
        <p14:creationId xmlns:p14="http://schemas.microsoft.com/office/powerpoint/2010/main" val="20240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API/Markup Samples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D4303D-00F1-47B3-9FC3-539B22246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52676"/>
              </p:ext>
            </p:extLst>
          </p:nvPr>
        </p:nvGraphicFramePr>
        <p:xfrm>
          <a:off x="914400" y="1123950"/>
          <a:ext cx="8077200" cy="364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20">
                  <a:extLst>
                    <a:ext uri="{9D8B030D-6E8A-4147-A177-3AD203B41FA5}">
                      <a16:colId xmlns:a16="http://schemas.microsoft.com/office/drawing/2014/main" val="4256165420"/>
                    </a:ext>
                  </a:extLst>
                </a:gridCol>
                <a:gridCol w="6340980">
                  <a:extLst>
                    <a:ext uri="{9D8B030D-6E8A-4147-A177-3AD203B41FA5}">
                      <a16:colId xmlns:a16="http://schemas.microsoft.com/office/drawing/2014/main" val="1673163319"/>
                    </a:ext>
                  </a:extLst>
                </a:gridCol>
              </a:tblGrid>
              <a:tr h="366867">
                <a:tc>
                  <a:txBody>
                    <a:bodyPr/>
                    <a:lstStyle/>
                    <a:p>
                      <a:r>
                        <a:rPr lang="fi-FI" b="0" dirty="0">
                          <a:latin typeface="Open Sans"/>
                        </a:rPr>
                        <a:t>Framework</a:t>
                      </a:r>
                      <a:endParaRPr lang="en-US" b="0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latin typeface="Open Sans"/>
                        </a:rPr>
                        <a:t>Sample</a:t>
                      </a:r>
                      <a:endParaRPr lang="en-US" b="0" dirty="0">
                        <a:latin typeface="Open Sans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7731451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HTML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&lt;p&gt;Hello World&lt;/p&gt;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87934712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ASP.NET/Blazor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@localizer["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63916572"/>
                  </a:ext>
                </a:extLst>
              </a:tr>
              <a:tr h="400964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Django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88022103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PHP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&lt;?=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_(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?&gt;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8394034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Rails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40431985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Vue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{{$t('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')}}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15814275"/>
                  </a:ext>
                </a:extLst>
              </a:tr>
              <a:tr h="674434">
                <a:tc>
                  <a:txBody>
                    <a:bodyPr/>
                    <a:lstStyle/>
                    <a:p>
                      <a:r>
                        <a:rPr lang="fi-FI" dirty="0">
                          <a:latin typeface="Open Sans"/>
                        </a:rPr>
                        <a:t>React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FormattedHTMLMessage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id="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app.hello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defaultMessage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"/&gt;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33221985"/>
                  </a:ext>
                </a:extLst>
              </a:tr>
              <a:tr h="36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Open Sans"/>
                        </a:rPr>
                        <a:t>Angular</a:t>
                      </a:r>
                      <a:endParaRPr lang="en-US" dirty="0">
                        <a:latin typeface="Open Sans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 </a:t>
                      </a:r>
                      <a:r>
                        <a:rPr lang="fi-FI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i18n</a:t>
                      </a:r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&gt;Hello World&lt;/p&gt;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4940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4B8-45CC-4CF6-A262-330DE9E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Frameworks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18289-4D36-4AF4-A798-9BA7F26AE416}"/>
              </a:ext>
            </a:extLst>
          </p:cNvPr>
          <p:cNvSpPr/>
          <p:nvPr/>
        </p:nvSpPr>
        <p:spPr>
          <a:xfrm>
            <a:off x="2667000" y="11239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C80D1-C145-4253-BD40-27B2553531CC}"/>
              </a:ext>
            </a:extLst>
          </p:cNvPr>
          <p:cNvSpPr/>
          <p:nvPr/>
        </p:nvSpPr>
        <p:spPr>
          <a:xfrm>
            <a:off x="2667000" y="28765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6BDCB-2ABA-48E8-8DD2-98C81F2C0077}"/>
              </a:ext>
            </a:extLst>
          </p:cNvPr>
          <p:cNvSpPr/>
          <p:nvPr/>
        </p:nvSpPr>
        <p:spPr>
          <a:xfrm>
            <a:off x="4572000" y="2876550"/>
            <a:ext cx="1905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FA448-824B-403E-A72B-1EF2E96DC748}"/>
              </a:ext>
            </a:extLst>
          </p:cNvPr>
          <p:cNvSpPr/>
          <p:nvPr/>
        </p:nvSpPr>
        <p:spPr>
          <a:xfrm>
            <a:off x="4572000" y="1123950"/>
            <a:ext cx="1905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72A3D-3C46-4D7D-B33C-BA7EBAB03CEE}"/>
              </a:ext>
            </a:extLst>
          </p:cNvPr>
          <p:cNvSpPr txBox="1"/>
          <p:nvPr/>
        </p:nvSpPr>
        <p:spPr>
          <a:xfrm>
            <a:off x="2667000" y="469861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rgbClr val="FF0000"/>
                </a:solidFill>
              </a:rPr>
              <a:t>verbose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FB58F-D980-40C6-9700-CF9A93F3E2D3}"/>
              </a:ext>
            </a:extLst>
          </p:cNvPr>
          <p:cNvSpPr txBox="1"/>
          <p:nvPr/>
        </p:nvSpPr>
        <p:spPr>
          <a:xfrm>
            <a:off x="4572000" y="469418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accent6"/>
                </a:solidFill>
              </a:rPr>
              <a:t>not verbose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19B63-DE75-403F-A918-1D1CCC9D40A8}"/>
              </a:ext>
            </a:extLst>
          </p:cNvPr>
          <p:cNvSpPr txBox="1"/>
          <p:nvPr/>
        </p:nvSpPr>
        <p:spPr>
          <a:xfrm rot="5400000">
            <a:off x="1545223" y="1830975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accent6"/>
                </a:solidFill>
              </a:rPr>
              <a:t>extraction tool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2C651-ABB9-4C89-9A57-9BBAD7D95A25}"/>
              </a:ext>
            </a:extLst>
          </p:cNvPr>
          <p:cNvSpPr txBox="1"/>
          <p:nvPr/>
        </p:nvSpPr>
        <p:spPr>
          <a:xfrm rot="5400000">
            <a:off x="1474604" y="3577994"/>
            <a:ext cx="189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rgbClr val="FF0000"/>
                </a:solidFill>
              </a:rPr>
              <a:t>manual extraction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D5995-2173-4A50-9074-CB0F8DC241E1}"/>
              </a:ext>
            </a:extLst>
          </p:cNvPr>
          <p:cNvSpPr txBox="1"/>
          <p:nvPr/>
        </p:nvSpPr>
        <p:spPr>
          <a:xfrm>
            <a:off x="5255076" y="140964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accent6"/>
                </a:solidFill>
              </a:rPr>
              <a:t>Angular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D81D-EA07-4DC9-94DB-8DDB40BF66B2}"/>
              </a:ext>
            </a:extLst>
          </p:cNvPr>
          <p:cNvSpPr txBox="1"/>
          <p:nvPr/>
        </p:nvSpPr>
        <p:spPr>
          <a:xfrm>
            <a:off x="4006560" y="2495550"/>
            <a:ext cx="125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dirty="0">
                <a:solidFill>
                  <a:schemeClr val="accent1"/>
                </a:solidFill>
              </a:rPr>
              <a:t>ASP.NET</a:t>
            </a:r>
            <a:br>
              <a:rPr lang="fi-FI" sz="2000" dirty="0">
                <a:solidFill>
                  <a:schemeClr val="accent1"/>
                </a:solidFill>
              </a:rPr>
            </a:br>
            <a:r>
              <a:rPr lang="fi-FI" sz="2000" dirty="0">
                <a:solidFill>
                  <a:schemeClr val="accent1"/>
                </a:solidFill>
              </a:rPr>
              <a:t>Blazor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ECC78-22F3-4CFF-984E-D6FB463BDB4E}"/>
              </a:ext>
            </a:extLst>
          </p:cNvPr>
          <p:cNvSpPr txBox="1"/>
          <p:nvPr/>
        </p:nvSpPr>
        <p:spPr>
          <a:xfrm>
            <a:off x="2726679" y="140964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dirty="0">
                <a:solidFill>
                  <a:schemeClr val="tx2"/>
                </a:solidFill>
              </a:rPr>
              <a:t>React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A9211-532A-4735-B88D-CBC03C82ECE1}"/>
              </a:ext>
            </a:extLst>
          </p:cNvPr>
          <p:cNvSpPr txBox="1"/>
          <p:nvPr/>
        </p:nvSpPr>
        <p:spPr>
          <a:xfrm>
            <a:off x="3178760" y="310515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dirty="0">
                <a:solidFill>
                  <a:srgbClr val="FF0000"/>
                </a:solidFill>
              </a:rPr>
              <a:t>Vue</a:t>
            </a:r>
          </a:p>
          <a:p>
            <a:pPr algn="ctr"/>
            <a:r>
              <a:rPr lang="fi-FI" sz="2000" dirty="0">
                <a:solidFill>
                  <a:srgbClr val="FF0000"/>
                </a:solidFill>
              </a:rPr>
              <a:t>Svelte</a:t>
            </a:r>
          </a:p>
          <a:p>
            <a:pPr algn="ctr"/>
            <a:r>
              <a:rPr lang="fi-FI" sz="2000" dirty="0">
                <a:solidFill>
                  <a:srgbClr val="FF0000"/>
                </a:solidFill>
              </a:rPr>
              <a:t>Java</a:t>
            </a:r>
          </a:p>
          <a:p>
            <a:pPr algn="ctr"/>
            <a:r>
              <a:rPr lang="fi-FI" sz="2000" dirty="0">
                <a:solidFill>
                  <a:srgbClr val="FF0000"/>
                </a:solidFill>
              </a:rPr>
              <a:t>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A92B6-9673-4A82-AD37-BF84DEC6CFB4}"/>
              </a:ext>
            </a:extLst>
          </p:cNvPr>
          <p:cNvSpPr txBox="1"/>
          <p:nvPr/>
        </p:nvSpPr>
        <p:spPr>
          <a:xfrm>
            <a:off x="4106409" y="1403687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dirty="0">
                <a:solidFill>
                  <a:schemeClr val="accent1"/>
                </a:solidFill>
              </a:rPr>
              <a:t>PHP</a:t>
            </a:r>
          </a:p>
          <a:p>
            <a:pPr algn="ctr"/>
            <a:r>
              <a:rPr lang="fi-FI" sz="2000" dirty="0">
                <a:solidFill>
                  <a:schemeClr val="accent1"/>
                </a:solidFill>
              </a:rPr>
              <a:t>Django</a:t>
            </a:r>
          </a:p>
          <a:p>
            <a:pPr algn="ctr"/>
            <a:r>
              <a:rPr lang="fi-FI" sz="2000" dirty="0">
                <a:solidFill>
                  <a:schemeClr val="accent1"/>
                </a:solidFill>
              </a:rPr>
              <a:t>Rails</a:t>
            </a:r>
          </a:p>
        </p:txBody>
      </p:sp>
    </p:spTree>
    <p:extLst>
      <p:ext uri="{BB962C8B-B14F-4D97-AF65-F5344CB8AC3E}">
        <p14:creationId xmlns:p14="http://schemas.microsoft.com/office/powerpoint/2010/main" val="1961312311"/>
      </p:ext>
    </p:extLst>
  </p:cSld>
  <p:clrMapOvr>
    <a:masterClrMapping/>
  </p:clrMapOvr>
</p:sld>
</file>

<file path=ppt/theme/theme1.xml><?xml version="1.0" encoding="utf-8"?>
<a:theme xmlns:a="http://schemas.openxmlformats.org/drawingml/2006/main" name="LocWorld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cWorld 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ocWorld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{5007B484-EAE4-FC4D-9398-EAF17F78508B}tf16401378</Template>
  <TotalTime>527</TotalTime>
  <Words>562</Words>
  <Application>Microsoft Office PowerPoint</Application>
  <PresentationFormat>On-screen Show (16:9)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Open Sans</vt:lpstr>
      <vt:lpstr>Raleway Medium</vt:lpstr>
      <vt:lpstr>Raleway SemiBold</vt:lpstr>
      <vt:lpstr>Arial</vt:lpstr>
      <vt:lpstr>Calibri</vt:lpstr>
      <vt:lpstr>Courier New</vt:lpstr>
      <vt:lpstr>LocWorld Cover</vt:lpstr>
      <vt:lpstr>LocWorld Branded</vt:lpstr>
      <vt:lpstr>LocWorld Clean</vt:lpstr>
      <vt:lpstr>PowerPoint Presentation</vt:lpstr>
      <vt:lpstr>Agenda</vt:lpstr>
      <vt:lpstr>Anatomy of Web Applications</vt:lpstr>
      <vt:lpstr>Internationalization</vt:lpstr>
      <vt:lpstr>Localization Methods</vt:lpstr>
      <vt:lpstr>Using Localized Files</vt:lpstr>
      <vt:lpstr>Using Resources</vt:lpstr>
      <vt:lpstr>API/Markup Samples</vt:lpstr>
      <vt:lpstr>Comparing Frameworks</vt:lpstr>
      <vt:lpstr>Resources and Localized Files</vt:lpstr>
      <vt:lpstr>How to Select the Language</vt:lpstr>
      <vt:lpstr>Accept-Language</vt:lpstr>
      <vt:lpstr>Geolocation</vt:lpstr>
      <vt:lpstr>URL Parameters</vt:lpstr>
      <vt:lpstr>Let the User to Select the Language</vt:lpstr>
      <vt:lpstr>Search Engine Optimization (SEO)</vt:lpstr>
      <vt:lpstr>Demo</vt:lpstr>
      <vt:lpstr>Source Code and Docs</vt:lpstr>
      <vt:lpstr>Q&amp;A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</dc:creator>
  <cp:lastModifiedBy>Jaakko Salmenius</cp:lastModifiedBy>
  <cp:revision>53</cp:revision>
  <dcterms:created xsi:type="dcterms:W3CDTF">2008-04-15T19:13:51Z</dcterms:created>
  <dcterms:modified xsi:type="dcterms:W3CDTF">2020-11-16T00:40:24Z</dcterms:modified>
</cp:coreProperties>
</file>