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4" r:id="rId4"/>
    <p:sldId id="266" r:id="rId5"/>
    <p:sldId id="272" r:id="rId6"/>
    <p:sldId id="275" r:id="rId7"/>
    <p:sldId id="276" r:id="rId8"/>
    <p:sldId id="274" r:id="rId9"/>
    <p:sldId id="269" r:id="rId10"/>
    <p:sldId id="267" r:id="rId11"/>
    <p:sldId id="268" r:id="rId12"/>
    <p:sldId id="277" r:id="rId13"/>
    <p:sldId id="262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Jason.Kanhai\Desktop\Movies%20Mast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Popularity</a:t>
            </a:r>
            <a:r>
              <a:rPr lang="en-US" b="1" baseline="0"/>
              <a:t> by Genre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382748933736482E-2"/>
          <c:y val="0.10221651949786068"/>
          <c:w val="0.8724000695352071"/>
          <c:h val="0.687588871021065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Genres'!$A$5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Genres'!$B$1:$U$1</c:f>
              <c:strCache>
                <c:ptCount val="20"/>
                <c:pt idx="0">
                  <c:v> Family</c:v>
                </c:pt>
                <c:pt idx="1">
                  <c:v> Science Fiction</c:v>
                </c:pt>
                <c:pt idx="2">
                  <c:v> Adventure</c:v>
                </c:pt>
                <c:pt idx="3">
                  <c:v> Mystery</c:v>
                </c:pt>
                <c:pt idx="4">
                  <c:v> Action</c:v>
                </c:pt>
                <c:pt idx="5">
                  <c:v> Animation</c:v>
                </c:pt>
                <c:pt idx="6">
                  <c:v> Thriller</c:v>
                </c:pt>
                <c:pt idx="7">
                  <c:v> Fantasy</c:v>
                </c:pt>
                <c:pt idx="8">
                  <c:v> Horror</c:v>
                </c:pt>
                <c:pt idx="9">
                  <c:v> Western</c:v>
                </c:pt>
                <c:pt idx="10">
                  <c:v> Crime</c:v>
                </c:pt>
                <c:pt idx="11">
                  <c:v> Drama</c:v>
                </c:pt>
                <c:pt idx="12">
                  <c:v> War</c:v>
                </c:pt>
                <c:pt idx="13">
                  <c:v> Comedy</c:v>
                </c:pt>
                <c:pt idx="14">
                  <c:v> Music</c:v>
                </c:pt>
                <c:pt idx="15">
                  <c:v> Romance</c:v>
                </c:pt>
                <c:pt idx="16">
                  <c:v> History</c:v>
                </c:pt>
                <c:pt idx="17">
                  <c:v> TV Movie</c:v>
                </c:pt>
                <c:pt idx="18">
                  <c:v> Doc</c:v>
                </c:pt>
                <c:pt idx="19">
                  <c:v> Foreign</c:v>
                </c:pt>
              </c:strCache>
            </c:strRef>
          </c:cat>
          <c:val>
            <c:numRef>
              <c:f>'Top Genres'!$B$5:$U$5</c:f>
              <c:numCache>
                <c:formatCode>0.00</c:formatCode>
                <c:ptCount val="20"/>
                <c:pt idx="0">
                  <c:v>19.405212370000001</c:v>
                </c:pt>
                <c:pt idx="1">
                  <c:v>13.929809669999999</c:v>
                </c:pt>
                <c:pt idx="2">
                  <c:v>11.763035049999999</c:v>
                </c:pt>
                <c:pt idx="3">
                  <c:v>10.76475134</c:v>
                </c:pt>
                <c:pt idx="4">
                  <c:v>10.46332889</c:v>
                </c:pt>
                <c:pt idx="5">
                  <c:v>10.41691228</c:v>
                </c:pt>
                <c:pt idx="6">
                  <c:v>9.9289144520000008</c:v>
                </c:pt>
                <c:pt idx="7">
                  <c:v>9.7259232040000008</c:v>
                </c:pt>
                <c:pt idx="8">
                  <c:v>9.2001707170000007</c:v>
                </c:pt>
                <c:pt idx="9">
                  <c:v>8.9947968140000008</c:v>
                </c:pt>
                <c:pt idx="10">
                  <c:v>8.4925088340000006</c:v>
                </c:pt>
                <c:pt idx="11">
                  <c:v>7.3137091759999997</c:v>
                </c:pt>
                <c:pt idx="12">
                  <c:v>7.2213035999999997</c:v>
                </c:pt>
                <c:pt idx="13">
                  <c:v>6.9350869890000002</c:v>
                </c:pt>
                <c:pt idx="14">
                  <c:v>6.7168815710000001</c:v>
                </c:pt>
                <c:pt idx="15">
                  <c:v>6.6296936259999999</c:v>
                </c:pt>
                <c:pt idx="16">
                  <c:v>6.5485953080000003</c:v>
                </c:pt>
                <c:pt idx="17">
                  <c:v>5.1478190000000001</c:v>
                </c:pt>
                <c:pt idx="18">
                  <c:v>2.9133732289999998</c:v>
                </c:pt>
                <c:pt idx="19">
                  <c:v>0.63102016699999997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F0-4A92-8A3F-849FE97D0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3560655"/>
        <c:axId val="2111431631"/>
      </c:barChart>
      <c:catAx>
        <c:axId val="19735606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Genres</a:t>
                </a:r>
              </a:p>
            </c:rich>
          </c:tx>
          <c:layout>
            <c:manualLayout>
              <c:xMode val="edge"/>
              <c:yMode val="edge"/>
              <c:x val="0.48509357585992197"/>
              <c:y val="0.910980793695119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431631"/>
        <c:crosses val="autoZero"/>
        <c:auto val="1"/>
        <c:lblAlgn val="ctr"/>
        <c:lblOffset val="100"/>
        <c:noMultiLvlLbl val="0"/>
      </c:catAx>
      <c:valAx>
        <c:axId val="2111431631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Average Popularity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56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21DD-F7E7-42CD-8A9D-C3CF0714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DC7BD-4562-4EBE-B426-AFC18B1F0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75C2-5B9A-47A3-9A74-42A30CC4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5309-C164-4F76-A9A0-BA11E3D8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5CD6-7BA6-4D79-850B-E5FA5A9A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6E03-FBF6-489D-AFE5-1B2D5E70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A53C6-045E-499C-A11B-00AC4764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C546-0984-4DAD-A932-1F6CE6F9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6EE3-95BE-48D6-A424-4CBD6284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12F3-644A-4626-990E-0E5C2463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59491-624D-49EB-898A-EFDC52A88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708B9-4444-4096-82D1-C809D5F41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AB98C-3925-4AD8-81BC-30D753C1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D82E-92F8-47F4-8121-A10CE994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C3F48-8EF7-4EF7-96BF-B60EBF0E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B3B-0813-49C7-958E-BA0FB8BB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6488-73EF-4559-AC27-0BFCE718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F2A2-F0C4-404A-B42F-42E5F3BD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880E-D18C-477E-89C6-1214DCE5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E311-56D3-4601-9285-C65F3BF3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88A3-6DFF-4A90-BA9E-F5136D7A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3F598-15AD-4CCC-9E83-5A36DA5F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1F06-B438-4918-9DF6-C2995D95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EEE3-9BDA-4BF3-B2CD-5D72DA6F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706D-76DC-4F05-ADBF-1BE73540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C90B-A2A3-488E-BE27-BEA58C15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5A4C-6166-4D00-BB94-7AEBFC300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48F80-FC6D-4ED4-8544-37E04CDE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55CFF-C45E-4F5A-89E7-DF7DA516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4F589-C490-4973-917B-67C52B3D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41798-2F47-46B0-B4B3-AF61CAED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41C6-4B95-42CB-A8DB-C94F836A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1721-02E9-4F0C-81DC-4E7339EE5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7FE0-3993-458C-BC5C-A10DF43D4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54BA0-1524-47BA-8B5F-03754DD0C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65AC6-FDF4-4E69-B615-BED25F663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0ADA9-63BB-4D50-916E-E19C2A48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4C853-3549-4431-B354-12DBB8CA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C542E-FD78-48AF-9CFB-75C1EAB2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6DB4-CE07-47ED-8C8D-27FCB2BC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BDCE-6D70-4FEE-BA85-3443861D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A8329-0B0D-43A0-996B-13770858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3E00E-F55D-466C-A44D-E6AA4262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4F8C0-C214-4B55-891E-2A8E5DBD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930C5-9823-4E35-9CCE-92F53FC4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FEEF2-8B74-4B82-9F3B-BC8F7ECC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4E76-CF9A-4D52-8E07-1098F565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D2E6-9B96-4669-A4D5-D3BA17B0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B20AB-4CE8-4AC6-A46B-5AD1B8556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719CA-F2E8-49D0-91C9-4A4FAD35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C645-16E3-4497-AB59-4DE95C89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14A5B-67EE-4B71-8861-3065DB2A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6D46-5C01-48C1-9DD7-28ED2DC5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9CEA7-D162-485F-816C-620CB3CC9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ABE6E-9ADB-4BB7-8760-3CE48DF36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038B-79F4-420A-B4CE-FCBDB94B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1023D-692D-4899-BC00-F860C7B7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30CC4-8482-4C2F-A8B8-E306A857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2749B-381E-4DC8-AE6E-62D94422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376B-04D4-4535-A0B0-49DE457F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0B96-D534-48C3-B84B-B9E187BF7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6711-4421-4F4D-B1A4-775084AEBD3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46E5-B194-4FA0-A7B4-13D02C60D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39749-BDDC-4FB4-8ADD-F04F36C68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6610-5251-4D61-BAC9-74789889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0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260143-C366-4511-B8E1-E99461282BD9}"/>
              </a:ext>
            </a:extLst>
          </p:cNvPr>
          <p:cNvGrpSpPr/>
          <p:nvPr/>
        </p:nvGrpSpPr>
        <p:grpSpPr>
          <a:xfrm>
            <a:off x="0" y="411061"/>
            <a:ext cx="12192000" cy="6190273"/>
            <a:chOff x="0" y="411061"/>
            <a:chExt cx="12192000" cy="61902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5947C7-DD9F-4199-BF99-57383740E6A7}"/>
                </a:ext>
              </a:extLst>
            </p:cNvPr>
            <p:cNvSpPr txBox="1"/>
            <p:nvPr/>
          </p:nvSpPr>
          <p:spPr>
            <a:xfrm>
              <a:off x="985821" y="973036"/>
              <a:ext cx="77650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BUILD A DATA STORY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CE95E2-4A6A-436A-940F-9FA16EB96FD3}"/>
                </a:ext>
              </a:extLst>
            </p:cNvPr>
            <p:cNvSpPr txBox="1"/>
            <p:nvPr/>
          </p:nvSpPr>
          <p:spPr>
            <a:xfrm>
              <a:off x="5448235" y="2203744"/>
              <a:ext cx="2464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Futura Bold" panose="00000900000000000000" pitchFamily="2" charset="0"/>
                </a:rPr>
                <a:t>Final Project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9D7F96-7CF8-4E4A-B346-E5D0C922F260}"/>
                </a:ext>
              </a:extLst>
            </p:cNvPr>
            <p:cNvSpPr txBox="1"/>
            <p:nvPr/>
          </p:nvSpPr>
          <p:spPr>
            <a:xfrm>
              <a:off x="7305662" y="5585671"/>
              <a:ext cx="488633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Futura Bold" panose="00000900000000000000" pitchFamily="2" charset="0"/>
                </a:rPr>
                <a:t>Jason Kanhai</a:t>
              </a:r>
            </a:p>
            <a:p>
              <a:pPr algn="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Futura Bold" panose="00000900000000000000" pitchFamily="2" charset="0"/>
                </a:rPr>
                <a:t>Data Analyst for Shell Nanodegree</a:t>
              </a:r>
            </a:p>
            <a:p>
              <a:pPr algn="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Futura Bold" panose="00000900000000000000" pitchFamily="2" charset="0"/>
                </a:rPr>
                <a:t>Sep-29-2021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1478C2-8D82-4265-94E8-919F890CC08B}"/>
                </a:ext>
              </a:extLst>
            </p:cNvPr>
            <p:cNvSpPr txBox="1"/>
            <p:nvPr/>
          </p:nvSpPr>
          <p:spPr>
            <a:xfrm>
              <a:off x="4247522" y="1698508"/>
              <a:ext cx="43444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C000"/>
                  </a:solidFill>
                  <a:latin typeface="Futura Bold" panose="00000900000000000000" pitchFamily="2" charset="0"/>
                </a:rPr>
                <a:t>The Movies Dataset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254825-1A64-40A9-8DED-8B9B2032F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68864"/>
              <a:ext cx="12192000" cy="27544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9AD7A4-316D-4251-9391-E18E5E2B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923" y="5585671"/>
              <a:ext cx="1576435" cy="793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68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2B79BFC-1CFC-4A63-9854-F2880BFCB8A2}"/>
              </a:ext>
            </a:extLst>
          </p:cNvPr>
          <p:cNvGrpSpPr/>
          <p:nvPr/>
        </p:nvGrpSpPr>
        <p:grpSpPr>
          <a:xfrm>
            <a:off x="419449" y="456780"/>
            <a:ext cx="11065078" cy="4829243"/>
            <a:chOff x="419449" y="456780"/>
            <a:chExt cx="11065078" cy="48292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78173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B0CAE4-932E-491B-8089-6BCD4EAC7797}"/>
                </a:ext>
              </a:extLst>
            </p:cNvPr>
            <p:cNvSpPr txBox="1"/>
            <p:nvPr/>
          </p:nvSpPr>
          <p:spPr>
            <a:xfrm>
              <a:off x="419449" y="456780"/>
              <a:ext cx="3760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Budget vs Revenue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F715F8-2DF2-43E7-8F56-D2FC8204A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39" y="1219639"/>
              <a:ext cx="6346486" cy="4066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84B649-769B-4DF4-A04D-7A11F42C3239}"/>
                </a:ext>
              </a:extLst>
            </p:cNvPr>
            <p:cNvSpPr txBox="1"/>
            <p:nvPr/>
          </p:nvSpPr>
          <p:spPr>
            <a:xfrm>
              <a:off x="7734650" y="1219639"/>
              <a:ext cx="37498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latin typeface="Futura Medium" panose="00000400000000000000" pitchFamily="2" charset="0"/>
                </a:rPr>
                <a:t>Takeaways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A significant positive relationship exists between movie budget and the revenue it has generated. 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This is demonstrated by the R</a:t>
              </a:r>
              <a:r>
                <a:rPr lang="en-US" baseline="30000" dirty="0">
                  <a:latin typeface="Futura Medium" panose="00000400000000000000" pitchFamily="2" charset="0"/>
                </a:rPr>
                <a:t>2  </a:t>
              </a:r>
              <a:r>
                <a:rPr lang="en-US" dirty="0">
                  <a:latin typeface="Futura Medium" panose="00000400000000000000" pitchFamily="2" charset="0"/>
                </a:rPr>
                <a:t>values (0.44- 0.55). This suggests that for a movie to make a decent enough revenue, a proportional budget must be allocated.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51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79752F-2E76-4773-9742-F916184A4518}"/>
              </a:ext>
            </a:extLst>
          </p:cNvPr>
          <p:cNvGrpSpPr/>
          <p:nvPr/>
        </p:nvGrpSpPr>
        <p:grpSpPr>
          <a:xfrm>
            <a:off x="419449" y="411061"/>
            <a:ext cx="11551640" cy="5541267"/>
            <a:chOff x="419449" y="411061"/>
            <a:chExt cx="11551640" cy="55412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90AB58-156E-4634-AC9C-8CB6B832332E}"/>
                </a:ext>
              </a:extLst>
            </p:cNvPr>
            <p:cNvSpPr txBox="1"/>
            <p:nvPr/>
          </p:nvSpPr>
          <p:spPr>
            <a:xfrm>
              <a:off x="419449" y="456780"/>
              <a:ext cx="5200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Release Month vs Revenue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1CA12A-3F42-4EE8-82EF-C4F8DC9E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49" y="1428013"/>
              <a:ext cx="8164800" cy="41610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7CFD7-2454-4D88-9401-78A8E96C448C}"/>
                </a:ext>
              </a:extLst>
            </p:cNvPr>
            <p:cNvSpPr txBox="1"/>
            <p:nvPr/>
          </p:nvSpPr>
          <p:spPr>
            <a:xfrm>
              <a:off x="8816830" y="1428013"/>
              <a:ext cx="315425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latin typeface="Futura Medium" panose="00000400000000000000" pitchFamily="2" charset="0"/>
                </a:rPr>
                <a:t>Takeaways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For movie that fall within the Top 3 Genres, it appears that average revenue is higher between the months of March to June.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An additional peak appears around November although smaller than the former.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If movies that fall within these genres seek to do well at the box office, they should aim to release within these months.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54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45DBB1A-E39D-4F4C-9E11-554F2705D7D1}"/>
              </a:ext>
            </a:extLst>
          </p:cNvPr>
          <p:cNvGrpSpPr/>
          <p:nvPr/>
        </p:nvGrpSpPr>
        <p:grpSpPr>
          <a:xfrm>
            <a:off x="419449" y="411061"/>
            <a:ext cx="11478937" cy="6287590"/>
            <a:chOff x="419449" y="411061"/>
            <a:chExt cx="11478937" cy="62875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90AB58-156E-4634-AC9C-8CB6B832332E}"/>
                </a:ext>
              </a:extLst>
            </p:cNvPr>
            <p:cNvSpPr txBox="1"/>
            <p:nvPr/>
          </p:nvSpPr>
          <p:spPr>
            <a:xfrm>
              <a:off x="419449" y="456780"/>
              <a:ext cx="5200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Release Month vs Revenue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9BE758F-C06D-4CB0-8FF6-6B838491D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1162" y="1258960"/>
              <a:ext cx="6059124" cy="17287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7465E3-DA6A-4919-99BC-3ED848FF8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1162" y="3114439"/>
              <a:ext cx="6059124" cy="17287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5A72F0-C46C-4CDB-B94F-66A18DE78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1162" y="4969918"/>
              <a:ext cx="6059124" cy="17287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3EA832-7169-447D-881B-9D99B5225CDD}"/>
                </a:ext>
              </a:extLst>
            </p:cNvPr>
            <p:cNvSpPr txBox="1"/>
            <p:nvPr/>
          </p:nvSpPr>
          <p:spPr>
            <a:xfrm>
              <a:off x="1635497" y="1889407"/>
              <a:ext cx="1384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latin typeface="Futura Medium" panose="00000400000000000000" pitchFamily="2" charset="0"/>
                </a:rPr>
                <a:t>Adventure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92ECC0-5C43-4198-83BF-82D0CCFEE73A}"/>
                </a:ext>
              </a:extLst>
            </p:cNvPr>
            <p:cNvSpPr txBox="1"/>
            <p:nvPr/>
          </p:nvSpPr>
          <p:spPr>
            <a:xfrm>
              <a:off x="1518407" y="3810486"/>
              <a:ext cx="1384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Futura Medium" panose="00000400000000000000" pitchFamily="2" charset="0"/>
                </a:rPr>
                <a:t>Family</a:t>
              </a:r>
            </a:p>
            <a:p>
              <a:pPr algn="ctr"/>
              <a:endParaRPr lang="en-US" dirty="0">
                <a:latin typeface="Futura Medium" panose="000004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7303F1-E48C-4818-A053-71D6F274FCF4}"/>
                </a:ext>
              </a:extLst>
            </p:cNvPr>
            <p:cNvSpPr txBox="1"/>
            <p:nvPr/>
          </p:nvSpPr>
          <p:spPr>
            <a:xfrm>
              <a:off x="1518407" y="5511118"/>
              <a:ext cx="1384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Futura Medium" panose="00000400000000000000" pitchFamily="2" charset="0"/>
                </a:rPr>
                <a:t>Science</a:t>
              </a:r>
            </a:p>
            <a:p>
              <a:pPr algn="ctr"/>
              <a:r>
                <a:rPr lang="en-US" b="1" dirty="0">
                  <a:latin typeface="Futura Medium" panose="00000400000000000000" pitchFamily="2" charset="0"/>
                </a:rPr>
                <a:t>Fiction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7BF083-EF3F-49C6-B5CD-7E6FD736BF3A}"/>
                </a:ext>
              </a:extLst>
            </p:cNvPr>
            <p:cNvSpPr txBox="1"/>
            <p:nvPr/>
          </p:nvSpPr>
          <p:spPr>
            <a:xfrm>
              <a:off x="10141935" y="3078786"/>
              <a:ext cx="175645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Futura Medium" panose="00000400000000000000" pitchFamily="2" charset="0"/>
                </a:rPr>
                <a:t>Descriptive</a:t>
              </a:r>
            </a:p>
            <a:p>
              <a:pPr algn="ctr"/>
              <a:r>
                <a:rPr lang="en-US" b="1" dirty="0">
                  <a:latin typeface="Futura Medium" panose="00000400000000000000" pitchFamily="2" charset="0"/>
                </a:rPr>
                <a:t>Statistics of </a:t>
              </a:r>
            </a:p>
            <a:p>
              <a:pPr algn="ctr"/>
              <a:r>
                <a:rPr lang="en-US" b="1" dirty="0">
                  <a:latin typeface="Futura Medium" panose="00000400000000000000" pitchFamily="2" charset="0"/>
                </a:rPr>
                <a:t>Revenue by Release month for Top 3 Genres</a:t>
              </a:r>
            </a:p>
            <a:p>
              <a:pPr algn="ctr"/>
              <a:endParaRPr lang="en-US" dirty="0">
                <a:latin typeface="Futura Medium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23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64CB0F3-598A-4F8C-A926-219573633527}"/>
              </a:ext>
            </a:extLst>
          </p:cNvPr>
          <p:cNvGrpSpPr/>
          <p:nvPr/>
        </p:nvGrpSpPr>
        <p:grpSpPr>
          <a:xfrm>
            <a:off x="204133" y="411061"/>
            <a:ext cx="11783734" cy="5990038"/>
            <a:chOff x="204133" y="411061"/>
            <a:chExt cx="11783734" cy="59900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CAE7F-676B-43A5-803E-B2F044C06412}"/>
                </a:ext>
              </a:extLst>
            </p:cNvPr>
            <p:cNvSpPr txBox="1"/>
            <p:nvPr/>
          </p:nvSpPr>
          <p:spPr>
            <a:xfrm>
              <a:off x="419449" y="456780"/>
              <a:ext cx="7135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Limitations &amp; Biases (Data Collection)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E1917B-B191-4356-A19A-AA24A20369C0}"/>
                </a:ext>
              </a:extLst>
            </p:cNvPr>
            <p:cNvGrpSpPr/>
            <p:nvPr/>
          </p:nvGrpSpPr>
          <p:grpSpPr>
            <a:xfrm>
              <a:off x="204133" y="1372610"/>
              <a:ext cx="7597628" cy="4331904"/>
              <a:chOff x="2230801" y="1356180"/>
              <a:chExt cx="7730398" cy="414563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785DAE8-7627-48B1-8B27-F42581D76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0801" y="1356180"/>
                <a:ext cx="7730398" cy="4145639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377012-0120-4343-A0CB-75ED01EBB283}"/>
                  </a:ext>
                </a:extLst>
              </p:cNvPr>
              <p:cNvSpPr/>
              <p:nvPr/>
            </p:nvSpPr>
            <p:spPr>
              <a:xfrm>
                <a:off x="2304661" y="1434517"/>
                <a:ext cx="849086" cy="2543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C1B54E-8265-4B7E-B23F-368C607E781C}"/>
                  </a:ext>
                </a:extLst>
              </p:cNvPr>
              <p:cNvSpPr/>
              <p:nvPr/>
            </p:nvSpPr>
            <p:spPr>
              <a:xfrm>
                <a:off x="2304661" y="5169160"/>
                <a:ext cx="849086" cy="2543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7002BC-6DB8-4D45-99F7-2A7ADF44EE46}"/>
                </a:ext>
              </a:extLst>
            </p:cNvPr>
            <p:cNvSpPr txBox="1"/>
            <p:nvPr/>
          </p:nvSpPr>
          <p:spPr>
            <a:xfrm>
              <a:off x="8036898" y="1045787"/>
              <a:ext cx="3950969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Clr>
                  <a:schemeClr val="accent4"/>
                </a:buClr>
              </a:pPr>
              <a:r>
                <a:rPr lang="en-US" b="1" dirty="0">
                  <a:latin typeface="Futura Medium" panose="00000400000000000000" pitchFamily="2" charset="0"/>
                </a:rPr>
                <a:t>Biases in Coverage</a:t>
              </a:r>
              <a:r>
                <a:rPr lang="en-US" dirty="0">
                  <a:latin typeface="Futura Medium" panose="00000400000000000000" pitchFamily="2" charset="0"/>
                </a:rPr>
                <a:t>: It should be noted that while this dataset covers movies between 1874 and 2020, as can be seen from the line plot on the right, a significant portion of the data is dominated by recent movies, especially those released after the year 2000.</a:t>
              </a:r>
            </a:p>
            <a:p>
              <a:pPr>
                <a:buClr>
                  <a:schemeClr val="accent4"/>
                </a:buClr>
              </a:pPr>
              <a:endParaRPr lang="en-US" dirty="0">
                <a:latin typeface="Futura Medium" panose="00000400000000000000" pitchFamily="2" charset="0"/>
              </a:endParaRPr>
            </a:p>
            <a:p>
              <a:pPr>
                <a:buClr>
                  <a:schemeClr val="accent4"/>
                </a:buClr>
              </a:pPr>
              <a:r>
                <a:rPr lang="en-US" dirty="0">
                  <a:latin typeface="Futura Medium" panose="00000400000000000000" pitchFamily="2" charset="0"/>
                </a:rPr>
                <a:t>Given this, all variables with be dominated by data associated with movies that were released by the year 2000 onwards.</a:t>
              </a:r>
            </a:p>
            <a:p>
              <a:pPr>
                <a:buClr>
                  <a:schemeClr val="accent4"/>
                </a:buClr>
              </a:pPr>
              <a:endParaRPr lang="en-US" dirty="0">
                <a:latin typeface="Futura Medium" panose="00000400000000000000" pitchFamily="2" charset="0"/>
              </a:endParaRPr>
            </a:p>
            <a:p>
              <a:pPr>
                <a:buClr>
                  <a:schemeClr val="accent4"/>
                </a:buClr>
              </a:pPr>
              <a:r>
                <a:rPr lang="en-US" dirty="0">
                  <a:latin typeface="Futura Medium" panose="00000400000000000000" pitchFamily="2" charset="0"/>
                </a:rPr>
                <a:t>Likewise, the budgets and revenues for movies in the past have not been adjusted for inflation and represent their value relative to their release date.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6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FCD4E0E-2F1C-4B76-A937-087CCB943292}"/>
              </a:ext>
            </a:extLst>
          </p:cNvPr>
          <p:cNvGrpSpPr/>
          <p:nvPr/>
        </p:nvGrpSpPr>
        <p:grpSpPr>
          <a:xfrm>
            <a:off x="419449" y="411061"/>
            <a:ext cx="11225868" cy="5844067"/>
            <a:chOff x="419449" y="411061"/>
            <a:chExt cx="11225868" cy="58440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A45FBD-C11D-4F82-A80F-69DCF8A46E9B}"/>
                </a:ext>
              </a:extLst>
            </p:cNvPr>
            <p:cNvSpPr txBox="1"/>
            <p:nvPr/>
          </p:nvSpPr>
          <p:spPr>
            <a:xfrm>
              <a:off x="419449" y="456780"/>
              <a:ext cx="9127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Limitations &amp; Biases (Data Processing &amp; Insight)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F34376-2747-4869-AB4A-3DABB468A253}"/>
                </a:ext>
              </a:extLst>
            </p:cNvPr>
            <p:cNvSpPr txBox="1"/>
            <p:nvPr/>
          </p:nvSpPr>
          <p:spPr>
            <a:xfrm>
              <a:off x="503337" y="1671155"/>
              <a:ext cx="1109863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4"/>
                </a:buClr>
              </a:pPr>
              <a:endParaRPr lang="en-US" b="1" dirty="0">
                <a:latin typeface="Futura Medium" panose="00000400000000000000" pitchFamily="2" charset="0"/>
              </a:endParaRPr>
            </a:p>
            <a:p>
              <a:pPr>
                <a:buClr>
                  <a:schemeClr val="accent4"/>
                </a:buClr>
              </a:pPr>
              <a:r>
                <a:rPr lang="en-US" dirty="0">
                  <a:latin typeface="Futura Medium" panose="00000400000000000000" pitchFamily="2" charset="0"/>
                </a:rPr>
                <a:t>It should be noted that 0 and blanks values existed in the following variables used in the analysis:</a:t>
              </a:r>
            </a:p>
            <a:p>
              <a:pPr>
                <a:buClr>
                  <a:schemeClr val="accent4"/>
                </a:buClr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285750" indent="-285750">
                <a:buClr>
                  <a:schemeClr val="accent4"/>
                </a:buClr>
                <a:buFontTx/>
                <a:buChar char="-"/>
              </a:pPr>
              <a:r>
                <a:rPr lang="en-US" dirty="0">
                  <a:latin typeface="Futura Medium" panose="00000400000000000000" pitchFamily="2" charset="0"/>
                </a:rPr>
                <a:t>Budget (MAR) – many values were missing for older movies</a:t>
              </a:r>
            </a:p>
            <a:p>
              <a:pPr marL="285750" indent="-285750">
                <a:buClr>
                  <a:schemeClr val="accent4"/>
                </a:buClr>
                <a:buFontTx/>
                <a:buChar char="-"/>
              </a:pPr>
              <a:r>
                <a:rPr lang="en-US" dirty="0">
                  <a:latin typeface="Futura Medium" panose="00000400000000000000" pitchFamily="2" charset="0"/>
                </a:rPr>
                <a:t>Revenue (MAR) – likewise, many values were missing for older movies. </a:t>
              </a:r>
            </a:p>
            <a:p>
              <a:pPr marL="285750" indent="-285750">
                <a:buClr>
                  <a:schemeClr val="accent4"/>
                </a:buClr>
                <a:buFontTx/>
                <a:buChar char="-"/>
              </a:pPr>
              <a:r>
                <a:rPr lang="en-US" dirty="0">
                  <a:latin typeface="Futura Medium" panose="00000400000000000000" pitchFamily="2" charset="0"/>
                </a:rPr>
                <a:t>Genre (MCAR)</a:t>
              </a:r>
            </a:p>
            <a:p>
              <a:pPr marL="285750" indent="-285750">
                <a:buClr>
                  <a:schemeClr val="accent4"/>
                </a:buClr>
                <a:buFontTx/>
                <a:buChar char="-"/>
              </a:pPr>
              <a:r>
                <a:rPr lang="en-US" dirty="0">
                  <a:latin typeface="Futura Medium" panose="00000400000000000000" pitchFamily="2" charset="0"/>
                </a:rPr>
                <a:t>Release Date (MCAR)</a:t>
              </a:r>
            </a:p>
            <a:p>
              <a:pPr>
                <a:buClr>
                  <a:schemeClr val="accent4"/>
                </a:buClr>
              </a:pPr>
              <a:endParaRPr lang="en-US" dirty="0">
                <a:latin typeface="Futura Medium" panose="00000400000000000000" pitchFamily="2" charset="0"/>
              </a:endParaRPr>
            </a:p>
            <a:p>
              <a:pPr>
                <a:buClr>
                  <a:schemeClr val="accent4"/>
                </a:buClr>
              </a:pPr>
              <a:r>
                <a:rPr lang="en-US" dirty="0">
                  <a:latin typeface="Futura Medium" panose="00000400000000000000" pitchFamily="2" charset="0"/>
                </a:rPr>
                <a:t>In analyses using these variables, records were removed  if there was a zero or blank value, that would have inadvertently skewed the analaysis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093EB4-D0CE-4D7A-83C1-676AD4571C80}"/>
                </a:ext>
              </a:extLst>
            </p:cNvPr>
            <p:cNvSpPr txBox="1"/>
            <p:nvPr/>
          </p:nvSpPr>
          <p:spPr>
            <a:xfrm>
              <a:off x="503337" y="1301823"/>
              <a:ext cx="11098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4"/>
                </a:buClr>
              </a:pPr>
              <a:r>
                <a:rPr lang="en-US" b="1" dirty="0">
                  <a:latin typeface="Futura Medium" panose="00000400000000000000" pitchFamily="2" charset="0"/>
                </a:rPr>
                <a:t>Data Processing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588000-1810-4411-8E8C-09CF6106558D}"/>
                </a:ext>
              </a:extLst>
            </p:cNvPr>
            <p:cNvSpPr txBox="1"/>
            <p:nvPr/>
          </p:nvSpPr>
          <p:spPr>
            <a:xfrm>
              <a:off x="546682" y="4777800"/>
              <a:ext cx="110986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4"/>
                </a:buClr>
              </a:pPr>
              <a:r>
                <a:rPr lang="en-US" b="1" dirty="0">
                  <a:latin typeface="Futura Medium" panose="00000400000000000000" pitchFamily="2" charset="0"/>
                </a:rPr>
                <a:t>Data Insight</a:t>
              </a:r>
            </a:p>
            <a:p>
              <a:pPr>
                <a:buClr>
                  <a:schemeClr val="accent4"/>
                </a:buClr>
              </a:pPr>
              <a:endParaRPr lang="en-US" b="1" dirty="0">
                <a:latin typeface="Futura Medium" panose="00000400000000000000" pitchFamily="2" charset="0"/>
              </a:endParaRPr>
            </a:p>
            <a:p>
              <a:pPr>
                <a:buClr>
                  <a:schemeClr val="accent4"/>
                </a:buClr>
              </a:pPr>
              <a:r>
                <a:rPr lang="en-US" dirty="0">
                  <a:latin typeface="Futura Medium" panose="00000400000000000000" pitchFamily="2" charset="0"/>
                </a:rPr>
                <a:t>While from the provided analyses we can see that revenue has a somewhat strong correlation with budget and release date, it is possible that revenue for the top 3 genres of movies are also controlled by other variables not </a:t>
              </a:r>
              <a:r>
                <a:rPr lang="en-US" dirty="0" err="1">
                  <a:latin typeface="Futura Medium" panose="00000400000000000000" pitchFamily="2" charset="0"/>
                </a:rPr>
                <a:t>analysed</a:t>
              </a:r>
              <a:r>
                <a:rPr lang="en-US" dirty="0">
                  <a:latin typeface="Futura Medium" panose="00000400000000000000" pitchFamily="2" charset="0"/>
                </a:rPr>
                <a:t> (eg. Production company, actor) and variables not existing in the provided dataset (marketing, etc).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24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4AE710-EA1D-4067-8EA7-03AA9AD8619D}"/>
              </a:ext>
            </a:extLst>
          </p:cNvPr>
          <p:cNvGrpSpPr/>
          <p:nvPr/>
        </p:nvGrpSpPr>
        <p:grpSpPr>
          <a:xfrm>
            <a:off x="419449" y="411061"/>
            <a:ext cx="11551640" cy="4156273"/>
            <a:chOff x="419449" y="411061"/>
            <a:chExt cx="11551640" cy="41562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D7398-5632-4B3E-A4DA-46C7530980B9}"/>
                </a:ext>
              </a:extLst>
            </p:cNvPr>
            <p:cNvSpPr txBox="1"/>
            <p:nvPr/>
          </p:nvSpPr>
          <p:spPr>
            <a:xfrm>
              <a:off x="419449" y="456780"/>
              <a:ext cx="2228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Next Steps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A7210D-DAB1-4873-B23D-2FECA1E5C5E0}"/>
                </a:ext>
              </a:extLst>
            </p:cNvPr>
            <p:cNvSpPr txBox="1"/>
            <p:nvPr/>
          </p:nvSpPr>
          <p:spPr>
            <a:xfrm>
              <a:off x="679508" y="1428013"/>
              <a:ext cx="1129158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The proposed next steps for this analysis suggests that: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marL="342900" indent="-342900" algn="just"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For movies to succeed in popularity they should fall within the top 3 Genres (Adventure, Family, Science Fiction).</a:t>
              </a:r>
            </a:p>
            <a:p>
              <a:pPr marL="342900" indent="-342900" algn="just">
                <a:buAutoNum type="arabicPeriod"/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342900" indent="-342900" algn="just"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Once within these genres, to generate revenue, a proportional budget should be allocated to the movie</a:t>
              </a:r>
            </a:p>
            <a:p>
              <a:pPr marL="342900" indent="-342900" algn="just">
                <a:buAutoNum type="arabicPeriod"/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342900" indent="-342900" algn="just"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For financial success at the box office, movies within these genres should be released between the months of March to June.</a:t>
              </a:r>
            </a:p>
            <a:p>
              <a:pPr marL="342900" indent="-342900" algn="just">
                <a:buAutoNum type="arabicPeriod"/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342900" indent="-342900" algn="just"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Runtime does not have a significant effect on the revenue a movie within these genres is able to generate.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26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A2BD510-E67C-4B30-9A43-6F886FAFC036}"/>
              </a:ext>
            </a:extLst>
          </p:cNvPr>
          <p:cNvGrpSpPr/>
          <p:nvPr/>
        </p:nvGrpSpPr>
        <p:grpSpPr>
          <a:xfrm>
            <a:off x="279912" y="411061"/>
            <a:ext cx="11632176" cy="6078510"/>
            <a:chOff x="279912" y="411061"/>
            <a:chExt cx="11632176" cy="60785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D865FA-45EF-4176-B03F-FD090C3E880B}"/>
                </a:ext>
              </a:extLst>
            </p:cNvPr>
            <p:cNvSpPr txBox="1"/>
            <p:nvPr/>
          </p:nvSpPr>
          <p:spPr>
            <a:xfrm>
              <a:off x="419449" y="456780"/>
              <a:ext cx="3890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Executive Summary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D37833-DFB1-4976-B41B-3AA9717DE4B0}"/>
                </a:ext>
              </a:extLst>
            </p:cNvPr>
            <p:cNvSpPr txBox="1"/>
            <p:nvPr/>
          </p:nvSpPr>
          <p:spPr>
            <a:xfrm>
              <a:off x="503338" y="1134259"/>
              <a:ext cx="11098635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4"/>
                </a:buClr>
              </a:pPr>
              <a:r>
                <a:rPr lang="en-US" dirty="0">
                  <a:latin typeface="Futura Medium" panose="00000400000000000000" pitchFamily="2" charset="0"/>
                </a:rPr>
                <a:t>The key differentiators of the Top 3 genres of movies based on average popularity from the remaining bottom 17 genres are, in no order of significance:</a:t>
              </a:r>
            </a:p>
            <a:p>
              <a:pPr>
                <a:buClr>
                  <a:schemeClr val="accent4"/>
                </a:buClr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342900" indent="-342900">
                <a:buClr>
                  <a:schemeClr val="accent4"/>
                </a:buClr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The budget spent on the movie.</a:t>
              </a:r>
            </a:p>
            <a:p>
              <a:pPr marL="342900" indent="-342900">
                <a:buClr>
                  <a:schemeClr val="accent4"/>
                </a:buClr>
                <a:buAutoNum type="arabicPeriod"/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342900" indent="-342900">
                <a:buClr>
                  <a:schemeClr val="accent4"/>
                </a:buClr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The month movie was released. </a:t>
              </a:r>
            </a:p>
            <a:p>
              <a:pPr marL="342900" indent="-342900">
                <a:buClr>
                  <a:schemeClr val="accent4"/>
                </a:buClr>
                <a:buAutoNum type="arabicPeriod"/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342900" indent="-342900">
                <a:buClr>
                  <a:schemeClr val="accent4"/>
                </a:buClr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The revenue the movie generated. </a:t>
              </a:r>
            </a:p>
            <a:p>
              <a:pPr>
                <a:buClr>
                  <a:schemeClr val="accent4"/>
                </a:buClr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342900" indent="-342900">
                <a:buClr>
                  <a:schemeClr val="accent4"/>
                </a:buClr>
                <a:buAutoNum type="arabicPeriod"/>
              </a:pPr>
              <a:endParaRPr lang="en-US" dirty="0">
                <a:latin typeface="Futura Medium" panose="00000400000000000000" pitchFamily="2" charset="0"/>
              </a:endParaRPr>
            </a:p>
            <a:p>
              <a:pPr>
                <a:buClr>
                  <a:schemeClr val="accent4"/>
                </a:buClr>
              </a:pPr>
              <a:r>
                <a:rPr lang="en-US" dirty="0">
                  <a:latin typeface="Futura Medium" panose="00000400000000000000" pitchFamily="2" charset="0"/>
                </a:rPr>
                <a:t>Our recommendation for any upcoming movies in development that wish to generate revenue would be to:</a:t>
              </a:r>
            </a:p>
            <a:p>
              <a:pPr>
                <a:buClr>
                  <a:schemeClr val="accent4"/>
                </a:buClr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285750" indent="-285750">
                <a:buClr>
                  <a:schemeClr val="accent4"/>
                </a:buClr>
                <a:buFontTx/>
                <a:buChar char="-"/>
              </a:pPr>
              <a:r>
                <a:rPr lang="en-US" dirty="0">
                  <a:latin typeface="Futura Medium" panose="00000400000000000000" pitchFamily="2" charset="0"/>
                </a:rPr>
                <a:t>Create a movie that falls within the top 3 genres (Family, Adventure or Science Fiction)</a:t>
              </a:r>
            </a:p>
            <a:p>
              <a:pPr marL="285750" indent="-285750">
                <a:buClr>
                  <a:schemeClr val="accent4"/>
                </a:buClr>
                <a:buFontTx/>
                <a:buChar char="-"/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285750" indent="-285750">
                <a:buClr>
                  <a:schemeClr val="accent4"/>
                </a:buClr>
                <a:buFontTx/>
                <a:buChar char="-"/>
              </a:pPr>
              <a:r>
                <a:rPr lang="en-US" dirty="0">
                  <a:latin typeface="Futura Medium" panose="00000400000000000000" pitchFamily="2" charset="0"/>
                </a:rPr>
                <a:t>Ensure sufficient budget is allocated for the movie to ensure success at the box office and generate revenue. </a:t>
              </a:r>
            </a:p>
            <a:p>
              <a:pPr marL="285750" indent="-285750">
                <a:buClr>
                  <a:schemeClr val="accent4"/>
                </a:buClr>
                <a:buFontTx/>
                <a:buChar char="-"/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285750" indent="-285750">
                <a:buClr>
                  <a:schemeClr val="accent4"/>
                </a:buClr>
                <a:buFontTx/>
                <a:buChar char="-"/>
              </a:pPr>
              <a:r>
                <a:rPr lang="en-US" dirty="0">
                  <a:latin typeface="Futura Medium" panose="00000400000000000000" pitchFamily="2" charset="0"/>
                </a:rPr>
                <a:t>Ensure movies are released within the months of March to June. </a:t>
              </a:r>
            </a:p>
            <a:p>
              <a:pPr>
                <a:buClr>
                  <a:schemeClr val="accent4"/>
                </a:buClr>
              </a:pPr>
              <a:endParaRPr lang="en-US" dirty="0">
                <a:latin typeface="Futura Medium" panose="00000400000000000000" pitchFamily="2" charset="0"/>
              </a:endParaRPr>
            </a:p>
            <a:p>
              <a:pPr marL="342900" indent="-342900">
                <a:buClr>
                  <a:schemeClr val="accent4"/>
                </a:buClr>
                <a:buAutoNum type="arabicPeriod"/>
              </a:pPr>
              <a:endParaRPr lang="en-US" dirty="0">
                <a:latin typeface="Futura Medium" panose="00000400000000000000" pitchFamily="2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5A68AD-D523-424E-BC56-58BE1780E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912" y="3687547"/>
              <a:ext cx="11632176" cy="36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30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11018A9-640C-482A-9835-DB794687ACF3}"/>
              </a:ext>
            </a:extLst>
          </p:cNvPr>
          <p:cNvGrpSpPr/>
          <p:nvPr/>
        </p:nvGrpSpPr>
        <p:grpSpPr>
          <a:xfrm>
            <a:off x="285225" y="411061"/>
            <a:ext cx="11621549" cy="6381120"/>
            <a:chOff x="285225" y="411061"/>
            <a:chExt cx="11621549" cy="6381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5947C7-DD9F-4199-BF99-57383740E6A7}"/>
                </a:ext>
              </a:extLst>
            </p:cNvPr>
            <p:cNvSpPr txBox="1"/>
            <p:nvPr/>
          </p:nvSpPr>
          <p:spPr>
            <a:xfrm>
              <a:off x="419449" y="456780"/>
              <a:ext cx="3900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Problem Statement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17CF9A-B38F-45F1-A0A9-C0E68F03526C}"/>
                </a:ext>
              </a:extLst>
            </p:cNvPr>
            <p:cNvSpPr txBox="1"/>
            <p:nvPr/>
          </p:nvSpPr>
          <p:spPr>
            <a:xfrm>
              <a:off x="503339" y="1134259"/>
              <a:ext cx="104610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4"/>
                </a:buClr>
              </a:pPr>
              <a:r>
                <a:rPr lang="en-US" dirty="0">
                  <a:latin typeface="Futura Medium" panose="00000400000000000000" pitchFamily="2" charset="0"/>
                </a:rPr>
                <a:t>What are the parameters that drive revenue for the top 3 genres of movies in terms of average popularity?</a:t>
              </a:r>
            </a:p>
            <a:p>
              <a:pPr>
                <a:buClr>
                  <a:schemeClr val="accent4"/>
                </a:buClr>
              </a:pPr>
              <a:endParaRPr lang="en-US" dirty="0">
                <a:latin typeface="Futura Medium" panose="00000400000000000000" pitchFamily="2" charset="0"/>
              </a:endParaRPr>
            </a:p>
            <a:p>
              <a:pPr>
                <a:buClr>
                  <a:schemeClr val="accent4"/>
                </a:buClr>
              </a:pPr>
              <a:r>
                <a:rPr lang="en-US" dirty="0">
                  <a:latin typeface="Futura Medium" panose="00000400000000000000" pitchFamily="2" charset="0"/>
                </a:rPr>
                <a:t>I focused my analysis on the following workstreams:</a:t>
              </a:r>
            </a:p>
            <a:p>
              <a:pPr marL="457200" indent="-457200">
                <a:buClr>
                  <a:schemeClr val="accent4"/>
                </a:buClr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Identifying the top 3 genres in terms of average popularity</a:t>
              </a:r>
            </a:p>
            <a:p>
              <a:pPr marL="457200" indent="-457200">
                <a:buClr>
                  <a:schemeClr val="accent4"/>
                </a:buClr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If runtime affected revenue for movies within these top 3 genres .</a:t>
              </a:r>
            </a:p>
            <a:p>
              <a:pPr marL="457200" indent="-457200">
                <a:buClr>
                  <a:schemeClr val="accent4"/>
                </a:buClr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If budget affected revenue for these movies.</a:t>
              </a:r>
            </a:p>
            <a:p>
              <a:pPr marL="457200" indent="-457200">
                <a:buClr>
                  <a:schemeClr val="accent4"/>
                </a:buClr>
                <a:buAutoNum type="arabicPeriod"/>
              </a:pPr>
              <a:r>
                <a:rPr lang="en-US" dirty="0">
                  <a:latin typeface="Futura Medium" panose="00000400000000000000" pitchFamily="2" charset="0"/>
                </a:rPr>
                <a:t>If the release month in affected revenue for these movies.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553C5A-DE96-4248-AFB1-1A80A7BD3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25" y="3307260"/>
              <a:ext cx="11621549" cy="251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BEC4EC-A2C3-40C5-BABA-F51871B08816}"/>
                </a:ext>
              </a:extLst>
            </p:cNvPr>
            <p:cNvSpPr txBox="1"/>
            <p:nvPr/>
          </p:nvSpPr>
          <p:spPr>
            <a:xfrm>
              <a:off x="419448" y="3484236"/>
              <a:ext cx="2022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Issue Tree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98F46E-9C17-421C-AC92-6CE92AFC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6088" y="3597267"/>
              <a:ext cx="5915888" cy="31949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6FC928-1408-42FA-9D24-715433AC175F}"/>
                </a:ext>
              </a:extLst>
            </p:cNvPr>
            <p:cNvSpPr txBox="1"/>
            <p:nvPr/>
          </p:nvSpPr>
          <p:spPr>
            <a:xfrm>
              <a:off x="9204541" y="3645628"/>
              <a:ext cx="2180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 Medium" panose="00000400000000000000" pitchFamily="2" charset="0"/>
                </a:rPr>
                <a:t>Problem Statement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61B0A0-FEEB-4AC1-B460-E8A4F5E67487}"/>
                </a:ext>
              </a:extLst>
            </p:cNvPr>
            <p:cNvSpPr txBox="1"/>
            <p:nvPr/>
          </p:nvSpPr>
          <p:spPr>
            <a:xfrm>
              <a:off x="9593270" y="5092734"/>
              <a:ext cx="1402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 Medium" panose="00000400000000000000" pitchFamily="2" charset="0"/>
                </a:rPr>
                <a:t>Hypotheses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41A23-BBF1-4BAF-AE23-F81659C6FCF6}"/>
                </a:ext>
              </a:extLst>
            </p:cNvPr>
            <p:cNvSpPr txBox="1"/>
            <p:nvPr/>
          </p:nvSpPr>
          <p:spPr>
            <a:xfrm>
              <a:off x="9698267" y="6272941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utura Medium" panose="00000400000000000000" pitchFamily="2" charset="0"/>
                </a:rPr>
                <a:t>Sub-Issue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51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E6E4D-F511-4AC2-85F5-2370B8613BA9}"/>
              </a:ext>
            </a:extLst>
          </p:cNvPr>
          <p:cNvGrpSpPr/>
          <p:nvPr/>
        </p:nvGrpSpPr>
        <p:grpSpPr>
          <a:xfrm>
            <a:off x="419449" y="411061"/>
            <a:ext cx="11350305" cy="6339939"/>
            <a:chOff x="419449" y="411061"/>
            <a:chExt cx="11350305" cy="63399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9ADC03-C484-452B-9152-F87DA973403C}"/>
                </a:ext>
              </a:extLst>
            </p:cNvPr>
            <p:cNvSpPr txBox="1"/>
            <p:nvPr/>
          </p:nvSpPr>
          <p:spPr>
            <a:xfrm>
              <a:off x="419449" y="456780"/>
              <a:ext cx="7019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Top 3 Genres by Average Popularity</a:t>
              </a:r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7A603F50-26A7-4CBC-AEF8-AA297FF2B0D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8883881"/>
                </p:ext>
              </p:extLst>
            </p:nvPr>
          </p:nvGraphicFramePr>
          <p:xfrm>
            <a:off x="503339" y="1139840"/>
            <a:ext cx="6724651" cy="37385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A06956-B9F3-4FE0-B7A0-DB847CBBC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339" y="5038245"/>
              <a:ext cx="11065079" cy="171275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51BB9F-54B7-4A8F-8518-61E37A70C20B}"/>
                </a:ext>
              </a:extLst>
            </p:cNvPr>
            <p:cNvSpPr txBox="1"/>
            <p:nvPr/>
          </p:nvSpPr>
          <p:spPr>
            <a:xfrm>
              <a:off x="7759817" y="1392572"/>
              <a:ext cx="400993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Futura Medium" panose="00000400000000000000" pitchFamily="2" charset="0"/>
                </a:rPr>
                <a:t>Takeaways</a:t>
              </a:r>
            </a:p>
            <a:p>
              <a:endParaRPr lang="en-US" dirty="0">
                <a:latin typeface="Futura Medium" panose="00000400000000000000" pitchFamily="2" charset="0"/>
              </a:endParaRPr>
            </a:p>
            <a:p>
              <a:r>
                <a:rPr lang="en-US" dirty="0">
                  <a:latin typeface="Futura Medium" panose="00000400000000000000" pitchFamily="2" charset="0"/>
                </a:rPr>
                <a:t>The Top 3 Genres of the entire dataset in terms of average popularity are:</a:t>
              </a:r>
            </a:p>
            <a:p>
              <a:endParaRPr lang="en-US" dirty="0">
                <a:latin typeface="Futura Medium" panose="00000400000000000000" pitchFamily="2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Futura Medium" panose="00000400000000000000" pitchFamily="2" charset="0"/>
                </a:rPr>
                <a:t>Family (19.41)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Futura Medium" panose="00000400000000000000" pitchFamily="2" charset="0"/>
                </a:rPr>
                <a:t>Science Fiction (13.93)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Futura Medium" panose="00000400000000000000" pitchFamily="2" charset="0"/>
                </a:rPr>
                <a:t>Adventure (11.76)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82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D3D267-F0CC-471E-80DF-56CEAAE93651}"/>
              </a:ext>
            </a:extLst>
          </p:cNvPr>
          <p:cNvGrpSpPr/>
          <p:nvPr/>
        </p:nvGrpSpPr>
        <p:grpSpPr>
          <a:xfrm>
            <a:off x="419449" y="411061"/>
            <a:ext cx="11350305" cy="5821960"/>
            <a:chOff x="419449" y="411061"/>
            <a:chExt cx="11350305" cy="58219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FF7D06-D4D5-4D9B-AA14-7A27500589BD}"/>
                </a:ext>
              </a:extLst>
            </p:cNvPr>
            <p:cNvSpPr txBox="1"/>
            <p:nvPr/>
          </p:nvSpPr>
          <p:spPr>
            <a:xfrm>
              <a:off x="419449" y="456780"/>
              <a:ext cx="1717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Runtime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49307B8-202A-43CF-8096-AF8ED001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39" y="1443578"/>
              <a:ext cx="7025752" cy="44545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8A8C8F-7F42-491C-A501-5E72C2E69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6460" y="3964471"/>
              <a:ext cx="2223628" cy="22685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31A0AC-6EDF-48C8-9E9A-BD567ADDCA15}"/>
                </a:ext>
              </a:extLst>
            </p:cNvPr>
            <p:cNvSpPr txBox="1"/>
            <p:nvPr/>
          </p:nvSpPr>
          <p:spPr>
            <a:xfrm>
              <a:off x="7759817" y="1392572"/>
              <a:ext cx="400993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Futura Medium" panose="00000400000000000000" pitchFamily="2" charset="0"/>
                </a:rPr>
                <a:t>Takeaways</a:t>
              </a:r>
            </a:p>
            <a:p>
              <a:endParaRPr lang="en-US" dirty="0">
                <a:latin typeface="Futura Medium" panose="00000400000000000000" pitchFamily="2" charset="0"/>
              </a:endParaRPr>
            </a:p>
            <a:p>
              <a:r>
                <a:rPr lang="en-US" dirty="0">
                  <a:latin typeface="Futura Medium" panose="00000400000000000000" pitchFamily="2" charset="0"/>
                </a:rPr>
                <a:t>The runtime of movies that fall within the top 3 genres in terms of popularity, do not have differing average runtimes (105 minutes) from the bottom 17 genres of movies.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18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7828DCE-461D-4217-A858-FE727C21FD6C}"/>
              </a:ext>
            </a:extLst>
          </p:cNvPr>
          <p:cNvGrpSpPr/>
          <p:nvPr/>
        </p:nvGrpSpPr>
        <p:grpSpPr>
          <a:xfrm>
            <a:off x="419449" y="411061"/>
            <a:ext cx="11501307" cy="5810668"/>
            <a:chOff x="419449" y="411061"/>
            <a:chExt cx="11501307" cy="58106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C1729D-E104-4F1A-8F8C-C810BD9AC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39" y="1443577"/>
              <a:ext cx="7027134" cy="445455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FF7D06-D4D5-4D9B-AA14-7A27500589BD}"/>
                </a:ext>
              </a:extLst>
            </p:cNvPr>
            <p:cNvSpPr txBox="1"/>
            <p:nvPr/>
          </p:nvSpPr>
          <p:spPr>
            <a:xfrm>
              <a:off x="419449" y="456780"/>
              <a:ext cx="1503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Budget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31A0AC-6EDF-48C8-9E9A-BD567ADDCA15}"/>
                </a:ext>
              </a:extLst>
            </p:cNvPr>
            <p:cNvSpPr txBox="1"/>
            <p:nvPr/>
          </p:nvSpPr>
          <p:spPr>
            <a:xfrm>
              <a:off x="7759817" y="1392572"/>
              <a:ext cx="416093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latin typeface="Futura Medium" panose="00000400000000000000" pitchFamily="2" charset="0"/>
                </a:rPr>
                <a:t>Takeaways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The  mean budget allocated to the top 3 genres of movies  (US $46.11 million) is on average greater than the average budget of the bottom 17 genres (US $19.16 million). The top 3 genres also cover a winder range of values for budget. 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213D8C-A589-443A-AFF0-6F078A29F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6460" y="3974082"/>
              <a:ext cx="2614837" cy="2247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8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8CBE40-133F-4B48-B127-AFD382B4BF7C}"/>
              </a:ext>
            </a:extLst>
          </p:cNvPr>
          <p:cNvGrpSpPr/>
          <p:nvPr/>
        </p:nvGrpSpPr>
        <p:grpSpPr>
          <a:xfrm>
            <a:off x="419449" y="411061"/>
            <a:ext cx="11501307" cy="5827050"/>
            <a:chOff x="419449" y="411061"/>
            <a:chExt cx="11501307" cy="58270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AC4FBC-43AB-402C-BEF8-D4FEA51D5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39" y="1443576"/>
              <a:ext cx="7029317" cy="445455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FF7D06-D4D5-4D9B-AA14-7A27500589BD}"/>
                </a:ext>
              </a:extLst>
            </p:cNvPr>
            <p:cNvSpPr txBox="1"/>
            <p:nvPr/>
          </p:nvSpPr>
          <p:spPr>
            <a:xfrm>
              <a:off x="419449" y="456780"/>
              <a:ext cx="1786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Revenue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31A0AC-6EDF-48C8-9E9A-BD567ADDCA15}"/>
                </a:ext>
              </a:extLst>
            </p:cNvPr>
            <p:cNvSpPr txBox="1"/>
            <p:nvPr/>
          </p:nvSpPr>
          <p:spPr>
            <a:xfrm>
              <a:off x="7759817" y="1392572"/>
              <a:ext cx="416093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latin typeface="Futura Medium" panose="00000400000000000000" pitchFamily="2" charset="0"/>
                </a:rPr>
                <a:t>Takeaways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For the top 3 genres of movies, the average revenue (US $172.94 million) is greater than that of the bottom 17 genres (US $58.72 million). 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94AB2B7-2402-4249-B532-7649314CE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6460" y="3974082"/>
              <a:ext cx="2241613" cy="2264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31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DD95E5-8F25-4C38-976D-AAA53113EC65}"/>
              </a:ext>
            </a:extLst>
          </p:cNvPr>
          <p:cNvGrpSpPr/>
          <p:nvPr/>
        </p:nvGrpSpPr>
        <p:grpSpPr>
          <a:xfrm>
            <a:off x="419449" y="411061"/>
            <a:ext cx="10915030" cy="6264976"/>
            <a:chOff x="419449" y="411061"/>
            <a:chExt cx="10915030" cy="62649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E3FAD5-6ED4-4183-9FBF-971BC9E0D4A5}"/>
                </a:ext>
              </a:extLst>
            </p:cNvPr>
            <p:cNvSpPr txBox="1"/>
            <p:nvPr/>
          </p:nvSpPr>
          <p:spPr>
            <a:xfrm>
              <a:off x="419449" y="456780"/>
              <a:ext cx="2943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Release Month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474E9E-15A8-4176-B140-F1490872B2A0}"/>
                </a:ext>
              </a:extLst>
            </p:cNvPr>
            <p:cNvGrpSpPr/>
            <p:nvPr/>
          </p:nvGrpSpPr>
          <p:grpSpPr>
            <a:xfrm>
              <a:off x="1310377" y="888037"/>
              <a:ext cx="4972235" cy="5788000"/>
              <a:chOff x="1310377" y="888037"/>
              <a:chExt cx="4972235" cy="5788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B7CD302-DEBD-41AD-8595-FAC3021C8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10377" y="3807877"/>
                <a:ext cx="4972235" cy="286816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802E523-800D-46F4-90C7-C8E2075E7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0377" y="888037"/>
                <a:ext cx="4972235" cy="2868159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AD21AA-D2CA-4530-884B-EA113B31B3C3}"/>
                  </a:ext>
                </a:extLst>
              </p:cNvPr>
              <p:cNvSpPr/>
              <p:nvPr/>
            </p:nvSpPr>
            <p:spPr>
              <a:xfrm>
                <a:off x="1375794" y="971611"/>
                <a:ext cx="704676" cy="194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CABE39-4D3F-43B7-B770-F533880AA14F}"/>
                  </a:ext>
                </a:extLst>
              </p:cNvPr>
              <p:cNvSpPr/>
              <p:nvPr/>
            </p:nvSpPr>
            <p:spPr>
              <a:xfrm>
                <a:off x="1375793" y="3490348"/>
                <a:ext cx="847289" cy="194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170CD7-21DA-4CD6-AAA7-248F1CD50322}"/>
                  </a:ext>
                </a:extLst>
              </p:cNvPr>
              <p:cNvSpPr/>
              <p:nvPr/>
            </p:nvSpPr>
            <p:spPr>
              <a:xfrm>
                <a:off x="1375793" y="3901409"/>
                <a:ext cx="847289" cy="194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453F66-F437-49B1-AB18-D88A4554C285}"/>
                  </a:ext>
                </a:extLst>
              </p:cNvPr>
              <p:cNvSpPr/>
              <p:nvPr/>
            </p:nvSpPr>
            <p:spPr>
              <a:xfrm>
                <a:off x="1408797" y="6401220"/>
                <a:ext cx="973675" cy="194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21B19-DC37-4EF2-83DB-46D8B8619339}"/>
                </a:ext>
              </a:extLst>
            </p:cNvPr>
            <p:cNvSpPr txBox="1"/>
            <p:nvPr/>
          </p:nvSpPr>
          <p:spPr>
            <a:xfrm>
              <a:off x="7173540" y="842904"/>
              <a:ext cx="416093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latin typeface="Futura Medium" panose="00000400000000000000" pitchFamily="2" charset="0"/>
                </a:rPr>
                <a:t>Takeaways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Over time, movies that fall within the top 3 genres have a peak release around Christmas time (Dec &amp; January).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Movies that fall within the bottom 17 genres have a peak release in January but also a noticeable peace around September.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8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70A95-482A-446E-A6CE-25ADE9A13EEE}"/>
              </a:ext>
            </a:extLst>
          </p:cNvPr>
          <p:cNvGrpSpPr/>
          <p:nvPr/>
        </p:nvGrpSpPr>
        <p:grpSpPr>
          <a:xfrm>
            <a:off x="419449" y="411061"/>
            <a:ext cx="11442585" cy="5805181"/>
            <a:chOff x="419449" y="411061"/>
            <a:chExt cx="11442585" cy="58051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FD1202-6E0B-4AFA-8216-338CBE2A4BD0}"/>
                </a:ext>
              </a:extLst>
            </p:cNvPr>
            <p:cNvSpPr/>
            <p:nvPr/>
          </p:nvSpPr>
          <p:spPr>
            <a:xfrm>
              <a:off x="503339" y="411061"/>
              <a:ext cx="10150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3845CA-9E57-4C96-BF2D-DCD3A2B93EE5}"/>
                </a:ext>
              </a:extLst>
            </p:cNvPr>
            <p:cNvSpPr txBox="1"/>
            <p:nvPr/>
          </p:nvSpPr>
          <p:spPr>
            <a:xfrm>
              <a:off x="419449" y="456780"/>
              <a:ext cx="39741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Futura Bold" panose="00000900000000000000" pitchFamily="2" charset="0"/>
                </a:rPr>
                <a:t>Runtime vs Revenue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889FC1-26CA-4FD9-80B4-11253781D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500" y="1246342"/>
              <a:ext cx="7410475" cy="4969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3D16CA-49C0-4AB2-9A99-EB963E821A9E}"/>
                </a:ext>
              </a:extLst>
            </p:cNvPr>
            <p:cNvSpPr txBox="1"/>
            <p:nvPr/>
          </p:nvSpPr>
          <p:spPr>
            <a:xfrm>
              <a:off x="8523216" y="1246342"/>
              <a:ext cx="333881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latin typeface="Futura Medium" panose="00000400000000000000" pitchFamily="2" charset="0"/>
                </a:rPr>
                <a:t>Takeaways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A weak although positive relationship exists between movie runtime and the revenue it generates as demonstrated by the R</a:t>
              </a:r>
              <a:r>
                <a:rPr lang="en-US" baseline="30000" dirty="0">
                  <a:latin typeface="Futura Medium" panose="00000400000000000000" pitchFamily="2" charset="0"/>
                </a:rPr>
                <a:t>2</a:t>
              </a:r>
              <a:r>
                <a:rPr lang="en-US" dirty="0">
                  <a:latin typeface="Futura Medium" panose="00000400000000000000" pitchFamily="2" charset="0"/>
                </a:rPr>
                <a:t> values (0.11 – 0.19) depending on the genre.</a:t>
              </a:r>
            </a:p>
            <a:p>
              <a:pPr algn="just"/>
              <a:endParaRPr lang="en-US" dirty="0">
                <a:latin typeface="Futura Medium" panose="00000400000000000000" pitchFamily="2" charset="0"/>
              </a:endParaRPr>
            </a:p>
            <a:p>
              <a:pPr algn="just"/>
              <a:r>
                <a:rPr lang="en-US" dirty="0">
                  <a:latin typeface="Futura Medium" panose="00000400000000000000" pitchFamily="2" charset="0"/>
                </a:rPr>
                <a:t>This weak relationship suggest that runtime isn’t the strongest determining factor to a movie’s revenue. Any potential movies in development should not worry about runtime.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26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976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Futura Bold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Kanhai, Jason D STTL-PTIZ/D/LT</dc:creator>
  <cp:lastModifiedBy>Kanhai, Jason D STTL-PTIZ/D/LT</cp:lastModifiedBy>
  <cp:revision>52</cp:revision>
  <dcterms:created xsi:type="dcterms:W3CDTF">2021-09-14T01:01:06Z</dcterms:created>
  <dcterms:modified xsi:type="dcterms:W3CDTF">2021-09-30T01:20:09Z</dcterms:modified>
</cp:coreProperties>
</file>