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83" r:id="rId2"/>
    <p:sldId id="1584" r:id="rId3"/>
    <p:sldId id="1524" r:id="rId4"/>
    <p:sldId id="15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/>
    <p:restoredTop sz="94614"/>
  </p:normalViewPr>
  <p:slideViewPr>
    <p:cSldViewPr snapToGrid="0">
      <p:cViewPr varScale="1">
        <p:scale>
          <a:sx n="90" d="100"/>
          <a:sy n="90" d="100"/>
        </p:scale>
        <p:origin x="20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3D98-026F-0B5A-DA4B-E0B0455E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52BAC-3563-8AF4-5AA2-26EF9CFED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B870-B107-A6F8-23E8-DE0F0AD5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71EFA-F2F2-82BB-5A77-5B8D9BFC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23E2-0567-81C2-6DA5-ECAD4487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6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873C-0216-B21E-9358-18E814A5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95CCC-F534-33DA-D9D0-2D5B3C3C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8E34-1718-7FFB-9505-94E2EB63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6532F-F0AE-F98E-4417-B50F67A6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76B9-7433-9C35-A5B3-F9F2C642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8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D9A7-54E7-56E1-0D1B-9519F316B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F2794-911A-7C5A-E3A6-40D52970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F99D2-23C6-FCCB-1761-5123A33EB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D5C5-8584-C876-426A-B4574068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B0B8B-8B7E-E789-DD10-F20F709C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D673-5189-5D18-D73E-BA489F80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5D83-904D-4961-D3AF-E75BC48B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04DC-884D-2966-A096-484075E0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6012-8C4E-4220-1E5E-5DBCE36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688B-78C6-0711-62D2-726259A2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8D42-2AD8-B6A7-7F2E-3D8DDDC9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28278-08EA-8C7B-866A-437C4AFDC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14AD-13F7-1AC1-4431-AC79A6962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F4715-5358-5A3B-E0B7-793800E0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D0B1-D64D-37D7-10A6-37B5CCC5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5F4C-8C17-09F4-87B7-11BE6C00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69F-5031-05B3-5F73-69347C8A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109CF-47CB-50E0-A9ED-DAEAAE9F5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9F264-0D98-36C4-81CF-5DDF77A3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94BAE-7B79-0FB0-5070-FA2B18EB9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97B6A-8714-2AAC-F3AC-7EB27876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0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6CEC-2816-5ECE-1309-140971B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06A9-E757-8F14-89DE-CE6FA5E77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7251C-2643-6524-304E-732A3D86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89C9D-F41F-8F2F-3DEE-928B0C0A2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E16BB-4550-62BB-2F97-A3F43F4F0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4AD5E8-DF96-0614-3CF6-E25DCD2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8B10B-2D07-EAC7-9480-3DE03E55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05ED4-9284-821D-C698-D4C0A329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8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B521-E4BE-7AF4-D950-B62BFCB2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479E0-2DF6-CEBD-3F49-F72ADF48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AED15-EF62-1634-4EE1-CEC0569F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7B04A-7296-BBCF-84F3-AD289026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70A20-10F5-451A-D603-5B0EC527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3545D-96D4-8C6F-D59B-1889992F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62CB7-946D-5A74-9AAD-C354ABDC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7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8B5A1-7180-7BB2-A8FF-231ACE70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EAFC-FAAD-BB84-F24A-87502996E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E99D-880F-C5CC-EA95-7980E2710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4E83-57D8-5579-47FA-D0BEA220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8C945-9C38-FDC1-14EE-31DA39B5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9128A-29AB-128F-262D-10BFDD0F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54D8-F999-F2AE-B80F-648633FE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C6685-FEFC-ED73-DA85-43E9435A4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64ACC-F788-FA54-FE9E-C158FF8C5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1E852-A3CE-FBB7-DDC4-9D93785F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166EA-5033-6F20-D7B6-B7ABF9CC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346A-AC7D-99AC-2B75-3AD83BEE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2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C235D-7BBC-9FCF-8634-1D0E4D076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A8E3-D0D5-691A-DE69-98C2B794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889D-CC95-78E8-2CA5-F95057EF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A776E-26A7-FA44-8740-4304216B843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0534-5CA7-A3A8-D9D1-F2A9F68AB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D4621-78C0-9134-5A2E-439B0C9A4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845D1-E99E-304F-ADF6-2A7C2C184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65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BB07-4098-F7D5-C9CE-FC0766A7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0">
            <a:extLst>
              <a:ext uri="{FF2B5EF4-FFF2-40B4-BE49-F238E27FC236}">
                <a16:creationId xmlns:a16="http://schemas.microsoft.com/office/drawing/2014/main" id="{E34A967F-C61D-13E0-1F2A-030D7CC812A4}"/>
              </a:ext>
            </a:extLst>
          </p:cNvPr>
          <p:cNvSpPr txBox="1"/>
          <p:nvPr/>
        </p:nvSpPr>
        <p:spPr>
          <a:xfrm>
            <a:off x="3810000" y="578614"/>
            <a:ext cx="5086697" cy="58477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4000" b="1">
                <a:solidFill>
                  <a:srgbClr val="003162"/>
                </a:solidFill>
              </a:defRPr>
            </a:lvl1pPr>
          </a:lstStyle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Poppins" pitchFamily="2" charset="77"/>
                <a:cs typeface="Poppins" pitchFamily="2" charset="77"/>
              </a:rPr>
              <a:t>Solution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2F9A5-1BF5-269F-C7F6-D2E8AA34C82F}"/>
              </a:ext>
            </a:extLst>
          </p:cNvPr>
          <p:cNvSpPr txBox="1"/>
          <p:nvPr/>
        </p:nvSpPr>
        <p:spPr>
          <a:xfrm>
            <a:off x="1305265" y="578614"/>
            <a:ext cx="99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Pioneering the Future of Identity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6F2D4-388B-9CF3-181B-8DF9F5626FC5}"/>
              </a:ext>
            </a:extLst>
          </p:cNvPr>
          <p:cNvSpPr txBox="1"/>
          <p:nvPr/>
        </p:nvSpPr>
        <p:spPr>
          <a:xfrm>
            <a:off x="2020906" y="1101992"/>
            <a:ext cx="8319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5BA98"/>
                </a:solidFill>
                <a:latin typeface="Poppins" pitchFamily="2" charset="77"/>
                <a:cs typeface="Poppins" pitchFamily="2" charset="77"/>
              </a:rPr>
              <a:t>Founded in 2019</a:t>
            </a:r>
          </a:p>
        </p:txBody>
      </p:sp>
      <p:pic>
        <p:nvPicPr>
          <p:cNvPr id="18" name="Picture 17" descr="A screenshot of a document&#10;&#10;AI-generated content may be incorrect.">
            <a:extLst>
              <a:ext uri="{FF2B5EF4-FFF2-40B4-BE49-F238E27FC236}">
                <a16:creationId xmlns:a16="http://schemas.microsoft.com/office/drawing/2014/main" id="{4E11A436-2D73-0008-C6C1-A25CE753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07" y="1927606"/>
            <a:ext cx="4446384" cy="435178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32" name="Picture 31" descr="A screenshot of a profile of a person&#10;&#10;AI-generated content may be incorrect.">
            <a:extLst>
              <a:ext uri="{FF2B5EF4-FFF2-40B4-BE49-F238E27FC236}">
                <a16:creationId xmlns:a16="http://schemas.microsoft.com/office/drawing/2014/main" id="{98C42D72-F277-B623-D873-63570383A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822" y="2307911"/>
            <a:ext cx="2798919" cy="184738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34" name="Picture 33" descr="A screenshot of a person's profile&#10;&#10;AI-generated content may be incorrect.">
            <a:extLst>
              <a:ext uri="{FF2B5EF4-FFF2-40B4-BE49-F238E27FC236}">
                <a16:creationId xmlns:a16="http://schemas.microsoft.com/office/drawing/2014/main" id="{86D9573D-BD6C-B422-BAFE-6484B989E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558" y="4413460"/>
            <a:ext cx="2827449" cy="186592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E6DD187-9781-805E-332F-8C63C348FD0A}"/>
              </a:ext>
            </a:extLst>
          </p:cNvPr>
          <p:cNvSpPr txBox="1"/>
          <p:nvPr/>
        </p:nvSpPr>
        <p:spPr>
          <a:xfrm>
            <a:off x="8079377" y="1821818"/>
            <a:ext cx="1837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Founders</a:t>
            </a:r>
          </a:p>
          <a:p>
            <a:pPr algn="ctr"/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645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D7AB7D7C-902D-BF0A-4539-3DE32A5E2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93" y="1370553"/>
            <a:ext cx="3801908" cy="386873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720CFE-C0DC-2BB4-9CF4-8003BE83D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66" y="5239291"/>
            <a:ext cx="2925762" cy="1144334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BB9C33F6-D7E8-A6F8-9954-84AE4D3CB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400" y="1614234"/>
            <a:ext cx="2759075" cy="3515596"/>
          </a:xfrm>
          <a:prstGeom prst="rect">
            <a:avLst/>
          </a:prstGeom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DA5FC8A7-EEE8-86CF-8C9C-28F08B93F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574" y="1657097"/>
            <a:ext cx="2981779" cy="3295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0478DD-4C73-1E6D-90EC-7EF0B9170600}"/>
              </a:ext>
            </a:extLst>
          </p:cNvPr>
          <p:cNvSpPr txBox="1"/>
          <p:nvPr/>
        </p:nvSpPr>
        <p:spPr>
          <a:xfrm>
            <a:off x="1390990" y="474375"/>
            <a:ext cx="992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Poppins" pitchFamily="2" charset="77"/>
                <a:cs typeface="Poppins" pitchFamily="2" charset="77"/>
              </a:rPr>
              <a:t>Intellectual Property</a:t>
            </a:r>
          </a:p>
        </p:txBody>
      </p:sp>
    </p:spTree>
    <p:extLst>
      <p:ext uri="{BB962C8B-B14F-4D97-AF65-F5344CB8AC3E}">
        <p14:creationId xmlns:p14="http://schemas.microsoft.com/office/powerpoint/2010/main" val="3055092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09BEC-0408-E8C1-B725-F4C864311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16BEA8-B517-2960-351F-54BD5FBF109D}"/>
              </a:ext>
            </a:extLst>
          </p:cNvPr>
          <p:cNvSpPr txBox="1"/>
          <p:nvPr/>
        </p:nvSpPr>
        <p:spPr>
          <a:xfrm>
            <a:off x="1096161" y="1982987"/>
            <a:ext cx="11698204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Verticals, Technologies and Systems Integrators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Multiply Market Reach and Penetration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Prove World Class Flexibility and Extensibility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Lift Partner Solution ROIs, Differentiation, and Brand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Joint Product Development (e.g., Proactive ID and 1-Click KYC)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1E603-EAFE-FAE6-36CB-F5B4519FA3F5}"/>
              </a:ext>
            </a:extLst>
          </p:cNvPr>
          <p:cNvSpPr txBox="1"/>
          <p:nvPr/>
        </p:nvSpPr>
        <p:spPr>
          <a:xfrm>
            <a:off x="977702" y="738577"/>
            <a:ext cx="102365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GTM Strategy</a:t>
            </a:r>
          </a:p>
          <a:p>
            <a:pPr algn="ctr"/>
            <a:r>
              <a:rPr lang="en-US" sz="2800" b="1" i="1" dirty="0">
                <a:solidFill>
                  <a:srgbClr val="1BAC9B"/>
                </a:solidFill>
                <a:latin typeface="Poppins" pitchFamily="2" charset="77"/>
                <a:cs typeface="Poppins" pitchFamily="2" charset="77"/>
              </a:rPr>
              <a:t>Build Value through World Class Partnerships and 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F5BF7-3EE8-631E-A115-ABC127012211}"/>
              </a:ext>
            </a:extLst>
          </p:cNvPr>
          <p:cNvSpPr txBox="1"/>
          <p:nvPr/>
        </p:nvSpPr>
        <p:spPr>
          <a:xfrm>
            <a:off x="1096161" y="4053125"/>
            <a:ext cx="11698204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Help Orchestrate Significant Market “Disruption”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Start to Eliminate Legacy Identity Practices &amp; Technology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Enable Mobile-Centric and User-Centric Shifts in Identity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Greatly Enhance Overall Enterprise Security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83C7C"/>
                </a:solidFill>
                <a:latin typeface="Poppins" pitchFamily="2" charset="77"/>
                <a:cs typeface="Poppins" pitchFamily="2" charset="77"/>
              </a:rPr>
              <a:t>Set a New Standard of 1-Click for Complete Identity Verification</a:t>
            </a:r>
          </a:p>
        </p:txBody>
      </p:sp>
    </p:spTree>
    <p:extLst>
      <p:ext uri="{BB962C8B-B14F-4D97-AF65-F5344CB8AC3E}">
        <p14:creationId xmlns:p14="http://schemas.microsoft.com/office/powerpoint/2010/main" val="321600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F63B0D-09A1-629C-12BD-E1235AA8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9" y="797992"/>
            <a:ext cx="11466182" cy="526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7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102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Stout</dc:creator>
  <cp:lastModifiedBy>Brian Stout</cp:lastModifiedBy>
  <cp:revision>8</cp:revision>
  <dcterms:created xsi:type="dcterms:W3CDTF">2025-05-13T17:30:24Z</dcterms:created>
  <dcterms:modified xsi:type="dcterms:W3CDTF">2025-05-13T20:22:08Z</dcterms:modified>
</cp:coreProperties>
</file>