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83" r:id="rId2"/>
    <p:sldId id="1584" r:id="rId3"/>
    <p:sldId id="1585" r:id="rId4"/>
    <p:sldId id="1586" r:id="rId5"/>
    <p:sldId id="1587" r:id="rId6"/>
    <p:sldId id="1588" r:id="rId7"/>
    <p:sldId id="15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76"/>
    <p:restoredTop sz="94614"/>
  </p:normalViewPr>
  <p:slideViewPr>
    <p:cSldViewPr snapToGrid="0">
      <p:cViewPr varScale="1">
        <p:scale>
          <a:sx n="99" d="100"/>
          <a:sy n="99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3D98-026F-0B5A-DA4B-E0B0455E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52BAC-3563-8AF4-5AA2-26EF9CFED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B870-B107-A6F8-23E8-DE0F0AD5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1EFA-F2F2-82BB-5A77-5B8D9BFC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23E2-0567-81C2-6DA5-ECAD4487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873C-0216-B21E-9358-18E814A5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95CCC-F534-33DA-D9D0-2D5B3C3C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8E34-1718-7FFB-9505-94E2EB63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532F-F0AE-F98E-4417-B50F67A6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76B9-7433-9C35-A5B3-F9F2C64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D9A7-54E7-56E1-0D1B-9519F316B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F2794-911A-7C5A-E3A6-40D52970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99D2-23C6-FCCB-1761-5123A33E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D5C5-8584-C876-426A-B457406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0B8B-8B7E-E789-DD10-F20F709C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D673-5189-5D18-D73E-BA489F80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5D83-904D-4961-D3AF-E75BC48B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04DC-884D-2966-A096-484075E0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6012-8C4E-4220-1E5E-5DBCE36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688B-78C6-0711-62D2-726259A2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8D42-2AD8-B6A7-7F2E-3D8DDDC9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8278-08EA-8C7B-866A-437C4AFD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14AD-13F7-1AC1-4431-AC79A696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4715-5358-5A3B-E0B7-793800E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D0B1-D64D-37D7-10A6-37B5CCC5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F4C-8C17-09F4-87B7-11BE6C00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69F-5031-05B3-5F73-69347C8A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09CF-47CB-50E0-A9ED-DAEAAE9F5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9F264-0D98-36C4-81CF-5DDF77A3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4BAE-7B79-0FB0-5070-FA2B18E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97B6A-8714-2AAC-F3AC-7EB27876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6CEC-2816-5ECE-1309-140971B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06A9-E757-8F14-89DE-CE6FA5E7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7251C-2643-6524-304E-732A3D86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89C9D-F41F-8F2F-3DEE-928B0C0A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E16BB-4550-62BB-2F97-A3F43F4F0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AD5E8-DF96-0614-3CF6-E25DCD2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8B10B-2D07-EAC7-9480-3DE03E55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5ED4-9284-821D-C698-D4C0A32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B521-E4BE-7AF4-D950-B62BFCB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479E0-2DF6-CEBD-3F49-F72ADF48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AED15-EF62-1634-4EE1-CEC0569F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7B04A-7296-BBCF-84F3-AD289026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70A20-10F5-451A-D603-5B0EC527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3545D-96D4-8C6F-D59B-1889992F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2CB7-946D-5A74-9AAD-C354ABDC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5A1-7180-7BB2-A8FF-231ACE70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EAFC-FAAD-BB84-F24A-87502996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E99D-880F-C5CC-EA95-7980E271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4E83-57D8-5579-47FA-D0BEA22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8C945-9C38-FDC1-14EE-31DA39B5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128A-29AB-128F-262D-10BFDD0F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54D8-F999-F2AE-B80F-648633F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C6685-FEFC-ED73-DA85-43E9435A4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64ACC-F788-FA54-FE9E-C158FF8C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852-A3CE-FBB7-DDC4-9D93785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166EA-5033-6F20-D7B6-B7ABF9CC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346A-AC7D-99AC-2B75-3AD83BEE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C235D-7BBC-9FCF-8634-1D0E4D0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A8E3-D0D5-691A-DE69-98C2B794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889D-CC95-78E8-2CA5-F95057EF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0534-5CA7-A3A8-D9D1-F2A9F68AB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4621-78C0-9134-5A2E-439B0C9A4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BB07-4098-F7D5-C9CE-FC0766A7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9CAB95-2D7B-A48E-2F29-D44CD04492CE}"/>
              </a:ext>
            </a:extLst>
          </p:cNvPr>
          <p:cNvSpPr/>
          <p:nvPr/>
        </p:nvSpPr>
        <p:spPr>
          <a:xfrm>
            <a:off x="7235198" y="1503341"/>
            <a:ext cx="1930400" cy="42034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69B92-255D-00C2-B956-62C45747E665}"/>
              </a:ext>
            </a:extLst>
          </p:cNvPr>
          <p:cNvSpPr/>
          <p:nvPr/>
        </p:nvSpPr>
        <p:spPr>
          <a:xfrm>
            <a:off x="4136747" y="1551034"/>
            <a:ext cx="2756589" cy="42147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E34A967F-C61D-13E0-1F2A-030D7CC812A4}"/>
              </a:ext>
            </a:extLst>
          </p:cNvPr>
          <p:cNvSpPr txBox="1"/>
          <p:nvPr/>
        </p:nvSpPr>
        <p:spPr>
          <a:xfrm>
            <a:off x="3810000" y="578614"/>
            <a:ext cx="5086697" cy="5847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003162"/>
                </a:solidFill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Poppins" pitchFamily="2" charset="77"/>
                <a:cs typeface="Poppins" pitchFamily="2" charset="77"/>
              </a:rPr>
              <a:t>Solution Components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9107AC-0F67-0E83-970D-75FEFCD4D976}"/>
              </a:ext>
            </a:extLst>
          </p:cNvPr>
          <p:cNvGrpSpPr/>
          <p:nvPr/>
        </p:nvGrpSpPr>
        <p:grpSpPr>
          <a:xfrm>
            <a:off x="3992077" y="1599194"/>
            <a:ext cx="3104775" cy="4107618"/>
            <a:chOff x="4435019" y="2354918"/>
            <a:chExt cx="3104775" cy="4107617"/>
          </a:xfrm>
        </p:grpSpPr>
        <p:pic>
          <p:nvPicPr>
            <p:cNvPr id="44" name="Picture 43" descr="A white rectangular sign with blue text&#10;&#10;Description automatically generated">
              <a:extLst>
                <a:ext uri="{FF2B5EF4-FFF2-40B4-BE49-F238E27FC236}">
                  <a16:creationId xmlns:a16="http://schemas.microsoft.com/office/drawing/2014/main" id="{7FCB0ED7-EBB7-B93E-3531-942A7E7E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3963" y="2945025"/>
              <a:ext cx="2448044" cy="157333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BF9BDA-64ED-EE1A-8FB8-1A959A52265A}"/>
                </a:ext>
              </a:extLst>
            </p:cNvPr>
            <p:cNvSpPr txBox="1"/>
            <p:nvPr/>
          </p:nvSpPr>
          <p:spPr>
            <a:xfrm>
              <a:off x="4493860" y="4614893"/>
              <a:ext cx="3045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Poppins" pitchFamily="2" charset="77"/>
                  <a:cs typeface="Poppins" pitchFamily="2" charset="77"/>
                </a:rPr>
                <a:t>“ID Connection”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533AD1-0C10-DAAB-BAE1-15EC67F9E8EB}"/>
                </a:ext>
              </a:extLst>
            </p:cNvPr>
            <p:cNvSpPr txBox="1"/>
            <p:nvPr/>
          </p:nvSpPr>
          <p:spPr>
            <a:xfrm>
              <a:off x="4442323" y="2354918"/>
              <a:ext cx="304593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bg1">
                      <a:lumMod val="95000"/>
                    </a:schemeClr>
                  </a:solidFill>
                  <a:latin typeface="Poppins" pitchFamily="2" charset="77"/>
                  <a:cs typeface="Poppins" pitchFamily="2" charset="77"/>
                </a:rPr>
                <a:t>Unique SaaS Tenant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1472DE-586F-F10A-553E-56565185AEDB}"/>
                </a:ext>
              </a:extLst>
            </p:cNvPr>
            <p:cNvSpPr txBox="1"/>
            <p:nvPr/>
          </p:nvSpPr>
          <p:spPr>
            <a:xfrm>
              <a:off x="4435019" y="6123981"/>
              <a:ext cx="3045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Poppins" pitchFamily="2" charset="77"/>
                  <a:cs typeface="Poppins" pitchFamily="2" charset="77"/>
                </a:rPr>
                <a:t>User Management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9944EB6-2CAD-263E-E2DB-E9F239E357FF}"/>
              </a:ext>
            </a:extLst>
          </p:cNvPr>
          <p:cNvSpPr txBox="1"/>
          <p:nvPr/>
        </p:nvSpPr>
        <p:spPr>
          <a:xfrm>
            <a:off x="7145370" y="1551034"/>
            <a:ext cx="21844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App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961E2B-5DF5-21F2-0402-BBC944866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36" y="4305510"/>
            <a:ext cx="2138813" cy="96912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Picture 5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08455640-D205-674A-1092-615AB76C0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11" y="2066148"/>
            <a:ext cx="1393305" cy="3392972"/>
          </a:xfrm>
          <a:prstGeom prst="rect">
            <a:avLst/>
          </a:prstGeom>
          <a:solidFill>
            <a:srgbClr val="283C7C"/>
          </a:solidFill>
          <a:ln w="38100">
            <a:solidFill>
              <a:schemeClr val="bg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993B26D-AFD5-5E6F-740A-AD73FA8E84FE}"/>
              </a:ext>
            </a:extLst>
          </p:cNvPr>
          <p:cNvGrpSpPr/>
          <p:nvPr/>
        </p:nvGrpSpPr>
        <p:grpSpPr>
          <a:xfrm>
            <a:off x="1070023" y="2060061"/>
            <a:ext cx="2672496" cy="3308197"/>
            <a:chOff x="1325100" y="2314804"/>
            <a:chExt cx="4008744" cy="496229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68F4604-C547-6DC0-4659-0C24F8ED5113}"/>
                </a:ext>
              </a:extLst>
            </p:cNvPr>
            <p:cNvSpPr/>
            <p:nvPr/>
          </p:nvSpPr>
          <p:spPr>
            <a:xfrm>
              <a:off x="1325100" y="2314804"/>
              <a:ext cx="4008744" cy="496229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AFF51E-0D23-EBAC-B231-40D4889799EE}"/>
                </a:ext>
              </a:extLst>
            </p:cNvPr>
            <p:cNvSpPr txBox="1"/>
            <p:nvPr/>
          </p:nvSpPr>
          <p:spPr>
            <a:xfrm>
              <a:off x="1371446" y="2417163"/>
              <a:ext cx="3940320" cy="143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Enterprise IT and Dev Tools for New Prod Dev and IAM</a:t>
              </a:r>
            </a:p>
          </p:txBody>
        </p:sp>
        <p:pic>
          <p:nvPicPr>
            <p:cNvPr id="26" name="Picture 13" descr="Picture 13">
              <a:extLst>
                <a:ext uri="{FF2B5EF4-FFF2-40B4-BE49-F238E27FC236}">
                  <a16:creationId xmlns:a16="http://schemas.microsoft.com/office/drawing/2014/main" id="{A58FAABB-3CCF-F636-B0E8-9CB2FD82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6996" y="4822276"/>
              <a:ext cx="1116854" cy="468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Picture 27" descr="A black and white logo&#10;&#10;Description automatically generated">
              <a:extLst>
                <a:ext uri="{FF2B5EF4-FFF2-40B4-BE49-F238E27FC236}">
                  <a16:creationId xmlns:a16="http://schemas.microsoft.com/office/drawing/2014/main" id="{0D2BF329-8246-C481-D0A0-047B0E252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444" y="5660476"/>
              <a:ext cx="1008836" cy="419677"/>
            </a:xfrm>
            <a:prstGeom prst="rect">
              <a:avLst/>
            </a:prstGeom>
          </p:spPr>
        </p:pic>
        <p:pic>
          <p:nvPicPr>
            <p:cNvPr id="31" name="Picture 30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B2707FD6-8C77-9FFF-DE25-284F634AE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900" y="6731770"/>
              <a:ext cx="1418960" cy="34329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BB909A6-6730-3C6D-DA85-2AEB5006F65F}"/>
              </a:ext>
            </a:extLst>
          </p:cNvPr>
          <p:cNvSpPr txBox="1"/>
          <p:nvPr/>
        </p:nvSpPr>
        <p:spPr>
          <a:xfrm>
            <a:off x="5114991" y="4338093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A2D6A"/>
                </a:solidFill>
                <a:latin typeface="Poppins" pitchFamily="2" charset="77"/>
                <a:cs typeface="Poppins" pitchFamily="2" charset="77"/>
              </a:rPr>
              <a:t>Admin Portal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94E98-5211-76EA-DF50-B67E961C45BB}"/>
              </a:ext>
            </a:extLst>
          </p:cNvPr>
          <p:cNvSpPr txBox="1"/>
          <p:nvPr/>
        </p:nvSpPr>
        <p:spPr>
          <a:xfrm>
            <a:off x="2333385" y="3755114"/>
            <a:ext cx="1059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Libraries</a:t>
            </a:r>
          </a:p>
        </p:txBody>
      </p:sp>
      <p:pic>
        <p:nvPicPr>
          <p:cNvPr id="25" name="Picture 24" descr="A black and white logo&#10;&#10;AI-generated content may be incorrect.">
            <a:extLst>
              <a:ext uri="{FF2B5EF4-FFF2-40B4-BE49-F238E27FC236}">
                <a16:creationId xmlns:a16="http://schemas.microsoft.com/office/drawing/2014/main" id="{AE2B09BC-6506-63EE-1379-0713723CE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56" y="4662174"/>
            <a:ext cx="669063" cy="2516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1C36166-4B07-8C70-31F3-057E4FB632F9}"/>
              </a:ext>
            </a:extLst>
          </p:cNvPr>
          <p:cNvSpPr txBox="1"/>
          <p:nvPr/>
        </p:nvSpPr>
        <p:spPr>
          <a:xfrm>
            <a:off x="2232025" y="4365282"/>
            <a:ext cx="150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Integrations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B15C8-705A-D97A-2DC6-17AB9D8833A8}"/>
              </a:ext>
            </a:extLst>
          </p:cNvPr>
          <p:cNvSpPr txBox="1"/>
          <p:nvPr/>
        </p:nvSpPr>
        <p:spPr>
          <a:xfrm>
            <a:off x="2215637" y="4662288"/>
            <a:ext cx="148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OAuth 2.0, OIDC, SAML, FIDO2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(MFA, CIBA)</a:t>
            </a:r>
          </a:p>
        </p:txBody>
      </p:sp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AA376A45-F1E5-9EEC-8E99-E4F7FFB082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19" y="3136978"/>
            <a:ext cx="1244600" cy="404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2F9A5-1BF5-269F-C7F6-D2E8AA34C82F}"/>
              </a:ext>
            </a:extLst>
          </p:cNvPr>
          <p:cNvSpPr txBox="1"/>
          <p:nvPr/>
        </p:nvSpPr>
        <p:spPr>
          <a:xfrm>
            <a:off x="1133815" y="602509"/>
            <a:ext cx="99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iVALT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 Building 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FF7DB-FB48-FF33-6C8A-436D0552F916}"/>
              </a:ext>
            </a:extLst>
          </p:cNvPr>
          <p:cNvSpPr/>
          <p:nvPr/>
        </p:nvSpPr>
        <p:spPr>
          <a:xfrm>
            <a:off x="9455111" y="2030361"/>
            <a:ext cx="1810419" cy="10522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AI Agent Identity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05E4A-F1FC-538B-14B1-F08B04CF1B8E}"/>
              </a:ext>
            </a:extLst>
          </p:cNvPr>
          <p:cNvSpPr/>
          <p:nvPr/>
        </p:nvSpPr>
        <p:spPr>
          <a:xfrm>
            <a:off x="9355481" y="3557041"/>
            <a:ext cx="2106029" cy="10522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IOT Device Code </a:t>
            </a:r>
          </a:p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(ARM or RISC-V)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895B6-12ED-02C3-72C6-03E6C0876F23}"/>
              </a:ext>
            </a:extLst>
          </p:cNvPr>
          <p:cNvSpPr txBox="1"/>
          <p:nvPr/>
        </p:nvSpPr>
        <p:spPr>
          <a:xfrm>
            <a:off x="1133815" y="5965113"/>
            <a:ext cx="992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A Standardized and Simple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4864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anner with text&#10;&#10;AI-generated content may be incorrect.">
            <a:extLst>
              <a:ext uri="{FF2B5EF4-FFF2-40B4-BE49-F238E27FC236}">
                <a16:creationId xmlns:a16="http://schemas.microsoft.com/office/drawing/2014/main" id="{CF1B0699-02B5-3D14-84F1-43F30A9B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31" y="1248840"/>
            <a:ext cx="7756243" cy="4655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5CA221-21D0-83C2-B322-3D3B6737B9DB}"/>
              </a:ext>
            </a:extLst>
          </p:cNvPr>
          <p:cNvSpPr txBox="1"/>
          <p:nvPr/>
        </p:nvSpPr>
        <p:spPr>
          <a:xfrm>
            <a:off x="1133815" y="602509"/>
            <a:ext cx="99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Human Identity Verification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A80A9-D12E-6873-F193-3BF14806CE85}"/>
              </a:ext>
            </a:extLst>
          </p:cNvPr>
          <p:cNvSpPr txBox="1"/>
          <p:nvPr/>
        </p:nvSpPr>
        <p:spPr>
          <a:xfrm>
            <a:off x="1262604" y="5969483"/>
            <a:ext cx="992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The Same UX for Every Use Case</a:t>
            </a:r>
          </a:p>
        </p:txBody>
      </p:sp>
    </p:spTree>
    <p:extLst>
      <p:ext uri="{BB962C8B-B14F-4D97-AF65-F5344CB8AC3E}">
        <p14:creationId xmlns:p14="http://schemas.microsoft.com/office/powerpoint/2010/main" val="24443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C2241625-F954-70C0-6AA6-51C72EEE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9" y="1492250"/>
            <a:ext cx="7772400" cy="4676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C6A009-E85A-2699-A894-3BCC84B43FD0}"/>
              </a:ext>
            </a:extLst>
          </p:cNvPr>
          <p:cNvSpPr txBox="1"/>
          <p:nvPr/>
        </p:nvSpPr>
        <p:spPr>
          <a:xfrm>
            <a:off x="1134161" y="483670"/>
            <a:ext cx="99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5+ Factors of Identity in 1-Click</a:t>
            </a:r>
          </a:p>
        </p:txBody>
      </p:sp>
    </p:spTree>
    <p:extLst>
      <p:ext uri="{BB962C8B-B14F-4D97-AF65-F5344CB8AC3E}">
        <p14:creationId xmlns:p14="http://schemas.microsoft.com/office/powerpoint/2010/main" val="89195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815F-AFD7-5D50-2EC6-33869B252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ocument&#10;&#10;AI-generated content may be incorrect.">
            <a:extLst>
              <a:ext uri="{FF2B5EF4-FFF2-40B4-BE49-F238E27FC236}">
                <a16:creationId xmlns:a16="http://schemas.microsoft.com/office/drawing/2014/main" id="{25A41C00-FFE3-E211-07BF-84501C15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29" y="1675398"/>
            <a:ext cx="7772400" cy="454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4FA55-EA9C-96B1-0B8C-7EECEEFEDD5D}"/>
              </a:ext>
            </a:extLst>
          </p:cNvPr>
          <p:cNvSpPr txBox="1"/>
          <p:nvPr/>
        </p:nvSpPr>
        <p:spPr>
          <a:xfrm>
            <a:off x="1134161" y="483670"/>
            <a:ext cx="99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Protecting Critical Documents and Media</a:t>
            </a:r>
          </a:p>
        </p:txBody>
      </p:sp>
    </p:spTree>
    <p:extLst>
      <p:ext uri="{BB962C8B-B14F-4D97-AF65-F5344CB8AC3E}">
        <p14:creationId xmlns:p14="http://schemas.microsoft.com/office/powerpoint/2010/main" val="11831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7E636-1161-D191-29CA-CBE03EAC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 of a company&#10;&#10;AI-generated content may be incorrect.">
            <a:extLst>
              <a:ext uri="{FF2B5EF4-FFF2-40B4-BE49-F238E27FC236}">
                <a16:creationId xmlns:a16="http://schemas.microsoft.com/office/drawing/2014/main" id="{6C1485EC-F400-5CA4-FD5C-EC543F39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0087"/>
            <a:ext cx="7772400" cy="4813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9C305-2474-7989-5767-D3FA39231A12}"/>
              </a:ext>
            </a:extLst>
          </p:cNvPr>
          <p:cNvSpPr txBox="1"/>
          <p:nvPr/>
        </p:nvSpPr>
        <p:spPr>
          <a:xfrm>
            <a:off x="1134161" y="483670"/>
            <a:ext cx="99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Emerging Enterprise Use Cases</a:t>
            </a:r>
          </a:p>
        </p:txBody>
      </p:sp>
    </p:spTree>
    <p:extLst>
      <p:ext uri="{BB962C8B-B14F-4D97-AF65-F5344CB8AC3E}">
        <p14:creationId xmlns:p14="http://schemas.microsoft.com/office/powerpoint/2010/main" val="41739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AC767-D6F0-7259-7B9E-96C2401E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AI-generated content may be incorrect.">
            <a:extLst>
              <a:ext uri="{FF2B5EF4-FFF2-40B4-BE49-F238E27FC236}">
                <a16:creationId xmlns:a16="http://schemas.microsoft.com/office/drawing/2014/main" id="{F06A1BA9-702E-7399-F670-3EC72B35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55" y="1688759"/>
            <a:ext cx="6892089" cy="4008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66D99-4241-9955-69A3-644DE2C070AE}"/>
              </a:ext>
            </a:extLst>
          </p:cNvPr>
          <p:cNvSpPr txBox="1"/>
          <p:nvPr/>
        </p:nvSpPr>
        <p:spPr>
          <a:xfrm>
            <a:off x="2460458" y="58402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IOT and Quantum Resilience</a:t>
            </a:r>
          </a:p>
        </p:txBody>
      </p:sp>
    </p:spTree>
    <p:extLst>
      <p:ext uri="{BB962C8B-B14F-4D97-AF65-F5344CB8AC3E}">
        <p14:creationId xmlns:p14="http://schemas.microsoft.com/office/powerpoint/2010/main" val="23381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F63B0D-09A1-629C-12BD-E1235AA8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9" y="797992"/>
            <a:ext cx="11466182" cy="52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92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Stout</dc:creator>
  <cp:lastModifiedBy>Brian Stout</cp:lastModifiedBy>
  <cp:revision>7</cp:revision>
  <dcterms:created xsi:type="dcterms:W3CDTF">2025-05-13T17:30:24Z</dcterms:created>
  <dcterms:modified xsi:type="dcterms:W3CDTF">2025-05-13T20:04:14Z</dcterms:modified>
</cp:coreProperties>
</file>