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574" r:id="rId2"/>
    <p:sldId id="1579" r:id="rId3"/>
    <p:sldId id="1580" r:id="rId4"/>
    <p:sldId id="1581" r:id="rId5"/>
    <p:sldId id="15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B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09"/>
    <p:restoredTop sz="94658"/>
  </p:normalViewPr>
  <p:slideViewPr>
    <p:cSldViewPr snapToGrid="0">
      <p:cViewPr varScale="1">
        <p:scale>
          <a:sx n="69" d="100"/>
          <a:sy n="69" d="100"/>
        </p:scale>
        <p:origin x="208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3D98-026F-0B5A-DA4B-E0B0455E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52BAC-3563-8AF4-5AA2-26EF9CFED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0B870-B107-A6F8-23E8-DE0F0AD5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71EFA-F2F2-82BB-5A77-5B8D9BFC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723E2-0567-81C2-6DA5-ECAD4487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873C-0216-B21E-9358-18E814A5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95CCC-F534-33DA-D9D0-2D5B3C3C1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08E34-1718-7FFB-9505-94E2EB63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6532F-F0AE-F98E-4417-B50F67A6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276B9-7433-9C35-A5B3-F9F2C642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8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DD9A7-54E7-56E1-0D1B-9519F316B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F2794-911A-7C5A-E3A6-40D529703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F99D2-23C6-FCCB-1761-5123A33E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D5C5-8584-C876-426A-B4574068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B0B8B-8B7E-E789-DD10-F20F709C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D673-5189-5D18-D73E-BA489F80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95D83-904D-4961-D3AF-E75BC48B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A04DC-884D-2966-A096-484075E0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6012-8C4E-4220-1E5E-5DBCE368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688B-78C6-0711-62D2-726259A2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8D42-2AD8-B6A7-7F2E-3D8DDDC9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28278-08EA-8C7B-866A-437C4AFDC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14AD-13F7-1AC1-4431-AC79A696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F4715-5358-5A3B-E0B7-793800E0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8D0B1-D64D-37D7-10A6-37B5CCC5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5F4C-8C17-09F4-87B7-11BE6C00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F69F-5031-05B3-5F73-69347C8A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109CF-47CB-50E0-A9ED-DAEAAE9F5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9F264-0D98-36C4-81CF-5DDF77A3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94BAE-7B79-0FB0-5070-FA2B18EB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97B6A-8714-2AAC-F3AC-7EB27876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0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6CEC-2816-5ECE-1309-140971B9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E06A9-E757-8F14-89DE-CE6FA5E77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7251C-2643-6524-304E-732A3D86C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89C9D-F41F-8F2F-3DEE-928B0C0A2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E16BB-4550-62BB-2F97-A3F43F4F0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AD5E8-DF96-0614-3CF6-E25DCD2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8B10B-2D07-EAC7-9480-3DE03E55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05ED4-9284-821D-C698-D4C0A329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B521-E4BE-7AF4-D950-B62BFCB2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479E0-2DF6-CEBD-3F49-F72ADF48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AED15-EF62-1634-4EE1-CEC0569F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7B04A-7296-BBCF-84F3-AD289026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70A20-10F5-451A-D603-5B0EC527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3545D-96D4-8C6F-D59B-1889992F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62CB7-946D-5A74-9AAD-C354ABDC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7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B5A1-7180-7BB2-A8FF-231ACE70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EAFC-FAAD-BB84-F24A-87502996E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3E99D-880F-C5CC-EA95-7980E2710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04E83-57D8-5579-47FA-D0BEA220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8C945-9C38-FDC1-14EE-31DA39B5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9128A-29AB-128F-262D-10BFDD0F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54D8-F999-F2AE-B80F-648633FE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C6685-FEFC-ED73-DA85-43E9435A4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64ACC-F788-FA54-FE9E-C158FF8C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852-A3CE-FBB7-DDC4-9D93785F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166EA-5033-6F20-D7B6-B7ABF9CC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2346A-AC7D-99AC-2B75-3AD83BEE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2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C235D-7BBC-9FCF-8634-1D0E4D07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FA8E3-D0D5-691A-DE69-98C2B794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C889D-CC95-78E8-2CA5-F95057EF6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40534-5CA7-A3A8-D9D1-F2A9F68AB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D4621-78C0-9134-5A2E-439B0C9A4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6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B3580-3F77-BA0B-3E61-52E61E241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EF2BEFF-85B1-1C64-3305-C7008C5293AC}"/>
              </a:ext>
            </a:extLst>
          </p:cNvPr>
          <p:cNvSpPr txBox="1"/>
          <p:nvPr/>
        </p:nvSpPr>
        <p:spPr>
          <a:xfrm>
            <a:off x="1321640" y="642917"/>
            <a:ext cx="992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Disrupting the Status Quo for Identity</a:t>
            </a:r>
          </a:p>
        </p:txBody>
      </p:sp>
      <p:pic>
        <p:nvPicPr>
          <p:cNvPr id="6" name="Picture 5" descr="A person sitting in a chair looking at a cell phone&#10;&#10;AI-generated content may be incorrect.">
            <a:extLst>
              <a:ext uri="{FF2B5EF4-FFF2-40B4-BE49-F238E27FC236}">
                <a16:creationId xmlns:a16="http://schemas.microsoft.com/office/drawing/2014/main" id="{20B26E2B-56E7-C2A3-EEF2-EF02E6C51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45" y="1994045"/>
            <a:ext cx="3540461" cy="369219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B26610-D651-8F67-7A25-2D1D692E9107}"/>
              </a:ext>
            </a:extLst>
          </p:cNvPr>
          <p:cNvSpPr txBox="1"/>
          <p:nvPr/>
        </p:nvSpPr>
        <p:spPr>
          <a:xfrm>
            <a:off x="5351494" y="2067169"/>
            <a:ext cx="6148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Mobile-Centric Human Identity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1C23F-A696-8D63-2032-4EBAF9AE230B}"/>
              </a:ext>
            </a:extLst>
          </p:cNvPr>
          <p:cNvSpPr txBox="1"/>
          <p:nvPr/>
        </p:nvSpPr>
        <p:spPr>
          <a:xfrm>
            <a:off x="6116882" y="3028064"/>
            <a:ext cx="46180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Biometrics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Context Attributes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Dynamic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Customizable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User Controlled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Can Augment or Replace Usernames &amp; Passwords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9A455-08F4-6D46-50CC-3B085B4984C6}"/>
              </a:ext>
            </a:extLst>
          </p:cNvPr>
          <p:cNvSpPr txBox="1"/>
          <p:nvPr/>
        </p:nvSpPr>
        <p:spPr>
          <a:xfrm>
            <a:off x="1769889" y="5705720"/>
            <a:ext cx="3274371" cy="400110"/>
          </a:xfrm>
          <a:prstGeom prst="rect">
            <a:avLst/>
          </a:prstGeom>
          <a:solidFill>
            <a:srgbClr val="25BA98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1-Click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419534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D48B6-3650-A6F8-7F7B-392B72898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A92E54-24A6-64D0-AA88-EB3816D9BBAB}"/>
              </a:ext>
            </a:extLst>
          </p:cNvPr>
          <p:cNvSpPr txBox="1"/>
          <p:nvPr/>
        </p:nvSpPr>
        <p:spPr>
          <a:xfrm>
            <a:off x="-376678" y="697757"/>
            <a:ext cx="8287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Future-Proof Approach</a:t>
            </a:r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B3ED21AD-4805-4BD5-625B-F0D15AFB3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14" y="1553423"/>
            <a:ext cx="9353371" cy="44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4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9373E-443F-D3D7-0E51-4DAC18ECA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1D23A90-F462-D47C-F798-98396BA5BD74}"/>
              </a:ext>
            </a:extLst>
          </p:cNvPr>
          <p:cNvSpPr txBox="1"/>
          <p:nvPr/>
        </p:nvSpPr>
        <p:spPr>
          <a:xfrm>
            <a:off x="3767554" y="592745"/>
            <a:ext cx="813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Same Strategy for AI Agent Identity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790EA8-B05E-4DFB-CD31-D735C3552BBF}"/>
              </a:ext>
            </a:extLst>
          </p:cNvPr>
          <p:cNvSpPr/>
          <p:nvPr/>
        </p:nvSpPr>
        <p:spPr>
          <a:xfrm>
            <a:off x="1416675" y="1738648"/>
            <a:ext cx="6645499" cy="4301544"/>
          </a:xfrm>
          <a:prstGeom prst="rect">
            <a:avLst/>
          </a:prstGeom>
          <a:solidFill>
            <a:srgbClr val="25BA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1794F-FBCE-1205-2E58-0B0B7992CAB7}"/>
              </a:ext>
            </a:extLst>
          </p:cNvPr>
          <p:cNvSpPr txBox="1"/>
          <p:nvPr/>
        </p:nvSpPr>
        <p:spPr>
          <a:xfrm>
            <a:off x="2005883" y="2581369"/>
            <a:ext cx="605629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b="1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Example AI Agent Identity Factors: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Creator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Instance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Time of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TOTP: new 2FA for AI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Expected Network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  <a:latin typeface="Poppins" pitchFamily="2" charset="77"/>
                <a:cs typeface="Poppins" pitchFamily="2" charset="77"/>
              </a:rPr>
              <a:t>Dynamic Variables (city hi/low temps X days ago or specific stock close Y days ago, many other variables and permutations)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1A764-ADD3-DB75-F163-691F3D15DD57}"/>
              </a:ext>
            </a:extLst>
          </p:cNvPr>
          <p:cNvSpPr txBox="1"/>
          <p:nvPr/>
        </p:nvSpPr>
        <p:spPr>
          <a:xfrm>
            <a:off x="1635616" y="1869708"/>
            <a:ext cx="79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Identity + Context + Dynamic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64A78-5DEE-0A1C-4B70-1AE1ACFE5212}"/>
              </a:ext>
            </a:extLst>
          </p:cNvPr>
          <p:cNvSpPr txBox="1"/>
          <p:nvPr/>
        </p:nvSpPr>
        <p:spPr>
          <a:xfrm>
            <a:off x="2383367" y="5511202"/>
            <a:ext cx="503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Unassailable AI Agent Identity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0DB4C-5C56-A4C3-E456-D28E73722B93}"/>
              </a:ext>
            </a:extLst>
          </p:cNvPr>
          <p:cNvSpPr txBox="1"/>
          <p:nvPr/>
        </p:nvSpPr>
        <p:spPr>
          <a:xfrm>
            <a:off x="8473226" y="2904534"/>
            <a:ext cx="34257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All Data Access</a:t>
            </a:r>
          </a:p>
          <a:p>
            <a:endParaRPr lang="en-US" sz="2000" b="1" i="1" dirty="0">
              <a:solidFill>
                <a:schemeClr val="tx2">
                  <a:lumMod val="90000"/>
                  <a:lumOff val="10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en-US" sz="20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All Communications</a:t>
            </a:r>
          </a:p>
          <a:p>
            <a:endParaRPr lang="en-US" sz="2000" b="1" i="1" dirty="0">
              <a:solidFill>
                <a:schemeClr val="tx2">
                  <a:lumMod val="90000"/>
                  <a:lumOff val="10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en-US" sz="20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All Workflows</a:t>
            </a:r>
          </a:p>
          <a:p>
            <a:endParaRPr lang="en-US" sz="2000" b="1" i="1" dirty="0">
              <a:solidFill>
                <a:schemeClr val="tx2">
                  <a:lumMod val="90000"/>
                  <a:lumOff val="10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i="1" dirty="0">
              <a:solidFill>
                <a:schemeClr val="tx2">
                  <a:lumMod val="90000"/>
                  <a:lumOff val="10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7534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BAE07-AA8A-369F-A020-251363C90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561A90-5791-1BE1-1722-3950D5CD8ACA}"/>
              </a:ext>
            </a:extLst>
          </p:cNvPr>
          <p:cNvSpPr txBox="1"/>
          <p:nvPr/>
        </p:nvSpPr>
        <p:spPr>
          <a:xfrm>
            <a:off x="1635616" y="1457583"/>
            <a:ext cx="79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Identity + Context + Dynamic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792C6-A1D8-A08E-972D-4D34DD725489}"/>
              </a:ext>
            </a:extLst>
          </p:cNvPr>
          <p:cNvSpPr txBox="1"/>
          <p:nvPr/>
        </p:nvSpPr>
        <p:spPr>
          <a:xfrm>
            <a:off x="2247230" y="522928"/>
            <a:ext cx="813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One Identity Platform for Everything 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49979A-54FC-81B5-7F92-CF4CC49BB7CA}"/>
              </a:ext>
            </a:extLst>
          </p:cNvPr>
          <p:cNvGrpSpPr/>
          <p:nvPr/>
        </p:nvGrpSpPr>
        <p:grpSpPr>
          <a:xfrm>
            <a:off x="3470565" y="2267576"/>
            <a:ext cx="5984139" cy="1846927"/>
            <a:chOff x="1400576" y="3895107"/>
            <a:chExt cx="5984139" cy="18469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CE500E-9491-6CC9-5B54-9927E2239BE0}"/>
                </a:ext>
              </a:extLst>
            </p:cNvPr>
            <p:cNvSpPr/>
            <p:nvPr/>
          </p:nvSpPr>
          <p:spPr>
            <a:xfrm>
              <a:off x="1400576" y="3895107"/>
              <a:ext cx="5219165" cy="184692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859396-2987-CE57-0E5D-E0899F251A6B}"/>
                </a:ext>
              </a:extLst>
            </p:cNvPr>
            <p:cNvSpPr txBox="1"/>
            <p:nvPr/>
          </p:nvSpPr>
          <p:spPr>
            <a:xfrm>
              <a:off x="1767868" y="5049469"/>
              <a:ext cx="56168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Identity Validation Platform®</a:t>
              </a:r>
            </a:p>
          </p:txBody>
        </p:sp>
        <p:sp>
          <p:nvSpPr>
            <p:cNvPr id="9" name="Freeform 8" descr="iVALTransitionLogo.png">
              <a:extLst>
                <a:ext uri="{FF2B5EF4-FFF2-40B4-BE49-F238E27FC236}">
                  <a16:creationId xmlns:a16="http://schemas.microsoft.com/office/drawing/2014/main" id="{8B1B7A73-5634-9D27-6631-AFB2568F975B}"/>
                </a:ext>
              </a:extLst>
            </p:cNvPr>
            <p:cNvSpPr/>
            <p:nvPr/>
          </p:nvSpPr>
          <p:spPr>
            <a:xfrm>
              <a:off x="2638558" y="4132770"/>
              <a:ext cx="2743200" cy="685800"/>
            </a:xfrm>
            <a:custGeom>
              <a:avLst/>
              <a:gdLst/>
              <a:ahLst/>
              <a:cxnLst/>
              <a:rect l="l" t="t" r="r" b="b"/>
              <a:pathLst>
                <a:path w="1934783" h="474739">
                  <a:moveTo>
                    <a:pt x="0" y="0"/>
                  </a:moveTo>
                  <a:lnTo>
                    <a:pt x="1934783" y="0"/>
                  </a:lnTo>
                  <a:lnTo>
                    <a:pt x="1934783" y="474739"/>
                  </a:lnTo>
                  <a:lnTo>
                    <a:pt x="0" y="4747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B315695-8B33-95C5-9BA0-25CD3D4F29AC}"/>
              </a:ext>
            </a:extLst>
          </p:cNvPr>
          <p:cNvSpPr txBox="1"/>
          <p:nvPr/>
        </p:nvSpPr>
        <p:spPr>
          <a:xfrm>
            <a:off x="5628066" y="1830378"/>
            <a:ext cx="1581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Humans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3C215-D943-4C32-8D14-FEF2E5130CC4}"/>
              </a:ext>
            </a:extLst>
          </p:cNvPr>
          <p:cNvSpPr txBox="1"/>
          <p:nvPr/>
        </p:nvSpPr>
        <p:spPr>
          <a:xfrm>
            <a:off x="1696090" y="2967335"/>
            <a:ext cx="239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AI Agents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9ADB0-1E4E-34C4-54E6-F9AA02D117DF}"/>
              </a:ext>
            </a:extLst>
          </p:cNvPr>
          <p:cNvSpPr txBox="1"/>
          <p:nvPr/>
        </p:nvSpPr>
        <p:spPr>
          <a:xfrm>
            <a:off x="5416720" y="4121333"/>
            <a:ext cx="218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IOT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D892F-FE78-9DDC-9AB1-BF10B44D8D3D}"/>
              </a:ext>
            </a:extLst>
          </p:cNvPr>
          <p:cNvSpPr txBox="1"/>
          <p:nvPr/>
        </p:nvSpPr>
        <p:spPr>
          <a:xfrm>
            <a:off x="5416720" y="7073892"/>
            <a:ext cx="179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IOT Devices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F3EC6-B0B2-9671-0672-9404292E12B3}"/>
              </a:ext>
            </a:extLst>
          </p:cNvPr>
          <p:cNvSpPr txBox="1"/>
          <p:nvPr/>
        </p:nvSpPr>
        <p:spPr>
          <a:xfrm>
            <a:off x="8821704" y="2683274"/>
            <a:ext cx="159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BA98"/>
                </a:solidFill>
                <a:latin typeface="Poppins" pitchFamily="2" charset="77"/>
                <a:cs typeface="Poppins" pitchFamily="2" charset="77"/>
              </a:rPr>
              <a:t>FUTURE </a:t>
            </a:r>
          </a:p>
          <a:p>
            <a:pPr algn="ctr"/>
            <a:r>
              <a:rPr lang="en-US" sz="2400" b="1" dirty="0">
                <a:solidFill>
                  <a:srgbClr val="25BA98"/>
                </a:solidFill>
                <a:latin typeface="Poppins" pitchFamily="2" charset="77"/>
                <a:cs typeface="Poppins" pitchFamily="2" charset="77"/>
              </a:rPr>
              <a:t>IDENTITY NEEDS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13C3BF-178B-CE6F-C9DD-55BBC9509C02}"/>
              </a:ext>
            </a:extLst>
          </p:cNvPr>
          <p:cNvSpPr txBox="1"/>
          <p:nvPr/>
        </p:nvSpPr>
        <p:spPr>
          <a:xfrm>
            <a:off x="2030273" y="5389545"/>
            <a:ext cx="8131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iVALT</a:t>
            </a:r>
            <a:r>
              <a:rPr lang="en-US" sz="32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 is…. the Future of Identity</a:t>
            </a:r>
          </a:p>
        </p:txBody>
      </p:sp>
    </p:spTree>
    <p:extLst>
      <p:ext uri="{BB962C8B-B14F-4D97-AF65-F5344CB8AC3E}">
        <p14:creationId xmlns:p14="http://schemas.microsoft.com/office/powerpoint/2010/main" val="46142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F63B0D-09A1-629C-12BD-E1235AA8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9" y="797992"/>
            <a:ext cx="11466182" cy="526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6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134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Stout</dc:creator>
  <cp:lastModifiedBy>Brian Stout</cp:lastModifiedBy>
  <cp:revision>3</cp:revision>
  <dcterms:created xsi:type="dcterms:W3CDTF">2025-05-13T17:30:24Z</dcterms:created>
  <dcterms:modified xsi:type="dcterms:W3CDTF">2025-05-13T18:33:24Z</dcterms:modified>
</cp:coreProperties>
</file>