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3686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our presentation on a Python-based library management system using Tkinter.
This system provides a comprehensive solution for managing books, enabling users to easily add, search, and track library inventory.
The Tkinter GUI toolkit allows us to create an intuitive and user-friendly interface, making the system accessible to both librarians and patrons.
We'll dive into the key features and functionality of this library management system, showcasing how it can streamline your library operations.
Feel free to ask any questions as we progress through the presentation. I'm here to provide a detailed overview and address any concerns you may have.
</a:t>
            </a:r>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1654519"/>
            <a:ext cx="7477601" cy="4579010"/>
          </a:xfrm>
          <a:prstGeom prst="rect">
            <a:avLst/>
          </a:prstGeom>
          <a:noFill/>
          <a:ln/>
        </p:spPr>
        <p:txBody>
          <a:bodyPr wrap="square" rtlCol="0" anchor="t"/>
          <a:lstStyle/>
          <a:p>
            <a:pPr marL="0" indent="0">
              <a:lnSpc>
                <a:spcPts val="7545"/>
              </a:lnSpc>
              <a:buNone/>
            </a:pPr>
            <a:r>
              <a:rPr lang="en-US" sz="8000" dirty="0">
                <a:solidFill>
                  <a:srgbClr val="B380FF"/>
                </a:solidFill>
                <a:latin typeface="Sora" pitchFamily="34" charset="0"/>
                <a:ea typeface="Sora" pitchFamily="34" charset="-122"/>
                <a:cs typeface="Sora" pitchFamily="34" charset="-120"/>
              </a:rPr>
              <a:t>Library Management System: Python and Tkinter</a:t>
            </a:r>
            <a:endParaRPr lang="en-US" sz="8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2323386"/>
            <a:ext cx="7477601" cy="1916430"/>
          </a:xfrm>
          <a:prstGeom prst="rect">
            <a:avLst/>
          </a:prstGeom>
          <a:noFill/>
          <a:ln/>
        </p:spPr>
        <p:txBody>
          <a:bodyPr wrap="square" rtlCol="0" anchor="t"/>
          <a:lstStyle/>
          <a:p>
            <a:pPr marL="0" indent="0">
              <a:lnSpc>
                <a:spcPts val="7545"/>
              </a:lnSpc>
              <a:buNone/>
            </a:pPr>
            <a:r>
              <a:rPr lang="en-US" sz="6036" dirty="0">
                <a:solidFill>
                  <a:srgbClr val="B380FF"/>
                </a:solidFill>
                <a:latin typeface="Sora" pitchFamily="34" charset="0"/>
                <a:ea typeface="Sora" pitchFamily="34" charset="-122"/>
                <a:cs typeface="Sora" pitchFamily="34" charset="-120"/>
              </a:rPr>
              <a:t>Introduction to the Project</a:t>
            </a:r>
            <a:endParaRPr lang="en-US" sz="6036" dirty="0"/>
          </a:p>
        </p:txBody>
      </p:sp>
      <p:sp>
        <p:nvSpPr>
          <p:cNvPr id="6" name="Text 2"/>
          <p:cNvSpPr/>
          <p:nvPr/>
        </p:nvSpPr>
        <p:spPr>
          <a:xfrm>
            <a:off x="833199" y="4573072"/>
            <a:ext cx="7477601" cy="1333024"/>
          </a:xfrm>
          <a:prstGeom prst="rect">
            <a:avLst/>
          </a:prstGeom>
          <a:noFill/>
          <a:ln/>
        </p:spPr>
        <p:txBody>
          <a:bodyPr wrap="square" rtlCol="0" anchor="t"/>
          <a:lstStyle/>
          <a:p>
            <a:pPr marL="0" indent="0">
              <a:lnSpc>
                <a:spcPts val="2624"/>
              </a:lnSpc>
              <a:buNone/>
            </a:pPr>
            <a:r>
              <a:rPr lang="en-US" sz="1750" dirty="0">
                <a:solidFill>
                  <a:srgbClr val="E0D6DE"/>
                </a:solidFill>
                <a:latin typeface="Noto Sans TC" pitchFamily="34" charset="0"/>
                <a:ea typeface="Noto Sans TC" pitchFamily="34" charset="-122"/>
                <a:cs typeface="Noto Sans TC" pitchFamily="34" charset="-120"/>
              </a:rPr>
              <a:t>Discover the power of a library management system built with Python and the Tkinter GUI toolkit. This application streamlines book management, enabling seamless addition of new titles and efficient searching of the existing library.</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1151"/>
            <a:ext cx="14630400" cy="8229600"/>
          </a:xfrm>
          <a:prstGeom prst="rect">
            <a:avLst/>
          </a:prstGeom>
          <a:solidFill>
            <a:srgbClr val="07070C"/>
          </a:solidFill>
          <a:ln/>
        </p:spPr>
        <p:txBody>
          <a:bodyPr/>
          <a:lstStyle/>
          <a:p>
            <a:endParaRPr lang="en-IN"/>
          </a:p>
        </p:txBody>
      </p:sp>
      <p:sp>
        <p:nvSpPr>
          <p:cNvPr id="4" name="Text 1"/>
          <p:cNvSpPr/>
          <p:nvPr/>
        </p:nvSpPr>
        <p:spPr>
          <a:xfrm>
            <a:off x="2037993" y="1772245"/>
            <a:ext cx="9910524" cy="694373"/>
          </a:xfrm>
          <a:prstGeom prst="rect">
            <a:avLst/>
          </a:prstGeom>
          <a:noFill/>
          <a:ln/>
        </p:spPr>
        <p:txBody>
          <a:bodyPr wrap="none" rtlCol="0" anchor="t"/>
          <a:lstStyle/>
          <a:p>
            <a:pPr marL="0" indent="0">
              <a:lnSpc>
                <a:spcPts val="5468"/>
              </a:lnSpc>
              <a:buNone/>
            </a:pPr>
            <a:r>
              <a:rPr lang="en-US" sz="4374" dirty="0">
                <a:solidFill>
                  <a:srgbClr val="B380FF"/>
                </a:solidFill>
                <a:latin typeface="Sora" pitchFamily="34" charset="0"/>
                <a:ea typeface="Sora" pitchFamily="34" charset="-122"/>
                <a:cs typeface="Sora" pitchFamily="34" charset="-120"/>
              </a:rPr>
              <a:t>Group Members and Contributions</a:t>
            </a:r>
            <a:endParaRPr lang="en-US" sz="4374" dirty="0"/>
          </a:p>
        </p:txBody>
      </p:sp>
      <p:sp>
        <p:nvSpPr>
          <p:cNvPr id="5" name="Text 2"/>
          <p:cNvSpPr/>
          <p:nvPr/>
        </p:nvSpPr>
        <p:spPr>
          <a:xfrm>
            <a:off x="2037993" y="3022044"/>
            <a:ext cx="2777490"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Jaskaran Saini</a:t>
            </a:r>
            <a:endParaRPr lang="en-US" sz="2187" dirty="0"/>
          </a:p>
        </p:txBody>
      </p:sp>
      <p:sp>
        <p:nvSpPr>
          <p:cNvPr id="6" name="Text 3"/>
          <p:cNvSpPr/>
          <p:nvPr/>
        </p:nvSpPr>
        <p:spPr>
          <a:xfrm>
            <a:off x="2037993" y="3591401"/>
            <a:ext cx="3157538" cy="1999536"/>
          </a:xfrm>
          <a:prstGeom prst="rect">
            <a:avLst/>
          </a:prstGeom>
          <a:noFill/>
          <a:ln/>
        </p:spPr>
        <p:txBody>
          <a:bodyPr wrap="square" rtlCol="0" anchor="t"/>
          <a:lstStyle/>
          <a:p>
            <a:pPr marL="0" indent="0">
              <a:lnSpc>
                <a:spcPts val="2624"/>
              </a:lnSpc>
              <a:buNone/>
            </a:pPr>
            <a:r>
              <a:rPr lang="en-US" sz="1750" b="1" dirty="0">
                <a:solidFill>
                  <a:srgbClr val="E0D6DE"/>
                </a:solidFill>
                <a:latin typeface="Noto Sans TC" pitchFamily="34" charset="0"/>
                <a:ea typeface="Noto Sans TC" pitchFamily="34" charset="-122"/>
                <a:cs typeface="Noto Sans TC" pitchFamily="34" charset="-120"/>
              </a:rPr>
              <a:t>Lead Developer</a:t>
            </a:r>
            <a:r>
              <a:rPr lang="en-US" sz="1750" dirty="0">
                <a:solidFill>
                  <a:srgbClr val="E0D6DE"/>
                </a:solidFill>
                <a:latin typeface="Noto Sans TC" pitchFamily="34" charset="0"/>
                <a:ea typeface="Noto Sans TC" pitchFamily="34" charset="-122"/>
                <a:cs typeface="Noto Sans TC" pitchFamily="34" charset="-120"/>
              </a:rPr>
              <a:t>. Responsible for the overall making and implementation of the library management system, including the core book management functionalities.</a:t>
            </a:r>
            <a:endParaRPr lang="en-US" sz="1750" dirty="0"/>
          </a:p>
        </p:txBody>
      </p:sp>
      <p:sp>
        <p:nvSpPr>
          <p:cNvPr id="7" name="Text 4"/>
          <p:cNvSpPr/>
          <p:nvPr/>
        </p:nvSpPr>
        <p:spPr>
          <a:xfrm>
            <a:off x="5745123" y="3022044"/>
            <a:ext cx="2777490"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Sukhmanjot Singh</a:t>
            </a:r>
            <a:endParaRPr lang="en-US" sz="2187" dirty="0"/>
          </a:p>
        </p:txBody>
      </p:sp>
      <p:sp>
        <p:nvSpPr>
          <p:cNvPr id="8" name="Text 5"/>
          <p:cNvSpPr/>
          <p:nvPr/>
        </p:nvSpPr>
        <p:spPr>
          <a:xfrm>
            <a:off x="5745123" y="3591401"/>
            <a:ext cx="3156347" cy="1666280"/>
          </a:xfrm>
          <a:prstGeom prst="rect">
            <a:avLst/>
          </a:prstGeom>
          <a:noFill/>
          <a:ln/>
        </p:spPr>
        <p:txBody>
          <a:bodyPr wrap="square" rtlCol="0" anchor="t"/>
          <a:lstStyle/>
          <a:p>
            <a:pPr marL="0" indent="0">
              <a:lnSpc>
                <a:spcPts val="2624"/>
              </a:lnSpc>
              <a:buNone/>
            </a:pPr>
            <a:r>
              <a:rPr lang="en-US" sz="1750" b="1" dirty="0">
                <a:solidFill>
                  <a:srgbClr val="E0D6DE"/>
                </a:solidFill>
                <a:latin typeface="Noto Sans TC" pitchFamily="34" charset="0"/>
                <a:ea typeface="Noto Sans TC" pitchFamily="34" charset="-122"/>
                <a:cs typeface="Noto Sans TC" pitchFamily="34" charset="-120"/>
              </a:rPr>
              <a:t>UI/UX Designer</a:t>
            </a:r>
            <a:r>
              <a:rPr lang="en-US" sz="1750" dirty="0">
                <a:solidFill>
                  <a:srgbClr val="E0D6DE"/>
                </a:solidFill>
                <a:latin typeface="Noto Sans TC" pitchFamily="34" charset="0"/>
                <a:ea typeface="Noto Sans TC" pitchFamily="34" charset="-122"/>
                <a:cs typeface="Noto Sans TC" pitchFamily="34" charset="-120"/>
              </a:rPr>
              <a:t>. Designed the intuitive and visually appealing Tkinter-based user interface, ensuring seamless user experience.</a:t>
            </a:r>
            <a:endParaRPr lang="en-US" sz="1750" dirty="0"/>
          </a:p>
        </p:txBody>
      </p:sp>
      <p:sp>
        <p:nvSpPr>
          <p:cNvPr id="9" name="Text 6"/>
          <p:cNvSpPr/>
          <p:nvPr/>
        </p:nvSpPr>
        <p:spPr>
          <a:xfrm>
            <a:off x="9451062" y="3022044"/>
            <a:ext cx="2777490"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Arshdeep Singh</a:t>
            </a:r>
            <a:endParaRPr lang="en-US" sz="2187" dirty="0"/>
          </a:p>
        </p:txBody>
      </p:sp>
      <p:sp>
        <p:nvSpPr>
          <p:cNvPr id="10" name="Text 7"/>
          <p:cNvSpPr/>
          <p:nvPr/>
        </p:nvSpPr>
        <p:spPr>
          <a:xfrm>
            <a:off x="9451062" y="3591401"/>
            <a:ext cx="3156347" cy="2666048"/>
          </a:xfrm>
          <a:prstGeom prst="rect">
            <a:avLst/>
          </a:prstGeom>
          <a:noFill/>
          <a:ln/>
        </p:spPr>
        <p:txBody>
          <a:bodyPr wrap="square" rtlCol="0" anchor="t"/>
          <a:lstStyle/>
          <a:p>
            <a:pPr marL="0" indent="0">
              <a:lnSpc>
                <a:spcPts val="2624"/>
              </a:lnSpc>
              <a:buNone/>
            </a:pPr>
            <a:r>
              <a:rPr lang="en-US" sz="1750" b="1" dirty="0">
                <a:solidFill>
                  <a:srgbClr val="E0D6DE"/>
                </a:solidFill>
                <a:latin typeface="Noto Sans TC" pitchFamily="34" charset="0"/>
                <a:ea typeface="Noto Sans TC" pitchFamily="34" charset="-122"/>
                <a:cs typeface="Noto Sans TC" pitchFamily="34" charset="-120"/>
              </a:rPr>
              <a:t>Quality Assurance</a:t>
            </a:r>
            <a:r>
              <a:rPr lang="en-US" sz="1750" dirty="0">
                <a:solidFill>
                  <a:srgbClr val="E0D6DE"/>
                </a:solidFill>
                <a:latin typeface="Noto Sans TC" pitchFamily="34" charset="0"/>
                <a:ea typeface="Noto Sans TC" pitchFamily="34" charset="-122"/>
                <a:cs typeface="Noto Sans TC" pitchFamily="34" charset="-120"/>
              </a:rPr>
              <a:t>. Conducted thorough testing and debugging of the application, ensuring the library management system meets all requirements and delivers a reliable user experience.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txBody>
          <a:bodyPr/>
          <a:lstStyle/>
          <a:p>
            <a:endParaRPr lang="en-IN"/>
          </a:p>
        </p:txBody>
      </p:sp>
      <p:sp>
        <p:nvSpPr>
          <p:cNvPr id="4" name="Text 1"/>
          <p:cNvSpPr/>
          <p:nvPr/>
        </p:nvSpPr>
        <p:spPr>
          <a:xfrm>
            <a:off x="2037993" y="1037749"/>
            <a:ext cx="7027902" cy="694373"/>
          </a:xfrm>
          <a:prstGeom prst="rect">
            <a:avLst/>
          </a:prstGeom>
          <a:noFill/>
          <a:ln/>
        </p:spPr>
        <p:txBody>
          <a:bodyPr wrap="none" rtlCol="0" anchor="t"/>
          <a:lstStyle/>
          <a:p>
            <a:pPr marL="0" indent="0">
              <a:lnSpc>
                <a:spcPts val="5468"/>
              </a:lnSpc>
              <a:buNone/>
            </a:pPr>
            <a:r>
              <a:rPr lang="en-US" sz="4374" dirty="0">
                <a:solidFill>
                  <a:srgbClr val="B380FF"/>
                </a:solidFill>
                <a:latin typeface="Sora" pitchFamily="34" charset="0"/>
                <a:ea typeface="Sora" pitchFamily="34" charset="-122"/>
                <a:cs typeface="Sora" pitchFamily="34" charset="-120"/>
              </a:rPr>
              <a:t>Key Features of the Code</a:t>
            </a:r>
            <a:endParaRPr lang="en-US" sz="4374" dirty="0"/>
          </a:p>
        </p:txBody>
      </p:sp>
      <p:sp>
        <p:nvSpPr>
          <p:cNvPr id="5" name="Shape 2"/>
          <p:cNvSpPr/>
          <p:nvPr/>
        </p:nvSpPr>
        <p:spPr>
          <a:xfrm>
            <a:off x="2037993" y="2426375"/>
            <a:ext cx="388739" cy="388739"/>
          </a:xfrm>
          <a:prstGeom prst="roundRect">
            <a:avLst>
              <a:gd name="adj" fmla="val 17148"/>
            </a:avLst>
          </a:prstGeom>
          <a:solidFill>
            <a:srgbClr val="1A1A21"/>
          </a:solidFill>
          <a:ln/>
        </p:spPr>
        <p:txBody>
          <a:bodyPr/>
          <a:lstStyle/>
          <a:p>
            <a:endParaRPr lang="en-IN"/>
          </a:p>
        </p:txBody>
      </p:sp>
      <p:sp>
        <p:nvSpPr>
          <p:cNvPr id="6" name="Text 3"/>
          <p:cNvSpPr/>
          <p:nvPr/>
        </p:nvSpPr>
        <p:spPr>
          <a:xfrm>
            <a:off x="2648903" y="2426375"/>
            <a:ext cx="3735348"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Robust Book Management</a:t>
            </a:r>
            <a:endParaRPr lang="en-US" sz="2187" dirty="0"/>
          </a:p>
        </p:txBody>
      </p:sp>
      <p:sp>
        <p:nvSpPr>
          <p:cNvPr id="7" name="Text 4"/>
          <p:cNvSpPr/>
          <p:nvPr/>
        </p:nvSpPr>
        <p:spPr>
          <a:xfrm>
            <a:off x="2648903" y="2906792"/>
            <a:ext cx="4555212" cy="1666280"/>
          </a:xfrm>
          <a:prstGeom prst="rect">
            <a:avLst/>
          </a:prstGeom>
          <a:noFill/>
          <a:ln/>
        </p:spPr>
        <p:txBody>
          <a:bodyPr wrap="square" rtlCol="0" anchor="t"/>
          <a:lstStyle/>
          <a:p>
            <a:pPr marL="0" indent="0">
              <a:lnSpc>
                <a:spcPts val="2624"/>
              </a:lnSpc>
              <a:buNone/>
            </a:pPr>
            <a:r>
              <a:rPr lang="en-US" sz="1750" dirty="0">
                <a:solidFill>
                  <a:srgbClr val="E0D6DE"/>
                </a:solidFill>
                <a:latin typeface="Noto Sans TC" pitchFamily="34" charset="0"/>
                <a:ea typeface="Noto Sans TC" pitchFamily="34" charset="-122"/>
                <a:cs typeface="Noto Sans TC" pitchFamily="34" charset="-120"/>
              </a:rPr>
              <a:t>The library management system provides functionalities for seamlessly adding new books to the database, including capturing essential metadata like title, author, and book id.</a:t>
            </a:r>
            <a:endParaRPr lang="en-US" sz="1750" dirty="0"/>
          </a:p>
        </p:txBody>
      </p:sp>
      <p:sp>
        <p:nvSpPr>
          <p:cNvPr id="8" name="Shape 5"/>
          <p:cNvSpPr/>
          <p:nvPr/>
        </p:nvSpPr>
        <p:spPr>
          <a:xfrm>
            <a:off x="7426285" y="2426375"/>
            <a:ext cx="388739" cy="388739"/>
          </a:xfrm>
          <a:prstGeom prst="roundRect">
            <a:avLst>
              <a:gd name="adj" fmla="val 17148"/>
            </a:avLst>
          </a:prstGeom>
          <a:solidFill>
            <a:srgbClr val="1A1A21"/>
          </a:solidFill>
          <a:ln/>
        </p:spPr>
        <p:txBody>
          <a:bodyPr/>
          <a:lstStyle/>
          <a:p>
            <a:endParaRPr lang="en-IN"/>
          </a:p>
        </p:txBody>
      </p:sp>
      <p:sp>
        <p:nvSpPr>
          <p:cNvPr id="9" name="Text 6"/>
          <p:cNvSpPr/>
          <p:nvPr/>
        </p:nvSpPr>
        <p:spPr>
          <a:xfrm>
            <a:off x="8037195" y="2426375"/>
            <a:ext cx="4007406"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Intuitive Search Capabilities</a:t>
            </a:r>
            <a:endParaRPr lang="en-US" sz="2187" dirty="0"/>
          </a:p>
        </p:txBody>
      </p:sp>
      <p:sp>
        <p:nvSpPr>
          <p:cNvPr id="10" name="Text 7"/>
          <p:cNvSpPr/>
          <p:nvPr/>
        </p:nvSpPr>
        <p:spPr>
          <a:xfrm>
            <a:off x="8037195" y="2906792"/>
            <a:ext cx="4555212" cy="1333024"/>
          </a:xfrm>
          <a:prstGeom prst="rect">
            <a:avLst/>
          </a:prstGeom>
          <a:noFill/>
          <a:ln/>
        </p:spPr>
        <p:txBody>
          <a:bodyPr wrap="square" rtlCol="0" anchor="t"/>
          <a:lstStyle/>
          <a:p>
            <a:pPr marL="0" indent="0">
              <a:lnSpc>
                <a:spcPts val="2624"/>
              </a:lnSpc>
              <a:buNone/>
            </a:pPr>
            <a:r>
              <a:rPr lang="en-US" sz="1750" dirty="0">
                <a:solidFill>
                  <a:srgbClr val="E0D6DE"/>
                </a:solidFill>
                <a:latin typeface="Noto Sans TC" pitchFamily="34" charset="0"/>
                <a:ea typeface="Noto Sans TC" pitchFamily="34" charset="-122"/>
                <a:cs typeface="Noto Sans TC" pitchFamily="34" charset="-120"/>
              </a:rPr>
              <a:t>Users can quickly search the library's collection by book title, author, or id, empowering efficient retrieval of desired resources.</a:t>
            </a:r>
            <a:endParaRPr lang="en-US" sz="1750" dirty="0"/>
          </a:p>
        </p:txBody>
      </p:sp>
      <p:sp>
        <p:nvSpPr>
          <p:cNvPr id="11" name="Shape 8"/>
          <p:cNvSpPr/>
          <p:nvPr/>
        </p:nvSpPr>
        <p:spPr>
          <a:xfrm>
            <a:off x="2037993" y="5045154"/>
            <a:ext cx="388739" cy="388739"/>
          </a:xfrm>
          <a:prstGeom prst="roundRect">
            <a:avLst>
              <a:gd name="adj" fmla="val 17148"/>
            </a:avLst>
          </a:prstGeom>
          <a:solidFill>
            <a:srgbClr val="1A1A21"/>
          </a:solidFill>
          <a:ln/>
        </p:spPr>
        <p:txBody>
          <a:bodyPr/>
          <a:lstStyle/>
          <a:p>
            <a:endParaRPr lang="en-IN"/>
          </a:p>
        </p:txBody>
      </p:sp>
      <p:sp>
        <p:nvSpPr>
          <p:cNvPr id="12" name="Text 9"/>
          <p:cNvSpPr/>
          <p:nvPr/>
        </p:nvSpPr>
        <p:spPr>
          <a:xfrm>
            <a:off x="2648903" y="5045154"/>
            <a:ext cx="3184446"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Sleek Tkinter Interface</a:t>
            </a:r>
            <a:endParaRPr lang="en-US" sz="2187" dirty="0"/>
          </a:p>
        </p:txBody>
      </p:sp>
      <p:sp>
        <p:nvSpPr>
          <p:cNvPr id="13" name="Text 10"/>
          <p:cNvSpPr/>
          <p:nvPr/>
        </p:nvSpPr>
        <p:spPr>
          <a:xfrm>
            <a:off x="2648903" y="5525572"/>
            <a:ext cx="4555212" cy="1666280"/>
          </a:xfrm>
          <a:prstGeom prst="rect">
            <a:avLst/>
          </a:prstGeom>
          <a:noFill/>
          <a:ln/>
        </p:spPr>
        <p:txBody>
          <a:bodyPr wrap="square" rtlCol="0" anchor="t"/>
          <a:lstStyle/>
          <a:p>
            <a:pPr marL="0" indent="0">
              <a:lnSpc>
                <a:spcPts val="2624"/>
              </a:lnSpc>
              <a:buNone/>
            </a:pPr>
            <a:r>
              <a:rPr lang="en-US" sz="1750" dirty="0">
                <a:solidFill>
                  <a:srgbClr val="E0D6DE"/>
                </a:solidFill>
                <a:latin typeface="Noto Sans TC" pitchFamily="34" charset="0"/>
                <a:ea typeface="Noto Sans TC" pitchFamily="34" charset="-122"/>
                <a:cs typeface="Noto Sans TC" pitchFamily="34" charset="-120"/>
              </a:rPr>
              <a:t>The user interface, built using the Tkinter framework, delivers a visually appealing and user-friendly experience, making it easy for both librarians and patrons to navigate the system.</a:t>
            </a:r>
            <a:endParaRPr lang="en-US" sz="1750" dirty="0"/>
          </a:p>
        </p:txBody>
      </p:sp>
      <p:sp>
        <p:nvSpPr>
          <p:cNvPr id="14" name="Shape 11"/>
          <p:cNvSpPr/>
          <p:nvPr/>
        </p:nvSpPr>
        <p:spPr>
          <a:xfrm>
            <a:off x="7426285" y="5045154"/>
            <a:ext cx="388739" cy="388739"/>
          </a:xfrm>
          <a:prstGeom prst="roundRect">
            <a:avLst>
              <a:gd name="adj" fmla="val 17148"/>
            </a:avLst>
          </a:prstGeom>
          <a:solidFill>
            <a:srgbClr val="1A1A21"/>
          </a:solidFill>
          <a:ln/>
        </p:spPr>
        <p:txBody>
          <a:bodyPr/>
          <a:lstStyle/>
          <a:p>
            <a:endParaRPr lang="en-IN"/>
          </a:p>
        </p:txBody>
      </p:sp>
      <p:sp>
        <p:nvSpPr>
          <p:cNvPr id="15" name="Text 12"/>
          <p:cNvSpPr/>
          <p:nvPr/>
        </p:nvSpPr>
        <p:spPr>
          <a:xfrm>
            <a:off x="8037195" y="5045154"/>
            <a:ext cx="4161830" cy="347186"/>
          </a:xfrm>
          <a:prstGeom prst="rect">
            <a:avLst/>
          </a:prstGeom>
          <a:noFill/>
          <a:ln/>
        </p:spPr>
        <p:txBody>
          <a:bodyPr wrap="none" rtlCol="0" anchor="t"/>
          <a:lstStyle/>
          <a:p>
            <a:pPr marL="0" indent="0">
              <a:lnSpc>
                <a:spcPts val="2734"/>
              </a:lnSpc>
              <a:buNone/>
            </a:pPr>
            <a:r>
              <a:rPr lang="en-US" sz="2187" dirty="0">
                <a:solidFill>
                  <a:srgbClr val="B380FF"/>
                </a:solidFill>
                <a:latin typeface="Sora" pitchFamily="34" charset="0"/>
                <a:ea typeface="Sora" pitchFamily="34" charset="-122"/>
                <a:cs typeface="Sora" pitchFamily="34" charset="-120"/>
              </a:rPr>
              <a:t>Error Handling and Validation</a:t>
            </a:r>
            <a:endParaRPr lang="en-US" sz="2187" dirty="0"/>
          </a:p>
        </p:txBody>
      </p:sp>
      <p:sp>
        <p:nvSpPr>
          <p:cNvPr id="16" name="Text 13"/>
          <p:cNvSpPr/>
          <p:nvPr/>
        </p:nvSpPr>
        <p:spPr>
          <a:xfrm>
            <a:off x="8037195" y="5525572"/>
            <a:ext cx="4555212" cy="1333024"/>
          </a:xfrm>
          <a:prstGeom prst="rect">
            <a:avLst/>
          </a:prstGeom>
          <a:noFill/>
          <a:ln/>
        </p:spPr>
        <p:txBody>
          <a:bodyPr wrap="square" rtlCol="0" anchor="t"/>
          <a:lstStyle/>
          <a:p>
            <a:pPr marL="0" indent="0">
              <a:lnSpc>
                <a:spcPts val="2624"/>
              </a:lnSpc>
              <a:buNone/>
            </a:pPr>
            <a:r>
              <a:rPr lang="en-US" sz="1750" dirty="0">
                <a:solidFill>
                  <a:srgbClr val="E0D6DE"/>
                </a:solidFill>
                <a:latin typeface="Noto Sans TC" pitchFamily="34" charset="0"/>
                <a:ea typeface="Noto Sans TC" pitchFamily="34" charset="-122"/>
                <a:cs typeface="Noto Sans TC" pitchFamily="34" charset="-120"/>
              </a:rPr>
              <a:t>The system includes error handling and data validation mechanisms to ensure the integrity of the library's records and prevent input errors.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txBody>
          <a:bodyPr/>
          <a:lstStyle/>
          <a:p>
            <a:endParaRPr lang="en-IN"/>
          </a:p>
        </p:txBody>
      </p:sp>
      <p:sp>
        <p:nvSpPr>
          <p:cNvPr id="4" name="Text 1"/>
          <p:cNvSpPr/>
          <p:nvPr/>
        </p:nvSpPr>
        <p:spPr>
          <a:xfrm>
            <a:off x="2037993" y="1576388"/>
            <a:ext cx="5684282" cy="694373"/>
          </a:xfrm>
          <a:prstGeom prst="rect">
            <a:avLst/>
          </a:prstGeom>
          <a:noFill/>
          <a:ln/>
        </p:spPr>
        <p:txBody>
          <a:bodyPr wrap="none" rtlCol="0" anchor="t"/>
          <a:lstStyle/>
          <a:p>
            <a:pPr marL="0" indent="0">
              <a:lnSpc>
                <a:spcPts val="5468"/>
              </a:lnSpc>
              <a:buNone/>
            </a:pPr>
            <a:r>
              <a:rPr lang="en-US" sz="4374" dirty="0">
                <a:solidFill>
                  <a:srgbClr val="B380FF"/>
                </a:solidFill>
                <a:latin typeface="Sora" pitchFamily="34" charset="0"/>
                <a:ea typeface="Sora" pitchFamily="34" charset="-122"/>
                <a:cs typeface="Sora" pitchFamily="34" charset="-120"/>
              </a:rPr>
              <a:t>Learning Objectives</a:t>
            </a:r>
            <a:endParaRPr lang="en-US" sz="4374" dirty="0"/>
          </a:p>
        </p:txBody>
      </p:sp>
      <p:pic>
        <p:nvPicPr>
          <p:cNvPr id="5" name="Image 1" descr="preencoded.png"/>
          <p:cNvPicPr>
            <a:picLocks noChangeAspect="1"/>
          </p:cNvPicPr>
          <p:nvPr/>
        </p:nvPicPr>
        <p:blipFill>
          <a:blip r:embed="rId4"/>
          <a:stretch>
            <a:fillRect/>
          </a:stretch>
        </p:blipFill>
        <p:spPr>
          <a:xfrm>
            <a:off x="2037993" y="2715101"/>
            <a:ext cx="555427" cy="555427"/>
          </a:xfrm>
          <a:prstGeom prst="rect">
            <a:avLst/>
          </a:prstGeom>
        </p:spPr>
      </p:pic>
      <p:sp>
        <p:nvSpPr>
          <p:cNvPr id="6" name="Text 2"/>
          <p:cNvSpPr/>
          <p:nvPr/>
        </p:nvSpPr>
        <p:spPr>
          <a:xfrm>
            <a:off x="2037993" y="3492698"/>
            <a:ext cx="2388632" cy="694373"/>
          </a:xfrm>
          <a:prstGeom prst="rect">
            <a:avLst/>
          </a:prstGeom>
          <a:noFill/>
          <a:ln/>
        </p:spPr>
        <p:txBody>
          <a:bodyPr wrap="square" rtlCol="0" anchor="t"/>
          <a:lstStyle/>
          <a:p>
            <a:pPr marL="0" indent="0" algn="l">
              <a:lnSpc>
                <a:spcPts val="2734"/>
              </a:lnSpc>
              <a:buNone/>
            </a:pPr>
            <a:r>
              <a:rPr lang="en-US" sz="2187" dirty="0">
                <a:solidFill>
                  <a:srgbClr val="B380FF"/>
                </a:solidFill>
                <a:latin typeface="Sora" pitchFamily="34" charset="0"/>
                <a:ea typeface="Sora" pitchFamily="34" charset="-122"/>
                <a:cs typeface="Sora" pitchFamily="34" charset="-120"/>
              </a:rPr>
              <a:t>Mastering Book Management</a:t>
            </a:r>
            <a:endParaRPr lang="en-US" sz="2187" dirty="0"/>
          </a:p>
        </p:txBody>
      </p:sp>
      <p:sp>
        <p:nvSpPr>
          <p:cNvPr id="7" name="Text 3"/>
          <p:cNvSpPr/>
          <p:nvPr/>
        </p:nvSpPr>
        <p:spPr>
          <a:xfrm>
            <a:off x="2037993" y="4320302"/>
            <a:ext cx="2388632" cy="2332792"/>
          </a:xfrm>
          <a:prstGeom prst="rect">
            <a:avLst/>
          </a:prstGeom>
          <a:noFill/>
          <a:ln/>
        </p:spPr>
        <p:txBody>
          <a:bodyPr wrap="square" rtlCol="0" anchor="t"/>
          <a:lstStyle/>
          <a:p>
            <a:pPr marL="0" indent="0" algn="l">
              <a:lnSpc>
                <a:spcPts val="2624"/>
              </a:lnSpc>
              <a:buNone/>
            </a:pPr>
            <a:r>
              <a:rPr lang="en-US" sz="1750" dirty="0">
                <a:solidFill>
                  <a:srgbClr val="E0D6DE"/>
                </a:solidFill>
                <a:latin typeface="Noto Sans TC" pitchFamily="34" charset="0"/>
                <a:ea typeface="Noto Sans TC" pitchFamily="34" charset="-122"/>
                <a:cs typeface="Noto Sans TC" pitchFamily="34" charset="-120"/>
              </a:rPr>
              <a:t>Gain expertise in seamlessly adding new books to the library's digital catalog, ensuring comprehensive records.</a:t>
            </a:r>
            <a:endParaRPr lang="en-US" sz="1750" dirty="0"/>
          </a:p>
        </p:txBody>
      </p:sp>
      <p:pic>
        <p:nvPicPr>
          <p:cNvPr id="8" name="Image 2" descr="preencoded.png"/>
          <p:cNvPicPr>
            <a:picLocks noChangeAspect="1"/>
          </p:cNvPicPr>
          <p:nvPr/>
        </p:nvPicPr>
        <p:blipFill>
          <a:blip r:embed="rId5"/>
          <a:stretch>
            <a:fillRect/>
          </a:stretch>
        </p:blipFill>
        <p:spPr>
          <a:xfrm>
            <a:off x="4759881" y="2715101"/>
            <a:ext cx="555427" cy="555427"/>
          </a:xfrm>
          <a:prstGeom prst="rect">
            <a:avLst/>
          </a:prstGeom>
        </p:spPr>
      </p:pic>
      <p:sp>
        <p:nvSpPr>
          <p:cNvPr id="9" name="Text 4"/>
          <p:cNvSpPr/>
          <p:nvPr/>
        </p:nvSpPr>
        <p:spPr>
          <a:xfrm>
            <a:off x="4759881" y="3492698"/>
            <a:ext cx="2388632" cy="694373"/>
          </a:xfrm>
          <a:prstGeom prst="rect">
            <a:avLst/>
          </a:prstGeom>
          <a:noFill/>
          <a:ln/>
        </p:spPr>
        <p:txBody>
          <a:bodyPr wrap="square" rtlCol="0" anchor="t"/>
          <a:lstStyle/>
          <a:p>
            <a:pPr marL="0" indent="0" algn="l">
              <a:lnSpc>
                <a:spcPts val="2734"/>
              </a:lnSpc>
              <a:buNone/>
            </a:pPr>
            <a:r>
              <a:rPr lang="en-US" sz="2187" dirty="0">
                <a:solidFill>
                  <a:srgbClr val="B380FF"/>
                </a:solidFill>
                <a:latin typeface="Sora" pitchFamily="34" charset="0"/>
                <a:ea typeface="Sora" pitchFamily="34" charset="-122"/>
                <a:cs typeface="Sora" pitchFamily="34" charset="-120"/>
              </a:rPr>
              <a:t>Efficient Book Retrieval</a:t>
            </a:r>
            <a:endParaRPr lang="en-US" sz="2187" dirty="0"/>
          </a:p>
        </p:txBody>
      </p:sp>
      <p:sp>
        <p:nvSpPr>
          <p:cNvPr id="10" name="Text 5"/>
          <p:cNvSpPr/>
          <p:nvPr/>
        </p:nvSpPr>
        <p:spPr>
          <a:xfrm>
            <a:off x="4759881" y="4320302"/>
            <a:ext cx="2388632" cy="1999536"/>
          </a:xfrm>
          <a:prstGeom prst="rect">
            <a:avLst/>
          </a:prstGeom>
          <a:noFill/>
          <a:ln/>
        </p:spPr>
        <p:txBody>
          <a:bodyPr wrap="square" rtlCol="0" anchor="t"/>
          <a:lstStyle/>
          <a:p>
            <a:pPr marL="0" indent="0" algn="l">
              <a:lnSpc>
                <a:spcPts val="2624"/>
              </a:lnSpc>
              <a:buNone/>
            </a:pPr>
            <a:r>
              <a:rPr lang="en-US" sz="1750" dirty="0">
                <a:solidFill>
                  <a:srgbClr val="E0D6DE"/>
                </a:solidFill>
                <a:latin typeface="Noto Sans TC" pitchFamily="34" charset="0"/>
                <a:ea typeface="Noto Sans TC" pitchFamily="34" charset="-122"/>
                <a:cs typeface="Noto Sans TC" pitchFamily="34" charset="-120"/>
              </a:rPr>
              <a:t>Learn to implement intuitive search functionalities, empowering users to quickly locate desired books.</a:t>
            </a:r>
            <a:endParaRPr lang="en-US" sz="1750" dirty="0"/>
          </a:p>
        </p:txBody>
      </p:sp>
      <p:pic>
        <p:nvPicPr>
          <p:cNvPr id="11" name="Image 3" descr="preencoded.png"/>
          <p:cNvPicPr>
            <a:picLocks noChangeAspect="1"/>
          </p:cNvPicPr>
          <p:nvPr/>
        </p:nvPicPr>
        <p:blipFill>
          <a:blip r:embed="rId6"/>
          <a:stretch>
            <a:fillRect/>
          </a:stretch>
        </p:blipFill>
        <p:spPr>
          <a:xfrm>
            <a:off x="7481768" y="2715101"/>
            <a:ext cx="555427" cy="555427"/>
          </a:xfrm>
          <a:prstGeom prst="rect">
            <a:avLst/>
          </a:prstGeom>
        </p:spPr>
      </p:pic>
      <p:sp>
        <p:nvSpPr>
          <p:cNvPr id="12" name="Text 6"/>
          <p:cNvSpPr/>
          <p:nvPr/>
        </p:nvSpPr>
        <p:spPr>
          <a:xfrm>
            <a:off x="7481768" y="3492698"/>
            <a:ext cx="2388632" cy="694373"/>
          </a:xfrm>
          <a:prstGeom prst="rect">
            <a:avLst/>
          </a:prstGeom>
          <a:noFill/>
          <a:ln/>
        </p:spPr>
        <p:txBody>
          <a:bodyPr wrap="square" rtlCol="0" anchor="t"/>
          <a:lstStyle/>
          <a:p>
            <a:pPr marL="0" indent="0" algn="l">
              <a:lnSpc>
                <a:spcPts val="2734"/>
              </a:lnSpc>
              <a:buNone/>
            </a:pPr>
            <a:r>
              <a:rPr lang="en-US" sz="2187" dirty="0">
                <a:solidFill>
                  <a:srgbClr val="B380FF"/>
                </a:solidFill>
                <a:latin typeface="Sora" pitchFamily="34" charset="0"/>
                <a:ea typeface="Sora" pitchFamily="34" charset="-122"/>
                <a:cs typeface="Sora" pitchFamily="34" charset="-120"/>
              </a:rPr>
              <a:t>Crafting User-Friendly UI</a:t>
            </a:r>
            <a:endParaRPr lang="en-US" sz="2187" dirty="0"/>
          </a:p>
        </p:txBody>
      </p:sp>
      <p:sp>
        <p:nvSpPr>
          <p:cNvPr id="13" name="Text 7"/>
          <p:cNvSpPr/>
          <p:nvPr/>
        </p:nvSpPr>
        <p:spPr>
          <a:xfrm>
            <a:off x="7481768" y="4320302"/>
            <a:ext cx="2388632" cy="1999536"/>
          </a:xfrm>
          <a:prstGeom prst="rect">
            <a:avLst/>
          </a:prstGeom>
          <a:noFill/>
          <a:ln/>
        </p:spPr>
        <p:txBody>
          <a:bodyPr wrap="square" rtlCol="0" anchor="t"/>
          <a:lstStyle/>
          <a:p>
            <a:pPr marL="0" indent="0" algn="l">
              <a:lnSpc>
                <a:spcPts val="2624"/>
              </a:lnSpc>
              <a:buNone/>
            </a:pPr>
            <a:r>
              <a:rPr lang="en-US" sz="1750" dirty="0">
                <a:solidFill>
                  <a:srgbClr val="E0D6DE"/>
                </a:solidFill>
                <a:latin typeface="Noto Sans TC" pitchFamily="34" charset="0"/>
                <a:ea typeface="Noto Sans TC" pitchFamily="34" charset="-122"/>
                <a:cs typeface="Noto Sans TC" pitchFamily="34" charset="-120"/>
              </a:rPr>
              <a:t>Understand the principles of designing an engaging and visually appealing Tkinter-based user interface.</a:t>
            </a:r>
            <a:endParaRPr lang="en-US" sz="1750" dirty="0"/>
          </a:p>
        </p:txBody>
      </p:sp>
      <p:pic>
        <p:nvPicPr>
          <p:cNvPr id="14" name="Image 4" descr="preencoded.png"/>
          <p:cNvPicPr>
            <a:picLocks noChangeAspect="1"/>
          </p:cNvPicPr>
          <p:nvPr/>
        </p:nvPicPr>
        <p:blipFill>
          <a:blip r:embed="rId7"/>
          <a:stretch>
            <a:fillRect/>
          </a:stretch>
        </p:blipFill>
        <p:spPr>
          <a:xfrm>
            <a:off x="10203656" y="2715101"/>
            <a:ext cx="555427" cy="555427"/>
          </a:xfrm>
          <a:prstGeom prst="rect">
            <a:avLst/>
          </a:prstGeom>
        </p:spPr>
      </p:pic>
      <p:sp>
        <p:nvSpPr>
          <p:cNvPr id="15" name="Text 8"/>
          <p:cNvSpPr/>
          <p:nvPr/>
        </p:nvSpPr>
        <p:spPr>
          <a:xfrm>
            <a:off x="10203656" y="3492698"/>
            <a:ext cx="2388751" cy="347186"/>
          </a:xfrm>
          <a:prstGeom prst="rect">
            <a:avLst/>
          </a:prstGeom>
          <a:noFill/>
          <a:ln/>
        </p:spPr>
        <p:txBody>
          <a:bodyPr wrap="none" rtlCol="0" anchor="t"/>
          <a:lstStyle/>
          <a:p>
            <a:pPr marL="0" indent="0" algn="l">
              <a:lnSpc>
                <a:spcPts val="2734"/>
              </a:lnSpc>
              <a:buNone/>
            </a:pPr>
            <a:r>
              <a:rPr lang="en-US" sz="2187" dirty="0">
                <a:solidFill>
                  <a:srgbClr val="B380FF"/>
                </a:solidFill>
                <a:latin typeface="Sora" pitchFamily="34" charset="0"/>
                <a:ea typeface="Sora" pitchFamily="34" charset="-122"/>
                <a:cs typeface="Sora" pitchFamily="34" charset="-120"/>
              </a:rPr>
              <a:t>Error Handling</a:t>
            </a:r>
            <a:endParaRPr lang="en-US" sz="2187" dirty="0"/>
          </a:p>
        </p:txBody>
      </p:sp>
      <p:sp>
        <p:nvSpPr>
          <p:cNvPr id="16" name="Text 9"/>
          <p:cNvSpPr/>
          <p:nvPr/>
        </p:nvSpPr>
        <p:spPr>
          <a:xfrm>
            <a:off x="10203656" y="3973116"/>
            <a:ext cx="2388751" cy="1999536"/>
          </a:xfrm>
          <a:prstGeom prst="rect">
            <a:avLst/>
          </a:prstGeom>
          <a:noFill/>
          <a:ln/>
        </p:spPr>
        <p:txBody>
          <a:bodyPr wrap="square" rtlCol="0" anchor="t"/>
          <a:lstStyle/>
          <a:p>
            <a:pPr marL="0" indent="0" algn="l">
              <a:lnSpc>
                <a:spcPts val="2624"/>
              </a:lnSpc>
              <a:buNone/>
            </a:pPr>
            <a:r>
              <a:rPr lang="en-US" sz="1750" dirty="0">
                <a:solidFill>
                  <a:srgbClr val="E0D6DE"/>
                </a:solidFill>
                <a:latin typeface="Noto Sans TC" pitchFamily="34" charset="0"/>
                <a:ea typeface="Noto Sans TC" pitchFamily="34" charset="-122"/>
                <a:cs typeface="Noto Sans TC" pitchFamily="34" charset="-120"/>
              </a:rPr>
              <a:t>Develop skills in implementing comprehensive error handling and data validation to ensure the system's reliability.</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1844278"/>
            <a:ext cx="7477601" cy="2874645"/>
          </a:xfrm>
          <a:prstGeom prst="rect">
            <a:avLst/>
          </a:prstGeom>
          <a:noFill/>
          <a:ln/>
        </p:spPr>
        <p:txBody>
          <a:bodyPr wrap="square" rtlCol="0" anchor="t"/>
          <a:lstStyle/>
          <a:p>
            <a:pPr marL="0" indent="0">
              <a:lnSpc>
                <a:spcPts val="7545"/>
              </a:lnSpc>
              <a:buNone/>
            </a:pPr>
            <a:r>
              <a:rPr lang="en-US" sz="6036" dirty="0">
                <a:solidFill>
                  <a:srgbClr val="B380FF"/>
                </a:solidFill>
                <a:latin typeface="Sora" pitchFamily="34" charset="0"/>
                <a:ea typeface="Sora" pitchFamily="34" charset="-122"/>
                <a:cs typeface="Sora" pitchFamily="34" charset="-120"/>
              </a:rPr>
              <a:t>Conclusion and Future Enhancements</a:t>
            </a:r>
            <a:endParaRPr lang="en-US" sz="6036" dirty="0"/>
          </a:p>
        </p:txBody>
      </p:sp>
      <p:sp>
        <p:nvSpPr>
          <p:cNvPr id="6" name="Text 2"/>
          <p:cNvSpPr/>
          <p:nvPr/>
        </p:nvSpPr>
        <p:spPr>
          <a:xfrm>
            <a:off x="833199" y="5052179"/>
            <a:ext cx="7477601" cy="1333024"/>
          </a:xfrm>
          <a:prstGeom prst="rect">
            <a:avLst/>
          </a:prstGeom>
          <a:noFill/>
          <a:ln/>
        </p:spPr>
        <p:txBody>
          <a:bodyPr wrap="square" rtlCol="0" anchor="t"/>
          <a:lstStyle/>
          <a:p>
            <a:pPr marL="0" indent="0">
              <a:lnSpc>
                <a:spcPts val="2624"/>
              </a:lnSpc>
              <a:buNone/>
            </a:pPr>
            <a:r>
              <a:rPr lang="en-US" sz="1750" dirty="0">
                <a:solidFill>
                  <a:srgbClr val="E0D6DE"/>
                </a:solidFill>
                <a:latin typeface="Noto Sans TC" pitchFamily="34" charset="0"/>
                <a:ea typeface="Noto Sans TC" pitchFamily="34" charset="-122"/>
                <a:cs typeface="Noto Sans TC" pitchFamily="34" charset="-120"/>
              </a:rPr>
              <a:t>The library management system showcased here is a versatile tool that streamlines book management for both librarians and patrons. As we look to the future, there are exciting opportunities to expand the system's capabilities and deliver even greater value.</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TotalTime>
  <Words>499</Words>
  <Application>Microsoft Office PowerPoint</Application>
  <PresentationFormat>Custom</PresentationFormat>
  <Paragraphs>37</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Noto Sans TC</vt:lpstr>
      <vt:lpstr>Sora</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Jaskaran LNU</cp:lastModifiedBy>
  <cp:revision>2</cp:revision>
  <dcterms:created xsi:type="dcterms:W3CDTF">2024-06-08T04:07:32Z</dcterms:created>
  <dcterms:modified xsi:type="dcterms:W3CDTF">2024-06-08T04:10:54Z</dcterms:modified>
</cp:coreProperties>
</file>