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9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ac87a0e20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ac87a0e20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g5ac87a0e20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5ac87a0e20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5ac87a0e20_1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g5ac87a0e20_1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4" name="Google Shape;494;p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p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914400" lvl="0" indent="0" algn="l" rtl="0">
              <a:spcBef>
                <a:spcPts val="0"/>
              </a:spcBef>
              <a:spcAft>
                <a:spcPts val="0"/>
              </a:spcAft>
              <a:buNone/>
            </a:pPr>
            <a:endParaRPr/>
          </a:p>
        </p:txBody>
      </p:sp>
      <p:sp>
        <p:nvSpPr>
          <p:cNvPr id="510" name="Google Shape;510;p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4" name="Google Shape;524;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32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slide" Target="slide13.xml"/><Relationship Id="rId12"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14.gif"/><Relationship Id="rId5" Type="http://schemas.openxmlformats.org/officeDocument/2006/relationships/slide" Target="slide11.xml"/><Relationship Id="rId10" Type="http://schemas.openxmlformats.org/officeDocument/2006/relationships/slide" Target="slide10.xml"/><Relationship Id="rId4" Type="http://schemas.openxmlformats.org/officeDocument/2006/relationships/slide" Target="slide2.xml"/><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slide" Target="slide10.xml"/><Relationship Id="rId10" Type="http://schemas.openxmlformats.org/officeDocument/2006/relationships/image" Target="../media/image15.jpg"/><Relationship Id="rId4" Type="http://schemas.openxmlformats.org/officeDocument/2006/relationships/slide" Target="slide2.xml"/><Relationship Id="rId9" Type="http://schemas.openxmlformats.org/officeDocument/2006/relationships/image" Target="../media/image6.jp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slide" Target="slide10.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slide" Target="slide10.xml"/><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6.jp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2.xml"/><Relationship Id="rId4" Type="http://schemas.openxmlformats.org/officeDocument/2006/relationships/image" Target="../media/image9.png"/><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image" Target="../media/image19.jpg"/><Relationship Id="rId3" Type="http://schemas.openxmlformats.org/officeDocument/2006/relationships/image" Target="../media/image9.png"/><Relationship Id="rId7" Type="http://schemas.openxmlformats.org/officeDocument/2006/relationships/image" Target="../media/image17.png"/><Relationship Id="rId12"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4.png"/><Relationship Id="rId5" Type="http://schemas.openxmlformats.org/officeDocument/2006/relationships/slide" Target="slide17.xml"/><Relationship Id="rId10" Type="http://schemas.openxmlformats.org/officeDocument/2006/relationships/image" Target="../media/image3.png"/><Relationship Id="rId4" Type="http://schemas.openxmlformats.org/officeDocument/2006/relationships/slide" Target="slide2.xml"/><Relationship Id="rId9" Type="http://schemas.openxmlformats.org/officeDocument/2006/relationships/image" Target="../media/image18.jpg"/><Relationship Id="rId1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slide" Target="slide15.xml"/><Relationship Id="rId4" Type="http://schemas.openxmlformats.org/officeDocument/2006/relationships/slide" Target="slide2.xml"/><Relationship Id="rId9" Type="http://schemas.openxmlformats.org/officeDocument/2006/relationships/image" Target="../media/image21.jpg"/></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slide" Target="slide15.xml"/><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slide" Target="slide15.xml"/><Relationship Id="rId4" Type="http://schemas.openxmlformats.org/officeDocument/2006/relationships/slide" Target="slide2.xml"/><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9.png"/><Relationship Id="rId7" Type="http://schemas.openxmlformats.org/officeDocument/2006/relationships/slide" Target="slide24.xml"/><Relationship Id="rId12"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image" Target="../media/image3.png"/><Relationship Id="rId5" Type="http://schemas.openxmlformats.org/officeDocument/2006/relationships/slide" Target="slide20.xml"/><Relationship Id="rId10" Type="http://schemas.openxmlformats.org/officeDocument/2006/relationships/slide" Target="slide19.xml"/><Relationship Id="rId4" Type="http://schemas.openxmlformats.org/officeDocument/2006/relationships/slide" Target="slide2.xml"/><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3.xml"/><Relationship Id="rId7" Type="http://schemas.openxmlformats.org/officeDocument/2006/relationships/slide" Target="slide19.xml"/><Relationship Id="rId12"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5.xml"/><Relationship Id="rId11" Type="http://schemas.openxmlformats.org/officeDocument/2006/relationships/image" Target="../media/image4.png"/><Relationship Id="rId5" Type="http://schemas.openxmlformats.org/officeDocument/2006/relationships/slide" Target="slide10.xml"/><Relationship Id="rId10"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29.xml"/></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slide" Target="slide19.xml"/><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slide" Target="slide19.xml"/><Relationship Id="rId4" Type="http://schemas.openxmlformats.org/officeDocument/2006/relationships/slide" Target="slide2.xml"/></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slide" Target="slide19.xml"/><Relationship Id="rId4" Type="http://schemas.openxmlformats.org/officeDocument/2006/relationships/slide" Target="slide2.xml"/></Relationships>
</file>

<file path=ppt/slides/_rels/slide25.xml.rels><?xml version="1.0" encoding="UTF-8" standalone="yes"?>
<Relationships xmlns="http://schemas.openxmlformats.org/package/2006/relationships"><Relationship Id="rId8" Type="http://schemas.openxmlformats.org/officeDocument/2006/relationships/image" Target="../media/image25.gif"/><Relationship Id="rId3" Type="http://schemas.openxmlformats.org/officeDocument/2006/relationships/image" Target="../media/image9.png"/><Relationship Id="rId7" Type="http://schemas.openxmlformats.org/officeDocument/2006/relationships/slide" Target="slide28.xml"/><Relationship Id="rId12"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27.xml"/><Relationship Id="rId11" Type="http://schemas.openxmlformats.org/officeDocument/2006/relationships/image" Target="../media/image4.png"/><Relationship Id="rId5" Type="http://schemas.openxmlformats.org/officeDocument/2006/relationships/slide" Target="slide26.xml"/><Relationship Id="rId10" Type="http://schemas.openxmlformats.org/officeDocument/2006/relationships/slide" Target="slide25.xml"/><Relationship Id="rId4" Type="http://schemas.openxmlformats.org/officeDocument/2006/relationships/slide" Target="slide2.xml"/><Relationship Id="rId9" Type="http://schemas.openxmlformats.org/officeDocument/2006/relationships/image" Target="../media/image26.png"/></Relationships>
</file>

<file path=ppt/slides/_rels/slide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27.jp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image" Target="../media/image26.png"/><Relationship Id="rId4" Type="http://schemas.openxmlformats.org/officeDocument/2006/relationships/slide" Target="slide2.xml"/><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image" Target="../media/image26.png"/><Relationship Id="rId4" Type="http://schemas.openxmlformats.org/officeDocument/2006/relationships/slide" Target="slide2.xml"/><Relationship Id="rId9"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29.jp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image" Target="../media/image26.png"/><Relationship Id="rId4" Type="http://schemas.openxmlformats.org/officeDocument/2006/relationships/slide" Target="slide2.xml"/><Relationship Id="rId9"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9.png"/><Relationship Id="rId7" Type="http://schemas.openxmlformats.org/officeDocument/2006/relationships/image" Target="../media/image30.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image" Target="../media/image3.png"/><Relationship Id="rId5" Type="http://schemas.openxmlformats.org/officeDocument/2006/relationships/slide" Target="slide31.xml"/><Relationship Id="rId10" Type="http://schemas.openxmlformats.org/officeDocument/2006/relationships/image" Target="../media/image4.png"/><Relationship Id="rId4" Type="http://schemas.openxmlformats.org/officeDocument/2006/relationships/slide" Target="slide2.xml"/><Relationship Id="rId9" Type="http://schemas.openxmlformats.org/officeDocument/2006/relationships/slide" Target="slide29.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www.ispringsolutions.com/blog/user-guide-for-non-linear-presentations" TargetMode="Externa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2.jp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image" Target="../media/image31.jpg"/><Relationship Id="rId4" Type="http://schemas.openxmlformats.org/officeDocument/2006/relationships/slide" Target="slide2.xml"/><Relationship Id="rId9"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image" Target="../media/image31.jpg"/><Relationship Id="rId4" Type="http://schemas.openxmlformats.org/officeDocument/2006/relationships/slide" Target="slide2.xml"/><Relationship Id="rId9" Type="http://schemas.openxmlformats.org/officeDocument/2006/relationships/image" Target="../media/image3.png"/></Relationships>
</file>

<file path=ppt/slides/_rels/slide3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4.jp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image" Target="../media/image31.jpg"/><Relationship Id="rId4" Type="http://schemas.openxmlformats.org/officeDocument/2006/relationships/slide" Target="slide2.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3.png"/><Relationship Id="rId3" Type="http://schemas.openxmlformats.org/officeDocument/2006/relationships/image" Target="../media/image9.png"/><Relationship Id="rId7" Type="http://schemas.openxmlformats.org/officeDocument/2006/relationships/slide" Target="slide7.xml"/><Relationship Id="rId12"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image" Target="../media/image12.png"/><Relationship Id="rId5" Type="http://schemas.openxmlformats.org/officeDocument/2006/relationships/slide" Target="slide5.xml"/><Relationship Id="rId10" Type="http://schemas.openxmlformats.org/officeDocument/2006/relationships/image" Target="../media/image11.png"/><Relationship Id="rId4" Type="http://schemas.openxmlformats.org/officeDocument/2006/relationships/slide" Target="slide2.xml"/><Relationship Id="rId9" Type="http://schemas.openxmlformats.org/officeDocument/2006/relationships/slide" Target="slide9.xml"/><Relationship Id="rId1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image" Target="../media/image12.png"/><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image" Target="../media/image12.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image" Target="../media/image12.png"/><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image" Target="../media/image12.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image" Target="../media/image12.pn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descr="Image result for internet clipart"/>
          <p:cNvPicPr preferRelativeResize="0"/>
          <p:nvPr/>
        </p:nvPicPr>
        <p:blipFill>
          <a:blip r:embed="rId3">
            <a:alphaModFix/>
          </a:blip>
          <a:stretch>
            <a:fillRect/>
          </a:stretch>
        </p:blipFill>
        <p:spPr>
          <a:xfrm>
            <a:off x="392425" y="2070400"/>
            <a:ext cx="2857500" cy="2952750"/>
          </a:xfrm>
          <a:prstGeom prst="rect">
            <a:avLst/>
          </a:prstGeom>
          <a:noFill/>
          <a:ln>
            <a:noFill/>
          </a:ln>
        </p:spPr>
      </p:pic>
      <p:pic>
        <p:nvPicPr>
          <p:cNvPr id="89" name="Google Shape;89;p13" descr="Image result for networking internet clipart"/>
          <p:cNvPicPr preferRelativeResize="0"/>
          <p:nvPr/>
        </p:nvPicPr>
        <p:blipFill>
          <a:blip r:embed="rId4">
            <a:alphaModFix/>
          </a:blip>
          <a:stretch>
            <a:fillRect/>
          </a:stretch>
        </p:blipFill>
        <p:spPr>
          <a:xfrm>
            <a:off x="7531675" y="2186350"/>
            <a:ext cx="4640225" cy="3475700"/>
          </a:xfrm>
          <a:prstGeom prst="rect">
            <a:avLst/>
          </a:prstGeom>
          <a:noFill/>
          <a:ln>
            <a:noFill/>
          </a:ln>
        </p:spPr>
      </p:pic>
      <p:sp>
        <p:nvSpPr>
          <p:cNvPr id="90" name="Google Shape;90;p1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CA"/>
              <a:t>Networking Concepts Template</a:t>
            </a:r>
            <a:endParaRPr/>
          </a:p>
        </p:txBody>
      </p:sp>
      <p:sp>
        <p:nvSpPr>
          <p:cNvPr id="91" name="Google Shape;91;p1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CA" dirty="0"/>
              <a:t>A Hyperlink Presentation</a:t>
            </a:r>
            <a:endParaRPr dirty="0"/>
          </a:p>
          <a:p>
            <a:pPr marL="0" lvl="0" indent="0" algn="ctr" rtl="0">
              <a:lnSpc>
                <a:spcPct val="90000"/>
              </a:lnSpc>
              <a:spcBef>
                <a:spcPts val="0"/>
              </a:spcBef>
              <a:spcAft>
                <a:spcPts val="0"/>
              </a:spcAft>
              <a:buClr>
                <a:schemeClr val="dk1"/>
              </a:buClr>
              <a:buSzPts val="2400"/>
              <a:buNone/>
            </a:pPr>
            <a:endParaRPr dirty="0"/>
          </a:p>
          <a:p>
            <a:pPr marL="0" lvl="0" indent="0" algn="ctr" rtl="0">
              <a:lnSpc>
                <a:spcPct val="90000"/>
              </a:lnSpc>
              <a:spcBef>
                <a:spcPts val="0"/>
              </a:spcBef>
              <a:spcAft>
                <a:spcPts val="0"/>
              </a:spcAft>
              <a:buClr>
                <a:schemeClr val="dk1"/>
              </a:buClr>
              <a:buSzPts val="2400"/>
              <a:buNone/>
            </a:pPr>
            <a:r>
              <a:rPr lang="en-CA" dirty="0"/>
              <a:t>By: </a:t>
            </a:r>
            <a:r>
              <a:rPr lang="en-CA" dirty="0" err="1"/>
              <a:t>Pritpal</a:t>
            </a:r>
            <a:r>
              <a:rPr lang="en-CA" dirty="0"/>
              <a:t> </a:t>
            </a:r>
            <a:r>
              <a:rPr lang="en-CA" dirty="0" err="1"/>
              <a:t>Jangla</a:t>
            </a:r>
            <a:r>
              <a:rPr lang="en-CA" dirty="0"/>
              <a:t>, </a:t>
            </a:r>
            <a:r>
              <a:rPr lang="en-CA" dirty="0" err="1"/>
              <a:t>Amrit</a:t>
            </a:r>
            <a:r>
              <a:rPr lang="en-CA" dirty="0"/>
              <a:t> </a:t>
            </a:r>
            <a:r>
              <a:rPr lang="en-CA" dirty="0" err="1"/>
              <a:t>Shoker</a:t>
            </a:r>
            <a:r>
              <a:rPr lang="en-CA" dirty="0"/>
              <a:t>, </a:t>
            </a:r>
            <a:endParaRPr dirty="0"/>
          </a:p>
          <a:p>
            <a:pPr marL="0" lvl="0" indent="0" algn="ctr" rtl="0">
              <a:lnSpc>
                <a:spcPct val="90000"/>
              </a:lnSpc>
              <a:spcBef>
                <a:spcPts val="0"/>
              </a:spcBef>
              <a:spcAft>
                <a:spcPts val="0"/>
              </a:spcAft>
              <a:buClr>
                <a:schemeClr val="dk1"/>
              </a:buClr>
              <a:buSzPts val="2400"/>
              <a:buNone/>
            </a:pPr>
            <a:r>
              <a:rPr lang="en-CA" dirty="0"/>
              <a:t>Harman </a:t>
            </a:r>
            <a:r>
              <a:rPr lang="en-CA" dirty="0" err="1"/>
              <a:t>Goraya</a:t>
            </a:r>
            <a:r>
              <a:rPr lang="en-CA" dirty="0"/>
              <a:t> </a:t>
            </a:r>
            <a:r>
              <a:rPr lang="en-CA" dirty="0" smtClean="0"/>
              <a:t>and, Jaskaran Dhaliwal</a:t>
            </a:r>
            <a:endParaRPr dirty="0"/>
          </a:p>
        </p:txBody>
      </p:sp>
      <p:pic>
        <p:nvPicPr>
          <p:cNvPr id="92" name="Google Shape;92;p13"/>
          <p:cNvPicPr preferRelativeResize="0"/>
          <p:nvPr/>
        </p:nvPicPr>
        <p:blipFill rotWithShape="1">
          <a:blip r:embed="rId5">
            <a:alphaModFix/>
          </a:blip>
          <a:srcRect b="7373"/>
          <a:stretch/>
        </p:blipFill>
        <p:spPr>
          <a:xfrm>
            <a:off x="0" y="6026800"/>
            <a:ext cx="1023302" cy="831200"/>
          </a:xfrm>
          <a:prstGeom prst="rect">
            <a:avLst/>
          </a:prstGeom>
          <a:noFill/>
          <a:ln>
            <a:noFill/>
          </a:ln>
        </p:spPr>
      </p:pic>
      <p:pic>
        <p:nvPicPr>
          <p:cNvPr id="93" name="Google Shape;93;p13"/>
          <p:cNvPicPr preferRelativeResize="0"/>
          <p:nvPr/>
        </p:nvPicPr>
        <p:blipFill rotWithShape="1">
          <a:blip r:embed="rId6">
            <a:alphaModFix/>
          </a:blip>
          <a:srcRect l="21687" t="13991" r="22142" b="13702"/>
          <a:stretch/>
        </p:blipFill>
        <p:spPr>
          <a:xfrm>
            <a:off x="108238" y="5247800"/>
            <a:ext cx="806825" cy="779000"/>
          </a:xfrm>
          <a:prstGeom prst="rect">
            <a:avLst/>
          </a:prstGeom>
          <a:noFill/>
          <a:ln>
            <a:noFill/>
          </a:ln>
        </p:spPr>
      </p:pic>
      <p:pic>
        <p:nvPicPr>
          <p:cNvPr id="94" name="Google Shape;94;p13" descr="Image result for html"/>
          <p:cNvPicPr preferRelativeResize="0"/>
          <p:nvPr/>
        </p:nvPicPr>
        <p:blipFill>
          <a:blip r:embed="rId7">
            <a:alphaModFix/>
          </a:blip>
          <a:stretch>
            <a:fillRect/>
          </a:stretch>
        </p:blipFill>
        <p:spPr>
          <a:xfrm>
            <a:off x="261625" y="205550"/>
            <a:ext cx="2857500" cy="1600200"/>
          </a:xfrm>
          <a:prstGeom prst="rect">
            <a:avLst/>
          </a:prstGeom>
          <a:noFill/>
          <a:ln>
            <a:noFill/>
          </a:ln>
        </p:spPr>
      </p:pic>
      <p:pic>
        <p:nvPicPr>
          <p:cNvPr id="95" name="Google Shape;95;p13" descr="Image result for html"/>
          <p:cNvPicPr preferRelativeResize="0"/>
          <p:nvPr/>
        </p:nvPicPr>
        <p:blipFill>
          <a:blip r:embed="rId8">
            <a:alphaModFix/>
          </a:blip>
          <a:stretch>
            <a:fillRect/>
          </a:stretch>
        </p:blipFill>
        <p:spPr>
          <a:xfrm>
            <a:off x="9156450" y="205550"/>
            <a:ext cx="2747200" cy="1444500"/>
          </a:xfrm>
          <a:prstGeom prst="rect">
            <a:avLst/>
          </a:prstGeom>
          <a:noFill/>
          <a:ln>
            <a:noFill/>
          </a:ln>
        </p:spPr>
      </p:pic>
      <p:pic>
        <p:nvPicPr>
          <p:cNvPr id="96" name="Google Shape;96;p13" descr="Image result for internet clipart"/>
          <p:cNvPicPr preferRelativeResize="0"/>
          <p:nvPr/>
        </p:nvPicPr>
        <p:blipFill>
          <a:blip r:embed="rId9">
            <a:alphaModFix/>
          </a:blip>
          <a:stretch>
            <a:fillRect/>
          </a:stretch>
        </p:blipFill>
        <p:spPr>
          <a:xfrm>
            <a:off x="5037650" y="138875"/>
            <a:ext cx="2200275" cy="1733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pSp>
        <p:nvGrpSpPr>
          <p:cNvPr id="213" name="Google Shape;213;p22"/>
          <p:cNvGrpSpPr/>
          <p:nvPr/>
        </p:nvGrpSpPr>
        <p:grpSpPr>
          <a:xfrm>
            <a:off x="10641945" y="6092176"/>
            <a:ext cx="1283454" cy="439448"/>
            <a:chOff x="5598891" y="5389418"/>
            <a:chExt cx="1283454" cy="439448"/>
          </a:xfrm>
        </p:grpSpPr>
        <p:pic>
          <p:nvPicPr>
            <p:cNvPr id="214" name="Google Shape;214;p22"/>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215" name="Google Shape;215;p22"/>
            <p:cNvSpPr txBox="1"/>
            <p:nvPr/>
          </p:nvSpPr>
          <p:spPr>
            <a:xfrm>
              <a:off x="6033645" y="5459542"/>
              <a:ext cx="84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216" name="Google Shape;216;p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3) Web Servers &amp; Web Pages</a:t>
            </a:r>
            <a:endParaRPr/>
          </a:p>
        </p:txBody>
      </p:sp>
      <p:sp>
        <p:nvSpPr>
          <p:cNvPr id="217" name="Google Shape;217;p2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CA"/>
              <a:t>Section Topics</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5" action="ppaction://hlinksldjump"/>
              </a:rPr>
              <a:t>HTML</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6" action="ppaction://hlinksldjump"/>
              </a:rPr>
              <a:t>Browsing A Web Page</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7" action="ppaction://hlinksldjump"/>
              </a:rPr>
              <a:t>Web Client Hardware &amp; Software</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8" action="ppaction://hlinksldjump"/>
              </a:rPr>
              <a:t>Web Server Hardware &amp; Software</a:t>
            </a:r>
            <a:endParaRPr/>
          </a:p>
        </p:txBody>
      </p:sp>
      <p:pic>
        <p:nvPicPr>
          <p:cNvPr id="218" name="Google Shape;218;p22" descr="Image result for webpage icon"/>
          <p:cNvPicPr preferRelativeResize="0"/>
          <p:nvPr/>
        </p:nvPicPr>
        <p:blipFill rotWithShape="1">
          <a:blip r:embed="rId9">
            <a:alphaModFix/>
          </a:blip>
          <a:srcRect/>
          <a:stretch/>
        </p:blipFill>
        <p:spPr>
          <a:xfrm>
            <a:off x="8697263" y="6092176"/>
            <a:ext cx="505329" cy="505329"/>
          </a:xfrm>
          <a:prstGeom prst="rect">
            <a:avLst/>
          </a:prstGeom>
          <a:noFill/>
          <a:ln>
            <a:noFill/>
          </a:ln>
        </p:spPr>
      </p:pic>
      <p:sp>
        <p:nvSpPr>
          <p:cNvPr id="219" name="Google Shape;219;p22"/>
          <p:cNvSpPr txBox="1"/>
          <p:nvPr/>
        </p:nvSpPr>
        <p:spPr>
          <a:xfrm>
            <a:off x="9140893" y="6160174"/>
            <a:ext cx="1379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10" action="ppaction://hlinksldjump"/>
              </a:rPr>
              <a:t>Web Servers</a:t>
            </a:r>
            <a:endParaRPr sz="1800" b="1">
              <a:solidFill>
                <a:srgbClr val="C55A11"/>
              </a:solidFill>
              <a:latin typeface="Calibri"/>
              <a:ea typeface="Calibri"/>
              <a:cs typeface="Calibri"/>
              <a:sym typeface="Calibri"/>
            </a:endParaRPr>
          </a:p>
        </p:txBody>
      </p:sp>
      <p:pic>
        <p:nvPicPr>
          <p:cNvPr id="220" name="Google Shape;220;p22" descr="Image result for web server"/>
          <p:cNvPicPr preferRelativeResize="0"/>
          <p:nvPr/>
        </p:nvPicPr>
        <p:blipFill rotWithShape="1">
          <a:blip r:embed="rId11">
            <a:alphaModFix/>
          </a:blip>
          <a:srcRect/>
          <a:stretch/>
        </p:blipFill>
        <p:spPr>
          <a:xfrm>
            <a:off x="6024263" y="2299448"/>
            <a:ext cx="5116526" cy="2771450"/>
          </a:xfrm>
          <a:prstGeom prst="rect">
            <a:avLst/>
          </a:prstGeom>
          <a:noFill/>
          <a:ln>
            <a:noFill/>
          </a:ln>
        </p:spPr>
      </p:pic>
      <p:pic>
        <p:nvPicPr>
          <p:cNvPr id="221" name="Google Shape;221;p22"/>
          <p:cNvPicPr preferRelativeResize="0"/>
          <p:nvPr/>
        </p:nvPicPr>
        <p:blipFill rotWithShape="1">
          <a:blip r:embed="rId12">
            <a:alphaModFix/>
          </a:blip>
          <a:srcRect b="7373"/>
          <a:stretch/>
        </p:blipFill>
        <p:spPr>
          <a:xfrm>
            <a:off x="0" y="6026800"/>
            <a:ext cx="1023302" cy="831200"/>
          </a:xfrm>
          <a:prstGeom prst="rect">
            <a:avLst/>
          </a:prstGeom>
          <a:noFill/>
          <a:ln>
            <a:noFill/>
          </a:ln>
        </p:spPr>
      </p:pic>
      <p:pic>
        <p:nvPicPr>
          <p:cNvPr id="222" name="Google Shape;222;p22"/>
          <p:cNvPicPr preferRelativeResize="0"/>
          <p:nvPr/>
        </p:nvPicPr>
        <p:blipFill rotWithShape="1">
          <a:blip r:embed="rId13">
            <a:alphaModFix/>
          </a:blip>
          <a:srcRect l="21687" t="13991" r="22142" b="13702"/>
          <a:stretch/>
        </p:blipFill>
        <p:spPr>
          <a:xfrm>
            <a:off x="108238" y="5247800"/>
            <a:ext cx="806825" cy="779000"/>
          </a:xfrm>
          <a:prstGeom prst="rect">
            <a:avLst/>
          </a:prstGeom>
          <a:noFill/>
          <a:ln>
            <a:noFill/>
          </a:ln>
        </p:spPr>
      </p:pic>
      <p:sp>
        <p:nvSpPr>
          <p:cNvPr id="223" name="Google Shape;223;p22"/>
          <p:cNvSpPr txBox="1"/>
          <p:nvPr/>
        </p:nvSpPr>
        <p:spPr>
          <a:xfrm>
            <a:off x="10308400" y="101725"/>
            <a:ext cx="1617000" cy="99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2400" dirty="0">
                <a:latin typeface="Calibri"/>
                <a:ea typeface="Calibri"/>
                <a:cs typeface="Calibri"/>
                <a:sym typeface="Calibri"/>
              </a:rPr>
              <a:t>By: </a:t>
            </a:r>
            <a:r>
              <a:rPr lang="en-CA" sz="2400" dirty="0" smtClean="0">
                <a:latin typeface="Calibri"/>
                <a:ea typeface="Calibri"/>
                <a:cs typeface="Calibri"/>
                <a:sym typeface="Calibri"/>
              </a:rPr>
              <a:t>Jaskaran Dhaliwal</a:t>
            </a:r>
            <a:endParaRPr sz="2400" dirty="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grpSp>
        <p:nvGrpSpPr>
          <p:cNvPr id="228" name="Google Shape;228;p23"/>
          <p:cNvGrpSpPr/>
          <p:nvPr/>
        </p:nvGrpSpPr>
        <p:grpSpPr>
          <a:xfrm>
            <a:off x="10651845" y="5417576"/>
            <a:ext cx="1273554" cy="439448"/>
            <a:chOff x="5598891" y="5389418"/>
            <a:chExt cx="1273554" cy="439448"/>
          </a:xfrm>
        </p:grpSpPr>
        <p:pic>
          <p:nvPicPr>
            <p:cNvPr id="229" name="Google Shape;229;p23"/>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230" name="Google Shape;230;p23"/>
            <p:cNvSpPr txBox="1"/>
            <p:nvPr/>
          </p:nvSpPr>
          <p:spPr>
            <a:xfrm>
              <a:off x="6033645" y="5459542"/>
              <a:ext cx="838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231" name="Google Shape;231;p23"/>
          <p:cNvSpPr txBox="1">
            <a:spLocks noGrp="1"/>
          </p:cNvSpPr>
          <p:nvPr>
            <p:ph type="title"/>
          </p:nvPr>
        </p:nvSpPr>
        <p:spPr>
          <a:xfrm>
            <a:off x="838200" y="-12515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u="sng">
                <a:solidFill>
                  <a:schemeClr val="hlink"/>
                </a:solidFill>
                <a:hlinkClick r:id="rId5" action="ppaction://hlinksldjump"/>
              </a:rPr>
              <a:t>3.1) HTML &amp; Web Pages</a:t>
            </a:r>
            <a:endParaRPr/>
          </a:p>
        </p:txBody>
      </p:sp>
      <p:sp>
        <p:nvSpPr>
          <p:cNvPr id="232" name="Google Shape;232;p23"/>
          <p:cNvSpPr txBox="1">
            <a:spLocks noGrp="1"/>
          </p:cNvSpPr>
          <p:nvPr>
            <p:ph type="body" idx="1"/>
          </p:nvPr>
        </p:nvSpPr>
        <p:spPr>
          <a:xfrm>
            <a:off x="1131525" y="989275"/>
            <a:ext cx="10515600" cy="4351200"/>
          </a:xfrm>
          <a:prstGeom prst="rect">
            <a:avLst/>
          </a:prstGeom>
          <a:noFill/>
          <a:ln>
            <a:noFill/>
          </a:ln>
        </p:spPr>
        <p:txBody>
          <a:bodyPr spcFirstLastPara="1" wrap="square" lIns="91425" tIns="45700" rIns="91425" bIns="45700" anchor="t" anchorCtr="0">
            <a:noAutofit/>
          </a:bodyPr>
          <a:lstStyle/>
          <a:p>
            <a:pPr marL="228600" lvl="0" indent="-196850" algn="l" rtl="0">
              <a:lnSpc>
                <a:spcPct val="90000"/>
              </a:lnSpc>
              <a:spcBef>
                <a:spcPts val="0"/>
              </a:spcBef>
              <a:spcAft>
                <a:spcPts val="0"/>
              </a:spcAft>
              <a:buClr>
                <a:schemeClr val="dk1"/>
              </a:buClr>
              <a:buSzPts val="2300"/>
              <a:buChar char="•"/>
            </a:pPr>
            <a:r>
              <a:rPr lang="en-CA" sz="2300"/>
              <a:t>What does HTML stand for?</a:t>
            </a:r>
            <a:endParaRPr sz="2300"/>
          </a:p>
          <a:p>
            <a:pPr marL="1371600" lvl="0" indent="-374650" algn="l" rtl="0">
              <a:spcBef>
                <a:spcPts val="1000"/>
              </a:spcBef>
              <a:spcAft>
                <a:spcPts val="0"/>
              </a:spcAft>
              <a:buSzPts val="2300"/>
              <a:buChar char="➢"/>
            </a:pPr>
            <a:r>
              <a:rPr lang="en-CA" sz="2300"/>
              <a:t>It stands for Hypertext Markup Language.</a:t>
            </a:r>
            <a:endParaRPr sz="2300"/>
          </a:p>
          <a:p>
            <a:pPr marL="228600" lvl="0" indent="-196850" algn="l" rtl="0">
              <a:lnSpc>
                <a:spcPct val="90000"/>
              </a:lnSpc>
              <a:spcBef>
                <a:spcPts val="1000"/>
              </a:spcBef>
              <a:spcAft>
                <a:spcPts val="0"/>
              </a:spcAft>
              <a:buClr>
                <a:schemeClr val="dk1"/>
              </a:buClr>
              <a:buSzPts val="2300"/>
              <a:buChar char="•"/>
            </a:pPr>
            <a:r>
              <a:rPr lang="en-CA" sz="2300"/>
              <a:t>How is HTML related to Web Pages?</a:t>
            </a:r>
            <a:endParaRPr sz="2300"/>
          </a:p>
          <a:p>
            <a:pPr marL="1371600" lvl="0" indent="-374650" algn="l" rtl="0">
              <a:spcBef>
                <a:spcPts val="1000"/>
              </a:spcBef>
              <a:spcAft>
                <a:spcPts val="0"/>
              </a:spcAft>
              <a:buSzPts val="2300"/>
              <a:buChar char="➢"/>
            </a:pPr>
            <a:r>
              <a:rPr lang="en-CA" sz="2300"/>
              <a:t>HTML is the programing language used to make web pages.</a:t>
            </a:r>
            <a:endParaRPr sz="2300"/>
          </a:p>
          <a:p>
            <a:pPr marL="1371600" lvl="0" indent="-374650" algn="l" rtl="0">
              <a:spcBef>
                <a:spcPts val="1000"/>
              </a:spcBef>
              <a:spcAft>
                <a:spcPts val="0"/>
              </a:spcAft>
              <a:buSzPts val="2300"/>
              <a:buChar char="➢"/>
            </a:pPr>
            <a:r>
              <a:rPr lang="en-CA" sz="2300"/>
              <a:t>HTML allows web pages to have images, data, text , graphics and etc on the internet.</a:t>
            </a:r>
            <a:endParaRPr sz="2300"/>
          </a:p>
          <a:p>
            <a:pPr marL="228600" lvl="0" indent="-196850" algn="l" rtl="0">
              <a:lnSpc>
                <a:spcPct val="90000"/>
              </a:lnSpc>
              <a:spcBef>
                <a:spcPts val="1000"/>
              </a:spcBef>
              <a:spcAft>
                <a:spcPts val="0"/>
              </a:spcAft>
              <a:buClr>
                <a:schemeClr val="dk1"/>
              </a:buClr>
              <a:buSzPts val="2300"/>
              <a:buChar char="•"/>
            </a:pPr>
            <a:r>
              <a:rPr lang="en-CA" sz="2300"/>
              <a:t>What are some examples of HTML tags used in Web Pages?</a:t>
            </a:r>
            <a:endParaRPr sz="2300"/>
          </a:p>
          <a:p>
            <a:pPr marL="1371600" lvl="0" indent="-374650" algn="l" rtl="0">
              <a:spcBef>
                <a:spcPts val="1000"/>
              </a:spcBef>
              <a:spcAft>
                <a:spcPts val="0"/>
              </a:spcAft>
              <a:buSzPts val="2300"/>
              <a:buChar char="➢"/>
            </a:pPr>
            <a:r>
              <a:rPr lang="en-CA" sz="2300"/>
              <a:t>Some examples are &lt;/p&gt;, &lt;/html&gt;, &lt;/head&gt; and etc.</a:t>
            </a:r>
            <a:endParaRPr sz="2300"/>
          </a:p>
          <a:p>
            <a:pPr marL="1371600" lvl="0" indent="-374650" algn="l" rtl="0">
              <a:spcBef>
                <a:spcPts val="1000"/>
              </a:spcBef>
              <a:spcAft>
                <a:spcPts val="0"/>
              </a:spcAft>
              <a:buSzPts val="2300"/>
              <a:buChar char="➢"/>
            </a:pPr>
            <a:r>
              <a:rPr lang="en-CA" sz="2300"/>
              <a:t>These are used to format the webpage and organize everything on the page.</a:t>
            </a:r>
            <a:endParaRPr sz="2300"/>
          </a:p>
          <a:p>
            <a:pPr marL="228600" lvl="0" indent="-260350" algn="l" rtl="0">
              <a:spcBef>
                <a:spcPts val="1000"/>
              </a:spcBef>
              <a:spcAft>
                <a:spcPts val="0"/>
              </a:spcAft>
              <a:buSzPts val="2300"/>
              <a:buChar char="•"/>
            </a:pPr>
            <a:r>
              <a:rPr lang="en-CA" sz="2300"/>
              <a:t>What are some other languages used in Web Pages?</a:t>
            </a:r>
            <a:endParaRPr sz="2300"/>
          </a:p>
          <a:p>
            <a:pPr marL="1371600" lvl="0" indent="-374650" algn="l" rtl="0">
              <a:spcBef>
                <a:spcPts val="1000"/>
              </a:spcBef>
              <a:spcAft>
                <a:spcPts val="0"/>
              </a:spcAft>
              <a:buSzPts val="2300"/>
              <a:buChar char="➢"/>
            </a:pPr>
            <a:r>
              <a:rPr lang="en-CA" sz="2300"/>
              <a:t>Other languages that are used to make web pages are JavaScript, Cascading Style Sheets and etc.</a:t>
            </a:r>
            <a:endParaRPr sz="2300"/>
          </a:p>
        </p:txBody>
      </p:sp>
      <p:pic>
        <p:nvPicPr>
          <p:cNvPr id="233" name="Google Shape;233;p23" descr="Image result for webpage icon"/>
          <p:cNvPicPr preferRelativeResize="0"/>
          <p:nvPr/>
        </p:nvPicPr>
        <p:blipFill rotWithShape="1">
          <a:blip r:embed="rId6">
            <a:alphaModFix/>
          </a:blip>
          <a:srcRect/>
          <a:stretch/>
        </p:blipFill>
        <p:spPr>
          <a:xfrm>
            <a:off x="8635563" y="5384639"/>
            <a:ext cx="505329" cy="505329"/>
          </a:xfrm>
          <a:prstGeom prst="rect">
            <a:avLst/>
          </a:prstGeom>
          <a:noFill/>
          <a:ln>
            <a:noFill/>
          </a:ln>
        </p:spPr>
      </p:pic>
      <p:sp>
        <p:nvSpPr>
          <p:cNvPr id="234" name="Google Shape;234;p23"/>
          <p:cNvSpPr txBox="1"/>
          <p:nvPr/>
        </p:nvSpPr>
        <p:spPr>
          <a:xfrm>
            <a:off x="9140893" y="5452661"/>
            <a:ext cx="1379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5" action="ppaction://hlinksldjump"/>
              </a:rPr>
              <a:t>Web Servers</a:t>
            </a:r>
            <a:endParaRPr sz="1800" b="1">
              <a:solidFill>
                <a:srgbClr val="C55A11"/>
              </a:solidFill>
              <a:latin typeface="Calibri"/>
              <a:ea typeface="Calibri"/>
              <a:cs typeface="Calibri"/>
              <a:sym typeface="Calibri"/>
            </a:endParaRPr>
          </a:p>
        </p:txBody>
      </p:sp>
      <p:pic>
        <p:nvPicPr>
          <p:cNvPr id="235" name="Google Shape;235;p23"/>
          <p:cNvPicPr preferRelativeResize="0"/>
          <p:nvPr/>
        </p:nvPicPr>
        <p:blipFill rotWithShape="1">
          <a:blip r:embed="rId7">
            <a:alphaModFix/>
          </a:blip>
          <a:srcRect b="7373"/>
          <a:stretch/>
        </p:blipFill>
        <p:spPr>
          <a:xfrm>
            <a:off x="0" y="6026800"/>
            <a:ext cx="1023302" cy="831200"/>
          </a:xfrm>
          <a:prstGeom prst="rect">
            <a:avLst/>
          </a:prstGeom>
          <a:noFill/>
          <a:ln>
            <a:noFill/>
          </a:ln>
        </p:spPr>
      </p:pic>
      <p:pic>
        <p:nvPicPr>
          <p:cNvPr id="236" name="Google Shape;236;p23"/>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sp>
        <p:nvSpPr>
          <p:cNvPr id="237" name="Google Shape;237;p23"/>
          <p:cNvSpPr txBox="1"/>
          <p:nvPr/>
        </p:nvSpPr>
        <p:spPr>
          <a:xfrm>
            <a:off x="10308400" y="101725"/>
            <a:ext cx="1617000" cy="99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2400" dirty="0">
                <a:latin typeface="Calibri"/>
                <a:ea typeface="Calibri"/>
                <a:cs typeface="Calibri"/>
                <a:sym typeface="Calibri"/>
              </a:rPr>
              <a:t>By: </a:t>
            </a:r>
            <a:r>
              <a:rPr lang="en-CA" sz="2400" dirty="0" smtClean="0">
                <a:latin typeface="Calibri"/>
                <a:ea typeface="Calibri"/>
                <a:cs typeface="Calibri"/>
                <a:sym typeface="Calibri"/>
              </a:rPr>
              <a:t>Jaskaran Dhaliwal</a:t>
            </a:r>
            <a:endParaRPr sz="2400" dirty="0">
              <a:latin typeface="Calibri"/>
              <a:ea typeface="Calibri"/>
              <a:cs typeface="Calibri"/>
              <a:sym typeface="Calibri"/>
            </a:endParaRPr>
          </a:p>
        </p:txBody>
      </p:sp>
      <p:pic>
        <p:nvPicPr>
          <p:cNvPr id="238" name="Google Shape;238;p23" descr="Image result for html"/>
          <p:cNvPicPr preferRelativeResize="0"/>
          <p:nvPr/>
        </p:nvPicPr>
        <p:blipFill>
          <a:blip r:embed="rId9">
            <a:alphaModFix/>
          </a:blip>
          <a:stretch>
            <a:fillRect/>
          </a:stretch>
        </p:blipFill>
        <p:spPr>
          <a:xfrm>
            <a:off x="7699100" y="616650"/>
            <a:ext cx="2952750" cy="1552575"/>
          </a:xfrm>
          <a:prstGeom prst="rect">
            <a:avLst/>
          </a:prstGeom>
          <a:noFill/>
          <a:ln>
            <a:noFill/>
          </a:ln>
        </p:spPr>
      </p:pic>
      <p:pic>
        <p:nvPicPr>
          <p:cNvPr id="239" name="Google Shape;239;p23" descr="Image result for web pages"/>
          <p:cNvPicPr preferRelativeResize="0"/>
          <p:nvPr/>
        </p:nvPicPr>
        <p:blipFill>
          <a:blip r:embed="rId10">
            <a:alphaModFix/>
          </a:blip>
          <a:stretch>
            <a:fillRect/>
          </a:stretch>
        </p:blipFill>
        <p:spPr>
          <a:xfrm>
            <a:off x="8881280" y="3401000"/>
            <a:ext cx="2952750" cy="11811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grpSp>
        <p:nvGrpSpPr>
          <p:cNvPr id="244" name="Google Shape;244;p24"/>
          <p:cNvGrpSpPr/>
          <p:nvPr/>
        </p:nvGrpSpPr>
        <p:grpSpPr>
          <a:xfrm>
            <a:off x="10641945" y="6092176"/>
            <a:ext cx="1253754" cy="439448"/>
            <a:chOff x="5598891" y="5389418"/>
            <a:chExt cx="1253754" cy="439448"/>
          </a:xfrm>
        </p:grpSpPr>
        <p:pic>
          <p:nvPicPr>
            <p:cNvPr id="245" name="Google Shape;245;p24"/>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246" name="Google Shape;246;p24"/>
            <p:cNvSpPr txBox="1"/>
            <p:nvPr/>
          </p:nvSpPr>
          <p:spPr>
            <a:xfrm>
              <a:off x="6033645" y="5459542"/>
              <a:ext cx="819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247" name="Google Shape;247;p24"/>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u="sng">
                <a:solidFill>
                  <a:schemeClr val="hlink"/>
                </a:solidFill>
                <a:hlinkClick r:id="rId5" action="ppaction://hlinksldjump"/>
              </a:rPr>
              <a:t>3.2) Browsing a Web Page</a:t>
            </a:r>
            <a:r>
              <a:rPr lang="en-CA"/>
              <a:t> </a:t>
            </a:r>
            <a:r>
              <a:rPr lang="en-CA" sz="1800"/>
              <a:t>By: Harman Goraya</a:t>
            </a:r>
            <a:endParaRPr sz="1800"/>
          </a:p>
        </p:txBody>
      </p:sp>
      <p:sp>
        <p:nvSpPr>
          <p:cNvPr id="248" name="Google Shape;248;p24"/>
          <p:cNvSpPr txBox="1">
            <a:spLocks noGrp="1"/>
          </p:cNvSpPr>
          <p:nvPr>
            <p:ph type="body" idx="1"/>
          </p:nvPr>
        </p:nvSpPr>
        <p:spPr>
          <a:xfrm>
            <a:off x="838200" y="1253400"/>
            <a:ext cx="10515600" cy="4351200"/>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0"/>
              </a:spcBef>
              <a:spcAft>
                <a:spcPts val="0"/>
              </a:spcAft>
              <a:buClr>
                <a:schemeClr val="dk1"/>
              </a:buClr>
              <a:buSzPts val="2200"/>
              <a:buChar char="•"/>
            </a:pPr>
            <a:r>
              <a:rPr lang="en-CA" sz="2200"/>
              <a:t>What happens when you browse a web page?</a:t>
            </a:r>
            <a:endParaRPr sz="2200"/>
          </a:p>
          <a:p>
            <a:pPr marL="685800" lvl="1" indent="-215900" algn="l" rtl="0">
              <a:lnSpc>
                <a:spcPct val="90000"/>
              </a:lnSpc>
              <a:spcBef>
                <a:spcPts val="500"/>
              </a:spcBef>
              <a:spcAft>
                <a:spcPts val="0"/>
              </a:spcAft>
              <a:buClr>
                <a:schemeClr val="dk1"/>
              </a:buClr>
              <a:buSzPts val="2200"/>
              <a:buChar char="•"/>
            </a:pPr>
            <a:r>
              <a:rPr lang="en-CA" sz="2200"/>
              <a:t>What are the main steps?</a:t>
            </a:r>
            <a:endParaRPr sz="2200"/>
          </a:p>
          <a:p>
            <a:pPr marL="457200" lvl="0" indent="-368300" algn="l" rtl="0">
              <a:lnSpc>
                <a:spcPct val="90000"/>
              </a:lnSpc>
              <a:spcBef>
                <a:spcPts val="0"/>
              </a:spcBef>
              <a:spcAft>
                <a:spcPts val="0"/>
              </a:spcAft>
              <a:buSzPts val="2200"/>
              <a:buAutoNum type="arabicPeriod"/>
            </a:pPr>
            <a:r>
              <a:rPr lang="en-CA" sz="2200"/>
              <a:t>Browser goes to the DNS server and finds the real address of the server</a:t>
            </a:r>
            <a:endParaRPr sz="2200"/>
          </a:p>
          <a:p>
            <a:pPr marL="457200" lvl="0" indent="-368300" algn="l" rtl="0">
              <a:lnSpc>
                <a:spcPct val="90000"/>
              </a:lnSpc>
              <a:spcBef>
                <a:spcPts val="0"/>
              </a:spcBef>
              <a:spcAft>
                <a:spcPts val="0"/>
              </a:spcAft>
              <a:buSzPts val="2200"/>
              <a:buAutoNum type="arabicPeriod"/>
            </a:pPr>
            <a:r>
              <a:rPr lang="en-CA" sz="2200"/>
              <a:t>Browser sends a HTTP request message to the server, asking to send a copy of the website to the client. The message, and all other data sent between the client and the server, is sent across your internet connection using TCP/IP.</a:t>
            </a:r>
            <a:endParaRPr sz="2200"/>
          </a:p>
          <a:p>
            <a:pPr marL="457200" lvl="0" indent="-368300" algn="l" rtl="0">
              <a:lnSpc>
                <a:spcPct val="90000"/>
              </a:lnSpc>
              <a:spcBef>
                <a:spcPts val="0"/>
              </a:spcBef>
              <a:spcAft>
                <a:spcPts val="0"/>
              </a:spcAft>
              <a:buSzPts val="2200"/>
              <a:buAutoNum type="arabicPeriod"/>
            </a:pPr>
            <a:r>
              <a:rPr lang="en-CA" sz="2200"/>
              <a:t>If the server approves the client’s request, the server sends the client a “200 OK” message. It just means in simple words “Yeah of course you can look at the website, and here it is”. It starts sending the website’s files to the browser as a series of small chunks called data packets. </a:t>
            </a:r>
            <a:endParaRPr sz="2200"/>
          </a:p>
          <a:p>
            <a:pPr marL="457200" lvl="0" indent="-368300" algn="l" rtl="0">
              <a:lnSpc>
                <a:spcPct val="90000"/>
              </a:lnSpc>
              <a:spcBef>
                <a:spcPts val="0"/>
              </a:spcBef>
              <a:spcAft>
                <a:spcPts val="0"/>
              </a:spcAft>
              <a:buSzPts val="2200"/>
              <a:buAutoNum type="arabicPeriod"/>
            </a:pPr>
            <a:r>
              <a:rPr lang="en-CA" sz="2200"/>
              <a:t>The browser assembles assembles the small chunks into a complete website and displays it to you.</a:t>
            </a:r>
            <a:endParaRPr sz="2200"/>
          </a:p>
        </p:txBody>
      </p:sp>
      <p:pic>
        <p:nvPicPr>
          <p:cNvPr id="249" name="Google Shape;249;p24" descr="Image result for webpage icon"/>
          <p:cNvPicPr preferRelativeResize="0"/>
          <p:nvPr/>
        </p:nvPicPr>
        <p:blipFill rotWithShape="1">
          <a:blip r:embed="rId6">
            <a:alphaModFix/>
          </a:blip>
          <a:srcRect/>
          <a:stretch/>
        </p:blipFill>
        <p:spPr>
          <a:xfrm>
            <a:off x="8697263" y="6092176"/>
            <a:ext cx="505329" cy="505329"/>
          </a:xfrm>
          <a:prstGeom prst="rect">
            <a:avLst/>
          </a:prstGeom>
          <a:noFill/>
          <a:ln>
            <a:noFill/>
          </a:ln>
        </p:spPr>
      </p:pic>
      <p:sp>
        <p:nvSpPr>
          <p:cNvPr id="250" name="Google Shape;250;p24"/>
          <p:cNvSpPr txBox="1"/>
          <p:nvPr/>
        </p:nvSpPr>
        <p:spPr>
          <a:xfrm>
            <a:off x="9140893" y="6160174"/>
            <a:ext cx="1379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5" action="ppaction://hlinksldjump"/>
              </a:rPr>
              <a:t>Web Servers</a:t>
            </a:r>
            <a:endParaRPr sz="1800" b="1">
              <a:solidFill>
                <a:srgbClr val="C55A11"/>
              </a:solidFill>
              <a:latin typeface="Calibri"/>
              <a:ea typeface="Calibri"/>
              <a:cs typeface="Calibri"/>
              <a:sym typeface="Calibri"/>
            </a:endParaRPr>
          </a:p>
        </p:txBody>
      </p:sp>
      <p:pic>
        <p:nvPicPr>
          <p:cNvPr id="251" name="Google Shape;251;p24"/>
          <p:cNvPicPr preferRelativeResize="0"/>
          <p:nvPr/>
        </p:nvPicPr>
        <p:blipFill rotWithShape="1">
          <a:blip r:embed="rId7">
            <a:alphaModFix/>
          </a:blip>
          <a:srcRect b="7373"/>
          <a:stretch/>
        </p:blipFill>
        <p:spPr>
          <a:xfrm>
            <a:off x="0" y="6026800"/>
            <a:ext cx="1023302" cy="831200"/>
          </a:xfrm>
          <a:prstGeom prst="rect">
            <a:avLst/>
          </a:prstGeom>
          <a:noFill/>
          <a:ln>
            <a:noFill/>
          </a:ln>
        </p:spPr>
      </p:pic>
      <p:pic>
        <p:nvPicPr>
          <p:cNvPr id="252" name="Google Shape;252;p24"/>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pSp>
        <p:nvGrpSpPr>
          <p:cNvPr id="257" name="Google Shape;257;p25"/>
          <p:cNvGrpSpPr/>
          <p:nvPr/>
        </p:nvGrpSpPr>
        <p:grpSpPr>
          <a:xfrm>
            <a:off x="10641945" y="6092176"/>
            <a:ext cx="1273554" cy="439448"/>
            <a:chOff x="5598891" y="5389418"/>
            <a:chExt cx="1273554" cy="439448"/>
          </a:xfrm>
        </p:grpSpPr>
        <p:pic>
          <p:nvPicPr>
            <p:cNvPr id="258" name="Google Shape;258;p25"/>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259" name="Google Shape;259;p25"/>
            <p:cNvSpPr txBox="1"/>
            <p:nvPr/>
          </p:nvSpPr>
          <p:spPr>
            <a:xfrm>
              <a:off x="6033645" y="5459542"/>
              <a:ext cx="838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260" name="Google Shape;260;p25"/>
          <p:cNvSpPr txBox="1">
            <a:spLocks noGrp="1"/>
          </p:cNvSpPr>
          <p:nvPr>
            <p:ph type="title"/>
          </p:nvPr>
        </p:nvSpPr>
        <p:spPr>
          <a:xfrm>
            <a:off x="915050" y="-31675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u="sng">
                <a:solidFill>
                  <a:schemeClr val="hlink"/>
                </a:solidFill>
                <a:hlinkClick r:id="rId5" action="ppaction://hlinksldjump"/>
              </a:rPr>
              <a:t>3.3) Web Client Hardware &amp; Software</a:t>
            </a:r>
            <a:endParaRPr/>
          </a:p>
        </p:txBody>
      </p:sp>
      <p:sp>
        <p:nvSpPr>
          <p:cNvPr id="261" name="Google Shape;261;p25"/>
          <p:cNvSpPr txBox="1">
            <a:spLocks noGrp="1"/>
          </p:cNvSpPr>
          <p:nvPr>
            <p:ph type="body" idx="1"/>
          </p:nvPr>
        </p:nvSpPr>
        <p:spPr>
          <a:xfrm>
            <a:off x="915050" y="788375"/>
            <a:ext cx="10515600" cy="4351200"/>
          </a:xfrm>
          <a:prstGeom prst="rect">
            <a:avLst/>
          </a:prstGeom>
          <a:noFill/>
          <a:ln>
            <a:noFill/>
          </a:ln>
        </p:spPr>
        <p:txBody>
          <a:bodyPr spcFirstLastPara="1" wrap="square" lIns="91425" tIns="45700" rIns="91425" bIns="45700" anchor="t" anchorCtr="0">
            <a:noAutofit/>
          </a:bodyPr>
          <a:lstStyle/>
          <a:p>
            <a:pPr marL="228600" lvl="0" indent="-184150" algn="l" rtl="0">
              <a:lnSpc>
                <a:spcPct val="90000"/>
              </a:lnSpc>
              <a:spcBef>
                <a:spcPts val="0"/>
              </a:spcBef>
              <a:spcAft>
                <a:spcPts val="0"/>
              </a:spcAft>
              <a:buClr>
                <a:schemeClr val="dk1"/>
              </a:buClr>
              <a:buSzPts val="2100"/>
              <a:buChar char="•"/>
            </a:pPr>
            <a:r>
              <a:rPr lang="en-CA" sz="2100"/>
              <a:t>What does a Web Browser do?</a:t>
            </a:r>
            <a:endParaRPr sz="2100"/>
          </a:p>
          <a:p>
            <a:pPr marL="1371600" lvl="0" indent="-361950" algn="l" rtl="0">
              <a:spcBef>
                <a:spcPts val="1000"/>
              </a:spcBef>
              <a:spcAft>
                <a:spcPts val="0"/>
              </a:spcAft>
              <a:buSzPts val="2100"/>
              <a:buChar char="➢"/>
            </a:pPr>
            <a:r>
              <a:rPr lang="en-CA" sz="2100"/>
              <a:t>A web browser allows the computer user to access the World Wide Web or the internet.</a:t>
            </a:r>
            <a:endParaRPr sz="2100"/>
          </a:p>
          <a:p>
            <a:pPr marL="228600" lvl="0" indent="-184150" algn="l" rtl="0">
              <a:lnSpc>
                <a:spcPct val="90000"/>
              </a:lnSpc>
              <a:spcBef>
                <a:spcPts val="1000"/>
              </a:spcBef>
              <a:spcAft>
                <a:spcPts val="0"/>
              </a:spcAft>
              <a:buClr>
                <a:schemeClr val="dk1"/>
              </a:buClr>
              <a:buSzPts val="2100"/>
              <a:buChar char="•"/>
            </a:pPr>
            <a:r>
              <a:rPr lang="en-CA" sz="2100"/>
              <a:t>What are some common web browsers?</a:t>
            </a:r>
            <a:endParaRPr sz="2100"/>
          </a:p>
          <a:p>
            <a:pPr marL="685800" lvl="1" indent="-209550" algn="l" rtl="0">
              <a:lnSpc>
                <a:spcPct val="90000"/>
              </a:lnSpc>
              <a:spcBef>
                <a:spcPts val="500"/>
              </a:spcBef>
              <a:spcAft>
                <a:spcPts val="0"/>
              </a:spcAft>
              <a:buClr>
                <a:schemeClr val="dk1"/>
              </a:buClr>
              <a:buSzPts val="2100"/>
              <a:buChar char="•"/>
            </a:pPr>
            <a:r>
              <a:rPr lang="en-CA" sz="2100"/>
              <a:t>How are they different?</a:t>
            </a:r>
            <a:endParaRPr sz="2100"/>
          </a:p>
          <a:p>
            <a:pPr marL="1371600" lvl="0" indent="-361950" algn="l" rtl="0">
              <a:spcBef>
                <a:spcPts val="1000"/>
              </a:spcBef>
              <a:spcAft>
                <a:spcPts val="0"/>
              </a:spcAft>
              <a:buSzPts val="2100"/>
              <a:buChar char="➢"/>
            </a:pPr>
            <a:r>
              <a:rPr lang="en-CA" sz="2100"/>
              <a:t>Some common browsers are Google Chrome, MIcrosoft Edge and etc.</a:t>
            </a:r>
            <a:endParaRPr sz="2100"/>
          </a:p>
          <a:p>
            <a:pPr marL="1371600" lvl="0" indent="-361950" algn="l" rtl="0">
              <a:spcBef>
                <a:spcPts val="1000"/>
              </a:spcBef>
              <a:spcAft>
                <a:spcPts val="0"/>
              </a:spcAft>
              <a:buSzPts val="2100"/>
              <a:buChar char="➢"/>
            </a:pPr>
            <a:r>
              <a:rPr lang="en-CA" sz="2100"/>
              <a:t>They are different as Edge is faster than Chrome but Chrome is more users friendly and simple.</a:t>
            </a:r>
            <a:endParaRPr sz="2100"/>
          </a:p>
          <a:p>
            <a:pPr marL="1371600" lvl="0" indent="-361950" algn="l" rtl="0">
              <a:spcBef>
                <a:spcPts val="1000"/>
              </a:spcBef>
              <a:spcAft>
                <a:spcPts val="0"/>
              </a:spcAft>
              <a:buSzPts val="2100"/>
              <a:buChar char="➢"/>
            </a:pPr>
            <a:r>
              <a:rPr lang="en-CA" sz="2100"/>
              <a:t>Chrome uses Google as primary search engine and Edge uses Bing.</a:t>
            </a:r>
            <a:endParaRPr sz="2100"/>
          </a:p>
          <a:p>
            <a:pPr marL="228600" lvl="0" indent="-184150" algn="l" rtl="0">
              <a:lnSpc>
                <a:spcPct val="90000"/>
              </a:lnSpc>
              <a:spcBef>
                <a:spcPts val="1000"/>
              </a:spcBef>
              <a:spcAft>
                <a:spcPts val="0"/>
              </a:spcAft>
              <a:buClr>
                <a:schemeClr val="dk1"/>
              </a:buClr>
              <a:buSzPts val="2100"/>
              <a:buChar char="•"/>
            </a:pPr>
            <a:r>
              <a:rPr lang="en-CA" sz="2100"/>
              <a:t>What are some other types of Web Clients?</a:t>
            </a:r>
            <a:endParaRPr sz="2100"/>
          </a:p>
          <a:p>
            <a:pPr marL="1371600" lvl="0" indent="-361950" algn="l" rtl="0">
              <a:spcBef>
                <a:spcPts val="1000"/>
              </a:spcBef>
              <a:spcAft>
                <a:spcPts val="0"/>
              </a:spcAft>
              <a:buSzPts val="2100"/>
              <a:buChar char="➢"/>
            </a:pPr>
            <a:r>
              <a:rPr lang="en-CA" sz="2100"/>
              <a:t>Some web clients are Google, Bing, Yahoo and etc.</a:t>
            </a:r>
            <a:endParaRPr sz="2100"/>
          </a:p>
          <a:p>
            <a:pPr marL="228600" lvl="0" indent="-184150" algn="l" rtl="0">
              <a:lnSpc>
                <a:spcPct val="90000"/>
              </a:lnSpc>
              <a:spcBef>
                <a:spcPts val="1000"/>
              </a:spcBef>
              <a:spcAft>
                <a:spcPts val="0"/>
              </a:spcAft>
              <a:buClr>
                <a:schemeClr val="dk1"/>
              </a:buClr>
              <a:buSzPts val="2100"/>
              <a:buChar char="•"/>
            </a:pPr>
            <a:r>
              <a:rPr lang="en-CA" sz="2100"/>
              <a:t>Is there any special Hardware or Software required to run a web client?</a:t>
            </a:r>
            <a:endParaRPr sz="2100"/>
          </a:p>
          <a:p>
            <a:pPr marL="1371600" lvl="0" indent="-361950" algn="l" rtl="0">
              <a:spcBef>
                <a:spcPts val="1000"/>
              </a:spcBef>
              <a:spcAft>
                <a:spcPts val="0"/>
              </a:spcAft>
              <a:buSzPts val="2100"/>
              <a:buChar char="➢"/>
            </a:pPr>
            <a:r>
              <a:rPr lang="en-CA" sz="2100"/>
              <a:t>These clients can run on Windows 10, Mac and Linux.</a:t>
            </a:r>
            <a:endParaRPr sz="2100"/>
          </a:p>
          <a:p>
            <a:pPr marL="1371600" lvl="0" indent="-374650" algn="l" rtl="0">
              <a:spcBef>
                <a:spcPts val="1000"/>
              </a:spcBef>
              <a:spcAft>
                <a:spcPts val="0"/>
              </a:spcAft>
              <a:buSzPts val="2300"/>
              <a:buChar char="➢"/>
            </a:pPr>
            <a:r>
              <a:rPr lang="en-CA" sz="2100"/>
              <a:t>Some clients may not be able to perform to their capability in other OSs</a:t>
            </a:r>
            <a:r>
              <a:rPr lang="en-CA" sz="2300"/>
              <a:t>.</a:t>
            </a:r>
            <a:endParaRPr sz="2300"/>
          </a:p>
        </p:txBody>
      </p:sp>
      <p:pic>
        <p:nvPicPr>
          <p:cNvPr id="262" name="Google Shape;262;p25" descr="Image result for webpage icon"/>
          <p:cNvPicPr preferRelativeResize="0"/>
          <p:nvPr/>
        </p:nvPicPr>
        <p:blipFill rotWithShape="1">
          <a:blip r:embed="rId6">
            <a:alphaModFix/>
          </a:blip>
          <a:srcRect/>
          <a:stretch/>
        </p:blipFill>
        <p:spPr>
          <a:xfrm>
            <a:off x="10273988" y="5453451"/>
            <a:ext cx="505329" cy="505329"/>
          </a:xfrm>
          <a:prstGeom prst="rect">
            <a:avLst/>
          </a:prstGeom>
          <a:noFill/>
          <a:ln>
            <a:noFill/>
          </a:ln>
        </p:spPr>
      </p:pic>
      <p:sp>
        <p:nvSpPr>
          <p:cNvPr id="263" name="Google Shape;263;p25"/>
          <p:cNvSpPr txBox="1"/>
          <p:nvPr/>
        </p:nvSpPr>
        <p:spPr>
          <a:xfrm>
            <a:off x="10715193" y="5521474"/>
            <a:ext cx="1379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5" action="ppaction://hlinksldjump"/>
              </a:rPr>
              <a:t>Web Servers</a:t>
            </a:r>
            <a:endParaRPr sz="1800" b="1">
              <a:solidFill>
                <a:srgbClr val="C55A11"/>
              </a:solidFill>
              <a:latin typeface="Calibri"/>
              <a:ea typeface="Calibri"/>
              <a:cs typeface="Calibri"/>
              <a:sym typeface="Calibri"/>
            </a:endParaRPr>
          </a:p>
        </p:txBody>
      </p:sp>
      <p:pic>
        <p:nvPicPr>
          <p:cNvPr id="264" name="Google Shape;264;p25"/>
          <p:cNvPicPr preferRelativeResize="0"/>
          <p:nvPr/>
        </p:nvPicPr>
        <p:blipFill rotWithShape="1">
          <a:blip r:embed="rId7">
            <a:alphaModFix/>
          </a:blip>
          <a:srcRect b="7373"/>
          <a:stretch/>
        </p:blipFill>
        <p:spPr>
          <a:xfrm>
            <a:off x="0" y="6026800"/>
            <a:ext cx="1023302" cy="831200"/>
          </a:xfrm>
          <a:prstGeom prst="rect">
            <a:avLst/>
          </a:prstGeom>
          <a:noFill/>
          <a:ln>
            <a:noFill/>
          </a:ln>
        </p:spPr>
      </p:pic>
      <p:pic>
        <p:nvPicPr>
          <p:cNvPr id="265" name="Google Shape;265;p25"/>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sp>
        <p:nvSpPr>
          <p:cNvPr id="266" name="Google Shape;266;p25"/>
          <p:cNvSpPr txBox="1"/>
          <p:nvPr/>
        </p:nvSpPr>
        <p:spPr>
          <a:xfrm>
            <a:off x="10308400" y="101725"/>
            <a:ext cx="1617000" cy="99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2400" dirty="0">
                <a:latin typeface="Calibri"/>
                <a:ea typeface="Calibri"/>
                <a:cs typeface="Calibri"/>
                <a:sym typeface="Calibri"/>
              </a:rPr>
              <a:t>By: </a:t>
            </a:r>
            <a:r>
              <a:rPr lang="en-CA" sz="2400" dirty="0" smtClean="0">
                <a:latin typeface="Calibri"/>
                <a:ea typeface="Calibri"/>
                <a:cs typeface="Calibri"/>
                <a:sym typeface="Calibri"/>
              </a:rPr>
              <a:t>Jaskaran Dhaliwal</a:t>
            </a:r>
            <a:endParaRPr sz="2400" dirty="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26" descr="Image result for web server"/>
          <p:cNvPicPr preferRelativeResize="0"/>
          <p:nvPr/>
        </p:nvPicPr>
        <p:blipFill>
          <a:blip r:embed="rId3">
            <a:alphaModFix/>
          </a:blip>
          <a:stretch>
            <a:fillRect/>
          </a:stretch>
        </p:blipFill>
        <p:spPr>
          <a:xfrm>
            <a:off x="10718350" y="2933825"/>
            <a:ext cx="1379100" cy="1379100"/>
          </a:xfrm>
          <a:prstGeom prst="rect">
            <a:avLst/>
          </a:prstGeom>
          <a:noFill/>
          <a:ln>
            <a:noFill/>
          </a:ln>
        </p:spPr>
      </p:pic>
      <p:grpSp>
        <p:nvGrpSpPr>
          <p:cNvPr id="272" name="Google Shape;272;p26"/>
          <p:cNvGrpSpPr/>
          <p:nvPr/>
        </p:nvGrpSpPr>
        <p:grpSpPr>
          <a:xfrm>
            <a:off x="10641945" y="6092176"/>
            <a:ext cx="1362053" cy="439448"/>
            <a:chOff x="5598891" y="5389418"/>
            <a:chExt cx="1362053" cy="439448"/>
          </a:xfrm>
        </p:grpSpPr>
        <p:pic>
          <p:nvPicPr>
            <p:cNvPr id="273" name="Google Shape;273;p26"/>
            <p:cNvPicPr preferRelativeResize="0"/>
            <p:nvPr/>
          </p:nvPicPr>
          <p:blipFill rotWithShape="1">
            <a:blip r:embed="rId4">
              <a:alphaModFix/>
            </a:blip>
            <a:srcRect/>
            <a:stretch/>
          </p:blipFill>
          <p:spPr>
            <a:xfrm>
              <a:off x="5598891" y="5389418"/>
              <a:ext cx="434763" cy="439448"/>
            </a:xfrm>
            <a:prstGeom prst="rect">
              <a:avLst/>
            </a:prstGeom>
            <a:noFill/>
            <a:ln>
              <a:noFill/>
            </a:ln>
          </p:spPr>
        </p:pic>
        <p:sp>
          <p:nvSpPr>
            <p:cNvPr id="274" name="Google Shape;274;p26"/>
            <p:cNvSpPr txBox="1"/>
            <p:nvPr/>
          </p:nvSpPr>
          <p:spPr>
            <a:xfrm>
              <a:off x="6033644" y="5459542"/>
              <a:ext cx="92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5" action="ppaction://hlinksldjump"/>
                </a:rPr>
                <a:t>Home</a:t>
              </a:r>
              <a:endParaRPr sz="1800" b="1">
                <a:solidFill>
                  <a:srgbClr val="C55A11"/>
                </a:solidFill>
                <a:latin typeface="Calibri"/>
                <a:ea typeface="Calibri"/>
                <a:cs typeface="Calibri"/>
                <a:sym typeface="Calibri"/>
              </a:endParaRPr>
            </a:p>
          </p:txBody>
        </p:sp>
      </p:grpSp>
      <p:sp>
        <p:nvSpPr>
          <p:cNvPr id="275" name="Google Shape;275;p26"/>
          <p:cNvSpPr txBox="1">
            <a:spLocks noGrp="1"/>
          </p:cNvSpPr>
          <p:nvPr>
            <p:ph type="title"/>
          </p:nvPr>
        </p:nvSpPr>
        <p:spPr>
          <a:xfrm>
            <a:off x="838200" y="3277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u="sng">
                <a:solidFill>
                  <a:schemeClr val="hlink"/>
                </a:solidFill>
                <a:hlinkClick r:id="rId6" action="ppaction://hlinksldjump"/>
              </a:rPr>
              <a:t>3.4) Web Server Hardware &amp; Software</a:t>
            </a:r>
            <a:endParaRPr/>
          </a:p>
        </p:txBody>
      </p:sp>
      <p:sp>
        <p:nvSpPr>
          <p:cNvPr id="276" name="Google Shape;276;p26"/>
          <p:cNvSpPr txBox="1">
            <a:spLocks noGrp="1"/>
          </p:cNvSpPr>
          <p:nvPr>
            <p:ph type="body" idx="1"/>
          </p:nvPr>
        </p:nvSpPr>
        <p:spPr>
          <a:xfrm>
            <a:off x="838200" y="1171600"/>
            <a:ext cx="10515600" cy="4351200"/>
          </a:xfrm>
          <a:prstGeom prst="rect">
            <a:avLst/>
          </a:prstGeom>
          <a:noFill/>
          <a:ln>
            <a:noFill/>
          </a:ln>
        </p:spPr>
        <p:txBody>
          <a:bodyPr spcFirstLastPara="1" wrap="square" lIns="91425" tIns="45700" rIns="91425" bIns="45700" anchor="t" anchorCtr="0">
            <a:noAutofit/>
          </a:bodyPr>
          <a:lstStyle/>
          <a:p>
            <a:pPr marL="228600" lvl="0" indent="-203200" algn="l" rtl="0">
              <a:lnSpc>
                <a:spcPct val="90000"/>
              </a:lnSpc>
              <a:spcBef>
                <a:spcPts val="0"/>
              </a:spcBef>
              <a:spcAft>
                <a:spcPts val="0"/>
              </a:spcAft>
              <a:buClr>
                <a:schemeClr val="dk1"/>
              </a:buClr>
              <a:buSzPts val="2400"/>
              <a:buChar char="•"/>
            </a:pPr>
            <a:r>
              <a:rPr lang="en-CA" sz="2400"/>
              <a:t>What does a Web Server do?</a:t>
            </a:r>
            <a:endParaRPr sz="2400"/>
          </a:p>
          <a:p>
            <a:pPr marL="1371600" lvl="0" indent="-381000" algn="l" rtl="0">
              <a:spcBef>
                <a:spcPts val="1000"/>
              </a:spcBef>
              <a:spcAft>
                <a:spcPts val="0"/>
              </a:spcAft>
              <a:buSzPts val="2400"/>
              <a:buChar char="➢"/>
            </a:pPr>
            <a:r>
              <a:rPr lang="en-CA" sz="2400"/>
              <a:t>A web server stores, processes and delivers web pages to internet users.</a:t>
            </a:r>
            <a:endParaRPr sz="2400"/>
          </a:p>
          <a:p>
            <a:pPr marL="228600" lvl="0" indent="-203200" algn="l" rtl="0">
              <a:lnSpc>
                <a:spcPct val="90000"/>
              </a:lnSpc>
              <a:spcBef>
                <a:spcPts val="1000"/>
              </a:spcBef>
              <a:spcAft>
                <a:spcPts val="0"/>
              </a:spcAft>
              <a:buClr>
                <a:schemeClr val="dk1"/>
              </a:buClr>
              <a:buSzPts val="2400"/>
              <a:buChar char="•"/>
            </a:pPr>
            <a:r>
              <a:rPr lang="en-CA" sz="2400"/>
              <a:t>Where are Web Servers located in the Network / Internet?</a:t>
            </a:r>
            <a:endParaRPr sz="2400"/>
          </a:p>
          <a:p>
            <a:pPr marL="1371600" lvl="0" indent="-381000" algn="l" rtl="0">
              <a:spcBef>
                <a:spcPts val="1000"/>
              </a:spcBef>
              <a:spcAft>
                <a:spcPts val="0"/>
              </a:spcAft>
              <a:buSzPts val="2400"/>
              <a:buChar char="➢"/>
            </a:pPr>
            <a:r>
              <a:rPr lang="en-CA" sz="2400"/>
              <a:t>Web servers are located in the internet as http servers but at their core, they are a computer that stores HTML needed for the web page.</a:t>
            </a:r>
            <a:endParaRPr sz="2400"/>
          </a:p>
          <a:p>
            <a:pPr marL="228600" lvl="0" indent="-203200" algn="l" rtl="0">
              <a:lnSpc>
                <a:spcPct val="90000"/>
              </a:lnSpc>
              <a:spcBef>
                <a:spcPts val="1000"/>
              </a:spcBef>
              <a:spcAft>
                <a:spcPts val="0"/>
              </a:spcAft>
              <a:buClr>
                <a:schemeClr val="dk1"/>
              </a:buClr>
              <a:buSzPts val="2400"/>
              <a:buChar char="•"/>
            </a:pPr>
            <a:r>
              <a:rPr lang="en-CA" sz="2400"/>
              <a:t>What special Software is needed for a Web Server</a:t>
            </a:r>
            <a:endParaRPr sz="2400"/>
          </a:p>
          <a:p>
            <a:pPr marL="1371600" lvl="0" indent="-381000" algn="l" rtl="0">
              <a:spcBef>
                <a:spcPts val="1000"/>
              </a:spcBef>
              <a:spcAft>
                <a:spcPts val="0"/>
              </a:spcAft>
              <a:buSzPts val="2400"/>
              <a:buChar char="➢"/>
            </a:pPr>
            <a:r>
              <a:rPr lang="en-CA" sz="2400"/>
              <a:t>A special software required is an TCP/IP software to setup the server.</a:t>
            </a:r>
            <a:endParaRPr sz="2400"/>
          </a:p>
          <a:p>
            <a:pPr marL="1371600" lvl="0" indent="-381000" algn="l" rtl="0">
              <a:spcBef>
                <a:spcPts val="1000"/>
              </a:spcBef>
              <a:spcAft>
                <a:spcPts val="0"/>
              </a:spcAft>
              <a:buSzPts val="2400"/>
              <a:buChar char="➢"/>
            </a:pPr>
            <a:r>
              <a:rPr lang="en-CA" sz="2400"/>
              <a:t>Another one is a software for the web server platform to hold the web server.</a:t>
            </a:r>
            <a:endParaRPr sz="2400"/>
          </a:p>
          <a:p>
            <a:pPr marL="228600" lvl="0" indent="-203200" algn="l" rtl="0">
              <a:lnSpc>
                <a:spcPct val="90000"/>
              </a:lnSpc>
              <a:spcBef>
                <a:spcPts val="1000"/>
              </a:spcBef>
              <a:spcAft>
                <a:spcPts val="0"/>
              </a:spcAft>
              <a:buClr>
                <a:schemeClr val="dk1"/>
              </a:buClr>
              <a:buSzPts val="2400"/>
              <a:buChar char="•"/>
            </a:pPr>
            <a:r>
              <a:rPr lang="en-CA" sz="2400"/>
              <a:t>What special Hardware is needed for a Web Server</a:t>
            </a:r>
            <a:endParaRPr sz="2400"/>
          </a:p>
          <a:p>
            <a:pPr marL="1371600" lvl="0" indent="-381000" algn="l" rtl="0">
              <a:spcBef>
                <a:spcPts val="1000"/>
              </a:spcBef>
              <a:spcAft>
                <a:spcPts val="0"/>
              </a:spcAft>
              <a:buSzPts val="2400"/>
              <a:buChar char="➢"/>
            </a:pPr>
            <a:r>
              <a:rPr lang="en-CA" sz="2400"/>
              <a:t>A very fast computer with very fast internet is needed to make a web server.</a:t>
            </a:r>
            <a:endParaRPr sz="2400"/>
          </a:p>
        </p:txBody>
      </p:sp>
      <p:pic>
        <p:nvPicPr>
          <p:cNvPr id="277" name="Google Shape;277;p26" descr="Image result for webpage icon"/>
          <p:cNvPicPr preferRelativeResize="0"/>
          <p:nvPr/>
        </p:nvPicPr>
        <p:blipFill rotWithShape="1">
          <a:blip r:embed="rId7">
            <a:alphaModFix/>
          </a:blip>
          <a:srcRect/>
          <a:stretch/>
        </p:blipFill>
        <p:spPr>
          <a:xfrm>
            <a:off x="8697263" y="6279039"/>
            <a:ext cx="505329" cy="505329"/>
          </a:xfrm>
          <a:prstGeom prst="rect">
            <a:avLst/>
          </a:prstGeom>
          <a:noFill/>
          <a:ln>
            <a:noFill/>
          </a:ln>
        </p:spPr>
      </p:pic>
      <p:sp>
        <p:nvSpPr>
          <p:cNvPr id="278" name="Google Shape;278;p26"/>
          <p:cNvSpPr txBox="1"/>
          <p:nvPr/>
        </p:nvSpPr>
        <p:spPr>
          <a:xfrm>
            <a:off x="9202593" y="6347049"/>
            <a:ext cx="1379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6" action="ppaction://hlinksldjump"/>
              </a:rPr>
              <a:t>Web Servers</a:t>
            </a:r>
            <a:endParaRPr sz="1800" b="1">
              <a:solidFill>
                <a:srgbClr val="C55A11"/>
              </a:solidFill>
              <a:latin typeface="Calibri"/>
              <a:ea typeface="Calibri"/>
              <a:cs typeface="Calibri"/>
              <a:sym typeface="Calibri"/>
            </a:endParaRPr>
          </a:p>
        </p:txBody>
      </p:sp>
      <p:pic>
        <p:nvPicPr>
          <p:cNvPr id="279" name="Google Shape;279;p26"/>
          <p:cNvPicPr preferRelativeResize="0"/>
          <p:nvPr/>
        </p:nvPicPr>
        <p:blipFill rotWithShape="1">
          <a:blip r:embed="rId8">
            <a:alphaModFix/>
          </a:blip>
          <a:srcRect b="7373"/>
          <a:stretch/>
        </p:blipFill>
        <p:spPr>
          <a:xfrm>
            <a:off x="0" y="6026800"/>
            <a:ext cx="1023302" cy="831200"/>
          </a:xfrm>
          <a:prstGeom prst="rect">
            <a:avLst/>
          </a:prstGeom>
          <a:noFill/>
          <a:ln>
            <a:noFill/>
          </a:ln>
        </p:spPr>
      </p:pic>
      <p:pic>
        <p:nvPicPr>
          <p:cNvPr id="280" name="Google Shape;280;p26"/>
          <p:cNvPicPr preferRelativeResize="0"/>
          <p:nvPr/>
        </p:nvPicPr>
        <p:blipFill rotWithShape="1">
          <a:blip r:embed="rId9">
            <a:alphaModFix/>
          </a:blip>
          <a:srcRect l="21687" t="13991" r="22142" b="13702"/>
          <a:stretch/>
        </p:blipFill>
        <p:spPr>
          <a:xfrm>
            <a:off x="108238" y="5247800"/>
            <a:ext cx="806825" cy="779000"/>
          </a:xfrm>
          <a:prstGeom prst="rect">
            <a:avLst/>
          </a:prstGeom>
          <a:noFill/>
          <a:ln>
            <a:noFill/>
          </a:ln>
        </p:spPr>
      </p:pic>
      <p:sp>
        <p:nvSpPr>
          <p:cNvPr id="281" name="Google Shape;281;p26"/>
          <p:cNvSpPr txBox="1"/>
          <p:nvPr/>
        </p:nvSpPr>
        <p:spPr>
          <a:xfrm>
            <a:off x="10308400" y="101725"/>
            <a:ext cx="1617000" cy="99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2400" dirty="0">
                <a:latin typeface="Calibri"/>
                <a:ea typeface="Calibri"/>
                <a:cs typeface="Calibri"/>
                <a:sym typeface="Calibri"/>
              </a:rPr>
              <a:t>By: </a:t>
            </a:r>
            <a:r>
              <a:rPr lang="en-CA" sz="2400" dirty="0" smtClean="0">
                <a:latin typeface="Calibri"/>
                <a:ea typeface="Calibri"/>
                <a:cs typeface="Calibri"/>
                <a:sym typeface="Calibri"/>
              </a:rPr>
              <a:t>Jaskaran Dhaliwal</a:t>
            </a:r>
            <a:endParaRPr sz="2400" dirty="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pSp>
        <p:nvGrpSpPr>
          <p:cNvPr id="286" name="Google Shape;286;p27"/>
          <p:cNvGrpSpPr/>
          <p:nvPr/>
        </p:nvGrpSpPr>
        <p:grpSpPr>
          <a:xfrm>
            <a:off x="10641987" y="6092162"/>
            <a:ext cx="1263715" cy="439448"/>
            <a:chOff x="5598891" y="5389418"/>
            <a:chExt cx="1185363" cy="439448"/>
          </a:xfrm>
        </p:grpSpPr>
        <p:pic>
          <p:nvPicPr>
            <p:cNvPr id="287" name="Google Shape;287;p27"/>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288" name="Google Shape;288;p27"/>
            <p:cNvSpPr txBox="1"/>
            <p:nvPr/>
          </p:nvSpPr>
          <p:spPr>
            <a:xfrm>
              <a:off x="6033654" y="5459534"/>
              <a:ext cx="750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289" name="Google Shape;289;p2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4) Domain Names &amp; IP Addresses</a:t>
            </a:r>
            <a:endParaRPr/>
          </a:p>
        </p:txBody>
      </p:sp>
      <p:sp>
        <p:nvSpPr>
          <p:cNvPr id="290" name="Google Shape;290;p2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CA"/>
              <a:t>Section Topics</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 action="ppaction://hlinkshowjump?jump=nextslide"/>
              </a:rPr>
              <a:t>What is a Domain Name?</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5" action="ppaction://hlinksldjump"/>
              </a:rPr>
              <a:t>What is an IP Address?</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6" action="ppaction://hlinksldjump"/>
              </a:rPr>
              <a:t>Controls the assignment of Names &amp; Addresses?</a:t>
            </a:r>
            <a:endParaRPr/>
          </a:p>
        </p:txBody>
      </p:sp>
      <p:pic>
        <p:nvPicPr>
          <p:cNvPr id="291" name="Google Shape;291;p27" descr="Image result for domain name icon"/>
          <p:cNvPicPr preferRelativeResize="0"/>
          <p:nvPr/>
        </p:nvPicPr>
        <p:blipFill rotWithShape="1">
          <a:blip r:embed="rId7">
            <a:alphaModFix/>
          </a:blip>
          <a:srcRect/>
          <a:stretch/>
        </p:blipFill>
        <p:spPr>
          <a:xfrm>
            <a:off x="8486054" y="6092177"/>
            <a:ext cx="439448" cy="439448"/>
          </a:xfrm>
          <a:prstGeom prst="rect">
            <a:avLst/>
          </a:prstGeom>
          <a:noFill/>
          <a:ln>
            <a:noFill/>
          </a:ln>
        </p:spPr>
      </p:pic>
      <p:sp>
        <p:nvSpPr>
          <p:cNvPr id="292" name="Google Shape;292;p27"/>
          <p:cNvSpPr txBox="1"/>
          <p:nvPr/>
        </p:nvSpPr>
        <p:spPr>
          <a:xfrm>
            <a:off x="8875316" y="6127234"/>
            <a:ext cx="1648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8" action="ppaction://hlinksldjump"/>
              </a:rPr>
              <a:t>Domain Names</a:t>
            </a:r>
            <a:endParaRPr sz="1800" b="1">
              <a:solidFill>
                <a:srgbClr val="C55A11"/>
              </a:solidFill>
              <a:latin typeface="Calibri"/>
              <a:ea typeface="Calibri"/>
              <a:cs typeface="Calibri"/>
              <a:sym typeface="Calibri"/>
            </a:endParaRPr>
          </a:p>
        </p:txBody>
      </p:sp>
      <p:pic>
        <p:nvPicPr>
          <p:cNvPr id="293" name="Google Shape;293;p27" descr="Image result for Domain NAmes"/>
          <p:cNvPicPr preferRelativeResize="0"/>
          <p:nvPr/>
        </p:nvPicPr>
        <p:blipFill rotWithShape="1">
          <a:blip r:embed="rId9">
            <a:alphaModFix/>
          </a:blip>
          <a:srcRect/>
          <a:stretch/>
        </p:blipFill>
        <p:spPr>
          <a:xfrm>
            <a:off x="1627093" y="3886863"/>
            <a:ext cx="4292273" cy="2609703"/>
          </a:xfrm>
          <a:prstGeom prst="rect">
            <a:avLst/>
          </a:prstGeom>
          <a:noFill/>
          <a:ln>
            <a:noFill/>
          </a:ln>
        </p:spPr>
      </p:pic>
      <p:pic>
        <p:nvPicPr>
          <p:cNvPr id="294" name="Google Shape;294;p27"/>
          <p:cNvPicPr preferRelativeResize="0"/>
          <p:nvPr/>
        </p:nvPicPr>
        <p:blipFill rotWithShape="1">
          <a:blip r:embed="rId10">
            <a:alphaModFix/>
          </a:blip>
          <a:srcRect b="7373"/>
          <a:stretch/>
        </p:blipFill>
        <p:spPr>
          <a:xfrm>
            <a:off x="0" y="6026800"/>
            <a:ext cx="1023302" cy="831200"/>
          </a:xfrm>
          <a:prstGeom prst="rect">
            <a:avLst/>
          </a:prstGeom>
          <a:noFill/>
          <a:ln>
            <a:noFill/>
          </a:ln>
        </p:spPr>
      </p:pic>
      <p:pic>
        <p:nvPicPr>
          <p:cNvPr id="295" name="Google Shape;295;p27"/>
          <p:cNvPicPr preferRelativeResize="0"/>
          <p:nvPr/>
        </p:nvPicPr>
        <p:blipFill rotWithShape="1">
          <a:blip r:embed="rId11">
            <a:alphaModFix/>
          </a:blip>
          <a:srcRect l="21687" t="13991" r="22142" b="13702"/>
          <a:stretch/>
        </p:blipFill>
        <p:spPr>
          <a:xfrm>
            <a:off x="108238" y="5247800"/>
            <a:ext cx="806825" cy="779000"/>
          </a:xfrm>
          <a:prstGeom prst="rect">
            <a:avLst/>
          </a:prstGeom>
          <a:noFill/>
          <a:ln>
            <a:noFill/>
          </a:ln>
        </p:spPr>
      </p:pic>
      <p:sp>
        <p:nvSpPr>
          <p:cNvPr id="296" name="Google Shape;296;p27"/>
          <p:cNvSpPr txBox="1"/>
          <p:nvPr/>
        </p:nvSpPr>
        <p:spPr>
          <a:xfrm>
            <a:off x="10308400" y="101725"/>
            <a:ext cx="1617000" cy="99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2400" dirty="0">
                <a:latin typeface="Calibri"/>
                <a:ea typeface="Calibri"/>
                <a:cs typeface="Calibri"/>
                <a:sym typeface="Calibri"/>
              </a:rPr>
              <a:t>By: </a:t>
            </a:r>
            <a:r>
              <a:rPr lang="en-CA" sz="2400" dirty="0" smtClean="0">
                <a:latin typeface="Calibri"/>
                <a:ea typeface="Calibri"/>
                <a:cs typeface="Calibri"/>
                <a:sym typeface="Calibri"/>
              </a:rPr>
              <a:t>Jaskaran Dhaliwal</a:t>
            </a:r>
            <a:endParaRPr sz="2400" dirty="0">
              <a:latin typeface="Calibri"/>
              <a:ea typeface="Calibri"/>
              <a:cs typeface="Calibri"/>
              <a:sym typeface="Calibri"/>
            </a:endParaRPr>
          </a:p>
        </p:txBody>
      </p:sp>
      <p:pic>
        <p:nvPicPr>
          <p:cNvPr id="297" name="Google Shape;297;p27" descr="Image result for html"/>
          <p:cNvPicPr preferRelativeResize="0"/>
          <p:nvPr/>
        </p:nvPicPr>
        <p:blipFill>
          <a:blip r:embed="rId12">
            <a:alphaModFix/>
          </a:blip>
          <a:stretch>
            <a:fillRect/>
          </a:stretch>
        </p:blipFill>
        <p:spPr>
          <a:xfrm>
            <a:off x="8745350" y="1690825"/>
            <a:ext cx="2857500" cy="1600200"/>
          </a:xfrm>
          <a:prstGeom prst="rect">
            <a:avLst/>
          </a:prstGeom>
          <a:noFill/>
          <a:ln>
            <a:noFill/>
          </a:ln>
        </p:spPr>
      </p:pic>
      <p:pic>
        <p:nvPicPr>
          <p:cNvPr id="298" name="Google Shape;298;p27" descr="Image result for ip adres"/>
          <p:cNvPicPr preferRelativeResize="0"/>
          <p:nvPr/>
        </p:nvPicPr>
        <p:blipFill>
          <a:blip r:embed="rId13">
            <a:alphaModFix/>
          </a:blip>
          <a:stretch>
            <a:fillRect/>
          </a:stretch>
        </p:blipFill>
        <p:spPr>
          <a:xfrm>
            <a:off x="8875313" y="3732225"/>
            <a:ext cx="2867025" cy="1590675"/>
          </a:xfrm>
          <a:prstGeom prst="rect">
            <a:avLst/>
          </a:prstGeom>
          <a:noFill/>
          <a:ln>
            <a:noFill/>
          </a:ln>
        </p:spPr>
      </p:pic>
      <p:pic>
        <p:nvPicPr>
          <p:cNvPr id="299" name="Google Shape;299;p27" descr="Image result for domain name"/>
          <p:cNvPicPr preferRelativeResize="0"/>
          <p:nvPr/>
        </p:nvPicPr>
        <p:blipFill>
          <a:blip r:embed="rId14">
            <a:alphaModFix/>
          </a:blip>
          <a:stretch>
            <a:fillRect/>
          </a:stretch>
        </p:blipFill>
        <p:spPr>
          <a:xfrm>
            <a:off x="5526425" y="3807350"/>
            <a:ext cx="2739500" cy="1440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grpSp>
        <p:nvGrpSpPr>
          <p:cNvPr id="304" name="Google Shape;304;p28"/>
          <p:cNvGrpSpPr/>
          <p:nvPr/>
        </p:nvGrpSpPr>
        <p:grpSpPr>
          <a:xfrm>
            <a:off x="10641945" y="6092176"/>
            <a:ext cx="1234255" cy="439448"/>
            <a:chOff x="5598891" y="5389418"/>
            <a:chExt cx="1234255" cy="439448"/>
          </a:xfrm>
        </p:grpSpPr>
        <p:pic>
          <p:nvPicPr>
            <p:cNvPr id="305" name="Google Shape;305;p28"/>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306" name="Google Shape;306;p28"/>
            <p:cNvSpPr txBox="1"/>
            <p:nvPr/>
          </p:nvSpPr>
          <p:spPr>
            <a:xfrm>
              <a:off x="6033646" y="5459542"/>
              <a:ext cx="799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307" name="Google Shape;307;p28"/>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u="sng">
                <a:solidFill>
                  <a:schemeClr val="hlink"/>
                </a:solidFill>
                <a:hlinkClick r:id="rId5" action="ppaction://hlinksldjump"/>
              </a:rPr>
              <a:t>4.1) What is a Domain Name?</a:t>
            </a:r>
            <a:endParaRPr/>
          </a:p>
        </p:txBody>
      </p:sp>
      <p:sp>
        <p:nvSpPr>
          <p:cNvPr id="308" name="Google Shape;308;p28"/>
          <p:cNvSpPr txBox="1">
            <a:spLocks noGrp="1"/>
          </p:cNvSpPr>
          <p:nvPr>
            <p:ph type="body" idx="1"/>
          </p:nvPr>
        </p:nvSpPr>
        <p:spPr>
          <a:xfrm>
            <a:off x="838200" y="1277613"/>
            <a:ext cx="10515600" cy="46068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CA"/>
              <a:t>What is a Domain Name?</a:t>
            </a:r>
            <a:endParaRPr/>
          </a:p>
          <a:p>
            <a:pPr marL="914400" lvl="0" indent="-368300" algn="l" rtl="0">
              <a:lnSpc>
                <a:spcPct val="90000"/>
              </a:lnSpc>
              <a:spcBef>
                <a:spcPts val="0"/>
              </a:spcBef>
              <a:spcAft>
                <a:spcPts val="0"/>
              </a:spcAft>
              <a:buSzPts val="2200"/>
              <a:buChar char="➢"/>
            </a:pPr>
            <a:r>
              <a:rPr lang="en-CA" sz="2200"/>
              <a:t>Strings of letters used to name organizations and computers and addresses on the internet.</a:t>
            </a:r>
            <a:endParaRPr sz="2200"/>
          </a:p>
          <a:p>
            <a:pPr marL="228600" lvl="0" indent="-228600" algn="l" rtl="0">
              <a:lnSpc>
                <a:spcPct val="90000"/>
              </a:lnSpc>
              <a:spcBef>
                <a:spcPts val="1000"/>
              </a:spcBef>
              <a:spcAft>
                <a:spcPts val="0"/>
              </a:spcAft>
              <a:buClr>
                <a:schemeClr val="dk1"/>
              </a:buClr>
              <a:buSzPts val="2800"/>
              <a:buChar char="•"/>
            </a:pPr>
            <a:r>
              <a:rPr lang="en-CA"/>
              <a:t>How are Domain Names related to Web Pages?</a:t>
            </a:r>
            <a:endParaRPr/>
          </a:p>
          <a:p>
            <a:pPr marL="914400" lvl="0" indent="-368300" algn="l" rtl="0">
              <a:lnSpc>
                <a:spcPct val="90000"/>
              </a:lnSpc>
              <a:spcBef>
                <a:spcPts val="0"/>
              </a:spcBef>
              <a:spcAft>
                <a:spcPts val="0"/>
              </a:spcAft>
              <a:buSzPts val="2200"/>
              <a:buChar char="➢"/>
            </a:pPr>
            <a:r>
              <a:rPr lang="en-CA" sz="2200"/>
              <a:t>A domain name is a Website and the web pages are part of that website.</a:t>
            </a:r>
            <a:endParaRPr sz="2200"/>
          </a:p>
          <a:p>
            <a:pPr marL="914400" lvl="0" indent="-368300" algn="l" rtl="0">
              <a:lnSpc>
                <a:spcPct val="90000"/>
              </a:lnSpc>
              <a:spcBef>
                <a:spcPts val="0"/>
              </a:spcBef>
              <a:spcAft>
                <a:spcPts val="0"/>
              </a:spcAft>
              <a:buSzPts val="2200"/>
              <a:buChar char="➢"/>
            </a:pPr>
            <a:r>
              <a:rPr lang="en-CA" sz="2200"/>
              <a:t>Web pages are often extension to the domain URL. </a:t>
            </a:r>
            <a:endParaRPr sz="2200"/>
          </a:p>
          <a:p>
            <a:pPr marL="914400" lvl="0" indent="-368300" algn="l" rtl="0">
              <a:lnSpc>
                <a:spcPct val="90000"/>
              </a:lnSpc>
              <a:spcBef>
                <a:spcPts val="0"/>
              </a:spcBef>
              <a:spcAft>
                <a:spcPts val="0"/>
              </a:spcAft>
              <a:buSzPts val="2200"/>
              <a:buChar char="➢"/>
            </a:pPr>
            <a:r>
              <a:rPr lang="en-CA" sz="2200"/>
              <a:t>In short, if the domain name is a tree then the web pages are its leafs. </a:t>
            </a:r>
            <a:endParaRPr sz="2200"/>
          </a:p>
          <a:p>
            <a:pPr marL="228600" lvl="0" indent="-228600" algn="l" rtl="0">
              <a:lnSpc>
                <a:spcPct val="90000"/>
              </a:lnSpc>
              <a:spcBef>
                <a:spcPts val="1000"/>
              </a:spcBef>
              <a:spcAft>
                <a:spcPts val="0"/>
              </a:spcAft>
              <a:buClr>
                <a:schemeClr val="dk1"/>
              </a:buClr>
              <a:buSzPts val="2800"/>
              <a:buChar char="•"/>
            </a:pPr>
            <a:r>
              <a:rPr lang="en-CA"/>
              <a:t>How does my computer find and use Domain Names? </a:t>
            </a:r>
            <a:endParaRPr/>
          </a:p>
          <a:p>
            <a:pPr marL="914400" lvl="0" indent="-368300" algn="l" rtl="0">
              <a:spcBef>
                <a:spcPts val="0"/>
              </a:spcBef>
              <a:spcAft>
                <a:spcPts val="0"/>
              </a:spcAft>
              <a:buSzPts val="2200"/>
              <a:buChar char="➢"/>
            </a:pPr>
            <a:r>
              <a:rPr lang="en-CA" sz="2200"/>
              <a:t>Each domain name has an IP address and the computer is able to use the IP address and search servers to locate and use the Website.</a:t>
            </a:r>
            <a:endParaRPr sz="2200"/>
          </a:p>
          <a:p>
            <a:pPr marL="914400" lvl="0" indent="-368300" algn="l" rtl="0">
              <a:spcBef>
                <a:spcPts val="0"/>
              </a:spcBef>
              <a:spcAft>
                <a:spcPts val="0"/>
              </a:spcAft>
              <a:buSzPts val="2200"/>
              <a:buChar char="➢"/>
            </a:pPr>
            <a:r>
              <a:rPr lang="en-CA" sz="2200"/>
              <a:t>The computer uses the internet servers and if the domain has an ending relating to a country like .ca or .co.uk, then the server that computer searches are more local and national.</a:t>
            </a:r>
            <a:endParaRPr sz="2200"/>
          </a:p>
          <a:p>
            <a:pPr marL="914400" lvl="0" indent="-368300" algn="l" rtl="0">
              <a:spcBef>
                <a:spcPts val="0"/>
              </a:spcBef>
              <a:spcAft>
                <a:spcPts val="0"/>
              </a:spcAft>
              <a:buSzPts val="2200"/>
              <a:buChar char="➢"/>
            </a:pPr>
            <a:r>
              <a:rPr lang="en-CA" sz="2200"/>
              <a:t>This process is called the DNS(Domain Name System).</a:t>
            </a:r>
            <a:endParaRPr sz="2200"/>
          </a:p>
        </p:txBody>
      </p:sp>
      <p:pic>
        <p:nvPicPr>
          <p:cNvPr id="309" name="Google Shape;309;p28" descr="Image result for domain name icon"/>
          <p:cNvPicPr preferRelativeResize="0"/>
          <p:nvPr/>
        </p:nvPicPr>
        <p:blipFill rotWithShape="1">
          <a:blip r:embed="rId6">
            <a:alphaModFix/>
          </a:blip>
          <a:srcRect/>
          <a:stretch/>
        </p:blipFill>
        <p:spPr>
          <a:xfrm>
            <a:off x="8486054" y="6092177"/>
            <a:ext cx="439448" cy="439448"/>
          </a:xfrm>
          <a:prstGeom prst="rect">
            <a:avLst/>
          </a:prstGeom>
          <a:noFill/>
          <a:ln>
            <a:noFill/>
          </a:ln>
        </p:spPr>
      </p:pic>
      <p:sp>
        <p:nvSpPr>
          <p:cNvPr id="310" name="Google Shape;310;p28"/>
          <p:cNvSpPr txBox="1"/>
          <p:nvPr/>
        </p:nvSpPr>
        <p:spPr>
          <a:xfrm>
            <a:off x="8875316" y="6127234"/>
            <a:ext cx="1648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5" action="ppaction://hlinksldjump"/>
              </a:rPr>
              <a:t>Domain Names</a:t>
            </a:r>
            <a:endParaRPr sz="1800" b="1">
              <a:solidFill>
                <a:srgbClr val="C55A11"/>
              </a:solidFill>
              <a:latin typeface="Calibri"/>
              <a:ea typeface="Calibri"/>
              <a:cs typeface="Calibri"/>
              <a:sym typeface="Calibri"/>
            </a:endParaRPr>
          </a:p>
        </p:txBody>
      </p:sp>
      <p:pic>
        <p:nvPicPr>
          <p:cNvPr id="311" name="Google Shape;311;p28"/>
          <p:cNvPicPr preferRelativeResize="0"/>
          <p:nvPr/>
        </p:nvPicPr>
        <p:blipFill rotWithShape="1">
          <a:blip r:embed="rId7">
            <a:alphaModFix/>
          </a:blip>
          <a:srcRect b="7373"/>
          <a:stretch/>
        </p:blipFill>
        <p:spPr>
          <a:xfrm>
            <a:off x="0" y="6026800"/>
            <a:ext cx="1023302" cy="831200"/>
          </a:xfrm>
          <a:prstGeom prst="rect">
            <a:avLst/>
          </a:prstGeom>
          <a:noFill/>
          <a:ln>
            <a:noFill/>
          </a:ln>
        </p:spPr>
      </p:pic>
      <p:pic>
        <p:nvPicPr>
          <p:cNvPr id="312" name="Google Shape;312;p28"/>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sp>
        <p:nvSpPr>
          <p:cNvPr id="313" name="Google Shape;313;p28"/>
          <p:cNvSpPr txBox="1"/>
          <p:nvPr/>
        </p:nvSpPr>
        <p:spPr>
          <a:xfrm>
            <a:off x="10308400" y="101725"/>
            <a:ext cx="1617000" cy="99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2400" dirty="0">
                <a:latin typeface="Calibri"/>
                <a:ea typeface="Calibri"/>
                <a:cs typeface="Calibri"/>
                <a:sym typeface="Calibri"/>
              </a:rPr>
              <a:t>By: </a:t>
            </a:r>
            <a:r>
              <a:rPr lang="en-CA" sz="2400" dirty="0" smtClean="0">
                <a:latin typeface="Calibri"/>
                <a:ea typeface="Calibri"/>
                <a:cs typeface="Calibri"/>
                <a:sym typeface="Calibri"/>
              </a:rPr>
              <a:t>Jaskaran Dhaliwal</a:t>
            </a:r>
            <a:endParaRPr sz="2400" dirty="0">
              <a:latin typeface="Calibri"/>
              <a:ea typeface="Calibri"/>
              <a:cs typeface="Calibri"/>
              <a:sym typeface="Calibri"/>
            </a:endParaRPr>
          </a:p>
        </p:txBody>
      </p:sp>
      <p:pic>
        <p:nvPicPr>
          <p:cNvPr id="314" name="Google Shape;314;p28" descr="Image result for domain name"/>
          <p:cNvPicPr preferRelativeResize="0"/>
          <p:nvPr/>
        </p:nvPicPr>
        <p:blipFill>
          <a:blip r:embed="rId9">
            <a:alphaModFix/>
          </a:blip>
          <a:stretch>
            <a:fillRect/>
          </a:stretch>
        </p:blipFill>
        <p:spPr>
          <a:xfrm>
            <a:off x="10188073" y="2186326"/>
            <a:ext cx="1853350" cy="1233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pSp>
        <p:nvGrpSpPr>
          <p:cNvPr id="319" name="Google Shape;319;p29"/>
          <p:cNvGrpSpPr/>
          <p:nvPr/>
        </p:nvGrpSpPr>
        <p:grpSpPr>
          <a:xfrm>
            <a:off x="10641945" y="6092176"/>
            <a:ext cx="1234255" cy="439448"/>
            <a:chOff x="5598891" y="5389418"/>
            <a:chExt cx="1234255" cy="439448"/>
          </a:xfrm>
        </p:grpSpPr>
        <p:pic>
          <p:nvPicPr>
            <p:cNvPr id="320" name="Google Shape;320;p29"/>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321" name="Google Shape;321;p29"/>
            <p:cNvSpPr txBox="1"/>
            <p:nvPr/>
          </p:nvSpPr>
          <p:spPr>
            <a:xfrm>
              <a:off x="6033646" y="5459542"/>
              <a:ext cx="799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322" name="Google Shape;322;p29"/>
          <p:cNvSpPr txBox="1">
            <a:spLocks noGrp="1"/>
          </p:cNvSpPr>
          <p:nvPr>
            <p:ph type="title"/>
          </p:nvPr>
        </p:nvSpPr>
        <p:spPr>
          <a:xfrm>
            <a:off x="838200" y="404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u="sng">
                <a:solidFill>
                  <a:schemeClr val="hlink"/>
                </a:solidFill>
                <a:hlinkClick r:id="rId5" action="ppaction://hlinksldjump"/>
              </a:rPr>
              <a:t>4.2) What is an IP Address?</a:t>
            </a:r>
            <a:endParaRPr/>
          </a:p>
        </p:txBody>
      </p:sp>
      <p:sp>
        <p:nvSpPr>
          <p:cNvPr id="323" name="Google Shape;323;p29"/>
          <p:cNvSpPr txBox="1">
            <a:spLocks noGrp="1"/>
          </p:cNvSpPr>
          <p:nvPr>
            <p:ph type="body" idx="1"/>
          </p:nvPr>
        </p:nvSpPr>
        <p:spPr>
          <a:xfrm>
            <a:off x="838200" y="1366125"/>
            <a:ext cx="10515600" cy="4351200"/>
          </a:xfrm>
          <a:prstGeom prst="rect">
            <a:avLst/>
          </a:prstGeom>
          <a:noFill/>
          <a:ln>
            <a:noFill/>
          </a:ln>
        </p:spPr>
        <p:txBody>
          <a:bodyPr spcFirstLastPara="1" wrap="square" lIns="91425" tIns="45700" rIns="91425" bIns="45700" anchor="t" anchorCtr="0">
            <a:noAutofit/>
          </a:bodyPr>
          <a:lstStyle/>
          <a:p>
            <a:pPr marL="228600" lvl="0" indent="-215900" algn="l" rtl="0">
              <a:lnSpc>
                <a:spcPct val="90000"/>
              </a:lnSpc>
              <a:spcBef>
                <a:spcPts val="0"/>
              </a:spcBef>
              <a:spcAft>
                <a:spcPts val="0"/>
              </a:spcAft>
              <a:buClr>
                <a:schemeClr val="dk1"/>
              </a:buClr>
              <a:buSzPts val="2600"/>
              <a:buChar char="•"/>
            </a:pPr>
            <a:r>
              <a:rPr lang="en-CA" sz="2600"/>
              <a:t>What is an IP Address?</a:t>
            </a:r>
            <a:endParaRPr sz="2600"/>
          </a:p>
          <a:p>
            <a:pPr marL="1371600" lvl="0" indent="-393700" algn="l" rtl="0">
              <a:spcBef>
                <a:spcPts val="1000"/>
              </a:spcBef>
              <a:spcAft>
                <a:spcPts val="0"/>
              </a:spcAft>
              <a:buSzPts val="2600"/>
              <a:buChar char="➢"/>
            </a:pPr>
            <a:r>
              <a:rPr lang="en-CA" sz="2600"/>
              <a:t>It's a network address for your computer so you can connect to the internet and send or receive data.</a:t>
            </a:r>
            <a:endParaRPr sz="2600"/>
          </a:p>
          <a:p>
            <a:pPr marL="228600" lvl="0" indent="-215900" algn="l" rtl="0">
              <a:lnSpc>
                <a:spcPct val="90000"/>
              </a:lnSpc>
              <a:spcBef>
                <a:spcPts val="1000"/>
              </a:spcBef>
              <a:spcAft>
                <a:spcPts val="0"/>
              </a:spcAft>
              <a:buClr>
                <a:schemeClr val="dk1"/>
              </a:buClr>
              <a:buSzPts val="2600"/>
              <a:buChar char="•"/>
            </a:pPr>
            <a:r>
              <a:rPr lang="en-CA" sz="2600"/>
              <a:t>What is the difference between IPv4 and IPv6?</a:t>
            </a:r>
            <a:endParaRPr sz="2600"/>
          </a:p>
          <a:p>
            <a:pPr marL="1371600" lvl="0" indent="-393700" algn="l" rtl="0">
              <a:spcBef>
                <a:spcPts val="1000"/>
              </a:spcBef>
              <a:spcAft>
                <a:spcPts val="0"/>
              </a:spcAft>
              <a:buSzPts val="2600"/>
              <a:buChar char="➢"/>
            </a:pPr>
            <a:r>
              <a:rPr lang="en-CA" sz="2600"/>
              <a:t>The difference is that the IPv6 will be able to have more IP addresses because the IP addresses will be made with 128-bit rather than th 32-bit IPv4.</a:t>
            </a:r>
            <a:endParaRPr sz="2600"/>
          </a:p>
          <a:p>
            <a:pPr marL="228600" lvl="0" indent="-215900" algn="l" rtl="0">
              <a:lnSpc>
                <a:spcPct val="90000"/>
              </a:lnSpc>
              <a:spcBef>
                <a:spcPts val="1000"/>
              </a:spcBef>
              <a:spcAft>
                <a:spcPts val="0"/>
              </a:spcAft>
              <a:buClr>
                <a:schemeClr val="dk1"/>
              </a:buClr>
              <a:buSzPts val="2600"/>
              <a:buChar char="•"/>
            </a:pPr>
            <a:r>
              <a:rPr lang="en-CA" sz="2600"/>
              <a:t>How does my computer convert a Domain Name to an IP Address?</a:t>
            </a:r>
            <a:endParaRPr sz="2600"/>
          </a:p>
          <a:p>
            <a:pPr marL="1371600" lvl="0" indent="-393700" algn="l" rtl="0">
              <a:spcBef>
                <a:spcPts val="1000"/>
              </a:spcBef>
              <a:spcAft>
                <a:spcPts val="0"/>
              </a:spcAft>
              <a:buSzPts val="2600"/>
              <a:buChar char="➢"/>
            </a:pPr>
            <a:r>
              <a:rPr lang="en-CA" sz="2600"/>
              <a:t>The computer uses the DNS, which is a Domain Name Server. </a:t>
            </a:r>
            <a:endParaRPr sz="2600"/>
          </a:p>
          <a:p>
            <a:pPr marL="1371600" lvl="0" indent="-393700" algn="l" rtl="0">
              <a:spcBef>
                <a:spcPts val="1000"/>
              </a:spcBef>
              <a:spcAft>
                <a:spcPts val="0"/>
              </a:spcAft>
              <a:buSzPts val="2600"/>
              <a:buChar char="➢"/>
            </a:pPr>
            <a:r>
              <a:rPr lang="en-CA" sz="2600"/>
              <a:t>The computer locks up the Domain name in the DNS until it finds the matching IP address.</a:t>
            </a:r>
            <a:endParaRPr sz="2600"/>
          </a:p>
        </p:txBody>
      </p:sp>
      <p:pic>
        <p:nvPicPr>
          <p:cNvPr id="324" name="Google Shape;324;p29" descr="Image result for domain name icon"/>
          <p:cNvPicPr preferRelativeResize="0"/>
          <p:nvPr/>
        </p:nvPicPr>
        <p:blipFill rotWithShape="1">
          <a:blip r:embed="rId6">
            <a:alphaModFix/>
          </a:blip>
          <a:srcRect/>
          <a:stretch/>
        </p:blipFill>
        <p:spPr>
          <a:xfrm>
            <a:off x="8486054" y="6092177"/>
            <a:ext cx="439448" cy="439448"/>
          </a:xfrm>
          <a:prstGeom prst="rect">
            <a:avLst/>
          </a:prstGeom>
          <a:noFill/>
          <a:ln>
            <a:noFill/>
          </a:ln>
        </p:spPr>
      </p:pic>
      <p:sp>
        <p:nvSpPr>
          <p:cNvPr id="325" name="Google Shape;325;p29"/>
          <p:cNvSpPr txBox="1"/>
          <p:nvPr/>
        </p:nvSpPr>
        <p:spPr>
          <a:xfrm>
            <a:off x="8875316" y="6127234"/>
            <a:ext cx="1648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5" action="ppaction://hlinksldjump"/>
              </a:rPr>
              <a:t>Domain Names</a:t>
            </a:r>
            <a:endParaRPr sz="1800" b="1">
              <a:solidFill>
                <a:srgbClr val="C55A11"/>
              </a:solidFill>
              <a:latin typeface="Calibri"/>
              <a:ea typeface="Calibri"/>
              <a:cs typeface="Calibri"/>
              <a:sym typeface="Calibri"/>
            </a:endParaRPr>
          </a:p>
        </p:txBody>
      </p:sp>
      <p:pic>
        <p:nvPicPr>
          <p:cNvPr id="326" name="Google Shape;326;p29"/>
          <p:cNvPicPr preferRelativeResize="0"/>
          <p:nvPr/>
        </p:nvPicPr>
        <p:blipFill rotWithShape="1">
          <a:blip r:embed="rId7">
            <a:alphaModFix/>
          </a:blip>
          <a:srcRect b="7373"/>
          <a:stretch/>
        </p:blipFill>
        <p:spPr>
          <a:xfrm>
            <a:off x="0" y="6026800"/>
            <a:ext cx="1023302" cy="831200"/>
          </a:xfrm>
          <a:prstGeom prst="rect">
            <a:avLst/>
          </a:prstGeom>
          <a:noFill/>
          <a:ln>
            <a:noFill/>
          </a:ln>
        </p:spPr>
      </p:pic>
      <p:pic>
        <p:nvPicPr>
          <p:cNvPr id="327" name="Google Shape;327;p29"/>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sp>
        <p:nvSpPr>
          <p:cNvPr id="328" name="Google Shape;328;p29"/>
          <p:cNvSpPr txBox="1"/>
          <p:nvPr/>
        </p:nvSpPr>
        <p:spPr>
          <a:xfrm>
            <a:off x="10308400" y="101725"/>
            <a:ext cx="1617000" cy="99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2400" dirty="0">
                <a:latin typeface="Calibri"/>
                <a:ea typeface="Calibri"/>
                <a:cs typeface="Calibri"/>
                <a:sym typeface="Calibri"/>
              </a:rPr>
              <a:t>By: </a:t>
            </a:r>
            <a:r>
              <a:rPr lang="en-CA" sz="2400" dirty="0" smtClean="0">
                <a:latin typeface="Calibri"/>
                <a:ea typeface="Calibri"/>
                <a:cs typeface="Calibri"/>
                <a:sym typeface="Calibri"/>
              </a:rPr>
              <a:t>Jaskaran Dhaliwal</a:t>
            </a:r>
            <a:endParaRPr sz="2400" dirty="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grpSp>
        <p:nvGrpSpPr>
          <p:cNvPr id="333" name="Google Shape;333;p30"/>
          <p:cNvGrpSpPr/>
          <p:nvPr/>
        </p:nvGrpSpPr>
        <p:grpSpPr>
          <a:xfrm>
            <a:off x="10641945" y="6092176"/>
            <a:ext cx="1352153" cy="439448"/>
            <a:chOff x="5598891" y="5389418"/>
            <a:chExt cx="1352153" cy="439448"/>
          </a:xfrm>
        </p:grpSpPr>
        <p:pic>
          <p:nvPicPr>
            <p:cNvPr id="334" name="Google Shape;334;p30"/>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335" name="Google Shape;335;p30"/>
            <p:cNvSpPr txBox="1"/>
            <p:nvPr/>
          </p:nvSpPr>
          <p:spPr>
            <a:xfrm>
              <a:off x="6033644" y="5459542"/>
              <a:ext cx="917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336" name="Google Shape;336;p30"/>
          <p:cNvSpPr txBox="1">
            <a:spLocks noGrp="1"/>
          </p:cNvSpPr>
          <p:nvPr>
            <p:ph type="title"/>
          </p:nvPr>
        </p:nvSpPr>
        <p:spPr>
          <a:xfrm>
            <a:off x="838200" y="-16617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u="sng">
                <a:solidFill>
                  <a:schemeClr val="hlink"/>
                </a:solidFill>
                <a:hlinkClick r:id="rId5" action="ppaction://hlinksldjump"/>
              </a:rPr>
              <a:t>4.3) Who Controls Domain Names?</a:t>
            </a:r>
            <a:endParaRPr/>
          </a:p>
        </p:txBody>
      </p:sp>
      <p:sp>
        <p:nvSpPr>
          <p:cNvPr id="337" name="Google Shape;337;p30"/>
          <p:cNvSpPr txBox="1">
            <a:spLocks noGrp="1"/>
          </p:cNvSpPr>
          <p:nvPr>
            <p:ph type="body" idx="1"/>
          </p:nvPr>
        </p:nvSpPr>
        <p:spPr>
          <a:xfrm>
            <a:off x="838200" y="943050"/>
            <a:ext cx="10515600" cy="4351200"/>
          </a:xfrm>
          <a:prstGeom prst="rect">
            <a:avLst/>
          </a:prstGeom>
          <a:noFill/>
          <a:ln>
            <a:noFill/>
          </a:ln>
        </p:spPr>
        <p:txBody>
          <a:bodyPr spcFirstLastPara="1" wrap="square" lIns="91425" tIns="45700" rIns="91425" bIns="45700" anchor="t" anchorCtr="0">
            <a:noAutofit/>
          </a:bodyPr>
          <a:lstStyle/>
          <a:p>
            <a:pPr marL="228600" lvl="0" indent="-215900" algn="l" rtl="0">
              <a:lnSpc>
                <a:spcPct val="90000"/>
              </a:lnSpc>
              <a:spcBef>
                <a:spcPts val="0"/>
              </a:spcBef>
              <a:spcAft>
                <a:spcPts val="0"/>
              </a:spcAft>
              <a:buClr>
                <a:schemeClr val="dk1"/>
              </a:buClr>
              <a:buSzPts val="2600"/>
              <a:buChar char="•"/>
            </a:pPr>
            <a:r>
              <a:rPr lang="en-CA" sz="2600"/>
              <a:t>Who Owns and Controls Domain Names and IP Addresses?</a:t>
            </a:r>
            <a:endParaRPr sz="2600"/>
          </a:p>
          <a:p>
            <a:pPr marL="1371600" lvl="0" indent="-393700" algn="l" rtl="0">
              <a:spcBef>
                <a:spcPts val="1000"/>
              </a:spcBef>
              <a:spcAft>
                <a:spcPts val="0"/>
              </a:spcAft>
              <a:buSzPts val="2600"/>
              <a:buChar char="➢"/>
            </a:pPr>
            <a:r>
              <a:rPr lang="en-CA" sz="2600"/>
              <a:t>All the IP addresses are controlled by the Internet Assigned Numbers Authority (IANA). </a:t>
            </a:r>
            <a:endParaRPr sz="2600"/>
          </a:p>
          <a:p>
            <a:pPr marL="1371600" lvl="0" indent="-393700" algn="l" rtl="0">
              <a:spcBef>
                <a:spcPts val="1000"/>
              </a:spcBef>
              <a:spcAft>
                <a:spcPts val="0"/>
              </a:spcAft>
              <a:buSzPts val="2600"/>
              <a:buChar char="➢"/>
            </a:pPr>
            <a:r>
              <a:rPr lang="en-CA" sz="2600"/>
              <a:t>The IANA is a non profit organization that oversees all IP address allocations. </a:t>
            </a:r>
            <a:endParaRPr sz="2600"/>
          </a:p>
          <a:p>
            <a:pPr marL="1371600" lvl="0" indent="-393700" algn="l" rtl="0">
              <a:spcBef>
                <a:spcPts val="1000"/>
              </a:spcBef>
              <a:spcAft>
                <a:spcPts val="0"/>
              </a:spcAft>
              <a:buSzPts val="2600"/>
              <a:buChar char="➢"/>
            </a:pPr>
            <a:r>
              <a:rPr lang="en-CA" sz="2600"/>
              <a:t>They also manage DNS roots.</a:t>
            </a:r>
            <a:endParaRPr sz="2600"/>
          </a:p>
          <a:p>
            <a:pPr marL="228600" lvl="0" indent="-215900" algn="l" rtl="0">
              <a:lnSpc>
                <a:spcPct val="90000"/>
              </a:lnSpc>
              <a:spcBef>
                <a:spcPts val="1000"/>
              </a:spcBef>
              <a:spcAft>
                <a:spcPts val="0"/>
              </a:spcAft>
              <a:buClr>
                <a:schemeClr val="dk1"/>
              </a:buClr>
              <a:buSzPts val="2600"/>
              <a:buChar char="•"/>
            </a:pPr>
            <a:r>
              <a:rPr lang="en-CA" sz="2600"/>
              <a:t>How can I register a Domain Name for my own use?</a:t>
            </a:r>
            <a:endParaRPr sz="2600"/>
          </a:p>
          <a:p>
            <a:pPr marL="1371600" lvl="0" indent="-393700" algn="l" rtl="0">
              <a:spcBef>
                <a:spcPts val="1000"/>
              </a:spcBef>
              <a:spcAft>
                <a:spcPts val="0"/>
              </a:spcAft>
              <a:buSzPts val="2600"/>
              <a:buChar char="➢"/>
            </a:pPr>
            <a:r>
              <a:rPr lang="en-CA" sz="2600"/>
              <a:t>Getting a domain name involves registering the name you want with an organisation called ICANN through a domain name registrar. </a:t>
            </a:r>
            <a:endParaRPr sz="2600"/>
          </a:p>
          <a:p>
            <a:pPr marL="1371600" lvl="0" indent="-393700" algn="l" rtl="0">
              <a:spcBef>
                <a:spcPts val="1000"/>
              </a:spcBef>
              <a:spcAft>
                <a:spcPts val="0"/>
              </a:spcAft>
              <a:buSzPts val="2600"/>
              <a:buChar char="➢"/>
            </a:pPr>
            <a:r>
              <a:rPr lang="en-CA" sz="2600"/>
              <a:t>Some examples of domain name registrar are GoDaddy and etc. </a:t>
            </a:r>
            <a:endParaRPr sz="2600"/>
          </a:p>
          <a:p>
            <a:pPr marL="1371600" lvl="0" indent="-393700" algn="l" rtl="0">
              <a:spcBef>
                <a:spcPts val="1000"/>
              </a:spcBef>
              <a:spcAft>
                <a:spcPts val="0"/>
              </a:spcAft>
              <a:buSzPts val="2600"/>
              <a:buChar char="➢"/>
            </a:pPr>
            <a:r>
              <a:rPr lang="en-CA" sz="2600"/>
              <a:t>This process often costs money.</a:t>
            </a:r>
            <a:endParaRPr sz="2600"/>
          </a:p>
        </p:txBody>
      </p:sp>
      <p:pic>
        <p:nvPicPr>
          <p:cNvPr id="338" name="Google Shape;338;p30" descr="Image result for domain name icon"/>
          <p:cNvPicPr preferRelativeResize="0"/>
          <p:nvPr/>
        </p:nvPicPr>
        <p:blipFill rotWithShape="1">
          <a:blip r:embed="rId6">
            <a:alphaModFix/>
          </a:blip>
          <a:srcRect/>
          <a:stretch/>
        </p:blipFill>
        <p:spPr>
          <a:xfrm>
            <a:off x="8486054" y="6092177"/>
            <a:ext cx="439448" cy="439448"/>
          </a:xfrm>
          <a:prstGeom prst="rect">
            <a:avLst/>
          </a:prstGeom>
          <a:noFill/>
          <a:ln>
            <a:noFill/>
          </a:ln>
        </p:spPr>
      </p:pic>
      <p:sp>
        <p:nvSpPr>
          <p:cNvPr id="339" name="Google Shape;339;p30"/>
          <p:cNvSpPr txBox="1"/>
          <p:nvPr/>
        </p:nvSpPr>
        <p:spPr>
          <a:xfrm>
            <a:off x="8875316" y="6127234"/>
            <a:ext cx="1648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5" action="ppaction://hlinksldjump"/>
              </a:rPr>
              <a:t>Domain Names</a:t>
            </a:r>
            <a:endParaRPr sz="1800" b="1">
              <a:solidFill>
                <a:srgbClr val="C55A11"/>
              </a:solidFill>
              <a:latin typeface="Calibri"/>
              <a:ea typeface="Calibri"/>
              <a:cs typeface="Calibri"/>
              <a:sym typeface="Calibri"/>
            </a:endParaRPr>
          </a:p>
        </p:txBody>
      </p:sp>
      <p:pic>
        <p:nvPicPr>
          <p:cNvPr id="340" name="Google Shape;340;p30"/>
          <p:cNvPicPr preferRelativeResize="0"/>
          <p:nvPr/>
        </p:nvPicPr>
        <p:blipFill rotWithShape="1">
          <a:blip r:embed="rId7">
            <a:alphaModFix/>
          </a:blip>
          <a:srcRect b="7373"/>
          <a:stretch/>
        </p:blipFill>
        <p:spPr>
          <a:xfrm>
            <a:off x="0" y="6026800"/>
            <a:ext cx="1023302" cy="831200"/>
          </a:xfrm>
          <a:prstGeom prst="rect">
            <a:avLst/>
          </a:prstGeom>
          <a:noFill/>
          <a:ln>
            <a:noFill/>
          </a:ln>
        </p:spPr>
      </p:pic>
      <p:pic>
        <p:nvPicPr>
          <p:cNvPr id="341" name="Google Shape;341;p30"/>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sp>
        <p:nvSpPr>
          <p:cNvPr id="342" name="Google Shape;342;p30"/>
          <p:cNvSpPr txBox="1"/>
          <p:nvPr/>
        </p:nvSpPr>
        <p:spPr>
          <a:xfrm>
            <a:off x="10308400" y="101725"/>
            <a:ext cx="1617000" cy="99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2400" dirty="0">
                <a:latin typeface="Calibri"/>
                <a:ea typeface="Calibri"/>
                <a:cs typeface="Calibri"/>
                <a:sym typeface="Calibri"/>
              </a:rPr>
              <a:t>By: </a:t>
            </a:r>
            <a:r>
              <a:rPr lang="en-CA" sz="2400" dirty="0" smtClean="0">
                <a:latin typeface="Calibri"/>
                <a:ea typeface="Calibri"/>
                <a:cs typeface="Calibri"/>
                <a:sym typeface="Calibri"/>
              </a:rPr>
              <a:t>Jaskaran Dhaliwal</a:t>
            </a:r>
            <a:endParaRPr sz="2400" dirty="0">
              <a:latin typeface="Calibri"/>
              <a:ea typeface="Calibri"/>
              <a:cs typeface="Calibri"/>
              <a:sym typeface="Calibri"/>
            </a:endParaRPr>
          </a:p>
        </p:txBody>
      </p:sp>
      <p:pic>
        <p:nvPicPr>
          <p:cNvPr id="343" name="Google Shape;343;p30" descr="Image result for iana"/>
          <p:cNvPicPr preferRelativeResize="0"/>
          <p:nvPr/>
        </p:nvPicPr>
        <p:blipFill>
          <a:blip r:embed="rId9">
            <a:alphaModFix/>
          </a:blip>
          <a:stretch>
            <a:fillRect/>
          </a:stretch>
        </p:blipFill>
        <p:spPr>
          <a:xfrm>
            <a:off x="8612725" y="2950500"/>
            <a:ext cx="3381375" cy="1285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31"/>
          <p:cNvGrpSpPr/>
          <p:nvPr/>
        </p:nvGrpSpPr>
        <p:grpSpPr>
          <a:xfrm>
            <a:off x="10641945" y="6092176"/>
            <a:ext cx="1320354" cy="439448"/>
            <a:chOff x="5598891" y="5389418"/>
            <a:chExt cx="1320354" cy="439448"/>
          </a:xfrm>
        </p:grpSpPr>
        <p:pic>
          <p:nvPicPr>
            <p:cNvPr id="349" name="Google Shape;349;p31"/>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350" name="Google Shape;350;p31"/>
            <p:cNvSpPr txBox="1"/>
            <p:nvPr/>
          </p:nvSpPr>
          <p:spPr>
            <a:xfrm>
              <a:off x="6033645" y="5459542"/>
              <a:ext cx="88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351" name="Google Shape;351;p3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5) Mail &amp; Other Servers</a:t>
            </a:r>
            <a:endParaRPr/>
          </a:p>
        </p:txBody>
      </p:sp>
      <p:sp>
        <p:nvSpPr>
          <p:cNvPr id="352" name="Google Shape;352;p3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CA"/>
              <a:t>Section Topics</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5" action="ppaction://hlinksldjump"/>
              </a:rPr>
              <a:t>Mail Servers</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6" action="ppaction://hlinksldjump"/>
              </a:rPr>
              <a:t>File Servers</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7" action="ppaction://hlinksldjump"/>
              </a:rPr>
              <a:t>Database Servers</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
              </a:rPr>
              <a:t>Other Types of Servers</a:t>
            </a:r>
            <a:endParaRPr/>
          </a:p>
        </p:txBody>
      </p:sp>
      <p:pic>
        <p:nvPicPr>
          <p:cNvPr id="353" name="Google Shape;353;p31" descr="Image result for MAil Server"/>
          <p:cNvPicPr preferRelativeResize="0"/>
          <p:nvPr/>
        </p:nvPicPr>
        <p:blipFill rotWithShape="1">
          <a:blip r:embed="rId8">
            <a:alphaModFix/>
          </a:blip>
          <a:srcRect/>
          <a:stretch/>
        </p:blipFill>
        <p:spPr>
          <a:xfrm>
            <a:off x="5628528" y="1620044"/>
            <a:ext cx="4631578" cy="3308270"/>
          </a:xfrm>
          <a:prstGeom prst="rect">
            <a:avLst/>
          </a:prstGeom>
          <a:noFill/>
          <a:ln>
            <a:noFill/>
          </a:ln>
        </p:spPr>
      </p:pic>
      <p:pic>
        <p:nvPicPr>
          <p:cNvPr id="354" name="Google Shape;354;p31" descr="Related image"/>
          <p:cNvPicPr preferRelativeResize="0"/>
          <p:nvPr/>
        </p:nvPicPr>
        <p:blipFill rotWithShape="1">
          <a:blip r:embed="rId9">
            <a:alphaModFix/>
          </a:blip>
          <a:srcRect/>
          <a:stretch/>
        </p:blipFill>
        <p:spPr>
          <a:xfrm>
            <a:off x="9187048" y="6092176"/>
            <a:ext cx="486990" cy="486990"/>
          </a:xfrm>
          <a:prstGeom prst="rect">
            <a:avLst/>
          </a:prstGeom>
          <a:noFill/>
          <a:ln>
            <a:noFill/>
          </a:ln>
        </p:spPr>
      </p:pic>
      <p:sp>
        <p:nvSpPr>
          <p:cNvPr id="355" name="Google Shape;355;p31"/>
          <p:cNvSpPr txBox="1"/>
          <p:nvPr/>
        </p:nvSpPr>
        <p:spPr>
          <a:xfrm>
            <a:off x="9674038" y="6162292"/>
            <a:ext cx="88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10" action="ppaction://hlinksldjump"/>
              </a:rPr>
              <a:t>Servers</a:t>
            </a:r>
            <a:endParaRPr sz="1800" b="1">
              <a:solidFill>
                <a:srgbClr val="C55A11"/>
              </a:solidFill>
              <a:latin typeface="Calibri"/>
              <a:ea typeface="Calibri"/>
              <a:cs typeface="Calibri"/>
              <a:sym typeface="Calibri"/>
            </a:endParaRPr>
          </a:p>
        </p:txBody>
      </p:sp>
      <p:pic>
        <p:nvPicPr>
          <p:cNvPr id="356" name="Google Shape;356;p31"/>
          <p:cNvPicPr preferRelativeResize="0"/>
          <p:nvPr/>
        </p:nvPicPr>
        <p:blipFill rotWithShape="1">
          <a:blip r:embed="rId11">
            <a:alphaModFix/>
          </a:blip>
          <a:srcRect b="7373"/>
          <a:stretch/>
        </p:blipFill>
        <p:spPr>
          <a:xfrm>
            <a:off x="0" y="6026800"/>
            <a:ext cx="1023302" cy="831200"/>
          </a:xfrm>
          <a:prstGeom prst="rect">
            <a:avLst/>
          </a:prstGeom>
          <a:noFill/>
          <a:ln>
            <a:noFill/>
          </a:ln>
        </p:spPr>
      </p:pic>
      <p:pic>
        <p:nvPicPr>
          <p:cNvPr id="357" name="Google Shape;357;p31"/>
          <p:cNvPicPr preferRelativeResize="0"/>
          <p:nvPr/>
        </p:nvPicPr>
        <p:blipFill rotWithShape="1">
          <a:blip r:embed="rId12">
            <a:alphaModFix/>
          </a:blip>
          <a:srcRect l="21687" t="13991" r="22142" b="13702"/>
          <a:stretch/>
        </p:blipFill>
        <p:spPr>
          <a:xfrm>
            <a:off x="108238" y="5247800"/>
            <a:ext cx="806825" cy="779000"/>
          </a:xfrm>
          <a:prstGeom prst="rect">
            <a:avLst/>
          </a:prstGeom>
          <a:noFill/>
          <a:ln>
            <a:noFill/>
          </a:ln>
        </p:spPr>
      </p:pic>
      <p:sp>
        <p:nvSpPr>
          <p:cNvPr id="358" name="Google Shape;358;p31"/>
          <p:cNvSpPr txBox="1"/>
          <p:nvPr/>
        </p:nvSpPr>
        <p:spPr>
          <a:xfrm>
            <a:off x="223175" y="375850"/>
            <a:ext cx="11511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latin typeface="Calibri"/>
                <a:ea typeface="Calibri"/>
                <a:cs typeface="Calibri"/>
                <a:sym typeface="Calibri"/>
              </a:rPr>
              <a:t>Amrit Shoker</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Table of Contents</a:t>
            </a:r>
            <a:endParaRPr/>
          </a:p>
        </p:txBody>
      </p:sp>
      <p:sp>
        <p:nvSpPr>
          <p:cNvPr id="102" name="Google Shape;102;p14"/>
          <p:cNvSpPr txBox="1">
            <a:spLocks noGrp="1"/>
          </p:cNvSpPr>
          <p:nvPr>
            <p:ph type="body" idx="1"/>
          </p:nvPr>
        </p:nvSpPr>
        <p:spPr>
          <a:xfrm>
            <a:off x="1023300" y="1825625"/>
            <a:ext cx="10515600" cy="4351200"/>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CA" u="sng">
                <a:solidFill>
                  <a:schemeClr val="hlink"/>
                </a:solidFill>
                <a:hlinkClick r:id="rId3" action="ppaction://hlinksldjump"/>
              </a:rPr>
              <a:t>Some Useful Documentation</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CA" u="sng">
                <a:solidFill>
                  <a:schemeClr val="hlink"/>
                </a:solidFill>
                <a:hlinkClick r:id="rId4" action="ppaction://hlinksldjump"/>
              </a:rPr>
              <a:t>Some Basic Concepts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CA" u="sng">
                <a:solidFill>
                  <a:schemeClr val="hlink"/>
                </a:solidFill>
                <a:hlinkClick r:id="rId5" action="ppaction://hlinksldjump"/>
              </a:rPr>
              <a:t>Web Servers &amp; Web Pages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CA" u="sng">
                <a:solidFill>
                  <a:schemeClr val="hlink"/>
                </a:solidFill>
                <a:hlinkClick r:id="rId6" action="ppaction://hlinksldjump"/>
              </a:rPr>
              <a:t>Domain Names &amp; IP Addresses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CA" u="sng">
                <a:solidFill>
                  <a:schemeClr val="hlink"/>
                </a:solidFill>
                <a:hlinkClick r:id="rId7" action="ppaction://hlinksldjump"/>
              </a:rPr>
              <a:t>Mail Servers &amp; Other Types of Servers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CA" u="sng">
                <a:solidFill>
                  <a:schemeClr val="hlink"/>
                </a:solidFill>
                <a:hlinkClick r:id="rId8" action="ppaction://hlinksldjump"/>
              </a:rPr>
              <a:t>Network Routing &amp; ISPs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CA" u="sng">
                <a:solidFill>
                  <a:schemeClr val="hlink"/>
                </a:solidFill>
                <a:hlinkClick r:id="rId9" action="ppaction://hlinksldjump"/>
              </a:rPr>
              <a:t>Local Area &amp; Wide Area Networks &amp; VPNs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103" name="Google Shape;103;p14"/>
          <p:cNvPicPr preferRelativeResize="0"/>
          <p:nvPr/>
        </p:nvPicPr>
        <p:blipFill rotWithShape="1">
          <a:blip r:embed="rId10">
            <a:alphaModFix/>
          </a:blip>
          <a:srcRect b="7373"/>
          <a:stretch/>
        </p:blipFill>
        <p:spPr>
          <a:xfrm>
            <a:off x="0" y="6026800"/>
            <a:ext cx="1023302" cy="831200"/>
          </a:xfrm>
          <a:prstGeom prst="rect">
            <a:avLst/>
          </a:prstGeom>
          <a:noFill/>
          <a:ln>
            <a:noFill/>
          </a:ln>
        </p:spPr>
      </p:pic>
      <p:pic>
        <p:nvPicPr>
          <p:cNvPr id="104" name="Google Shape;104;p14"/>
          <p:cNvPicPr preferRelativeResize="0"/>
          <p:nvPr/>
        </p:nvPicPr>
        <p:blipFill rotWithShape="1">
          <a:blip r:embed="rId11">
            <a:alphaModFix/>
          </a:blip>
          <a:srcRect l="21687" t="13991" r="22142" b="13702"/>
          <a:stretch/>
        </p:blipFill>
        <p:spPr>
          <a:xfrm>
            <a:off x="108238" y="5247800"/>
            <a:ext cx="806825" cy="779000"/>
          </a:xfrm>
          <a:prstGeom prst="rect">
            <a:avLst/>
          </a:prstGeom>
          <a:noFill/>
          <a:ln>
            <a:noFill/>
          </a:ln>
        </p:spPr>
      </p:pic>
      <p:pic>
        <p:nvPicPr>
          <p:cNvPr id="105" name="Google Shape;105;p14" descr="Image result for internet clipart"/>
          <p:cNvPicPr preferRelativeResize="0"/>
          <p:nvPr/>
        </p:nvPicPr>
        <p:blipFill>
          <a:blip r:embed="rId12">
            <a:alphaModFix/>
          </a:blip>
          <a:stretch>
            <a:fillRect/>
          </a:stretch>
        </p:blipFill>
        <p:spPr>
          <a:xfrm>
            <a:off x="7175675" y="369775"/>
            <a:ext cx="4178125" cy="4178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32"/>
          <p:cNvGrpSpPr/>
          <p:nvPr/>
        </p:nvGrpSpPr>
        <p:grpSpPr>
          <a:xfrm>
            <a:off x="10641945" y="6092176"/>
            <a:ext cx="1320354" cy="439448"/>
            <a:chOff x="5598891" y="5389418"/>
            <a:chExt cx="1320354" cy="439448"/>
          </a:xfrm>
        </p:grpSpPr>
        <p:pic>
          <p:nvPicPr>
            <p:cNvPr id="364" name="Google Shape;364;p32"/>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365" name="Google Shape;365;p32"/>
            <p:cNvSpPr txBox="1"/>
            <p:nvPr/>
          </p:nvSpPr>
          <p:spPr>
            <a:xfrm>
              <a:off x="6033645" y="5459542"/>
              <a:ext cx="88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366" name="Google Shape;366;p3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u="sng">
                <a:solidFill>
                  <a:schemeClr val="hlink"/>
                </a:solidFill>
                <a:hlinkClick r:id="rId5" action="ppaction://hlinksldjump"/>
              </a:rPr>
              <a:t>5.1) Mail Servers</a:t>
            </a:r>
            <a:endParaRPr/>
          </a:p>
        </p:txBody>
      </p:sp>
      <p:sp>
        <p:nvSpPr>
          <p:cNvPr id="367" name="Google Shape;367;p32"/>
          <p:cNvSpPr txBox="1">
            <a:spLocks noGrp="1"/>
          </p:cNvSpPr>
          <p:nvPr>
            <p:ph type="body" idx="1"/>
          </p:nvPr>
        </p:nvSpPr>
        <p:spPr>
          <a:xfrm>
            <a:off x="739800" y="1363175"/>
            <a:ext cx="10515600" cy="4351200"/>
          </a:xfrm>
          <a:prstGeom prst="rect">
            <a:avLst/>
          </a:prstGeom>
          <a:noFill/>
          <a:ln>
            <a:noFill/>
          </a:ln>
        </p:spPr>
        <p:txBody>
          <a:bodyPr spcFirstLastPara="1" wrap="square" lIns="91425" tIns="45700" rIns="91425" bIns="45700" anchor="t" anchorCtr="0">
            <a:noAutofit/>
          </a:bodyPr>
          <a:lstStyle/>
          <a:p>
            <a:pPr marL="228600" lvl="0" indent="-140335" algn="l" rtl="0">
              <a:lnSpc>
                <a:spcPct val="70000"/>
              </a:lnSpc>
              <a:spcBef>
                <a:spcPts val="0"/>
              </a:spcBef>
              <a:spcAft>
                <a:spcPts val="0"/>
              </a:spcAft>
              <a:buClr>
                <a:schemeClr val="dk1"/>
              </a:buClr>
              <a:buSzPts val="1200"/>
              <a:buChar char="•"/>
            </a:pPr>
            <a:r>
              <a:rPr lang="en-CA" sz="1200" b="1" u="sng"/>
              <a:t>Downloaded Mail</a:t>
            </a:r>
            <a:endParaRPr sz="1200" b="1" u="sng"/>
          </a:p>
          <a:p>
            <a:pPr marL="685800" lvl="1" indent="-163830" algn="l" rtl="0">
              <a:lnSpc>
                <a:spcPct val="70000"/>
              </a:lnSpc>
              <a:spcBef>
                <a:spcPts val="500"/>
              </a:spcBef>
              <a:spcAft>
                <a:spcPts val="0"/>
              </a:spcAft>
              <a:buClr>
                <a:schemeClr val="dk1"/>
              </a:buClr>
              <a:buSzPts val="1200"/>
              <a:buChar char="•"/>
            </a:pPr>
            <a:r>
              <a:rPr lang="en-CA" sz="1200"/>
              <a:t>What is SMTP / POP3?</a:t>
            </a:r>
            <a:endParaRPr sz="1200"/>
          </a:p>
          <a:p>
            <a:pPr marL="0" lvl="0" indent="0" algn="l" rtl="0">
              <a:spcBef>
                <a:spcPts val="0"/>
              </a:spcBef>
              <a:spcAft>
                <a:spcPts val="0"/>
              </a:spcAft>
              <a:buNone/>
            </a:pPr>
            <a:r>
              <a:rPr lang="en-CA" sz="1200">
                <a:highlight>
                  <a:srgbClr val="FFFFFF"/>
                </a:highlight>
                <a:latin typeface="Arial"/>
                <a:ea typeface="Arial"/>
                <a:cs typeface="Arial"/>
                <a:sym typeface="Arial"/>
              </a:rPr>
              <a:t>SMTP stands for Simple Mail Transfer Protocol and is used for sending and delivering mail from a pc to a server and get them to another pc. POP stands for Post Office Protocol and it allows the user of a pc to pick up the message sent via another pc and download it into its own inbox for viewing. POP3 is the latest version of the Post Office Protocol, and it’s been used since 1996; it uses port 110.</a:t>
            </a:r>
            <a:endParaRPr sz="1200"/>
          </a:p>
          <a:p>
            <a:pPr marL="685800" lvl="1" indent="-163830" algn="l" rtl="0">
              <a:lnSpc>
                <a:spcPct val="70000"/>
              </a:lnSpc>
              <a:spcBef>
                <a:spcPts val="500"/>
              </a:spcBef>
              <a:spcAft>
                <a:spcPts val="0"/>
              </a:spcAft>
              <a:buClr>
                <a:schemeClr val="dk1"/>
              </a:buClr>
              <a:buSzPts val="1200"/>
              <a:buChar char="•"/>
            </a:pPr>
            <a:r>
              <a:rPr lang="en-CA" sz="1200"/>
              <a:t>What are some common Mail Clients</a:t>
            </a:r>
            <a:endParaRPr sz="1200"/>
          </a:p>
          <a:p>
            <a:pPr marL="228600" lvl="0" indent="-190500" algn="l" rtl="0">
              <a:spcBef>
                <a:spcPts val="0"/>
              </a:spcBef>
              <a:spcAft>
                <a:spcPts val="0"/>
              </a:spcAft>
              <a:buSzPts val="1200"/>
              <a:buChar char="•"/>
            </a:pPr>
            <a:r>
              <a:rPr lang="en-CA" sz="1200">
                <a:highlight>
                  <a:srgbClr val="FFFFFF"/>
                </a:highlight>
                <a:latin typeface="Arial"/>
                <a:ea typeface="Arial"/>
                <a:cs typeface="Arial"/>
                <a:sym typeface="Arial"/>
              </a:rPr>
              <a:t>#1 Gmail </a:t>
            </a:r>
            <a:endParaRPr sz="1200">
              <a:highlight>
                <a:srgbClr val="FFFFFF"/>
              </a:highlight>
              <a:latin typeface="Arial"/>
              <a:ea typeface="Arial"/>
              <a:cs typeface="Arial"/>
              <a:sym typeface="Arial"/>
            </a:endParaRPr>
          </a:p>
          <a:p>
            <a:pPr marL="228600" lvl="0" indent="-190500" algn="l" rtl="0">
              <a:spcBef>
                <a:spcPts val="0"/>
              </a:spcBef>
              <a:spcAft>
                <a:spcPts val="0"/>
              </a:spcAft>
              <a:buSzPts val="1200"/>
              <a:buChar char="•"/>
            </a:pPr>
            <a:r>
              <a:rPr lang="en-CA" sz="1200">
                <a:highlight>
                  <a:srgbClr val="FFFFFF"/>
                </a:highlight>
                <a:latin typeface="Arial"/>
                <a:ea typeface="Arial"/>
                <a:cs typeface="Arial"/>
                <a:sym typeface="Arial"/>
              </a:rPr>
              <a:t>#2 Apple iPhone</a:t>
            </a:r>
            <a:endParaRPr sz="1200">
              <a:highlight>
                <a:srgbClr val="FFFFFF"/>
              </a:highlight>
              <a:latin typeface="Arial"/>
              <a:ea typeface="Arial"/>
              <a:cs typeface="Arial"/>
              <a:sym typeface="Arial"/>
            </a:endParaRPr>
          </a:p>
          <a:p>
            <a:pPr marL="228600" lvl="0" indent="-190500" algn="l" rtl="0">
              <a:spcBef>
                <a:spcPts val="0"/>
              </a:spcBef>
              <a:spcAft>
                <a:spcPts val="0"/>
              </a:spcAft>
              <a:buSzPts val="1200"/>
              <a:buChar char="•"/>
            </a:pPr>
            <a:r>
              <a:rPr lang="en-CA" sz="1200">
                <a:highlight>
                  <a:srgbClr val="FFFFFF"/>
                </a:highlight>
                <a:latin typeface="Arial"/>
                <a:ea typeface="Arial"/>
                <a:cs typeface="Arial"/>
                <a:sym typeface="Arial"/>
              </a:rPr>
              <a:t>#3 Outlook </a:t>
            </a:r>
            <a:endParaRPr sz="1200">
              <a:highlight>
                <a:srgbClr val="FFFFFF"/>
              </a:highlight>
              <a:latin typeface="Arial"/>
              <a:ea typeface="Arial"/>
              <a:cs typeface="Arial"/>
              <a:sym typeface="Arial"/>
            </a:endParaRPr>
          </a:p>
          <a:p>
            <a:pPr marL="228600" lvl="0" indent="-190500" algn="l" rtl="0">
              <a:spcBef>
                <a:spcPts val="0"/>
              </a:spcBef>
              <a:spcAft>
                <a:spcPts val="0"/>
              </a:spcAft>
              <a:buSzPts val="1200"/>
              <a:buChar char="•"/>
            </a:pPr>
            <a:r>
              <a:rPr lang="en-CA" sz="1200">
                <a:highlight>
                  <a:srgbClr val="FFFFFF"/>
                </a:highlight>
                <a:latin typeface="Arial"/>
                <a:ea typeface="Arial"/>
                <a:cs typeface="Arial"/>
                <a:sym typeface="Arial"/>
              </a:rPr>
              <a:t>#4 Apple iPad </a:t>
            </a:r>
            <a:endParaRPr sz="1200">
              <a:highlight>
                <a:srgbClr val="FFFFFF"/>
              </a:highlight>
              <a:latin typeface="Arial"/>
              <a:ea typeface="Arial"/>
              <a:cs typeface="Arial"/>
              <a:sym typeface="Arial"/>
            </a:endParaRPr>
          </a:p>
          <a:p>
            <a:pPr marL="228600" lvl="0" indent="-190500" algn="l" rtl="0">
              <a:spcBef>
                <a:spcPts val="0"/>
              </a:spcBef>
              <a:spcAft>
                <a:spcPts val="0"/>
              </a:spcAft>
              <a:buSzPts val="1200"/>
              <a:buChar char="•"/>
            </a:pPr>
            <a:r>
              <a:rPr lang="en-CA" sz="1200">
                <a:highlight>
                  <a:srgbClr val="FFFFFF"/>
                </a:highlight>
                <a:latin typeface="Arial"/>
                <a:ea typeface="Arial"/>
                <a:cs typeface="Arial"/>
                <a:sym typeface="Arial"/>
              </a:rPr>
              <a:t>#5 Apple Mail </a:t>
            </a:r>
            <a:endParaRPr sz="1200">
              <a:highlight>
                <a:srgbClr val="FFFFFF"/>
              </a:highlight>
              <a:latin typeface="Arial"/>
              <a:ea typeface="Arial"/>
              <a:cs typeface="Arial"/>
              <a:sym typeface="Arial"/>
            </a:endParaRPr>
          </a:p>
          <a:p>
            <a:pPr marL="228600" lvl="0" indent="-190500" algn="l" rtl="0">
              <a:spcBef>
                <a:spcPts val="0"/>
              </a:spcBef>
              <a:spcAft>
                <a:spcPts val="0"/>
              </a:spcAft>
              <a:buSzPts val="1200"/>
              <a:buChar char="•"/>
            </a:pPr>
            <a:r>
              <a:rPr lang="en-CA" sz="1200">
                <a:highlight>
                  <a:srgbClr val="FFFFFF"/>
                </a:highlight>
                <a:latin typeface="Arial"/>
                <a:ea typeface="Arial"/>
                <a:cs typeface="Arial"/>
                <a:sym typeface="Arial"/>
              </a:rPr>
              <a:t>#6 Yahoo! Mail </a:t>
            </a:r>
            <a:endParaRPr sz="1200">
              <a:highlight>
                <a:srgbClr val="FFFFFF"/>
              </a:highlight>
              <a:latin typeface="Arial"/>
              <a:ea typeface="Arial"/>
              <a:cs typeface="Arial"/>
              <a:sym typeface="Arial"/>
            </a:endParaRPr>
          </a:p>
          <a:p>
            <a:pPr marL="228600" lvl="0" indent="-190500" algn="l" rtl="0">
              <a:spcBef>
                <a:spcPts val="0"/>
              </a:spcBef>
              <a:spcAft>
                <a:spcPts val="0"/>
              </a:spcAft>
              <a:buSzPts val="1200"/>
              <a:buChar char="•"/>
            </a:pPr>
            <a:r>
              <a:rPr lang="en-CA" sz="1200">
                <a:highlight>
                  <a:srgbClr val="FFFFFF"/>
                </a:highlight>
                <a:latin typeface="Arial"/>
                <a:ea typeface="Arial"/>
                <a:cs typeface="Arial"/>
                <a:sym typeface="Arial"/>
              </a:rPr>
              <a:t>#7 Google Android </a:t>
            </a:r>
            <a:endParaRPr sz="1200">
              <a:highlight>
                <a:srgbClr val="FFFFFF"/>
              </a:highlight>
              <a:latin typeface="Arial"/>
              <a:ea typeface="Arial"/>
              <a:cs typeface="Arial"/>
              <a:sym typeface="Arial"/>
            </a:endParaRPr>
          </a:p>
          <a:p>
            <a:pPr marL="228600" lvl="0" indent="-190500" algn="l" rtl="0">
              <a:spcBef>
                <a:spcPts val="0"/>
              </a:spcBef>
              <a:spcAft>
                <a:spcPts val="0"/>
              </a:spcAft>
              <a:buSzPts val="1200"/>
              <a:buChar char="•"/>
            </a:pPr>
            <a:r>
              <a:rPr lang="en-CA" sz="1200">
                <a:highlight>
                  <a:srgbClr val="FFFFFF"/>
                </a:highlight>
                <a:latin typeface="Arial"/>
                <a:ea typeface="Arial"/>
                <a:cs typeface="Arial"/>
                <a:sym typeface="Arial"/>
              </a:rPr>
              <a:t>#8 Outlook.com </a:t>
            </a:r>
            <a:endParaRPr sz="1200">
              <a:highlight>
                <a:srgbClr val="FFFFFF"/>
              </a:highlight>
              <a:latin typeface="Arial"/>
              <a:ea typeface="Arial"/>
              <a:cs typeface="Arial"/>
              <a:sym typeface="Arial"/>
            </a:endParaRPr>
          </a:p>
          <a:p>
            <a:pPr marL="228600" lvl="0" indent="-190500" algn="l" rtl="0">
              <a:spcBef>
                <a:spcPts val="0"/>
              </a:spcBef>
              <a:spcAft>
                <a:spcPts val="0"/>
              </a:spcAft>
              <a:buSzPts val="1200"/>
              <a:buChar char="•"/>
            </a:pPr>
            <a:r>
              <a:rPr lang="en-CA" sz="1200">
                <a:highlight>
                  <a:srgbClr val="FFFFFF"/>
                </a:highlight>
                <a:latin typeface="Arial"/>
                <a:ea typeface="Arial"/>
                <a:cs typeface="Arial"/>
                <a:sym typeface="Arial"/>
              </a:rPr>
              <a:t>#9 Samsung Mail</a:t>
            </a:r>
            <a:endParaRPr sz="1200">
              <a:highlight>
                <a:srgbClr val="FFFFFF"/>
              </a:highlight>
              <a:latin typeface="Arial"/>
              <a:ea typeface="Arial"/>
              <a:cs typeface="Arial"/>
              <a:sym typeface="Arial"/>
            </a:endParaRPr>
          </a:p>
          <a:p>
            <a:pPr marL="228600" lvl="0" indent="-190500" algn="l" rtl="0">
              <a:spcBef>
                <a:spcPts val="0"/>
              </a:spcBef>
              <a:spcAft>
                <a:spcPts val="0"/>
              </a:spcAft>
              <a:buSzPts val="1200"/>
              <a:buChar char="•"/>
            </a:pPr>
            <a:r>
              <a:rPr lang="en-CA" sz="1200">
                <a:highlight>
                  <a:srgbClr val="FFFFFF"/>
                </a:highlight>
                <a:latin typeface="Arial"/>
                <a:ea typeface="Arial"/>
                <a:cs typeface="Arial"/>
                <a:sym typeface="Arial"/>
              </a:rPr>
              <a:t>#10 Thunderbird</a:t>
            </a:r>
            <a:endParaRPr sz="1200"/>
          </a:p>
          <a:p>
            <a:pPr marL="685800" lvl="1" indent="-163830" algn="l" rtl="0">
              <a:lnSpc>
                <a:spcPct val="70000"/>
              </a:lnSpc>
              <a:spcBef>
                <a:spcPts val="500"/>
              </a:spcBef>
              <a:spcAft>
                <a:spcPts val="0"/>
              </a:spcAft>
              <a:buClr>
                <a:schemeClr val="dk1"/>
              </a:buClr>
              <a:buSzPts val="1200"/>
              <a:buChar char="•"/>
            </a:pPr>
            <a:r>
              <a:rPr lang="en-CA" sz="1200"/>
              <a:t>What are some advantages of downloaded mail?</a:t>
            </a:r>
            <a:endParaRPr sz="1200">
              <a:latin typeface="Arial"/>
              <a:ea typeface="Arial"/>
              <a:cs typeface="Arial"/>
              <a:sym typeface="Arial"/>
            </a:endParaRPr>
          </a:p>
          <a:p>
            <a:pPr marL="469900" lvl="0" indent="-304800" algn="l" rtl="0">
              <a:spcBef>
                <a:spcPts val="0"/>
              </a:spcBef>
              <a:spcAft>
                <a:spcPts val="0"/>
              </a:spcAft>
              <a:buClr>
                <a:schemeClr val="dk1"/>
              </a:buClr>
              <a:buSzPts val="1200"/>
              <a:buFont typeface="Proxima Nova"/>
              <a:buChar char="●"/>
            </a:pPr>
            <a:r>
              <a:rPr lang="en-CA" sz="1200">
                <a:highlight>
                  <a:srgbClr val="FFFFFF"/>
                </a:highlight>
                <a:latin typeface="Arial"/>
                <a:ea typeface="Arial"/>
                <a:cs typeface="Arial"/>
                <a:sym typeface="Arial"/>
              </a:rPr>
              <a:t>Its a 2 way communication between the client and server and allows many devices to work on a project together.</a:t>
            </a:r>
            <a:endParaRPr sz="1200">
              <a:highlight>
                <a:srgbClr val="FFFFFF"/>
              </a:highlight>
              <a:latin typeface="Arial"/>
              <a:ea typeface="Arial"/>
              <a:cs typeface="Arial"/>
              <a:sym typeface="Arial"/>
            </a:endParaRPr>
          </a:p>
          <a:p>
            <a:pPr marL="469900" lvl="0" indent="-304800" algn="l" rtl="0">
              <a:spcBef>
                <a:spcPts val="0"/>
              </a:spcBef>
              <a:spcAft>
                <a:spcPts val="0"/>
              </a:spcAft>
              <a:buClr>
                <a:schemeClr val="dk1"/>
              </a:buClr>
              <a:buSzPts val="1200"/>
              <a:buFont typeface="Proxima Nova"/>
              <a:buChar char="●"/>
            </a:pPr>
            <a:r>
              <a:rPr lang="en-CA" sz="1200">
                <a:highlight>
                  <a:srgbClr val="FFFFFF"/>
                </a:highlight>
                <a:latin typeface="Arial"/>
                <a:ea typeface="Arial"/>
                <a:cs typeface="Arial"/>
                <a:sym typeface="Arial"/>
              </a:rPr>
              <a:t>Emails are always on the server so they can be accessed by any device with an internet connection</a:t>
            </a:r>
            <a:endParaRPr sz="1200">
              <a:highlight>
                <a:srgbClr val="FFFFFF"/>
              </a:highlight>
              <a:latin typeface="Arial"/>
              <a:ea typeface="Arial"/>
              <a:cs typeface="Arial"/>
              <a:sym typeface="Arial"/>
            </a:endParaRPr>
          </a:p>
          <a:p>
            <a:pPr marL="469900" lvl="0" indent="-304800" algn="l" rtl="0">
              <a:spcBef>
                <a:spcPts val="0"/>
              </a:spcBef>
              <a:spcAft>
                <a:spcPts val="0"/>
              </a:spcAft>
              <a:buClr>
                <a:schemeClr val="dk1"/>
              </a:buClr>
              <a:buSzPts val="1200"/>
              <a:buFont typeface="Proxima Nova"/>
              <a:buChar char="●"/>
            </a:pPr>
            <a:r>
              <a:rPr lang="en-CA" sz="1200">
                <a:highlight>
                  <a:srgbClr val="FFFFFF"/>
                </a:highlight>
                <a:latin typeface="Arial"/>
                <a:ea typeface="Arial"/>
                <a:cs typeface="Arial"/>
                <a:sym typeface="Arial"/>
              </a:rPr>
              <a:t>It’s possible to recover the emails if they are lost by one pc</a:t>
            </a:r>
            <a:endParaRPr sz="1200">
              <a:highlight>
                <a:srgbClr val="FFFFFF"/>
              </a:highlight>
              <a:latin typeface="Arial"/>
              <a:ea typeface="Arial"/>
              <a:cs typeface="Arial"/>
              <a:sym typeface="Arial"/>
            </a:endParaRPr>
          </a:p>
          <a:p>
            <a:pPr marL="469900" lvl="0" indent="-304800" algn="l" rtl="0">
              <a:spcBef>
                <a:spcPts val="0"/>
              </a:spcBef>
              <a:spcAft>
                <a:spcPts val="0"/>
              </a:spcAft>
              <a:buClr>
                <a:schemeClr val="dk1"/>
              </a:buClr>
              <a:buSzPts val="1200"/>
              <a:buFont typeface="Proxima Nova"/>
              <a:buChar char="●"/>
            </a:pPr>
            <a:r>
              <a:rPr lang="en-CA" sz="1200">
                <a:highlight>
                  <a:srgbClr val="FFFFFF"/>
                </a:highlight>
                <a:latin typeface="Arial"/>
                <a:ea typeface="Arial"/>
                <a:cs typeface="Arial"/>
                <a:sym typeface="Arial"/>
              </a:rPr>
              <a:t>Doesn’t use local space since it isn’t directly downloaded to the device</a:t>
            </a:r>
            <a:endParaRPr sz="1200">
              <a:highlight>
                <a:srgbClr val="FFFFFF"/>
              </a:highlight>
              <a:latin typeface="Arial"/>
              <a:ea typeface="Arial"/>
              <a:cs typeface="Arial"/>
              <a:sym typeface="Arial"/>
            </a:endParaRPr>
          </a:p>
          <a:p>
            <a:pPr marL="469900" lvl="0" indent="-304800" algn="l" rtl="0">
              <a:spcBef>
                <a:spcPts val="0"/>
              </a:spcBef>
              <a:spcAft>
                <a:spcPts val="0"/>
              </a:spcAft>
              <a:buClr>
                <a:schemeClr val="dk1"/>
              </a:buClr>
              <a:buSzPts val="1200"/>
              <a:buFont typeface="Proxima Nova"/>
              <a:buChar char="●"/>
            </a:pPr>
            <a:r>
              <a:rPr lang="en-CA" sz="1200">
                <a:highlight>
                  <a:srgbClr val="FFFFFF"/>
                </a:highlight>
                <a:latin typeface="Arial"/>
                <a:ea typeface="Arial"/>
                <a:cs typeface="Arial"/>
                <a:sym typeface="Arial"/>
              </a:rPr>
              <a:t>Possible to manage files from server</a:t>
            </a:r>
            <a:endParaRPr sz="1200">
              <a:highlight>
                <a:srgbClr val="FFFFFF"/>
              </a:highlight>
              <a:latin typeface="Arial"/>
              <a:ea typeface="Arial"/>
              <a:cs typeface="Arial"/>
              <a:sym typeface="Arial"/>
            </a:endParaRPr>
          </a:p>
          <a:p>
            <a:pPr marL="469900" lvl="0" indent="-304800" algn="l" rtl="0">
              <a:spcBef>
                <a:spcPts val="0"/>
              </a:spcBef>
              <a:spcAft>
                <a:spcPts val="0"/>
              </a:spcAft>
              <a:buClr>
                <a:schemeClr val="dk1"/>
              </a:buClr>
              <a:buSzPts val="1200"/>
              <a:buFont typeface="Proxima Nova"/>
              <a:buChar char="●"/>
            </a:pPr>
            <a:r>
              <a:rPr lang="en-CA" sz="1200">
                <a:highlight>
                  <a:srgbClr val="FFFFFF"/>
                </a:highlight>
                <a:latin typeface="Arial"/>
                <a:ea typeface="Arial"/>
                <a:cs typeface="Arial"/>
                <a:sym typeface="Arial"/>
              </a:rPr>
              <a:t>You can search through all mail using keywords</a:t>
            </a:r>
            <a:endParaRPr sz="1200"/>
          </a:p>
        </p:txBody>
      </p:sp>
      <p:pic>
        <p:nvPicPr>
          <p:cNvPr id="368" name="Google Shape;368;p32" descr="Related image"/>
          <p:cNvPicPr preferRelativeResize="0"/>
          <p:nvPr/>
        </p:nvPicPr>
        <p:blipFill rotWithShape="1">
          <a:blip r:embed="rId6">
            <a:alphaModFix/>
          </a:blip>
          <a:srcRect/>
          <a:stretch/>
        </p:blipFill>
        <p:spPr>
          <a:xfrm>
            <a:off x="9187048" y="6092176"/>
            <a:ext cx="486990" cy="486990"/>
          </a:xfrm>
          <a:prstGeom prst="rect">
            <a:avLst/>
          </a:prstGeom>
          <a:noFill/>
          <a:ln>
            <a:noFill/>
          </a:ln>
        </p:spPr>
      </p:pic>
      <p:sp>
        <p:nvSpPr>
          <p:cNvPr id="369" name="Google Shape;369;p32"/>
          <p:cNvSpPr txBox="1"/>
          <p:nvPr/>
        </p:nvSpPr>
        <p:spPr>
          <a:xfrm>
            <a:off x="9674038" y="6162292"/>
            <a:ext cx="88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5" action="ppaction://hlinksldjump"/>
              </a:rPr>
              <a:t>Servers</a:t>
            </a:r>
            <a:endParaRPr sz="1800" b="1">
              <a:solidFill>
                <a:srgbClr val="C55A11"/>
              </a:solidFill>
              <a:latin typeface="Calibri"/>
              <a:ea typeface="Calibri"/>
              <a:cs typeface="Calibri"/>
              <a:sym typeface="Calibri"/>
            </a:endParaRPr>
          </a:p>
        </p:txBody>
      </p:sp>
      <p:pic>
        <p:nvPicPr>
          <p:cNvPr id="370" name="Google Shape;370;p32"/>
          <p:cNvPicPr preferRelativeResize="0"/>
          <p:nvPr/>
        </p:nvPicPr>
        <p:blipFill rotWithShape="1">
          <a:blip r:embed="rId7">
            <a:alphaModFix/>
          </a:blip>
          <a:srcRect b="7373"/>
          <a:stretch/>
        </p:blipFill>
        <p:spPr>
          <a:xfrm>
            <a:off x="0" y="6026800"/>
            <a:ext cx="1023302" cy="831200"/>
          </a:xfrm>
          <a:prstGeom prst="rect">
            <a:avLst/>
          </a:prstGeom>
          <a:noFill/>
          <a:ln>
            <a:noFill/>
          </a:ln>
        </p:spPr>
      </p:pic>
      <p:pic>
        <p:nvPicPr>
          <p:cNvPr id="371" name="Google Shape;371;p32"/>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sp>
        <p:nvSpPr>
          <p:cNvPr id="372" name="Google Shape;372;p32"/>
          <p:cNvSpPr txBox="1"/>
          <p:nvPr/>
        </p:nvSpPr>
        <p:spPr>
          <a:xfrm>
            <a:off x="223175" y="375850"/>
            <a:ext cx="11511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latin typeface="Calibri"/>
                <a:ea typeface="Calibri"/>
                <a:cs typeface="Calibri"/>
                <a:sym typeface="Calibri"/>
              </a:rPr>
              <a:t>Amrit Shoker</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CA" u="sng">
                <a:solidFill>
                  <a:schemeClr val="hlink"/>
                </a:solidFill>
                <a:hlinkClick r:id="rId3" action="ppaction://hlinksldjump"/>
              </a:rPr>
              <a:t>5.1) Mail Servers</a:t>
            </a:r>
            <a:endParaRPr/>
          </a:p>
        </p:txBody>
      </p:sp>
      <p:sp>
        <p:nvSpPr>
          <p:cNvPr id="379" name="Google Shape;379;p3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228600" lvl="0" indent="-140335" algn="l" rtl="0">
              <a:lnSpc>
                <a:spcPct val="70000"/>
              </a:lnSpc>
              <a:spcBef>
                <a:spcPts val="1000"/>
              </a:spcBef>
              <a:spcAft>
                <a:spcPts val="0"/>
              </a:spcAft>
              <a:buSzPts val="1200"/>
              <a:buChar char="•"/>
            </a:pPr>
            <a:r>
              <a:rPr lang="en-CA" sz="1200"/>
              <a:t>Web Based Mail</a:t>
            </a:r>
            <a:endParaRPr sz="1200"/>
          </a:p>
          <a:p>
            <a:pPr marL="685800" lvl="1" indent="-163830" algn="l" rtl="0">
              <a:lnSpc>
                <a:spcPct val="70000"/>
              </a:lnSpc>
              <a:spcBef>
                <a:spcPts val="500"/>
              </a:spcBef>
              <a:spcAft>
                <a:spcPts val="0"/>
              </a:spcAft>
              <a:buSzPts val="1200"/>
              <a:buChar char="•"/>
            </a:pPr>
            <a:r>
              <a:rPr lang="en-CA" sz="1200"/>
              <a:t>What are some common Browser Based Mail Services</a:t>
            </a:r>
            <a:endParaRPr sz="1200"/>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Gmail</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AOL. </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Outlook. </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Zoho. </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Mail.com. </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Yahoo! Mail. </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ProtonMail. </a:t>
            </a:r>
            <a:endParaRPr sz="1200"/>
          </a:p>
          <a:p>
            <a:pPr marL="0" lvl="0" indent="0" algn="l" rtl="0">
              <a:lnSpc>
                <a:spcPct val="70000"/>
              </a:lnSpc>
              <a:spcBef>
                <a:spcPts val="1000"/>
              </a:spcBef>
              <a:spcAft>
                <a:spcPts val="0"/>
              </a:spcAft>
              <a:buNone/>
            </a:pPr>
            <a:r>
              <a:rPr lang="en-CA" sz="1200"/>
              <a:t>What are some advantages of browser based  mail?</a:t>
            </a:r>
            <a:endParaRPr sz="1200"/>
          </a:p>
          <a:p>
            <a:pPr marL="685800" lvl="1" indent="-190500" algn="l" rtl="0">
              <a:lnSpc>
                <a:spcPct val="70000"/>
              </a:lnSpc>
              <a:spcBef>
                <a:spcPts val="500"/>
              </a:spcBef>
              <a:spcAft>
                <a:spcPts val="0"/>
              </a:spcAft>
              <a:buSzPts val="1200"/>
              <a:buChar char="•"/>
            </a:pPr>
            <a:r>
              <a:rPr lang="en-CA" sz="1200"/>
              <a:t>convenience</a:t>
            </a:r>
            <a:endParaRPr sz="1200"/>
          </a:p>
          <a:p>
            <a:pPr marL="685800" lvl="1" indent="-190500" algn="l" rtl="0">
              <a:lnSpc>
                <a:spcPct val="70000"/>
              </a:lnSpc>
              <a:spcBef>
                <a:spcPts val="0"/>
              </a:spcBef>
              <a:spcAft>
                <a:spcPts val="0"/>
              </a:spcAft>
              <a:buSzPts val="1200"/>
              <a:buChar char="•"/>
            </a:pPr>
            <a:r>
              <a:rPr lang="en-CA" sz="1200"/>
              <a:t>no cost</a:t>
            </a:r>
            <a:endParaRPr sz="1200"/>
          </a:p>
          <a:p>
            <a:pPr marL="685800" lvl="1" indent="-190500" algn="l" rtl="0">
              <a:lnSpc>
                <a:spcPct val="70000"/>
              </a:lnSpc>
              <a:spcBef>
                <a:spcPts val="0"/>
              </a:spcBef>
              <a:spcAft>
                <a:spcPts val="0"/>
              </a:spcAft>
              <a:buSzPts val="1200"/>
              <a:buChar char="•"/>
            </a:pPr>
            <a:r>
              <a:rPr lang="en-CA" sz="1200"/>
              <a:t>large storage</a:t>
            </a:r>
            <a:endParaRPr sz="1200"/>
          </a:p>
          <a:p>
            <a:pPr marL="0" lvl="0" indent="0" algn="l" rtl="0">
              <a:spcBef>
                <a:spcPts val="1000"/>
              </a:spcBef>
              <a:spcAft>
                <a:spcPts val="0"/>
              </a:spcAft>
              <a:buNone/>
            </a:pPr>
            <a:endParaRPr/>
          </a:p>
        </p:txBody>
      </p:sp>
      <p:pic>
        <p:nvPicPr>
          <p:cNvPr id="380" name="Google Shape;380;p33"/>
          <p:cNvPicPr preferRelativeResize="0"/>
          <p:nvPr/>
        </p:nvPicPr>
        <p:blipFill rotWithShape="1">
          <a:blip r:embed="rId4">
            <a:alphaModFix/>
          </a:blip>
          <a:srcRect b="7373"/>
          <a:stretch/>
        </p:blipFill>
        <p:spPr>
          <a:xfrm>
            <a:off x="0" y="6026800"/>
            <a:ext cx="1023302" cy="831200"/>
          </a:xfrm>
          <a:prstGeom prst="rect">
            <a:avLst/>
          </a:prstGeom>
          <a:noFill/>
          <a:ln>
            <a:noFill/>
          </a:ln>
        </p:spPr>
      </p:pic>
      <p:pic>
        <p:nvPicPr>
          <p:cNvPr id="381" name="Google Shape;381;p33"/>
          <p:cNvPicPr preferRelativeResize="0"/>
          <p:nvPr/>
        </p:nvPicPr>
        <p:blipFill rotWithShape="1">
          <a:blip r:embed="rId5">
            <a:alphaModFix/>
          </a:blip>
          <a:srcRect l="21687" t="13991" r="22142" b="13702"/>
          <a:stretch/>
        </p:blipFill>
        <p:spPr>
          <a:xfrm>
            <a:off x="108238" y="5247800"/>
            <a:ext cx="806825" cy="779000"/>
          </a:xfrm>
          <a:prstGeom prst="rect">
            <a:avLst/>
          </a:prstGeom>
          <a:noFill/>
          <a:ln>
            <a:noFill/>
          </a:ln>
        </p:spPr>
      </p:pic>
      <p:sp>
        <p:nvSpPr>
          <p:cNvPr id="382" name="Google Shape;382;p33"/>
          <p:cNvSpPr txBox="1"/>
          <p:nvPr/>
        </p:nvSpPr>
        <p:spPr>
          <a:xfrm>
            <a:off x="223175" y="375850"/>
            <a:ext cx="11511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latin typeface="Calibri"/>
                <a:ea typeface="Calibri"/>
                <a:cs typeface="Calibri"/>
                <a:sym typeface="Calibri"/>
              </a:rPr>
              <a:t>Amrit Shoker</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4"/>
          <p:cNvSpPr txBox="1">
            <a:spLocks noGrp="1"/>
          </p:cNvSpPr>
          <p:nvPr>
            <p:ph type="title"/>
          </p:nvPr>
        </p:nvSpPr>
        <p:spPr>
          <a:xfrm>
            <a:off x="838200" y="74515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CA" u="sng">
                <a:solidFill>
                  <a:schemeClr val="hlink"/>
                </a:solidFill>
                <a:hlinkClick r:id="rId3" action="ppaction://hlinksldjump"/>
              </a:rPr>
              <a:t>5.1) Mail Servers</a:t>
            </a:r>
            <a:endParaRPr/>
          </a:p>
          <a:p>
            <a:pPr marL="0" lvl="0" indent="0" algn="l" rtl="0">
              <a:spcBef>
                <a:spcPts val="0"/>
              </a:spcBef>
              <a:spcAft>
                <a:spcPts val="0"/>
              </a:spcAft>
              <a:buNone/>
            </a:pPr>
            <a:endParaRPr/>
          </a:p>
        </p:txBody>
      </p:sp>
      <p:sp>
        <p:nvSpPr>
          <p:cNvPr id="389" name="Google Shape;389;p3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228600" lvl="0" indent="-178435" algn="l" rtl="0">
              <a:lnSpc>
                <a:spcPct val="70000"/>
              </a:lnSpc>
              <a:spcBef>
                <a:spcPts val="1000"/>
              </a:spcBef>
              <a:spcAft>
                <a:spcPts val="0"/>
              </a:spcAft>
              <a:buSzPts val="1800"/>
              <a:buChar char="•"/>
            </a:pPr>
            <a:r>
              <a:rPr lang="en-CA" sz="1800"/>
              <a:t>Mail Servers</a:t>
            </a:r>
            <a:endParaRPr sz="1800"/>
          </a:p>
          <a:p>
            <a:pPr marL="685800" lvl="1" indent="-201930" algn="l" rtl="0">
              <a:lnSpc>
                <a:spcPct val="70000"/>
              </a:lnSpc>
              <a:spcBef>
                <a:spcPts val="500"/>
              </a:spcBef>
              <a:spcAft>
                <a:spcPts val="0"/>
              </a:spcAft>
              <a:buSzPts val="1800"/>
              <a:buChar char="•"/>
            </a:pPr>
            <a:r>
              <a:rPr lang="en-CA" sz="1800"/>
              <a:t>Where is mail stored in the Internet?</a:t>
            </a:r>
            <a:endParaRPr sz="1800"/>
          </a:p>
          <a:p>
            <a:pPr marL="0" lvl="0" indent="0" algn="l" rtl="0">
              <a:lnSpc>
                <a:spcPct val="70000"/>
              </a:lnSpc>
              <a:spcBef>
                <a:spcPts val="1000"/>
              </a:spcBef>
              <a:spcAft>
                <a:spcPts val="0"/>
              </a:spcAft>
              <a:buNone/>
            </a:pPr>
            <a:r>
              <a:rPr lang="en-CA" sz="1800"/>
              <a:t>mail is stored in a servers personal account for everyone</a:t>
            </a:r>
            <a:endParaRPr sz="1800"/>
          </a:p>
          <a:p>
            <a:pPr marL="685800" lvl="1" indent="-201930" algn="l" rtl="0">
              <a:lnSpc>
                <a:spcPct val="70000"/>
              </a:lnSpc>
              <a:spcBef>
                <a:spcPts val="500"/>
              </a:spcBef>
              <a:spcAft>
                <a:spcPts val="0"/>
              </a:spcAft>
              <a:buSzPts val="1800"/>
              <a:buChar char="•"/>
            </a:pPr>
            <a:r>
              <a:rPr lang="en-CA" sz="1800"/>
              <a:t>How is mail delivered across the Internet?</a:t>
            </a:r>
            <a:endParaRPr sz="1800"/>
          </a:p>
          <a:p>
            <a:pPr marL="0" lvl="0" indent="0" algn="l" rtl="0">
              <a:lnSpc>
                <a:spcPct val="70000"/>
              </a:lnSpc>
              <a:spcBef>
                <a:spcPts val="1000"/>
              </a:spcBef>
              <a:spcAft>
                <a:spcPts val="0"/>
              </a:spcAft>
              <a:buNone/>
            </a:pPr>
            <a:r>
              <a:rPr lang="en-CA" sz="1800"/>
              <a:t>Internet emails require an internet connection and access to a mail server from a device the SMTP is used to send and receive emails</a:t>
            </a:r>
            <a:endParaRPr sz="1800"/>
          </a:p>
          <a:p>
            <a:pPr marL="685800" lvl="1" indent="-201930" algn="l" rtl="0">
              <a:lnSpc>
                <a:spcPct val="70000"/>
              </a:lnSpc>
              <a:spcBef>
                <a:spcPts val="500"/>
              </a:spcBef>
              <a:spcAft>
                <a:spcPts val="0"/>
              </a:spcAft>
              <a:buSzPts val="1800"/>
              <a:buChar char="•"/>
            </a:pPr>
            <a:r>
              <a:rPr lang="en-CA" sz="1800"/>
              <a:t>What special Hardware &amp; Software is required for a mail server?</a:t>
            </a:r>
            <a:endParaRPr sz="1800"/>
          </a:p>
          <a:p>
            <a:pPr marL="0" lvl="0" indent="0" algn="l" rtl="0">
              <a:lnSpc>
                <a:spcPct val="70000"/>
              </a:lnSpc>
              <a:spcBef>
                <a:spcPts val="1000"/>
              </a:spcBef>
              <a:spcAft>
                <a:spcPts val="0"/>
              </a:spcAft>
              <a:buNone/>
            </a:pPr>
            <a:r>
              <a:rPr lang="en-CA" sz="1800"/>
              <a:t>there aren’t many websites listing the min and max requirements for an email server</a:t>
            </a:r>
            <a:endParaRPr sz="1800"/>
          </a:p>
          <a:p>
            <a:pPr marL="0" lvl="0" indent="0" algn="l" rtl="0">
              <a:spcBef>
                <a:spcPts val="1000"/>
              </a:spcBef>
              <a:spcAft>
                <a:spcPts val="0"/>
              </a:spcAft>
              <a:buClr>
                <a:schemeClr val="dk1"/>
              </a:buClr>
              <a:buSzPts val="1100"/>
              <a:buFont typeface="Arial"/>
              <a:buNone/>
            </a:pPr>
            <a:endParaRPr sz="1800"/>
          </a:p>
          <a:p>
            <a:pPr marL="0" lvl="0" indent="0" algn="l" rtl="0">
              <a:spcBef>
                <a:spcPts val="1000"/>
              </a:spcBef>
              <a:spcAft>
                <a:spcPts val="0"/>
              </a:spcAft>
              <a:buNone/>
            </a:pPr>
            <a:endParaRPr sz="1800"/>
          </a:p>
        </p:txBody>
      </p:sp>
      <p:pic>
        <p:nvPicPr>
          <p:cNvPr id="390" name="Google Shape;390;p34"/>
          <p:cNvPicPr preferRelativeResize="0"/>
          <p:nvPr/>
        </p:nvPicPr>
        <p:blipFill rotWithShape="1">
          <a:blip r:embed="rId4">
            <a:alphaModFix/>
          </a:blip>
          <a:srcRect l="21687" t="13991" r="22142" b="13702"/>
          <a:stretch/>
        </p:blipFill>
        <p:spPr>
          <a:xfrm>
            <a:off x="108238" y="5247800"/>
            <a:ext cx="806825" cy="779000"/>
          </a:xfrm>
          <a:prstGeom prst="rect">
            <a:avLst/>
          </a:prstGeom>
          <a:noFill/>
          <a:ln>
            <a:noFill/>
          </a:ln>
        </p:spPr>
      </p:pic>
      <p:pic>
        <p:nvPicPr>
          <p:cNvPr id="391" name="Google Shape;391;p34"/>
          <p:cNvPicPr preferRelativeResize="0"/>
          <p:nvPr/>
        </p:nvPicPr>
        <p:blipFill rotWithShape="1">
          <a:blip r:embed="rId5">
            <a:alphaModFix/>
          </a:blip>
          <a:srcRect b="7373"/>
          <a:stretch/>
        </p:blipFill>
        <p:spPr>
          <a:xfrm>
            <a:off x="0" y="6026800"/>
            <a:ext cx="1023302" cy="831200"/>
          </a:xfrm>
          <a:prstGeom prst="rect">
            <a:avLst/>
          </a:prstGeom>
          <a:noFill/>
          <a:ln>
            <a:noFill/>
          </a:ln>
        </p:spPr>
      </p:pic>
      <p:sp>
        <p:nvSpPr>
          <p:cNvPr id="392" name="Google Shape;392;p34"/>
          <p:cNvSpPr txBox="1"/>
          <p:nvPr/>
        </p:nvSpPr>
        <p:spPr>
          <a:xfrm>
            <a:off x="223175" y="375850"/>
            <a:ext cx="11511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latin typeface="Calibri"/>
                <a:ea typeface="Calibri"/>
                <a:cs typeface="Calibri"/>
                <a:sym typeface="Calibri"/>
              </a:rPr>
              <a:t>Amrit Shoker</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grpSp>
        <p:nvGrpSpPr>
          <p:cNvPr id="397" name="Google Shape;397;p35"/>
          <p:cNvGrpSpPr/>
          <p:nvPr/>
        </p:nvGrpSpPr>
        <p:grpSpPr>
          <a:xfrm>
            <a:off x="10641945" y="6092176"/>
            <a:ext cx="1320354" cy="439448"/>
            <a:chOff x="5598891" y="5389418"/>
            <a:chExt cx="1320354" cy="439448"/>
          </a:xfrm>
        </p:grpSpPr>
        <p:pic>
          <p:nvPicPr>
            <p:cNvPr id="398" name="Google Shape;398;p35"/>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399" name="Google Shape;399;p35"/>
            <p:cNvSpPr txBox="1"/>
            <p:nvPr/>
          </p:nvSpPr>
          <p:spPr>
            <a:xfrm>
              <a:off x="6033645" y="5459542"/>
              <a:ext cx="88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400" name="Google Shape;400;p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u="sng">
                <a:solidFill>
                  <a:schemeClr val="hlink"/>
                </a:solidFill>
                <a:hlinkClick r:id="rId5" action="ppaction://hlinksldjump"/>
              </a:rPr>
              <a:t>5.2) File Servers</a:t>
            </a:r>
            <a:endParaRPr/>
          </a:p>
        </p:txBody>
      </p:sp>
      <p:sp>
        <p:nvSpPr>
          <p:cNvPr id="401" name="Google Shape;401;p35"/>
          <p:cNvSpPr txBox="1">
            <a:spLocks noGrp="1"/>
          </p:cNvSpPr>
          <p:nvPr>
            <p:ph type="body" idx="1"/>
          </p:nvPr>
        </p:nvSpPr>
        <p:spPr>
          <a:xfrm>
            <a:off x="838200" y="1825625"/>
            <a:ext cx="10515600" cy="4517100"/>
          </a:xfrm>
          <a:prstGeom prst="rect">
            <a:avLst/>
          </a:prstGeom>
          <a:noFill/>
          <a:ln>
            <a:noFill/>
          </a:ln>
        </p:spPr>
        <p:txBody>
          <a:bodyPr spcFirstLastPara="1" wrap="square" lIns="91425" tIns="45700" rIns="91425" bIns="45700" anchor="t" anchorCtr="0">
            <a:noAutofit/>
          </a:bodyPr>
          <a:lstStyle/>
          <a:p>
            <a:pPr marL="228600" lvl="0" indent="-127000" algn="l" rtl="0">
              <a:lnSpc>
                <a:spcPct val="90000"/>
              </a:lnSpc>
              <a:spcBef>
                <a:spcPts val="0"/>
              </a:spcBef>
              <a:spcAft>
                <a:spcPts val="0"/>
              </a:spcAft>
              <a:buClr>
                <a:schemeClr val="dk1"/>
              </a:buClr>
              <a:buSzPts val="1200"/>
              <a:buChar char="•"/>
            </a:pPr>
            <a:r>
              <a:rPr lang="en-CA" sz="1200">
                <a:latin typeface="Arial"/>
                <a:ea typeface="Arial"/>
                <a:cs typeface="Arial"/>
                <a:sym typeface="Arial"/>
              </a:rPr>
              <a:t>Cloud Based Storage</a:t>
            </a:r>
            <a:endParaRPr sz="1200">
              <a:latin typeface="Arial"/>
              <a:ea typeface="Arial"/>
              <a:cs typeface="Arial"/>
              <a:sym typeface="Arial"/>
            </a:endParaRPr>
          </a:p>
          <a:p>
            <a:pPr marL="685800" lvl="1" indent="-152400" algn="l" rtl="0">
              <a:lnSpc>
                <a:spcPct val="90000"/>
              </a:lnSpc>
              <a:spcBef>
                <a:spcPts val="500"/>
              </a:spcBef>
              <a:spcAft>
                <a:spcPts val="0"/>
              </a:spcAft>
              <a:buClr>
                <a:schemeClr val="dk1"/>
              </a:buClr>
              <a:buSzPts val="1200"/>
              <a:buChar char="•"/>
            </a:pPr>
            <a:r>
              <a:rPr lang="en-CA" sz="1200">
                <a:latin typeface="Arial"/>
                <a:ea typeface="Arial"/>
                <a:cs typeface="Arial"/>
                <a:sym typeface="Arial"/>
              </a:rPr>
              <a:t>What are some Cloud Storage Services (applications) ?</a:t>
            </a:r>
            <a:endParaRPr sz="1200">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IDrive </a:t>
            </a:r>
            <a:r>
              <a:rPr lang="en-CA" sz="1200" b="1">
                <a:solidFill>
                  <a:srgbClr val="222222"/>
                </a:solidFill>
                <a:latin typeface="Arial"/>
                <a:ea typeface="Arial"/>
                <a:cs typeface="Arial"/>
                <a:sym typeface="Arial"/>
              </a:rPr>
              <a:t>cloud</a:t>
            </a:r>
            <a:r>
              <a:rPr lang="en-CA" sz="1200">
                <a:solidFill>
                  <a:srgbClr val="222222"/>
                </a:solidFill>
                <a:latin typeface="Arial"/>
                <a:ea typeface="Arial"/>
                <a:cs typeface="Arial"/>
                <a:sym typeface="Arial"/>
              </a:rPr>
              <a:t> </a:t>
            </a:r>
            <a:r>
              <a:rPr lang="en-CA" sz="1200" b="1">
                <a:solidFill>
                  <a:srgbClr val="222222"/>
                </a:solidFill>
                <a:latin typeface="Arial"/>
                <a:ea typeface="Arial"/>
                <a:cs typeface="Arial"/>
                <a:sym typeface="Arial"/>
              </a:rPr>
              <a:t>storage</a:t>
            </a:r>
            <a:endParaRPr sz="1200" b="1">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pCloud </a:t>
            </a:r>
            <a:r>
              <a:rPr lang="en-CA" sz="1200" b="1">
                <a:solidFill>
                  <a:srgbClr val="222222"/>
                </a:solidFill>
                <a:latin typeface="Arial"/>
                <a:ea typeface="Arial"/>
                <a:cs typeface="Arial"/>
                <a:sym typeface="Arial"/>
              </a:rPr>
              <a:t>cloud</a:t>
            </a:r>
            <a:r>
              <a:rPr lang="en-CA" sz="1200">
                <a:solidFill>
                  <a:srgbClr val="222222"/>
                </a:solidFill>
                <a:latin typeface="Arial"/>
                <a:ea typeface="Arial"/>
                <a:cs typeface="Arial"/>
                <a:sym typeface="Arial"/>
              </a:rPr>
              <a:t> </a:t>
            </a:r>
            <a:r>
              <a:rPr lang="en-CA" sz="1200" b="1">
                <a:solidFill>
                  <a:srgbClr val="222222"/>
                </a:solidFill>
                <a:latin typeface="Arial"/>
                <a:ea typeface="Arial"/>
                <a:cs typeface="Arial"/>
                <a:sym typeface="Arial"/>
              </a:rPr>
              <a:t>storage</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Zoolz </a:t>
            </a:r>
            <a:r>
              <a:rPr lang="en-CA" sz="1200" b="1">
                <a:solidFill>
                  <a:srgbClr val="222222"/>
                </a:solidFill>
                <a:latin typeface="Arial"/>
                <a:ea typeface="Arial"/>
                <a:cs typeface="Arial"/>
                <a:sym typeface="Arial"/>
              </a:rPr>
              <a:t>cloud</a:t>
            </a:r>
            <a:r>
              <a:rPr lang="en-CA" sz="1200">
                <a:solidFill>
                  <a:srgbClr val="222222"/>
                </a:solidFill>
                <a:latin typeface="Arial"/>
                <a:ea typeface="Arial"/>
                <a:cs typeface="Arial"/>
                <a:sym typeface="Arial"/>
              </a:rPr>
              <a:t> </a:t>
            </a:r>
            <a:r>
              <a:rPr lang="en-CA" sz="1200" b="1">
                <a:solidFill>
                  <a:srgbClr val="222222"/>
                </a:solidFill>
                <a:latin typeface="Arial"/>
                <a:ea typeface="Arial"/>
                <a:cs typeface="Arial"/>
                <a:sym typeface="Arial"/>
              </a:rPr>
              <a:t>storage</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Degoo </a:t>
            </a:r>
            <a:r>
              <a:rPr lang="en-CA" sz="1200" b="1">
                <a:solidFill>
                  <a:srgbClr val="222222"/>
                </a:solidFill>
                <a:latin typeface="Arial"/>
                <a:ea typeface="Arial"/>
                <a:cs typeface="Arial"/>
                <a:sym typeface="Arial"/>
              </a:rPr>
              <a:t>cloud</a:t>
            </a:r>
            <a:r>
              <a:rPr lang="en-CA" sz="1200">
                <a:solidFill>
                  <a:srgbClr val="222222"/>
                </a:solidFill>
                <a:latin typeface="Arial"/>
                <a:ea typeface="Arial"/>
                <a:cs typeface="Arial"/>
                <a:sym typeface="Arial"/>
              </a:rPr>
              <a:t> </a:t>
            </a:r>
            <a:r>
              <a:rPr lang="en-CA" sz="1200" b="1">
                <a:solidFill>
                  <a:srgbClr val="222222"/>
                </a:solidFill>
                <a:latin typeface="Arial"/>
                <a:ea typeface="Arial"/>
                <a:cs typeface="Arial"/>
                <a:sym typeface="Arial"/>
              </a:rPr>
              <a:t>storage</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Mega </a:t>
            </a:r>
            <a:r>
              <a:rPr lang="en-CA" sz="1200" b="1">
                <a:solidFill>
                  <a:srgbClr val="222222"/>
                </a:solidFill>
                <a:latin typeface="Arial"/>
                <a:ea typeface="Arial"/>
                <a:cs typeface="Arial"/>
                <a:sym typeface="Arial"/>
              </a:rPr>
              <a:t>cloud</a:t>
            </a:r>
            <a:r>
              <a:rPr lang="en-CA" sz="1200">
                <a:solidFill>
                  <a:srgbClr val="222222"/>
                </a:solidFill>
                <a:latin typeface="Arial"/>
                <a:ea typeface="Arial"/>
                <a:cs typeface="Arial"/>
                <a:sym typeface="Arial"/>
              </a:rPr>
              <a:t> </a:t>
            </a:r>
            <a:r>
              <a:rPr lang="en-CA" sz="1200" b="1">
                <a:solidFill>
                  <a:srgbClr val="222222"/>
                </a:solidFill>
                <a:latin typeface="Arial"/>
                <a:ea typeface="Arial"/>
                <a:cs typeface="Arial"/>
                <a:sym typeface="Arial"/>
              </a:rPr>
              <a:t>storage</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OneDrive </a:t>
            </a:r>
            <a:r>
              <a:rPr lang="en-CA" sz="1200" b="1">
                <a:solidFill>
                  <a:srgbClr val="222222"/>
                </a:solidFill>
                <a:latin typeface="Arial"/>
                <a:ea typeface="Arial"/>
                <a:cs typeface="Arial"/>
                <a:sym typeface="Arial"/>
              </a:rPr>
              <a:t>cloud</a:t>
            </a:r>
            <a:r>
              <a:rPr lang="en-CA" sz="1200">
                <a:solidFill>
                  <a:srgbClr val="222222"/>
                </a:solidFill>
                <a:latin typeface="Arial"/>
                <a:ea typeface="Arial"/>
                <a:cs typeface="Arial"/>
                <a:sym typeface="Arial"/>
              </a:rPr>
              <a:t> </a:t>
            </a:r>
            <a:r>
              <a:rPr lang="en-CA" sz="1200" b="1">
                <a:solidFill>
                  <a:srgbClr val="222222"/>
                </a:solidFill>
                <a:latin typeface="Arial"/>
                <a:ea typeface="Arial"/>
                <a:cs typeface="Arial"/>
                <a:sym typeface="Arial"/>
              </a:rPr>
              <a:t>storage</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iCloud </a:t>
            </a:r>
            <a:r>
              <a:rPr lang="en-CA" sz="1200" b="1">
                <a:solidFill>
                  <a:srgbClr val="222222"/>
                </a:solidFill>
                <a:latin typeface="Arial"/>
                <a:ea typeface="Arial"/>
                <a:cs typeface="Arial"/>
                <a:sym typeface="Arial"/>
              </a:rPr>
              <a:t>cloud</a:t>
            </a:r>
            <a:r>
              <a:rPr lang="en-CA" sz="1200">
                <a:solidFill>
                  <a:srgbClr val="222222"/>
                </a:solidFill>
                <a:latin typeface="Arial"/>
                <a:ea typeface="Arial"/>
                <a:cs typeface="Arial"/>
                <a:sym typeface="Arial"/>
              </a:rPr>
              <a:t> </a:t>
            </a:r>
            <a:r>
              <a:rPr lang="en-CA" sz="1200" b="1">
                <a:solidFill>
                  <a:srgbClr val="222222"/>
                </a:solidFill>
                <a:latin typeface="Arial"/>
                <a:ea typeface="Arial"/>
                <a:cs typeface="Arial"/>
                <a:sym typeface="Arial"/>
              </a:rPr>
              <a:t>storage</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Google Drive </a:t>
            </a:r>
            <a:r>
              <a:rPr lang="en-CA" sz="1200" b="1">
                <a:solidFill>
                  <a:srgbClr val="222222"/>
                </a:solidFill>
                <a:latin typeface="Arial"/>
                <a:ea typeface="Arial"/>
                <a:cs typeface="Arial"/>
                <a:sym typeface="Arial"/>
              </a:rPr>
              <a:t>cloud</a:t>
            </a:r>
            <a:r>
              <a:rPr lang="en-CA" sz="1200">
                <a:solidFill>
                  <a:srgbClr val="222222"/>
                </a:solidFill>
                <a:latin typeface="Arial"/>
                <a:ea typeface="Arial"/>
                <a:cs typeface="Arial"/>
                <a:sym typeface="Arial"/>
              </a:rPr>
              <a:t> </a:t>
            </a:r>
            <a:r>
              <a:rPr lang="en-CA" sz="1200" b="1">
                <a:solidFill>
                  <a:srgbClr val="222222"/>
                </a:solidFill>
                <a:latin typeface="Arial"/>
                <a:ea typeface="Arial"/>
                <a:cs typeface="Arial"/>
                <a:sym typeface="Arial"/>
              </a:rPr>
              <a:t>storage</a:t>
            </a:r>
            <a:endParaRPr sz="1200">
              <a:latin typeface="Arial"/>
              <a:ea typeface="Arial"/>
              <a:cs typeface="Arial"/>
              <a:sym typeface="Arial"/>
            </a:endParaRPr>
          </a:p>
          <a:p>
            <a:pPr marL="685800" lvl="1" indent="-152400" algn="l" rtl="0">
              <a:lnSpc>
                <a:spcPct val="90000"/>
              </a:lnSpc>
              <a:spcBef>
                <a:spcPts val="500"/>
              </a:spcBef>
              <a:spcAft>
                <a:spcPts val="0"/>
              </a:spcAft>
              <a:buClr>
                <a:schemeClr val="dk1"/>
              </a:buClr>
              <a:buSzPts val="1200"/>
              <a:buChar char="•"/>
            </a:pPr>
            <a:r>
              <a:rPr lang="en-CA" sz="1200">
                <a:latin typeface="Arial"/>
                <a:ea typeface="Arial"/>
                <a:cs typeface="Arial"/>
                <a:sym typeface="Arial"/>
              </a:rPr>
              <a:t>What are some advantages of cloud based storage over local storage?</a:t>
            </a:r>
            <a:endParaRPr sz="1200">
              <a:latin typeface="Arial"/>
              <a:ea typeface="Arial"/>
              <a:cs typeface="Arial"/>
              <a:sym typeface="Arial"/>
            </a:endParaRPr>
          </a:p>
          <a:p>
            <a:pPr marL="228600" lvl="0" indent="-190500" algn="l" rtl="0">
              <a:spcBef>
                <a:spcPts val="0"/>
              </a:spcBef>
              <a:spcAft>
                <a:spcPts val="0"/>
              </a:spcAft>
              <a:buSzPts val="1200"/>
              <a:buChar char="•"/>
            </a:pPr>
            <a:r>
              <a:rPr lang="en-CA" sz="1200">
                <a:highlight>
                  <a:srgbClr val="FFFFFF"/>
                </a:highlight>
                <a:latin typeface="Arial"/>
                <a:ea typeface="Arial"/>
                <a:cs typeface="Arial"/>
                <a:sym typeface="Arial"/>
              </a:rPr>
              <a:t>Cost efficiency</a:t>
            </a:r>
            <a:endParaRPr sz="1200">
              <a:highlight>
                <a:srgbClr val="FFFFFF"/>
              </a:highlight>
              <a:latin typeface="Arial"/>
              <a:ea typeface="Arial"/>
              <a:cs typeface="Arial"/>
              <a:sym typeface="Arial"/>
            </a:endParaRPr>
          </a:p>
          <a:p>
            <a:pPr marL="228600" lvl="0" indent="-190500" algn="l" rtl="0">
              <a:spcBef>
                <a:spcPts val="0"/>
              </a:spcBef>
              <a:spcAft>
                <a:spcPts val="0"/>
              </a:spcAft>
              <a:buSzPts val="1200"/>
              <a:buChar char="•"/>
            </a:pPr>
            <a:r>
              <a:rPr lang="en-CA" sz="1200">
                <a:highlight>
                  <a:srgbClr val="FFFFFF"/>
                </a:highlight>
                <a:latin typeface="Arial"/>
                <a:ea typeface="Arial"/>
                <a:cs typeface="Arial"/>
                <a:sym typeface="Arial"/>
              </a:rPr>
              <a:t>Maintenance isn’t an issue</a:t>
            </a:r>
            <a:endParaRPr sz="1200">
              <a:highlight>
                <a:srgbClr val="FFFFFF"/>
              </a:highlight>
              <a:latin typeface="Arial"/>
              <a:ea typeface="Arial"/>
              <a:cs typeface="Arial"/>
              <a:sym typeface="Arial"/>
            </a:endParaRPr>
          </a:p>
          <a:p>
            <a:pPr marL="228600" lvl="0" indent="-190500" algn="l" rtl="0">
              <a:spcBef>
                <a:spcPts val="0"/>
              </a:spcBef>
              <a:spcAft>
                <a:spcPts val="0"/>
              </a:spcAft>
              <a:buSzPts val="1200"/>
              <a:buChar char="•"/>
            </a:pPr>
            <a:r>
              <a:rPr lang="en-CA" sz="1200">
                <a:highlight>
                  <a:srgbClr val="FFFFFF"/>
                </a:highlight>
                <a:latin typeface="Arial"/>
                <a:ea typeface="Arial"/>
                <a:cs typeface="Arial"/>
                <a:sym typeface="Arial"/>
              </a:rPr>
              <a:t>Easy to increase storage space</a:t>
            </a:r>
            <a:endParaRPr sz="1200">
              <a:highlight>
                <a:srgbClr val="FFFFFF"/>
              </a:highlight>
              <a:latin typeface="Arial"/>
              <a:ea typeface="Arial"/>
              <a:cs typeface="Arial"/>
              <a:sym typeface="Arial"/>
            </a:endParaRPr>
          </a:p>
          <a:p>
            <a:pPr marL="228600" lvl="0" indent="-190500" algn="l" rtl="0">
              <a:spcBef>
                <a:spcPts val="0"/>
              </a:spcBef>
              <a:spcAft>
                <a:spcPts val="0"/>
              </a:spcAft>
              <a:buSzPts val="1200"/>
              <a:buChar char="•"/>
            </a:pPr>
            <a:r>
              <a:rPr lang="en-CA" sz="1200">
                <a:highlight>
                  <a:srgbClr val="FFFFFF"/>
                </a:highlight>
                <a:latin typeface="Arial"/>
                <a:ea typeface="Arial"/>
                <a:cs typeface="Arial"/>
                <a:sym typeface="Arial"/>
              </a:rPr>
              <a:t>Data remains safe</a:t>
            </a:r>
            <a:endParaRPr sz="1200">
              <a:highlight>
                <a:srgbClr val="FFFFFF"/>
              </a:highlight>
              <a:latin typeface="Arial"/>
              <a:ea typeface="Arial"/>
              <a:cs typeface="Arial"/>
              <a:sym typeface="Arial"/>
            </a:endParaRPr>
          </a:p>
          <a:p>
            <a:pPr marL="228600" lvl="0" indent="-190500" algn="l" rtl="0">
              <a:spcBef>
                <a:spcPts val="0"/>
              </a:spcBef>
              <a:spcAft>
                <a:spcPts val="0"/>
              </a:spcAft>
              <a:buSzPts val="1200"/>
              <a:buChar char="•"/>
            </a:pPr>
            <a:r>
              <a:rPr lang="en-CA" sz="1200">
                <a:highlight>
                  <a:srgbClr val="FFFFFF"/>
                </a:highlight>
                <a:latin typeface="Arial"/>
                <a:ea typeface="Arial"/>
                <a:cs typeface="Arial"/>
                <a:sym typeface="Arial"/>
              </a:rPr>
              <a:t>Easy to access</a:t>
            </a:r>
            <a:endParaRPr sz="1200">
              <a:highlight>
                <a:srgbClr val="FFFFFF"/>
              </a:highlight>
              <a:latin typeface="Arial"/>
              <a:ea typeface="Arial"/>
              <a:cs typeface="Arial"/>
              <a:sym typeface="Arial"/>
            </a:endParaRPr>
          </a:p>
          <a:p>
            <a:pPr marL="228600" lvl="0" indent="-190500" algn="l" rtl="0">
              <a:spcBef>
                <a:spcPts val="0"/>
              </a:spcBef>
              <a:spcAft>
                <a:spcPts val="0"/>
              </a:spcAft>
              <a:buSzPts val="1200"/>
              <a:buChar char="•"/>
            </a:pPr>
            <a:r>
              <a:rPr lang="en-CA" sz="1200">
                <a:highlight>
                  <a:srgbClr val="FFFFFF"/>
                </a:highlight>
                <a:latin typeface="Arial"/>
                <a:ea typeface="Arial"/>
                <a:cs typeface="Arial"/>
                <a:sym typeface="Arial"/>
              </a:rPr>
              <a:t>Log into cloud account almost anywhere</a:t>
            </a:r>
            <a:endParaRPr sz="1200">
              <a:latin typeface="Arial"/>
              <a:ea typeface="Arial"/>
              <a:cs typeface="Arial"/>
              <a:sym typeface="Arial"/>
            </a:endParaRPr>
          </a:p>
          <a:p>
            <a:pPr marL="228600" lvl="0" indent="-127000" algn="l" rtl="0">
              <a:lnSpc>
                <a:spcPct val="90000"/>
              </a:lnSpc>
              <a:spcBef>
                <a:spcPts val="1000"/>
              </a:spcBef>
              <a:spcAft>
                <a:spcPts val="0"/>
              </a:spcAft>
              <a:buClr>
                <a:schemeClr val="dk1"/>
              </a:buClr>
              <a:buSzPts val="1200"/>
              <a:buChar char="•"/>
            </a:pPr>
            <a:r>
              <a:rPr lang="en-CA" sz="1200">
                <a:latin typeface="Arial"/>
                <a:ea typeface="Arial"/>
                <a:cs typeface="Arial"/>
                <a:sym typeface="Arial"/>
              </a:rPr>
              <a:t>File Servers</a:t>
            </a:r>
            <a:endParaRPr sz="1200">
              <a:latin typeface="Arial"/>
              <a:ea typeface="Arial"/>
              <a:cs typeface="Arial"/>
              <a:sym typeface="Arial"/>
            </a:endParaRPr>
          </a:p>
          <a:p>
            <a:pPr marL="685800" marR="0" lvl="1" indent="-190500" algn="l" rtl="0">
              <a:lnSpc>
                <a:spcPct val="90000"/>
              </a:lnSpc>
              <a:spcBef>
                <a:spcPts val="1000"/>
              </a:spcBef>
              <a:spcAft>
                <a:spcPts val="0"/>
              </a:spcAft>
              <a:buClr>
                <a:schemeClr val="dk1"/>
              </a:buClr>
              <a:buSzPts val="1200"/>
              <a:buChar char="•"/>
            </a:pPr>
            <a:r>
              <a:rPr lang="en-CA" sz="1200">
                <a:latin typeface="Arial"/>
                <a:ea typeface="Arial"/>
                <a:cs typeface="Arial"/>
                <a:sym typeface="Arial"/>
              </a:rPr>
              <a:t>What special Hardware &amp; Software is required for file servers? </a:t>
            </a:r>
            <a:endParaRPr sz="1200">
              <a:latin typeface="Arial"/>
              <a:ea typeface="Arial"/>
              <a:cs typeface="Arial"/>
              <a:sym typeface="Arial"/>
            </a:endParaRPr>
          </a:p>
          <a:p>
            <a:pPr marL="685800" marR="0" lvl="0" indent="0" algn="l" rtl="0">
              <a:lnSpc>
                <a:spcPct val="90000"/>
              </a:lnSpc>
              <a:spcBef>
                <a:spcPts val="1000"/>
              </a:spcBef>
              <a:spcAft>
                <a:spcPts val="0"/>
              </a:spcAft>
              <a:buNone/>
            </a:pPr>
            <a:r>
              <a:rPr lang="en-CA" sz="1200">
                <a:latin typeface="Arial"/>
                <a:ea typeface="Arial"/>
                <a:cs typeface="Arial"/>
                <a:sym typeface="Arial"/>
              </a:rPr>
              <a:t>there aren’t many special softwares that are required for file servers</a:t>
            </a:r>
            <a:endParaRPr sz="1200">
              <a:latin typeface="Arial"/>
              <a:ea typeface="Arial"/>
              <a:cs typeface="Arial"/>
              <a:sym typeface="Arial"/>
            </a:endParaRPr>
          </a:p>
        </p:txBody>
      </p:sp>
      <p:pic>
        <p:nvPicPr>
          <p:cNvPr id="402" name="Google Shape;402;p35" descr="Related image"/>
          <p:cNvPicPr preferRelativeResize="0"/>
          <p:nvPr/>
        </p:nvPicPr>
        <p:blipFill rotWithShape="1">
          <a:blip r:embed="rId6">
            <a:alphaModFix/>
          </a:blip>
          <a:srcRect/>
          <a:stretch/>
        </p:blipFill>
        <p:spPr>
          <a:xfrm>
            <a:off x="9187048" y="6092176"/>
            <a:ext cx="486990" cy="486990"/>
          </a:xfrm>
          <a:prstGeom prst="rect">
            <a:avLst/>
          </a:prstGeom>
          <a:noFill/>
          <a:ln>
            <a:noFill/>
          </a:ln>
        </p:spPr>
      </p:pic>
      <p:sp>
        <p:nvSpPr>
          <p:cNvPr id="403" name="Google Shape;403;p35"/>
          <p:cNvSpPr txBox="1"/>
          <p:nvPr/>
        </p:nvSpPr>
        <p:spPr>
          <a:xfrm>
            <a:off x="9674038" y="6162292"/>
            <a:ext cx="88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5" action="ppaction://hlinksldjump"/>
              </a:rPr>
              <a:t>Servers</a:t>
            </a:r>
            <a:endParaRPr sz="1800" b="1">
              <a:solidFill>
                <a:srgbClr val="C55A11"/>
              </a:solidFill>
              <a:latin typeface="Calibri"/>
              <a:ea typeface="Calibri"/>
              <a:cs typeface="Calibri"/>
              <a:sym typeface="Calibri"/>
            </a:endParaRPr>
          </a:p>
        </p:txBody>
      </p:sp>
      <p:pic>
        <p:nvPicPr>
          <p:cNvPr id="404" name="Google Shape;404;p35"/>
          <p:cNvPicPr preferRelativeResize="0"/>
          <p:nvPr/>
        </p:nvPicPr>
        <p:blipFill rotWithShape="1">
          <a:blip r:embed="rId7">
            <a:alphaModFix/>
          </a:blip>
          <a:srcRect b="7373"/>
          <a:stretch/>
        </p:blipFill>
        <p:spPr>
          <a:xfrm>
            <a:off x="0" y="6026800"/>
            <a:ext cx="1023302" cy="831200"/>
          </a:xfrm>
          <a:prstGeom prst="rect">
            <a:avLst/>
          </a:prstGeom>
          <a:noFill/>
          <a:ln>
            <a:noFill/>
          </a:ln>
        </p:spPr>
      </p:pic>
      <p:pic>
        <p:nvPicPr>
          <p:cNvPr id="405" name="Google Shape;405;p35"/>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sp>
        <p:nvSpPr>
          <p:cNvPr id="406" name="Google Shape;406;p35"/>
          <p:cNvSpPr txBox="1"/>
          <p:nvPr/>
        </p:nvSpPr>
        <p:spPr>
          <a:xfrm>
            <a:off x="223175" y="375850"/>
            <a:ext cx="11511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latin typeface="Calibri"/>
                <a:ea typeface="Calibri"/>
                <a:cs typeface="Calibri"/>
                <a:sym typeface="Calibri"/>
              </a:rPr>
              <a:t>Amrit Shoker</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grpSp>
        <p:nvGrpSpPr>
          <p:cNvPr id="411" name="Google Shape;411;p36"/>
          <p:cNvGrpSpPr/>
          <p:nvPr/>
        </p:nvGrpSpPr>
        <p:grpSpPr>
          <a:xfrm>
            <a:off x="10641945" y="6092176"/>
            <a:ext cx="1320354" cy="439448"/>
            <a:chOff x="5598891" y="5389418"/>
            <a:chExt cx="1320354" cy="439448"/>
          </a:xfrm>
        </p:grpSpPr>
        <p:pic>
          <p:nvPicPr>
            <p:cNvPr id="412" name="Google Shape;412;p36"/>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413" name="Google Shape;413;p36"/>
            <p:cNvSpPr txBox="1"/>
            <p:nvPr/>
          </p:nvSpPr>
          <p:spPr>
            <a:xfrm>
              <a:off x="6033645" y="5459542"/>
              <a:ext cx="88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414" name="Google Shape;414;p3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u="sng">
                <a:solidFill>
                  <a:schemeClr val="hlink"/>
                </a:solidFill>
                <a:hlinkClick r:id="rId5" action="ppaction://hlinksldjump"/>
              </a:rPr>
              <a:t>5.3) Database Servers</a:t>
            </a:r>
            <a:endParaRPr/>
          </a:p>
        </p:txBody>
      </p:sp>
      <p:sp>
        <p:nvSpPr>
          <p:cNvPr id="415" name="Google Shape;415;p36"/>
          <p:cNvSpPr txBox="1">
            <a:spLocks noGrp="1"/>
          </p:cNvSpPr>
          <p:nvPr>
            <p:ph type="body" idx="1"/>
          </p:nvPr>
        </p:nvSpPr>
        <p:spPr>
          <a:xfrm>
            <a:off x="838200" y="1825625"/>
            <a:ext cx="10515600" cy="5032500"/>
          </a:xfrm>
          <a:prstGeom prst="rect">
            <a:avLst/>
          </a:prstGeom>
          <a:noFill/>
          <a:ln>
            <a:noFill/>
          </a:ln>
        </p:spPr>
        <p:txBody>
          <a:bodyPr spcFirstLastPara="1" wrap="square" lIns="91425" tIns="45700" rIns="91425" bIns="45700" anchor="t" anchorCtr="0">
            <a:noAutofit/>
          </a:bodyPr>
          <a:lstStyle/>
          <a:p>
            <a:pPr marL="228600" lvl="0" indent="-127000" algn="l" rtl="0">
              <a:spcBef>
                <a:spcPts val="0"/>
              </a:spcBef>
              <a:spcAft>
                <a:spcPts val="0"/>
              </a:spcAft>
              <a:buSzPts val="1200"/>
              <a:buChar char="•"/>
            </a:pPr>
            <a:r>
              <a:rPr lang="en-CA" sz="1200">
                <a:latin typeface="Arial"/>
                <a:ea typeface="Arial"/>
                <a:cs typeface="Arial"/>
                <a:sym typeface="Arial"/>
              </a:rPr>
              <a:t>What is a Database?</a:t>
            </a:r>
            <a:endParaRPr sz="1200">
              <a:latin typeface="Arial"/>
              <a:ea typeface="Arial"/>
              <a:cs typeface="Arial"/>
              <a:sym typeface="Arial"/>
            </a:endParaRPr>
          </a:p>
          <a:p>
            <a:pPr marL="685800" lvl="1" indent="-152400" algn="l" rtl="0">
              <a:spcBef>
                <a:spcPts val="500"/>
              </a:spcBef>
              <a:spcAft>
                <a:spcPts val="0"/>
              </a:spcAft>
              <a:buSzPts val="1200"/>
              <a:buChar char="•"/>
            </a:pPr>
            <a:r>
              <a:rPr lang="en-CA" sz="1200">
                <a:latin typeface="Arial"/>
                <a:ea typeface="Arial"/>
                <a:cs typeface="Arial"/>
                <a:sym typeface="Arial"/>
              </a:rPr>
              <a:t>What is SQL?</a:t>
            </a:r>
            <a:endParaRPr sz="1200">
              <a:latin typeface="Arial"/>
              <a:ea typeface="Arial"/>
              <a:cs typeface="Arial"/>
              <a:sym typeface="Arial"/>
            </a:endParaRPr>
          </a:p>
          <a:p>
            <a:pPr marL="685800" lvl="0" indent="0" algn="l" rtl="0">
              <a:spcBef>
                <a:spcPts val="1000"/>
              </a:spcBef>
              <a:spcAft>
                <a:spcPts val="0"/>
              </a:spcAft>
              <a:buNone/>
            </a:pPr>
            <a:r>
              <a:rPr lang="en-CA" sz="1100">
                <a:highlight>
                  <a:srgbClr val="FFFFFF"/>
                </a:highlight>
                <a:latin typeface="Verdana"/>
                <a:ea typeface="Verdana"/>
                <a:cs typeface="Verdana"/>
                <a:sym typeface="Verdana"/>
              </a:rPr>
              <a:t>it stands for Structured Query Language and is used to communicate with a database</a:t>
            </a:r>
            <a:endParaRPr sz="1200">
              <a:latin typeface="Arial"/>
              <a:ea typeface="Arial"/>
              <a:cs typeface="Arial"/>
              <a:sym typeface="Arial"/>
            </a:endParaRPr>
          </a:p>
          <a:p>
            <a:pPr marL="685800" lvl="1" indent="-152400" algn="l" rtl="0">
              <a:spcBef>
                <a:spcPts val="500"/>
              </a:spcBef>
              <a:spcAft>
                <a:spcPts val="0"/>
              </a:spcAft>
              <a:buSzPts val="1200"/>
              <a:buChar char="•"/>
            </a:pPr>
            <a:r>
              <a:rPr lang="en-CA" sz="1200">
                <a:latin typeface="Arial"/>
                <a:ea typeface="Arial"/>
                <a:cs typeface="Arial"/>
                <a:sym typeface="Arial"/>
              </a:rPr>
              <a:t>What type of information is stored in a database?</a:t>
            </a:r>
            <a:endParaRPr sz="1200">
              <a:latin typeface="Arial"/>
              <a:ea typeface="Arial"/>
              <a:cs typeface="Arial"/>
              <a:sym typeface="Arial"/>
            </a:endParaRPr>
          </a:p>
          <a:p>
            <a:pPr marL="685800" lvl="0" indent="0" algn="l" rtl="0">
              <a:spcBef>
                <a:spcPts val="1000"/>
              </a:spcBef>
              <a:spcAft>
                <a:spcPts val="0"/>
              </a:spcAft>
              <a:buNone/>
            </a:pPr>
            <a:r>
              <a:rPr lang="en-CA" sz="1200">
                <a:latin typeface="Arial"/>
                <a:ea typeface="Arial"/>
                <a:cs typeface="Arial"/>
                <a:sym typeface="Arial"/>
              </a:rPr>
              <a:t>info that is related to its users and their info</a:t>
            </a:r>
            <a:endParaRPr sz="1200">
              <a:latin typeface="Arial"/>
              <a:ea typeface="Arial"/>
              <a:cs typeface="Arial"/>
              <a:sym typeface="Arial"/>
            </a:endParaRPr>
          </a:p>
          <a:p>
            <a:pPr marL="685800" lvl="1" indent="-152400" algn="l" rtl="0">
              <a:spcBef>
                <a:spcPts val="500"/>
              </a:spcBef>
              <a:spcAft>
                <a:spcPts val="0"/>
              </a:spcAft>
              <a:buSzPts val="1200"/>
              <a:buChar char="•"/>
            </a:pPr>
            <a:r>
              <a:rPr lang="en-CA" sz="1200">
                <a:latin typeface="Arial"/>
                <a:ea typeface="Arial"/>
                <a:cs typeface="Arial"/>
                <a:sym typeface="Arial"/>
              </a:rPr>
              <a:t>how are databases used and combined with web pages?</a:t>
            </a:r>
            <a:endParaRPr sz="1200">
              <a:latin typeface="Arial"/>
              <a:ea typeface="Arial"/>
              <a:cs typeface="Arial"/>
              <a:sym typeface="Arial"/>
            </a:endParaRPr>
          </a:p>
          <a:p>
            <a:pPr marL="685800" lvl="0" indent="0" algn="l" rtl="0">
              <a:spcBef>
                <a:spcPts val="1000"/>
              </a:spcBef>
              <a:spcAft>
                <a:spcPts val="0"/>
              </a:spcAft>
              <a:buNone/>
            </a:pPr>
            <a:r>
              <a:rPr lang="en-CA" sz="1200">
                <a:latin typeface="Arial"/>
                <a:ea typeface="Arial"/>
                <a:cs typeface="Arial"/>
                <a:sym typeface="Arial"/>
              </a:rPr>
              <a:t>they allow web page creators to store their users information safely in the websites personal database</a:t>
            </a:r>
            <a:endParaRPr sz="1200">
              <a:latin typeface="Arial"/>
              <a:ea typeface="Arial"/>
              <a:cs typeface="Arial"/>
              <a:sym typeface="Arial"/>
            </a:endParaRPr>
          </a:p>
          <a:p>
            <a:pPr marL="685800" lvl="1" indent="-76200" algn="l" rtl="0">
              <a:spcBef>
                <a:spcPts val="500"/>
              </a:spcBef>
              <a:spcAft>
                <a:spcPts val="0"/>
              </a:spcAft>
              <a:buClr>
                <a:schemeClr val="dk1"/>
              </a:buClr>
              <a:buSzPts val="2400"/>
              <a:buFont typeface="Arial"/>
              <a:buNone/>
            </a:pPr>
            <a:endParaRPr sz="1200">
              <a:latin typeface="Arial"/>
              <a:ea typeface="Arial"/>
              <a:cs typeface="Arial"/>
              <a:sym typeface="Arial"/>
            </a:endParaRPr>
          </a:p>
          <a:p>
            <a:pPr marL="228600" lvl="0" indent="-127000" algn="l" rtl="0">
              <a:spcBef>
                <a:spcPts val="1000"/>
              </a:spcBef>
              <a:spcAft>
                <a:spcPts val="0"/>
              </a:spcAft>
              <a:buSzPts val="1200"/>
              <a:buChar char="•"/>
            </a:pPr>
            <a:r>
              <a:rPr lang="en-CA" sz="1200">
                <a:latin typeface="Arial"/>
                <a:ea typeface="Arial"/>
                <a:cs typeface="Arial"/>
                <a:sym typeface="Arial"/>
              </a:rPr>
              <a:t>Database Servers</a:t>
            </a:r>
            <a:endParaRPr sz="1200">
              <a:latin typeface="Arial"/>
              <a:ea typeface="Arial"/>
              <a:cs typeface="Arial"/>
              <a:sym typeface="Arial"/>
            </a:endParaRPr>
          </a:p>
          <a:p>
            <a:pPr marL="685800" lvl="1" indent="-152400" algn="l" rtl="0">
              <a:spcBef>
                <a:spcPts val="500"/>
              </a:spcBef>
              <a:spcAft>
                <a:spcPts val="0"/>
              </a:spcAft>
              <a:buSzPts val="1200"/>
              <a:buChar char="•"/>
            </a:pPr>
            <a:r>
              <a:rPr lang="en-CA" sz="1200">
                <a:latin typeface="Arial"/>
                <a:ea typeface="Arial"/>
                <a:cs typeface="Arial"/>
                <a:sym typeface="Arial"/>
              </a:rPr>
              <a:t>What are some common Database products?</a:t>
            </a:r>
            <a:endParaRPr sz="1200">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#1) Oracle RDBMS:</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#2) IBM DB2:</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#3) Microsoft SQL Server:</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#4) SAP Sybase ASE:</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#5) Teradata:</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#6) ADABAS:</a:t>
            </a:r>
            <a:endParaRPr sz="1200">
              <a:solidFill>
                <a:srgbClr val="222222"/>
              </a:solidFill>
              <a:latin typeface="Arial"/>
              <a:ea typeface="Arial"/>
              <a:cs typeface="Arial"/>
              <a:sym typeface="Arial"/>
            </a:endParaRPr>
          </a:p>
          <a:p>
            <a:pPr marL="228600" lvl="0" indent="-190500" algn="l" rtl="0">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#7) MySQL</a:t>
            </a:r>
            <a:endParaRPr sz="1200">
              <a:latin typeface="Arial"/>
              <a:ea typeface="Arial"/>
              <a:cs typeface="Arial"/>
              <a:sym typeface="Arial"/>
            </a:endParaRPr>
          </a:p>
          <a:p>
            <a:pPr marL="685800" lvl="1" indent="-152400" algn="l" rtl="0">
              <a:spcBef>
                <a:spcPts val="500"/>
              </a:spcBef>
              <a:spcAft>
                <a:spcPts val="0"/>
              </a:spcAft>
              <a:buSzPts val="1200"/>
              <a:buChar char="•"/>
            </a:pPr>
            <a:r>
              <a:rPr lang="en-CA" sz="1200">
                <a:latin typeface="Arial"/>
                <a:ea typeface="Arial"/>
                <a:cs typeface="Arial"/>
                <a:sym typeface="Arial"/>
              </a:rPr>
              <a:t>What special Hardware &amp; Software is required for a database server? </a:t>
            </a:r>
            <a:endParaRPr sz="1200">
              <a:latin typeface="Arial"/>
              <a:ea typeface="Arial"/>
              <a:cs typeface="Arial"/>
              <a:sym typeface="Arial"/>
            </a:endParaRPr>
          </a:p>
          <a:p>
            <a:pPr marL="685800" lvl="0" indent="0" algn="l" rtl="0">
              <a:spcBef>
                <a:spcPts val="1000"/>
              </a:spcBef>
              <a:spcAft>
                <a:spcPts val="0"/>
              </a:spcAft>
              <a:buNone/>
            </a:pPr>
            <a:r>
              <a:rPr lang="en-CA" sz="1200">
                <a:latin typeface="Arial"/>
                <a:ea typeface="Arial"/>
                <a:cs typeface="Arial"/>
                <a:sym typeface="Arial"/>
              </a:rPr>
              <a:t>good processing chip, RAM, HDD, and other things that can be added to allow the pc to function better</a:t>
            </a:r>
            <a:endParaRPr sz="1200">
              <a:latin typeface="Arial"/>
              <a:ea typeface="Arial"/>
              <a:cs typeface="Arial"/>
              <a:sym typeface="Arial"/>
            </a:endParaRPr>
          </a:p>
          <a:p>
            <a:pPr marL="0" lvl="0" indent="0" algn="l" rtl="0">
              <a:lnSpc>
                <a:spcPct val="90000"/>
              </a:lnSpc>
              <a:spcBef>
                <a:spcPts val="500"/>
              </a:spcBef>
              <a:spcAft>
                <a:spcPts val="0"/>
              </a:spcAft>
              <a:buNone/>
            </a:pPr>
            <a:endParaRPr sz="1200">
              <a:latin typeface="Arial"/>
              <a:ea typeface="Arial"/>
              <a:cs typeface="Arial"/>
              <a:sym typeface="Arial"/>
            </a:endParaRPr>
          </a:p>
        </p:txBody>
      </p:sp>
      <p:pic>
        <p:nvPicPr>
          <p:cNvPr id="416" name="Google Shape;416;p36" descr="Related image"/>
          <p:cNvPicPr preferRelativeResize="0"/>
          <p:nvPr/>
        </p:nvPicPr>
        <p:blipFill rotWithShape="1">
          <a:blip r:embed="rId6">
            <a:alphaModFix/>
          </a:blip>
          <a:srcRect/>
          <a:stretch/>
        </p:blipFill>
        <p:spPr>
          <a:xfrm>
            <a:off x="9187048" y="6092176"/>
            <a:ext cx="486990" cy="486990"/>
          </a:xfrm>
          <a:prstGeom prst="rect">
            <a:avLst/>
          </a:prstGeom>
          <a:noFill/>
          <a:ln>
            <a:noFill/>
          </a:ln>
        </p:spPr>
      </p:pic>
      <p:sp>
        <p:nvSpPr>
          <p:cNvPr id="417" name="Google Shape;417;p36"/>
          <p:cNvSpPr txBox="1"/>
          <p:nvPr/>
        </p:nvSpPr>
        <p:spPr>
          <a:xfrm>
            <a:off x="9674038" y="6162292"/>
            <a:ext cx="88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5" action="ppaction://hlinksldjump"/>
              </a:rPr>
              <a:t>Servers</a:t>
            </a:r>
            <a:endParaRPr sz="1800" b="1">
              <a:solidFill>
                <a:srgbClr val="C55A11"/>
              </a:solidFill>
              <a:latin typeface="Calibri"/>
              <a:ea typeface="Calibri"/>
              <a:cs typeface="Calibri"/>
              <a:sym typeface="Calibri"/>
            </a:endParaRPr>
          </a:p>
        </p:txBody>
      </p:sp>
      <p:pic>
        <p:nvPicPr>
          <p:cNvPr id="418" name="Google Shape;418;p36"/>
          <p:cNvPicPr preferRelativeResize="0"/>
          <p:nvPr/>
        </p:nvPicPr>
        <p:blipFill rotWithShape="1">
          <a:blip r:embed="rId7">
            <a:alphaModFix/>
          </a:blip>
          <a:srcRect b="7373"/>
          <a:stretch/>
        </p:blipFill>
        <p:spPr>
          <a:xfrm>
            <a:off x="0" y="6026800"/>
            <a:ext cx="1023302" cy="831200"/>
          </a:xfrm>
          <a:prstGeom prst="rect">
            <a:avLst/>
          </a:prstGeom>
          <a:noFill/>
          <a:ln>
            <a:noFill/>
          </a:ln>
        </p:spPr>
      </p:pic>
      <p:pic>
        <p:nvPicPr>
          <p:cNvPr id="419" name="Google Shape;419;p36"/>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sp>
        <p:nvSpPr>
          <p:cNvPr id="420" name="Google Shape;420;p36"/>
          <p:cNvSpPr txBox="1"/>
          <p:nvPr/>
        </p:nvSpPr>
        <p:spPr>
          <a:xfrm>
            <a:off x="223175" y="375850"/>
            <a:ext cx="11511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latin typeface="Calibri"/>
                <a:ea typeface="Calibri"/>
                <a:cs typeface="Calibri"/>
                <a:sym typeface="Calibri"/>
              </a:rPr>
              <a:t>Amrit Shoker</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pSp>
        <p:nvGrpSpPr>
          <p:cNvPr id="425" name="Google Shape;425;p37"/>
          <p:cNvGrpSpPr/>
          <p:nvPr/>
        </p:nvGrpSpPr>
        <p:grpSpPr>
          <a:xfrm>
            <a:off x="10641957" y="6092162"/>
            <a:ext cx="1411293" cy="439448"/>
            <a:chOff x="5598891" y="5389418"/>
            <a:chExt cx="1185363" cy="439448"/>
          </a:xfrm>
        </p:grpSpPr>
        <p:pic>
          <p:nvPicPr>
            <p:cNvPr id="426" name="Google Shape;426;p37"/>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427" name="Google Shape;427;p37"/>
            <p:cNvSpPr txBox="1"/>
            <p:nvPr/>
          </p:nvSpPr>
          <p:spPr>
            <a:xfrm>
              <a:off x="6033654" y="5459534"/>
              <a:ext cx="750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428" name="Google Shape;428;p3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6) Network Routing &amp; ISPs</a:t>
            </a:r>
            <a:endParaRPr/>
          </a:p>
        </p:txBody>
      </p:sp>
      <p:sp>
        <p:nvSpPr>
          <p:cNvPr id="429" name="Google Shape;429;p3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CA"/>
              <a:t>Section Topics</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5" action="ppaction://hlinksldjump"/>
              </a:rPr>
              <a:t>Internet Service Provider (ISP)</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6" action="ppaction://hlinksldjump"/>
              </a:rPr>
              <a:t>Internet Connection Technologies</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7" action="ppaction://hlinksldjump"/>
              </a:rPr>
              <a:t>Network Routers &amp; Switches</a:t>
            </a:r>
            <a:endParaRPr/>
          </a:p>
          <a:p>
            <a:pPr marL="457200" lvl="1" indent="0" algn="l" rtl="0">
              <a:lnSpc>
                <a:spcPct val="90000"/>
              </a:lnSpc>
              <a:spcBef>
                <a:spcPts val="500"/>
              </a:spcBef>
              <a:spcAft>
                <a:spcPts val="0"/>
              </a:spcAft>
              <a:buClr>
                <a:schemeClr val="dk1"/>
              </a:buClr>
              <a:buSzPts val="2400"/>
              <a:buNone/>
            </a:pPr>
            <a:r>
              <a:rPr lang="en-CA" b="1" u="sng"/>
              <a:t>Section done by Harman Goraya</a:t>
            </a:r>
            <a:endParaRPr b="1" u="sng"/>
          </a:p>
        </p:txBody>
      </p:sp>
      <p:pic>
        <p:nvPicPr>
          <p:cNvPr id="430" name="Google Shape;430;p37" descr="Image result for Network Routing"/>
          <p:cNvPicPr preferRelativeResize="0"/>
          <p:nvPr/>
        </p:nvPicPr>
        <p:blipFill rotWithShape="1">
          <a:blip r:embed="rId8">
            <a:alphaModFix/>
          </a:blip>
          <a:srcRect/>
          <a:stretch/>
        </p:blipFill>
        <p:spPr>
          <a:xfrm>
            <a:off x="5947426" y="2266076"/>
            <a:ext cx="5306869" cy="2964830"/>
          </a:xfrm>
          <a:prstGeom prst="rect">
            <a:avLst/>
          </a:prstGeom>
          <a:noFill/>
          <a:ln>
            <a:noFill/>
          </a:ln>
        </p:spPr>
      </p:pic>
      <p:pic>
        <p:nvPicPr>
          <p:cNvPr id="431" name="Google Shape;431;p37"/>
          <p:cNvPicPr preferRelativeResize="0"/>
          <p:nvPr/>
        </p:nvPicPr>
        <p:blipFill rotWithShape="1">
          <a:blip r:embed="rId9">
            <a:alphaModFix/>
          </a:blip>
          <a:srcRect/>
          <a:stretch/>
        </p:blipFill>
        <p:spPr>
          <a:xfrm>
            <a:off x="8930177" y="6176963"/>
            <a:ext cx="411045" cy="378348"/>
          </a:xfrm>
          <a:prstGeom prst="rect">
            <a:avLst/>
          </a:prstGeom>
          <a:noFill/>
          <a:ln>
            <a:noFill/>
          </a:ln>
        </p:spPr>
      </p:pic>
      <p:sp>
        <p:nvSpPr>
          <p:cNvPr id="432" name="Google Shape;432;p37"/>
          <p:cNvSpPr txBox="1"/>
          <p:nvPr/>
        </p:nvSpPr>
        <p:spPr>
          <a:xfrm>
            <a:off x="9417985" y="6169628"/>
            <a:ext cx="1105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10" action="ppaction://hlinksldjump"/>
              </a:rPr>
              <a:t>Networks</a:t>
            </a:r>
            <a:endParaRPr sz="1800" b="1">
              <a:solidFill>
                <a:srgbClr val="C55A11"/>
              </a:solidFill>
              <a:latin typeface="Calibri"/>
              <a:ea typeface="Calibri"/>
              <a:cs typeface="Calibri"/>
              <a:sym typeface="Calibri"/>
            </a:endParaRPr>
          </a:p>
        </p:txBody>
      </p:sp>
      <p:pic>
        <p:nvPicPr>
          <p:cNvPr id="433" name="Google Shape;433;p37"/>
          <p:cNvPicPr preferRelativeResize="0"/>
          <p:nvPr/>
        </p:nvPicPr>
        <p:blipFill rotWithShape="1">
          <a:blip r:embed="rId11">
            <a:alphaModFix/>
          </a:blip>
          <a:srcRect l="21687" t="13991" r="22142" b="13702"/>
          <a:stretch/>
        </p:blipFill>
        <p:spPr>
          <a:xfrm>
            <a:off x="108238" y="5247800"/>
            <a:ext cx="806825" cy="779000"/>
          </a:xfrm>
          <a:prstGeom prst="rect">
            <a:avLst/>
          </a:prstGeom>
          <a:noFill/>
          <a:ln>
            <a:noFill/>
          </a:ln>
        </p:spPr>
      </p:pic>
      <p:pic>
        <p:nvPicPr>
          <p:cNvPr id="434" name="Google Shape;434;p37"/>
          <p:cNvPicPr preferRelativeResize="0"/>
          <p:nvPr/>
        </p:nvPicPr>
        <p:blipFill rotWithShape="1">
          <a:blip r:embed="rId12">
            <a:alphaModFix/>
          </a:blip>
          <a:srcRect b="7373"/>
          <a:stretch/>
        </p:blipFill>
        <p:spPr>
          <a:xfrm>
            <a:off x="0" y="6026800"/>
            <a:ext cx="1023302" cy="831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grpSp>
        <p:nvGrpSpPr>
          <p:cNvPr id="439" name="Google Shape;439;p38"/>
          <p:cNvGrpSpPr/>
          <p:nvPr/>
        </p:nvGrpSpPr>
        <p:grpSpPr>
          <a:xfrm>
            <a:off x="10641945" y="6092176"/>
            <a:ext cx="1332354" cy="439448"/>
            <a:chOff x="5598891" y="5389418"/>
            <a:chExt cx="1332354" cy="439448"/>
          </a:xfrm>
        </p:grpSpPr>
        <p:pic>
          <p:nvPicPr>
            <p:cNvPr id="440" name="Google Shape;440;p38"/>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441" name="Google Shape;441;p38"/>
            <p:cNvSpPr txBox="1"/>
            <p:nvPr/>
          </p:nvSpPr>
          <p:spPr>
            <a:xfrm>
              <a:off x="6033645" y="5459542"/>
              <a:ext cx="897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442" name="Google Shape;442;p38"/>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6.1) Internet Service Providers (ISPs)</a:t>
            </a:r>
            <a:endParaRPr/>
          </a:p>
        </p:txBody>
      </p:sp>
      <p:sp>
        <p:nvSpPr>
          <p:cNvPr id="443" name="Google Shape;443;p38"/>
          <p:cNvSpPr txBox="1">
            <a:spLocks noGrp="1"/>
          </p:cNvSpPr>
          <p:nvPr>
            <p:ph type="body" idx="1"/>
          </p:nvPr>
        </p:nvSpPr>
        <p:spPr>
          <a:xfrm>
            <a:off x="838200" y="1136075"/>
            <a:ext cx="10515600" cy="5395500"/>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0"/>
              </a:spcBef>
              <a:spcAft>
                <a:spcPts val="0"/>
              </a:spcAft>
              <a:buClr>
                <a:schemeClr val="dk1"/>
              </a:buClr>
              <a:buSzPts val="2200"/>
              <a:buChar char="●"/>
            </a:pPr>
            <a:r>
              <a:rPr lang="en-CA" sz="2200"/>
              <a:t>What is an ISP?</a:t>
            </a:r>
            <a:endParaRPr sz="2200"/>
          </a:p>
          <a:p>
            <a:pPr marL="685800" lvl="1" indent="-254000" algn="l" rtl="0">
              <a:lnSpc>
                <a:spcPct val="90000"/>
              </a:lnSpc>
              <a:spcBef>
                <a:spcPts val="0"/>
              </a:spcBef>
              <a:spcAft>
                <a:spcPts val="0"/>
              </a:spcAft>
              <a:buSzPts val="2200"/>
              <a:buChar char="○"/>
            </a:pPr>
            <a:r>
              <a:rPr lang="en-CA" sz="2200"/>
              <a:t>Stands for Internet Service Provider</a:t>
            </a:r>
            <a:endParaRPr sz="2200"/>
          </a:p>
          <a:p>
            <a:pPr marL="685800" lvl="1" indent="-254000" algn="l" rtl="0">
              <a:lnSpc>
                <a:spcPct val="90000"/>
              </a:lnSpc>
              <a:spcBef>
                <a:spcPts val="0"/>
              </a:spcBef>
              <a:spcAft>
                <a:spcPts val="0"/>
              </a:spcAft>
              <a:buSzPts val="2200"/>
              <a:buChar char="○"/>
            </a:pPr>
            <a:r>
              <a:rPr lang="en-CA" sz="2200"/>
              <a:t>Company that provides Internet access by using copper, fiber, or satellite communications  </a:t>
            </a:r>
            <a:endParaRPr sz="2200"/>
          </a:p>
          <a:p>
            <a:pPr marL="228600" lvl="0" indent="-190500" algn="l" rtl="0">
              <a:lnSpc>
                <a:spcPct val="90000"/>
              </a:lnSpc>
              <a:spcBef>
                <a:spcPts val="1000"/>
              </a:spcBef>
              <a:spcAft>
                <a:spcPts val="0"/>
              </a:spcAft>
              <a:buClr>
                <a:schemeClr val="dk1"/>
              </a:buClr>
              <a:buSzPts val="2200"/>
              <a:buChar char="●"/>
            </a:pPr>
            <a:r>
              <a:rPr lang="en-CA" sz="2200"/>
              <a:t>What are some common ISPs people use in the Toronto Area?</a:t>
            </a:r>
            <a:endParaRPr sz="2200"/>
          </a:p>
          <a:p>
            <a:pPr marL="685800" lvl="1" indent="-254000" algn="l" rtl="0">
              <a:lnSpc>
                <a:spcPct val="90000"/>
              </a:lnSpc>
              <a:spcBef>
                <a:spcPts val="1000"/>
              </a:spcBef>
              <a:spcAft>
                <a:spcPts val="0"/>
              </a:spcAft>
              <a:buSzPts val="2200"/>
              <a:buChar char="○"/>
            </a:pPr>
            <a:r>
              <a:rPr lang="en-CA" sz="2200"/>
              <a:t>Rogers</a:t>
            </a:r>
            <a:endParaRPr sz="2200"/>
          </a:p>
          <a:p>
            <a:pPr marL="685800" lvl="1" indent="-254000" algn="l" rtl="0">
              <a:lnSpc>
                <a:spcPct val="90000"/>
              </a:lnSpc>
              <a:spcBef>
                <a:spcPts val="1000"/>
              </a:spcBef>
              <a:spcAft>
                <a:spcPts val="0"/>
              </a:spcAft>
              <a:buSzPts val="2200"/>
              <a:buChar char="○"/>
            </a:pPr>
            <a:r>
              <a:rPr lang="en-CA" sz="2200"/>
              <a:t>Bell</a:t>
            </a:r>
            <a:endParaRPr sz="2200"/>
          </a:p>
          <a:p>
            <a:pPr marL="685800" lvl="1" indent="-254000" algn="l" rtl="0">
              <a:lnSpc>
                <a:spcPct val="90000"/>
              </a:lnSpc>
              <a:spcBef>
                <a:spcPts val="1000"/>
              </a:spcBef>
              <a:spcAft>
                <a:spcPts val="0"/>
              </a:spcAft>
              <a:buSzPts val="2200"/>
              <a:buChar char="○"/>
            </a:pPr>
            <a:r>
              <a:rPr lang="en-CA" sz="2200"/>
              <a:t>VMedia</a:t>
            </a:r>
            <a:endParaRPr sz="2200"/>
          </a:p>
          <a:p>
            <a:pPr marL="228600" lvl="0" indent="-190500" algn="l" rtl="0">
              <a:lnSpc>
                <a:spcPct val="90000"/>
              </a:lnSpc>
              <a:spcBef>
                <a:spcPts val="1000"/>
              </a:spcBef>
              <a:spcAft>
                <a:spcPts val="0"/>
              </a:spcAft>
              <a:buClr>
                <a:schemeClr val="dk1"/>
              </a:buClr>
              <a:buSzPts val="2200"/>
              <a:buChar char="●"/>
            </a:pPr>
            <a:r>
              <a:rPr lang="en-CA" sz="2200"/>
              <a:t>How is an ISP different from a Internet application / service?</a:t>
            </a:r>
            <a:endParaRPr sz="2200"/>
          </a:p>
          <a:p>
            <a:pPr marL="685800" lvl="1" indent="-254000" algn="l" rtl="0">
              <a:lnSpc>
                <a:spcPct val="90000"/>
              </a:lnSpc>
              <a:spcBef>
                <a:spcPts val="1000"/>
              </a:spcBef>
              <a:spcAft>
                <a:spcPts val="0"/>
              </a:spcAft>
              <a:buSzPts val="2200"/>
              <a:buChar char="○"/>
            </a:pPr>
            <a:r>
              <a:rPr lang="en-CA" sz="2200"/>
              <a:t>ISP provides internet and an internet application/service allows you to buy stuff online</a:t>
            </a:r>
            <a:endParaRPr sz="2200"/>
          </a:p>
          <a:p>
            <a:pPr marL="685800" lvl="1" indent="-254000" algn="l" rtl="0">
              <a:lnSpc>
                <a:spcPct val="90000"/>
              </a:lnSpc>
              <a:spcBef>
                <a:spcPts val="1000"/>
              </a:spcBef>
              <a:spcAft>
                <a:spcPts val="0"/>
              </a:spcAft>
              <a:buSzPts val="2200"/>
              <a:buChar char="○"/>
            </a:pPr>
            <a:r>
              <a:rPr lang="en-CA" sz="2200"/>
              <a:t>Need a ISP to go to an internet application </a:t>
            </a:r>
            <a:endParaRPr sz="2200"/>
          </a:p>
        </p:txBody>
      </p:sp>
      <p:pic>
        <p:nvPicPr>
          <p:cNvPr id="444" name="Google Shape;444;p38"/>
          <p:cNvPicPr preferRelativeResize="0"/>
          <p:nvPr/>
        </p:nvPicPr>
        <p:blipFill rotWithShape="1">
          <a:blip r:embed="rId5">
            <a:alphaModFix/>
          </a:blip>
          <a:srcRect/>
          <a:stretch/>
        </p:blipFill>
        <p:spPr>
          <a:xfrm>
            <a:off x="8930177" y="6176963"/>
            <a:ext cx="411045" cy="378348"/>
          </a:xfrm>
          <a:prstGeom prst="rect">
            <a:avLst/>
          </a:prstGeom>
          <a:noFill/>
          <a:ln>
            <a:noFill/>
          </a:ln>
        </p:spPr>
      </p:pic>
      <p:sp>
        <p:nvSpPr>
          <p:cNvPr id="445" name="Google Shape;445;p38"/>
          <p:cNvSpPr txBox="1"/>
          <p:nvPr/>
        </p:nvSpPr>
        <p:spPr>
          <a:xfrm>
            <a:off x="9417985" y="6169628"/>
            <a:ext cx="1105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6" action="ppaction://hlinksldjump"/>
              </a:rPr>
              <a:t>Networks</a:t>
            </a:r>
            <a:endParaRPr sz="1800" b="1">
              <a:solidFill>
                <a:srgbClr val="C55A11"/>
              </a:solidFill>
              <a:latin typeface="Calibri"/>
              <a:ea typeface="Calibri"/>
              <a:cs typeface="Calibri"/>
              <a:sym typeface="Calibri"/>
            </a:endParaRPr>
          </a:p>
        </p:txBody>
      </p:sp>
      <p:pic>
        <p:nvPicPr>
          <p:cNvPr id="446" name="Google Shape;446;p38" descr="Image result for internet service providers"/>
          <p:cNvPicPr preferRelativeResize="0"/>
          <p:nvPr/>
        </p:nvPicPr>
        <p:blipFill>
          <a:blip r:embed="rId7">
            <a:alphaModFix/>
          </a:blip>
          <a:stretch>
            <a:fillRect/>
          </a:stretch>
        </p:blipFill>
        <p:spPr>
          <a:xfrm>
            <a:off x="8341425" y="2752725"/>
            <a:ext cx="3850575" cy="1698075"/>
          </a:xfrm>
          <a:prstGeom prst="rect">
            <a:avLst/>
          </a:prstGeom>
          <a:noFill/>
          <a:ln>
            <a:noFill/>
          </a:ln>
        </p:spPr>
      </p:pic>
      <p:pic>
        <p:nvPicPr>
          <p:cNvPr id="447" name="Google Shape;447;p38"/>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pic>
        <p:nvPicPr>
          <p:cNvPr id="448" name="Google Shape;448;p38"/>
          <p:cNvPicPr preferRelativeResize="0"/>
          <p:nvPr/>
        </p:nvPicPr>
        <p:blipFill rotWithShape="1">
          <a:blip r:embed="rId9">
            <a:alphaModFix/>
          </a:blip>
          <a:srcRect b="7373"/>
          <a:stretch/>
        </p:blipFill>
        <p:spPr>
          <a:xfrm>
            <a:off x="0" y="6026800"/>
            <a:ext cx="1023302" cy="831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grpSp>
        <p:nvGrpSpPr>
          <p:cNvPr id="453" name="Google Shape;453;p39"/>
          <p:cNvGrpSpPr/>
          <p:nvPr/>
        </p:nvGrpSpPr>
        <p:grpSpPr>
          <a:xfrm>
            <a:off x="10641945" y="6092176"/>
            <a:ext cx="1421153" cy="439448"/>
            <a:chOff x="5598891" y="5389418"/>
            <a:chExt cx="1421153" cy="439448"/>
          </a:xfrm>
        </p:grpSpPr>
        <p:pic>
          <p:nvPicPr>
            <p:cNvPr id="454" name="Google Shape;454;p39"/>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455" name="Google Shape;455;p39"/>
            <p:cNvSpPr txBox="1"/>
            <p:nvPr/>
          </p:nvSpPr>
          <p:spPr>
            <a:xfrm>
              <a:off x="6033644" y="5459542"/>
              <a:ext cx="986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456" name="Google Shape;456;p39"/>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6.2) Internet Connection Technologies</a:t>
            </a:r>
            <a:endParaRPr/>
          </a:p>
        </p:txBody>
      </p:sp>
      <p:sp>
        <p:nvSpPr>
          <p:cNvPr id="457" name="Google Shape;457;p39"/>
          <p:cNvSpPr txBox="1">
            <a:spLocks noGrp="1"/>
          </p:cNvSpPr>
          <p:nvPr>
            <p:ph type="body" idx="1"/>
          </p:nvPr>
        </p:nvSpPr>
        <p:spPr>
          <a:xfrm>
            <a:off x="838200" y="1253325"/>
            <a:ext cx="10515600" cy="4351200"/>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0"/>
              </a:spcBef>
              <a:spcAft>
                <a:spcPts val="0"/>
              </a:spcAft>
              <a:buClr>
                <a:schemeClr val="dk1"/>
              </a:buClr>
              <a:buSzPts val="2200"/>
              <a:buChar char="●"/>
            </a:pPr>
            <a:r>
              <a:rPr lang="en-CA" sz="2200"/>
              <a:t>Describe some internet connection technologies using telephone lines.</a:t>
            </a:r>
            <a:endParaRPr sz="2200"/>
          </a:p>
          <a:p>
            <a:pPr marL="685800" lvl="1" indent="-254000" algn="l" rtl="0">
              <a:lnSpc>
                <a:spcPct val="90000"/>
              </a:lnSpc>
              <a:spcBef>
                <a:spcPts val="0"/>
              </a:spcBef>
              <a:spcAft>
                <a:spcPts val="0"/>
              </a:spcAft>
              <a:buSzPts val="2200"/>
              <a:buChar char="○"/>
            </a:pPr>
            <a:r>
              <a:rPr lang="en-CA" sz="2200"/>
              <a:t>Dial-up internet access allows users to connect to internet when the modem is connected to the PC; computer dials a phone number and connects to network</a:t>
            </a:r>
            <a:endParaRPr sz="2200"/>
          </a:p>
          <a:p>
            <a:pPr marL="228600" lvl="0" indent="-190500" algn="l" rtl="0">
              <a:lnSpc>
                <a:spcPct val="90000"/>
              </a:lnSpc>
              <a:spcBef>
                <a:spcPts val="1000"/>
              </a:spcBef>
              <a:spcAft>
                <a:spcPts val="0"/>
              </a:spcAft>
              <a:buClr>
                <a:schemeClr val="dk1"/>
              </a:buClr>
              <a:buSzPts val="2200"/>
              <a:buChar char="●"/>
            </a:pPr>
            <a:r>
              <a:rPr lang="en-CA" sz="2200"/>
              <a:t>Describe some internet connection technologies using Wi-Fi.</a:t>
            </a:r>
            <a:endParaRPr sz="2200"/>
          </a:p>
          <a:p>
            <a:pPr marL="685800" lvl="1" indent="-254000" algn="l" rtl="0">
              <a:lnSpc>
                <a:spcPct val="90000"/>
              </a:lnSpc>
              <a:spcBef>
                <a:spcPts val="1000"/>
              </a:spcBef>
              <a:spcAft>
                <a:spcPts val="0"/>
              </a:spcAft>
              <a:buSzPts val="2200"/>
              <a:buChar char="○"/>
            </a:pPr>
            <a:r>
              <a:rPr lang="en-CA" sz="2200"/>
              <a:t>Wireless internet enable wireless connectivity to internet via radio waves</a:t>
            </a:r>
            <a:endParaRPr sz="2200"/>
          </a:p>
          <a:p>
            <a:pPr marL="685800" lvl="1" indent="-254000" algn="l" rtl="0">
              <a:lnSpc>
                <a:spcPct val="90000"/>
              </a:lnSpc>
              <a:spcBef>
                <a:spcPts val="1000"/>
              </a:spcBef>
              <a:spcAft>
                <a:spcPts val="0"/>
              </a:spcAft>
              <a:buSzPts val="2200"/>
              <a:buChar char="○"/>
            </a:pPr>
            <a:r>
              <a:rPr lang="en-CA" sz="2200"/>
              <a:t>Used on computers, laptops, smartphones, or other similar devices</a:t>
            </a:r>
            <a:endParaRPr sz="2200"/>
          </a:p>
          <a:p>
            <a:pPr marL="228600" lvl="0" indent="-190500" algn="l" rtl="0">
              <a:lnSpc>
                <a:spcPct val="90000"/>
              </a:lnSpc>
              <a:spcBef>
                <a:spcPts val="1000"/>
              </a:spcBef>
              <a:spcAft>
                <a:spcPts val="0"/>
              </a:spcAft>
              <a:buClr>
                <a:schemeClr val="dk1"/>
              </a:buClr>
              <a:buSzPts val="2200"/>
              <a:buChar char="●"/>
            </a:pPr>
            <a:r>
              <a:rPr lang="en-CA" sz="2200"/>
              <a:t>Describe some internet connection technologies using fibre optics cables.</a:t>
            </a:r>
            <a:endParaRPr sz="2200"/>
          </a:p>
          <a:p>
            <a:pPr marL="685800" lvl="1" indent="-254000" algn="l" rtl="0">
              <a:lnSpc>
                <a:spcPct val="90000"/>
              </a:lnSpc>
              <a:spcBef>
                <a:spcPts val="1000"/>
              </a:spcBef>
              <a:spcAft>
                <a:spcPts val="0"/>
              </a:spcAft>
              <a:buSzPts val="2200"/>
              <a:buChar char="○"/>
            </a:pPr>
            <a:r>
              <a:rPr lang="en-CA" sz="2200"/>
              <a:t>Internet, television, telephone, computer networking, and mechanical inspections all using fibre optics cables</a:t>
            </a:r>
            <a:endParaRPr sz="2200"/>
          </a:p>
          <a:p>
            <a:pPr marL="228600" lvl="0" indent="-50800" algn="l" rtl="0">
              <a:lnSpc>
                <a:spcPct val="90000"/>
              </a:lnSpc>
              <a:spcBef>
                <a:spcPts val="1000"/>
              </a:spcBef>
              <a:spcAft>
                <a:spcPts val="0"/>
              </a:spcAft>
              <a:buClr>
                <a:schemeClr val="dk1"/>
              </a:buClr>
              <a:buSzPts val="2800"/>
              <a:buNone/>
            </a:pPr>
            <a:endParaRPr/>
          </a:p>
          <a:p>
            <a:pPr marL="457200" lvl="1" indent="0" algn="l" rtl="0">
              <a:lnSpc>
                <a:spcPct val="90000"/>
              </a:lnSpc>
              <a:spcBef>
                <a:spcPts val="500"/>
              </a:spcBef>
              <a:spcAft>
                <a:spcPts val="0"/>
              </a:spcAft>
              <a:buClr>
                <a:schemeClr val="dk1"/>
              </a:buClr>
              <a:buSzPts val="2400"/>
              <a:buNone/>
            </a:pPr>
            <a:endParaRPr/>
          </a:p>
        </p:txBody>
      </p:sp>
      <p:pic>
        <p:nvPicPr>
          <p:cNvPr id="458" name="Google Shape;458;p39"/>
          <p:cNvPicPr preferRelativeResize="0"/>
          <p:nvPr/>
        </p:nvPicPr>
        <p:blipFill rotWithShape="1">
          <a:blip r:embed="rId5">
            <a:alphaModFix/>
          </a:blip>
          <a:srcRect/>
          <a:stretch/>
        </p:blipFill>
        <p:spPr>
          <a:xfrm>
            <a:off x="8930177" y="6176963"/>
            <a:ext cx="411045" cy="378348"/>
          </a:xfrm>
          <a:prstGeom prst="rect">
            <a:avLst/>
          </a:prstGeom>
          <a:noFill/>
          <a:ln>
            <a:noFill/>
          </a:ln>
        </p:spPr>
      </p:pic>
      <p:sp>
        <p:nvSpPr>
          <p:cNvPr id="459" name="Google Shape;459;p39"/>
          <p:cNvSpPr txBox="1"/>
          <p:nvPr/>
        </p:nvSpPr>
        <p:spPr>
          <a:xfrm>
            <a:off x="9417985" y="6169628"/>
            <a:ext cx="1105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6" action="ppaction://hlinksldjump"/>
              </a:rPr>
              <a:t>Networks</a:t>
            </a:r>
            <a:endParaRPr sz="1800" b="1">
              <a:solidFill>
                <a:srgbClr val="C55A11"/>
              </a:solidFill>
              <a:latin typeface="Calibri"/>
              <a:ea typeface="Calibri"/>
              <a:cs typeface="Calibri"/>
              <a:sym typeface="Calibri"/>
            </a:endParaRPr>
          </a:p>
        </p:txBody>
      </p:sp>
      <p:pic>
        <p:nvPicPr>
          <p:cNvPr id="460" name="Google Shape;460;p39" descr="Image result for wifi"/>
          <p:cNvPicPr preferRelativeResize="0"/>
          <p:nvPr/>
        </p:nvPicPr>
        <p:blipFill>
          <a:blip r:embed="rId7">
            <a:alphaModFix/>
          </a:blip>
          <a:stretch>
            <a:fillRect/>
          </a:stretch>
        </p:blipFill>
        <p:spPr>
          <a:xfrm>
            <a:off x="4563650" y="4764250"/>
            <a:ext cx="2808384" cy="2093750"/>
          </a:xfrm>
          <a:prstGeom prst="rect">
            <a:avLst/>
          </a:prstGeom>
          <a:noFill/>
          <a:ln>
            <a:noFill/>
          </a:ln>
        </p:spPr>
      </p:pic>
      <p:pic>
        <p:nvPicPr>
          <p:cNvPr id="461" name="Google Shape;461;p39"/>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pic>
        <p:nvPicPr>
          <p:cNvPr id="462" name="Google Shape;462;p39"/>
          <p:cNvPicPr preferRelativeResize="0"/>
          <p:nvPr/>
        </p:nvPicPr>
        <p:blipFill rotWithShape="1">
          <a:blip r:embed="rId9">
            <a:alphaModFix/>
          </a:blip>
          <a:srcRect b="7373"/>
          <a:stretch/>
        </p:blipFill>
        <p:spPr>
          <a:xfrm>
            <a:off x="0" y="6026800"/>
            <a:ext cx="1023302" cy="831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grpSp>
        <p:nvGrpSpPr>
          <p:cNvPr id="467" name="Google Shape;467;p40"/>
          <p:cNvGrpSpPr/>
          <p:nvPr/>
        </p:nvGrpSpPr>
        <p:grpSpPr>
          <a:xfrm>
            <a:off x="10641945" y="6092176"/>
            <a:ext cx="1362053" cy="439448"/>
            <a:chOff x="5598891" y="5389418"/>
            <a:chExt cx="1362053" cy="439448"/>
          </a:xfrm>
        </p:grpSpPr>
        <p:pic>
          <p:nvPicPr>
            <p:cNvPr id="468" name="Google Shape;468;p40"/>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469" name="Google Shape;469;p40"/>
            <p:cNvSpPr txBox="1"/>
            <p:nvPr/>
          </p:nvSpPr>
          <p:spPr>
            <a:xfrm>
              <a:off x="6033644" y="5459542"/>
              <a:ext cx="92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470" name="Google Shape;470;p40"/>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6.3) Network Routers &amp; Switches</a:t>
            </a:r>
            <a:endParaRPr/>
          </a:p>
        </p:txBody>
      </p:sp>
      <p:sp>
        <p:nvSpPr>
          <p:cNvPr id="471" name="Google Shape;471;p40"/>
          <p:cNvSpPr txBox="1">
            <a:spLocks noGrp="1"/>
          </p:cNvSpPr>
          <p:nvPr>
            <p:ph type="body" idx="1"/>
          </p:nvPr>
        </p:nvSpPr>
        <p:spPr>
          <a:xfrm>
            <a:off x="838200" y="1060850"/>
            <a:ext cx="10515600" cy="5208000"/>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0"/>
              </a:spcBef>
              <a:spcAft>
                <a:spcPts val="0"/>
              </a:spcAft>
              <a:buClr>
                <a:schemeClr val="dk1"/>
              </a:buClr>
              <a:buSzPts val="2200"/>
              <a:buChar char="●"/>
            </a:pPr>
            <a:r>
              <a:rPr lang="en-CA" sz="2200"/>
              <a:t>What is a "Routing Table"?</a:t>
            </a:r>
            <a:endParaRPr sz="2200"/>
          </a:p>
          <a:p>
            <a:pPr marL="685800" lvl="1" indent="-254000" algn="l" rtl="0">
              <a:lnSpc>
                <a:spcPct val="90000"/>
              </a:lnSpc>
              <a:spcBef>
                <a:spcPts val="0"/>
              </a:spcBef>
              <a:spcAft>
                <a:spcPts val="0"/>
              </a:spcAft>
              <a:buSzPts val="2200"/>
              <a:buChar char="○"/>
            </a:pPr>
            <a:r>
              <a:rPr lang="en-CA" sz="2200"/>
              <a:t>Set of rules that is used to determine where data packets travelling over an internet protocol network will be directed</a:t>
            </a:r>
            <a:endParaRPr sz="2200"/>
          </a:p>
          <a:p>
            <a:pPr marL="685800" lvl="1" indent="-254000" algn="l" rtl="0">
              <a:lnSpc>
                <a:spcPct val="90000"/>
              </a:lnSpc>
              <a:spcBef>
                <a:spcPts val="0"/>
              </a:spcBef>
              <a:spcAft>
                <a:spcPts val="0"/>
              </a:spcAft>
              <a:buSzPts val="2200"/>
              <a:buChar char="○"/>
            </a:pPr>
            <a:r>
              <a:rPr lang="en-CA" sz="2200"/>
              <a:t>Contains the information necessary to forward a packet along the best path towards its destination</a:t>
            </a:r>
            <a:endParaRPr sz="2200"/>
          </a:p>
          <a:p>
            <a:pPr marL="228600" lvl="0" indent="-190500" algn="l" rtl="0">
              <a:lnSpc>
                <a:spcPct val="90000"/>
              </a:lnSpc>
              <a:spcBef>
                <a:spcPts val="1000"/>
              </a:spcBef>
              <a:spcAft>
                <a:spcPts val="0"/>
              </a:spcAft>
              <a:buClr>
                <a:schemeClr val="dk1"/>
              </a:buClr>
              <a:buSzPts val="2200"/>
              <a:buChar char="●"/>
            </a:pPr>
            <a:r>
              <a:rPr lang="en-CA" sz="2200"/>
              <a:t>How are data packets sent through the internet between a client and a server?</a:t>
            </a:r>
            <a:endParaRPr sz="2200"/>
          </a:p>
          <a:p>
            <a:pPr marL="685800" lvl="1" indent="-254000" algn="l" rtl="0">
              <a:lnSpc>
                <a:spcPct val="90000"/>
              </a:lnSpc>
              <a:spcBef>
                <a:spcPts val="1000"/>
              </a:spcBef>
              <a:spcAft>
                <a:spcPts val="0"/>
              </a:spcAft>
              <a:buSzPts val="2200"/>
              <a:buChar char="○"/>
            </a:pPr>
            <a:r>
              <a:rPr lang="en-CA" sz="2200"/>
              <a:t>Network breaks an e-mail message into parts, for ex, and of a certain size in bytes</a:t>
            </a:r>
            <a:endParaRPr sz="2200"/>
          </a:p>
          <a:p>
            <a:pPr marL="685800" lvl="1" indent="-254000" algn="l" rtl="0">
              <a:lnSpc>
                <a:spcPct val="90000"/>
              </a:lnSpc>
              <a:spcBef>
                <a:spcPts val="1000"/>
              </a:spcBef>
              <a:spcAft>
                <a:spcPts val="0"/>
              </a:spcAft>
              <a:buSzPts val="2200"/>
              <a:buChar char="○"/>
            </a:pPr>
            <a:r>
              <a:rPr lang="en-CA" sz="2200"/>
              <a:t>Packet carries information that will help get to its destination</a:t>
            </a:r>
            <a:endParaRPr sz="2200"/>
          </a:p>
          <a:p>
            <a:pPr marL="685800" lvl="1" indent="-254000" algn="l" rtl="0">
              <a:lnSpc>
                <a:spcPct val="90000"/>
              </a:lnSpc>
              <a:spcBef>
                <a:spcPts val="1000"/>
              </a:spcBef>
              <a:spcAft>
                <a:spcPts val="0"/>
              </a:spcAft>
              <a:buSzPts val="2200"/>
              <a:buChar char="○"/>
            </a:pPr>
            <a:r>
              <a:rPr lang="en-CA" sz="2200"/>
              <a:t>Packets carries data in protocols that internet uses: Transmission Control Protocol/Internet Protocol(TCP/IP)</a:t>
            </a:r>
            <a:endParaRPr sz="2200"/>
          </a:p>
          <a:p>
            <a:pPr marL="228600" lvl="0" indent="-190500" algn="l" rtl="0">
              <a:lnSpc>
                <a:spcPct val="90000"/>
              </a:lnSpc>
              <a:spcBef>
                <a:spcPts val="1000"/>
              </a:spcBef>
              <a:spcAft>
                <a:spcPts val="0"/>
              </a:spcAft>
              <a:buClr>
                <a:schemeClr val="dk1"/>
              </a:buClr>
              <a:buSzPts val="2200"/>
              <a:buChar char="●"/>
            </a:pPr>
            <a:r>
              <a:rPr lang="en-CA" sz="2200"/>
              <a:t>What special hardware &amp; software is required for a network router / switch?</a:t>
            </a:r>
            <a:endParaRPr sz="2200"/>
          </a:p>
          <a:p>
            <a:pPr marL="685800" lvl="1" indent="-254000" algn="l" rtl="0">
              <a:lnSpc>
                <a:spcPct val="90000"/>
              </a:lnSpc>
              <a:spcBef>
                <a:spcPts val="1000"/>
              </a:spcBef>
              <a:spcAft>
                <a:spcPts val="0"/>
              </a:spcAft>
              <a:buSzPts val="2200"/>
              <a:buChar char="○"/>
            </a:pPr>
            <a:r>
              <a:rPr lang="en-CA" sz="2200"/>
              <a:t>Internet Modem, Ethernet Hub/Switch, Wireless Router</a:t>
            </a:r>
            <a:endParaRPr sz="2200"/>
          </a:p>
        </p:txBody>
      </p:sp>
      <p:pic>
        <p:nvPicPr>
          <p:cNvPr id="472" name="Google Shape;472;p40"/>
          <p:cNvPicPr preferRelativeResize="0"/>
          <p:nvPr/>
        </p:nvPicPr>
        <p:blipFill rotWithShape="1">
          <a:blip r:embed="rId5">
            <a:alphaModFix/>
          </a:blip>
          <a:srcRect/>
          <a:stretch/>
        </p:blipFill>
        <p:spPr>
          <a:xfrm>
            <a:off x="8930177" y="6176963"/>
            <a:ext cx="411045" cy="378348"/>
          </a:xfrm>
          <a:prstGeom prst="rect">
            <a:avLst/>
          </a:prstGeom>
          <a:noFill/>
          <a:ln>
            <a:noFill/>
          </a:ln>
        </p:spPr>
      </p:pic>
      <p:sp>
        <p:nvSpPr>
          <p:cNvPr id="473" name="Google Shape;473;p40"/>
          <p:cNvSpPr txBox="1"/>
          <p:nvPr/>
        </p:nvSpPr>
        <p:spPr>
          <a:xfrm>
            <a:off x="9417985" y="6169628"/>
            <a:ext cx="1105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6" action="ppaction://hlinksldjump"/>
              </a:rPr>
              <a:t>Networks</a:t>
            </a:r>
            <a:endParaRPr sz="1800" b="1">
              <a:solidFill>
                <a:srgbClr val="C55A11"/>
              </a:solidFill>
              <a:latin typeface="Calibri"/>
              <a:ea typeface="Calibri"/>
              <a:cs typeface="Calibri"/>
              <a:sym typeface="Calibri"/>
            </a:endParaRPr>
          </a:p>
        </p:txBody>
      </p:sp>
      <p:pic>
        <p:nvPicPr>
          <p:cNvPr id="474" name="Google Shape;474;p40" descr="Image result for network routers"/>
          <p:cNvPicPr preferRelativeResize="0"/>
          <p:nvPr/>
        </p:nvPicPr>
        <p:blipFill>
          <a:blip r:embed="rId7">
            <a:alphaModFix/>
          </a:blip>
          <a:stretch>
            <a:fillRect/>
          </a:stretch>
        </p:blipFill>
        <p:spPr>
          <a:xfrm>
            <a:off x="9960175" y="3711100"/>
            <a:ext cx="2231825" cy="2031075"/>
          </a:xfrm>
          <a:prstGeom prst="rect">
            <a:avLst/>
          </a:prstGeom>
          <a:noFill/>
          <a:ln>
            <a:noFill/>
          </a:ln>
        </p:spPr>
      </p:pic>
      <p:pic>
        <p:nvPicPr>
          <p:cNvPr id="475" name="Google Shape;475;p40"/>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pic>
        <p:nvPicPr>
          <p:cNvPr id="476" name="Google Shape;476;p40"/>
          <p:cNvPicPr preferRelativeResize="0"/>
          <p:nvPr/>
        </p:nvPicPr>
        <p:blipFill rotWithShape="1">
          <a:blip r:embed="rId9">
            <a:alphaModFix/>
          </a:blip>
          <a:srcRect b="7373"/>
          <a:stretch/>
        </p:blipFill>
        <p:spPr>
          <a:xfrm>
            <a:off x="0" y="6026800"/>
            <a:ext cx="1023302" cy="831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Google Shape;482;p41"/>
          <p:cNvGrpSpPr/>
          <p:nvPr/>
        </p:nvGrpSpPr>
        <p:grpSpPr>
          <a:xfrm>
            <a:off x="10641945" y="6092176"/>
            <a:ext cx="1352153" cy="439448"/>
            <a:chOff x="5598891" y="5389418"/>
            <a:chExt cx="1352153" cy="439448"/>
          </a:xfrm>
        </p:grpSpPr>
        <p:pic>
          <p:nvPicPr>
            <p:cNvPr id="483" name="Google Shape;483;p41"/>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484" name="Google Shape;484;p41"/>
            <p:cNvSpPr txBox="1"/>
            <p:nvPr/>
          </p:nvSpPr>
          <p:spPr>
            <a:xfrm>
              <a:off x="6033644" y="5459542"/>
              <a:ext cx="917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485" name="Google Shape;485;p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7) Types of Networks</a:t>
            </a:r>
            <a:endParaRPr/>
          </a:p>
        </p:txBody>
      </p:sp>
      <p:sp>
        <p:nvSpPr>
          <p:cNvPr id="486" name="Google Shape;486;p4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CA"/>
              <a:t>Section Topics</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 action="ppaction://hlinkshowjump?jump=nextslide"/>
              </a:rPr>
              <a:t>Local Area Networks (LAN)</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5" action="ppaction://hlinksldjump"/>
              </a:rPr>
              <a:t>Wide Area Networks (WAN)</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6" action="ppaction://hlinksldjump"/>
              </a:rPr>
              <a:t>Virtual Private Networks (VPN)</a:t>
            </a:r>
            <a:endParaRPr/>
          </a:p>
          <a:p>
            <a:pPr marL="0" lvl="0" indent="0" algn="l" rtl="0">
              <a:lnSpc>
                <a:spcPct val="90000"/>
              </a:lnSpc>
              <a:spcBef>
                <a:spcPts val="500"/>
              </a:spcBef>
              <a:spcAft>
                <a:spcPts val="0"/>
              </a:spcAft>
              <a:buNone/>
            </a:pPr>
            <a:r>
              <a:rPr lang="en-CA" b="1" u="sng"/>
              <a:t>	</a:t>
            </a:r>
            <a:r>
              <a:rPr lang="en-CA" sz="2400" b="1" u="sng"/>
              <a:t>Section done by Harman Goraya</a:t>
            </a:r>
            <a:endParaRPr sz="2400" b="1" u="sng"/>
          </a:p>
          <a:p>
            <a:pPr marL="0" lvl="0" indent="0" algn="l" rtl="0">
              <a:lnSpc>
                <a:spcPct val="90000"/>
              </a:lnSpc>
              <a:spcBef>
                <a:spcPts val="500"/>
              </a:spcBef>
              <a:spcAft>
                <a:spcPts val="0"/>
              </a:spcAft>
              <a:buNone/>
            </a:pPr>
            <a:endParaRPr/>
          </a:p>
        </p:txBody>
      </p:sp>
      <p:pic>
        <p:nvPicPr>
          <p:cNvPr id="487" name="Google Shape;487;p41" descr="Image result for LAN"/>
          <p:cNvPicPr preferRelativeResize="0"/>
          <p:nvPr/>
        </p:nvPicPr>
        <p:blipFill rotWithShape="1">
          <a:blip r:embed="rId7">
            <a:alphaModFix/>
          </a:blip>
          <a:srcRect/>
          <a:stretch/>
        </p:blipFill>
        <p:spPr>
          <a:xfrm>
            <a:off x="6807305" y="1825625"/>
            <a:ext cx="3834639" cy="3834641"/>
          </a:xfrm>
          <a:prstGeom prst="rect">
            <a:avLst/>
          </a:prstGeom>
          <a:noFill/>
          <a:ln>
            <a:noFill/>
          </a:ln>
        </p:spPr>
      </p:pic>
      <p:pic>
        <p:nvPicPr>
          <p:cNvPr id="488" name="Google Shape;488;p41" descr="Image result for LAN"/>
          <p:cNvPicPr preferRelativeResize="0"/>
          <p:nvPr/>
        </p:nvPicPr>
        <p:blipFill rotWithShape="1">
          <a:blip r:embed="rId8">
            <a:alphaModFix/>
          </a:blip>
          <a:srcRect/>
          <a:stretch/>
        </p:blipFill>
        <p:spPr>
          <a:xfrm>
            <a:off x="9111185" y="6064859"/>
            <a:ext cx="622353" cy="466765"/>
          </a:xfrm>
          <a:prstGeom prst="rect">
            <a:avLst/>
          </a:prstGeom>
          <a:noFill/>
          <a:ln>
            <a:noFill/>
          </a:ln>
        </p:spPr>
      </p:pic>
      <p:sp>
        <p:nvSpPr>
          <p:cNvPr id="489" name="Google Shape;489;p41"/>
          <p:cNvSpPr txBox="1"/>
          <p:nvPr/>
        </p:nvSpPr>
        <p:spPr>
          <a:xfrm>
            <a:off x="9733538" y="6113145"/>
            <a:ext cx="665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9" action="ppaction://hlinksldjump"/>
              </a:rPr>
              <a:t>LANs</a:t>
            </a:r>
            <a:endParaRPr sz="1800" b="1">
              <a:solidFill>
                <a:srgbClr val="C55A11"/>
              </a:solidFill>
              <a:latin typeface="Calibri"/>
              <a:ea typeface="Calibri"/>
              <a:cs typeface="Calibri"/>
              <a:sym typeface="Calibri"/>
            </a:endParaRPr>
          </a:p>
        </p:txBody>
      </p:sp>
      <p:pic>
        <p:nvPicPr>
          <p:cNvPr id="490" name="Google Shape;490;p41"/>
          <p:cNvPicPr preferRelativeResize="0"/>
          <p:nvPr/>
        </p:nvPicPr>
        <p:blipFill rotWithShape="1">
          <a:blip r:embed="rId10">
            <a:alphaModFix/>
          </a:blip>
          <a:srcRect l="21687" t="13991" r="22142" b="13702"/>
          <a:stretch/>
        </p:blipFill>
        <p:spPr>
          <a:xfrm>
            <a:off x="108238" y="5247800"/>
            <a:ext cx="806825" cy="779000"/>
          </a:xfrm>
          <a:prstGeom prst="rect">
            <a:avLst/>
          </a:prstGeom>
          <a:noFill/>
          <a:ln>
            <a:noFill/>
          </a:ln>
        </p:spPr>
      </p:pic>
      <p:pic>
        <p:nvPicPr>
          <p:cNvPr id="491" name="Google Shape;491;p41"/>
          <p:cNvPicPr preferRelativeResize="0"/>
          <p:nvPr/>
        </p:nvPicPr>
        <p:blipFill rotWithShape="1">
          <a:blip r:embed="rId11">
            <a:alphaModFix/>
          </a:blip>
          <a:srcRect b="7373"/>
          <a:stretch/>
        </p:blipFill>
        <p:spPr>
          <a:xfrm>
            <a:off x="0" y="6026800"/>
            <a:ext cx="1023302" cy="83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pSp>
        <p:nvGrpSpPr>
          <p:cNvPr id="110" name="Google Shape;110;p15"/>
          <p:cNvGrpSpPr/>
          <p:nvPr/>
        </p:nvGrpSpPr>
        <p:grpSpPr>
          <a:xfrm>
            <a:off x="10641945" y="6092176"/>
            <a:ext cx="1322754" cy="439448"/>
            <a:chOff x="5598891" y="5389418"/>
            <a:chExt cx="1322754" cy="439448"/>
          </a:xfrm>
        </p:grpSpPr>
        <p:pic>
          <p:nvPicPr>
            <p:cNvPr id="111" name="Google Shape;111;p15"/>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112" name="Google Shape;112;p15"/>
            <p:cNvSpPr txBox="1"/>
            <p:nvPr/>
          </p:nvSpPr>
          <p:spPr>
            <a:xfrm>
              <a:off x="6033645" y="5459542"/>
              <a:ext cx="888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i="0" u="sng" strike="noStrike" cap="none">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113" name="Google Shape;113;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1) Some Useful Documentation</a:t>
            </a:r>
            <a:endParaRPr/>
          </a:p>
        </p:txBody>
      </p:sp>
      <p:sp>
        <p:nvSpPr>
          <p:cNvPr id="114" name="Google Shape;114;p1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CA"/>
              <a:t>How to use Hyperlinks in PowerPoint</a:t>
            </a:r>
            <a:endParaRPr u="sng">
              <a:solidFill>
                <a:schemeClr val="hlink"/>
              </a:solidFill>
              <a:hlinkClick r:id="rId5"/>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5"/>
              </a:rPr>
              <a:t>https://www.ispringsolutions.com/blog/user-guide-for-non-linear-presentations</a:t>
            </a:r>
            <a:endParaRPr/>
          </a:p>
        </p:txBody>
      </p:sp>
      <p:pic>
        <p:nvPicPr>
          <p:cNvPr id="115" name="Google Shape;115;p15" descr="shutterstock_124682863-[Converted]"/>
          <p:cNvPicPr preferRelativeResize="0"/>
          <p:nvPr/>
        </p:nvPicPr>
        <p:blipFill rotWithShape="1">
          <a:blip r:embed="rId6">
            <a:alphaModFix/>
          </a:blip>
          <a:srcRect/>
          <a:stretch/>
        </p:blipFill>
        <p:spPr>
          <a:xfrm>
            <a:off x="4117975" y="3020291"/>
            <a:ext cx="2857500" cy="2857500"/>
          </a:xfrm>
          <a:prstGeom prst="rect">
            <a:avLst/>
          </a:prstGeom>
          <a:noFill/>
          <a:ln>
            <a:noFill/>
          </a:ln>
        </p:spPr>
      </p:pic>
      <p:pic>
        <p:nvPicPr>
          <p:cNvPr id="116" name="Google Shape;116;p15"/>
          <p:cNvPicPr preferRelativeResize="0"/>
          <p:nvPr/>
        </p:nvPicPr>
        <p:blipFill rotWithShape="1">
          <a:blip r:embed="rId7">
            <a:alphaModFix/>
          </a:blip>
          <a:srcRect b="7373"/>
          <a:stretch/>
        </p:blipFill>
        <p:spPr>
          <a:xfrm>
            <a:off x="0" y="6026800"/>
            <a:ext cx="1023302" cy="831200"/>
          </a:xfrm>
          <a:prstGeom prst="rect">
            <a:avLst/>
          </a:prstGeom>
          <a:noFill/>
          <a:ln>
            <a:noFill/>
          </a:ln>
        </p:spPr>
      </p:pic>
      <p:pic>
        <p:nvPicPr>
          <p:cNvPr id="117" name="Google Shape;117;p15"/>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grpSp>
        <p:nvGrpSpPr>
          <p:cNvPr id="497" name="Google Shape;497;p42"/>
          <p:cNvGrpSpPr/>
          <p:nvPr/>
        </p:nvGrpSpPr>
        <p:grpSpPr>
          <a:xfrm>
            <a:off x="10641945" y="6092176"/>
            <a:ext cx="1302954" cy="439448"/>
            <a:chOff x="5598891" y="5389418"/>
            <a:chExt cx="1302954" cy="439448"/>
          </a:xfrm>
        </p:grpSpPr>
        <p:pic>
          <p:nvPicPr>
            <p:cNvPr id="498" name="Google Shape;498;p42"/>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499" name="Google Shape;499;p42"/>
            <p:cNvSpPr txBox="1"/>
            <p:nvPr/>
          </p:nvSpPr>
          <p:spPr>
            <a:xfrm>
              <a:off x="6033645" y="5459542"/>
              <a:ext cx="868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500" name="Google Shape;500;p42"/>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7.1) Local Area Networks (LAN)</a:t>
            </a:r>
            <a:endParaRPr/>
          </a:p>
        </p:txBody>
      </p:sp>
      <p:sp>
        <p:nvSpPr>
          <p:cNvPr id="501" name="Google Shape;501;p42"/>
          <p:cNvSpPr txBox="1">
            <a:spLocks noGrp="1"/>
          </p:cNvSpPr>
          <p:nvPr>
            <p:ph type="body" idx="1"/>
          </p:nvPr>
        </p:nvSpPr>
        <p:spPr>
          <a:xfrm>
            <a:off x="838200" y="1253325"/>
            <a:ext cx="10515600" cy="56046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CA"/>
              <a:t>W</a:t>
            </a:r>
            <a:r>
              <a:rPr lang="en-CA" sz="2200"/>
              <a:t>hat is a Local Area Network?</a:t>
            </a:r>
            <a:endParaRPr sz="2200"/>
          </a:p>
          <a:p>
            <a:pPr marL="685800" lvl="1" indent="-254000" algn="l" rtl="0">
              <a:lnSpc>
                <a:spcPct val="90000"/>
              </a:lnSpc>
              <a:spcBef>
                <a:spcPts val="0"/>
              </a:spcBef>
              <a:spcAft>
                <a:spcPts val="0"/>
              </a:spcAft>
              <a:buSzPts val="2200"/>
              <a:buChar char="○"/>
            </a:pPr>
            <a:r>
              <a:rPr lang="en-CA" sz="2200"/>
              <a:t>Computer network interconnects computers within a limited area such as a residence, school, laboratory, university campus, or office building</a:t>
            </a:r>
            <a:endParaRPr sz="2200"/>
          </a:p>
          <a:p>
            <a:pPr marL="228600" lvl="0" indent="-190500" algn="l" rtl="0">
              <a:lnSpc>
                <a:spcPct val="90000"/>
              </a:lnSpc>
              <a:spcBef>
                <a:spcPts val="1000"/>
              </a:spcBef>
              <a:spcAft>
                <a:spcPts val="0"/>
              </a:spcAft>
              <a:buClr>
                <a:schemeClr val="dk1"/>
              </a:buClr>
              <a:buSzPts val="2200"/>
              <a:buChar char="●"/>
            </a:pPr>
            <a:r>
              <a:rPr lang="en-CA" sz="2200"/>
              <a:t>What is the purpose of a Local Area Network?</a:t>
            </a:r>
            <a:endParaRPr sz="2200"/>
          </a:p>
          <a:p>
            <a:pPr marL="685800" lvl="1" indent="-254000" algn="l" rtl="0">
              <a:lnSpc>
                <a:spcPct val="90000"/>
              </a:lnSpc>
              <a:spcBef>
                <a:spcPts val="0"/>
              </a:spcBef>
              <a:spcAft>
                <a:spcPts val="0"/>
              </a:spcAft>
              <a:buSzPts val="2200"/>
              <a:buChar char="○"/>
            </a:pPr>
            <a:r>
              <a:rPr lang="en-CA" sz="2200"/>
              <a:t>Allows users to connect their computers to a common server or servers</a:t>
            </a:r>
            <a:endParaRPr sz="2200"/>
          </a:p>
          <a:p>
            <a:pPr marL="685800" lvl="1" indent="-254000" algn="l" rtl="0">
              <a:lnSpc>
                <a:spcPct val="90000"/>
              </a:lnSpc>
              <a:spcBef>
                <a:spcPts val="0"/>
              </a:spcBef>
              <a:spcAft>
                <a:spcPts val="0"/>
              </a:spcAft>
              <a:buSzPts val="2200"/>
              <a:buChar char="○"/>
            </a:pPr>
            <a:r>
              <a:rPr lang="en-CA" sz="2200"/>
              <a:t>Allows everyone to work on the same document</a:t>
            </a:r>
            <a:endParaRPr sz="2200"/>
          </a:p>
          <a:p>
            <a:pPr marL="228600" lvl="0" indent="-190500" algn="l" rtl="0">
              <a:lnSpc>
                <a:spcPct val="90000"/>
              </a:lnSpc>
              <a:spcBef>
                <a:spcPts val="1000"/>
              </a:spcBef>
              <a:spcAft>
                <a:spcPts val="0"/>
              </a:spcAft>
              <a:buClr>
                <a:schemeClr val="dk1"/>
              </a:buClr>
              <a:buSzPts val="2200"/>
              <a:buChar char="●"/>
            </a:pPr>
            <a:r>
              <a:rPr lang="en-CA" sz="2200"/>
              <a:t>What types of applications, servers, and computers are connected to a LAN?</a:t>
            </a:r>
            <a:endParaRPr sz="2200"/>
          </a:p>
          <a:p>
            <a:pPr marL="685800" lvl="1" indent="-254000" algn="l" rtl="0">
              <a:lnSpc>
                <a:spcPct val="90000"/>
              </a:lnSpc>
              <a:spcBef>
                <a:spcPts val="1000"/>
              </a:spcBef>
              <a:spcAft>
                <a:spcPts val="0"/>
              </a:spcAft>
              <a:buSzPts val="2200"/>
              <a:buChar char="○"/>
            </a:pPr>
            <a:r>
              <a:rPr lang="en-CA" sz="2200"/>
              <a:t>School computers, university campuses, work places</a:t>
            </a:r>
            <a:endParaRPr sz="2200"/>
          </a:p>
          <a:p>
            <a:pPr marL="685800" lvl="1" indent="-254000" algn="l" rtl="0">
              <a:lnSpc>
                <a:spcPct val="90000"/>
              </a:lnSpc>
              <a:spcBef>
                <a:spcPts val="1000"/>
              </a:spcBef>
              <a:spcAft>
                <a:spcPts val="0"/>
              </a:spcAft>
              <a:buSzPts val="2200"/>
              <a:buChar char="○"/>
            </a:pPr>
            <a:r>
              <a:rPr lang="en-CA" sz="2200"/>
              <a:t>Game servers </a:t>
            </a:r>
            <a:endParaRPr sz="2200"/>
          </a:p>
          <a:p>
            <a:pPr marL="685800" lvl="1" indent="-254000" algn="l" rtl="0">
              <a:spcBef>
                <a:spcPts val="1000"/>
              </a:spcBef>
              <a:spcAft>
                <a:spcPts val="0"/>
              </a:spcAft>
              <a:buSzPts val="2200"/>
              <a:buChar char="○"/>
            </a:pPr>
            <a:r>
              <a:rPr lang="en-CA" sz="2200"/>
              <a:t>Google Docs/Slides</a:t>
            </a:r>
            <a:endParaRPr sz="2200"/>
          </a:p>
        </p:txBody>
      </p:sp>
      <p:pic>
        <p:nvPicPr>
          <p:cNvPr id="502" name="Google Shape;502;p42" descr="Image result for LAN"/>
          <p:cNvPicPr preferRelativeResize="0"/>
          <p:nvPr/>
        </p:nvPicPr>
        <p:blipFill rotWithShape="1">
          <a:blip r:embed="rId5">
            <a:alphaModFix/>
          </a:blip>
          <a:srcRect/>
          <a:stretch/>
        </p:blipFill>
        <p:spPr>
          <a:xfrm>
            <a:off x="9111185" y="6064859"/>
            <a:ext cx="622353" cy="466765"/>
          </a:xfrm>
          <a:prstGeom prst="rect">
            <a:avLst/>
          </a:prstGeom>
          <a:noFill/>
          <a:ln>
            <a:noFill/>
          </a:ln>
        </p:spPr>
      </p:pic>
      <p:sp>
        <p:nvSpPr>
          <p:cNvPr id="503" name="Google Shape;503;p42"/>
          <p:cNvSpPr txBox="1"/>
          <p:nvPr/>
        </p:nvSpPr>
        <p:spPr>
          <a:xfrm>
            <a:off x="9733538" y="6113145"/>
            <a:ext cx="665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6" action="ppaction://hlinksldjump"/>
              </a:rPr>
              <a:t>LANs</a:t>
            </a:r>
            <a:endParaRPr sz="1800" b="1">
              <a:solidFill>
                <a:srgbClr val="C55A11"/>
              </a:solidFill>
              <a:latin typeface="Calibri"/>
              <a:ea typeface="Calibri"/>
              <a:cs typeface="Calibri"/>
              <a:sym typeface="Calibri"/>
            </a:endParaRPr>
          </a:p>
        </p:txBody>
      </p:sp>
      <p:pic>
        <p:nvPicPr>
          <p:cNvPr id="504" name="Google Shape;504;p42" descr="Image result for LAN"/>
          <p:cNvPicPr preferRelativeResize="0"/>
          <p:nvPr/>
        </p:nvPicPr>
        <p:blipFill>
          <a:blip r:embed="rId7">
            <a:alphaModFix/>
          </a:blip>
          <a:stretch>
            <a:fillRect/>
          </a:stretch>
        </p:blipFill>
        <p:spPr>
          <a:xfrm>
            <a:off x="4137350" y="4577700"/>
            <a:ext cx="4560600" cy="2280300"/>
          </a:xfrm>
          <a:prstGeom prst="rect">
            <a:avLst/>
          </a:prstGeom>
          <a:noFill/>
          <a:ln>
            <a:noFill/>
          </a:ln>
        </p:spPr>
      </p:pic>
      <p:pic>
        <p:nvPicPr>
          <p:cNvPr id="505" name="Google Shape;505;p42"/>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pic>
        <p:nvPicPr>
          <p:cNvPr id="506" name="Google Shape;506;p42"/>
          <p:cNvPicPr preferRelativeResize="0"/>
          <p:nvPr/>
        </p:nvPicPr>
        <p:blipFill rotWithShape="1">
          <a:blip r:embed="rId9">
            <a:alphaModFix/>
          </a:blip>
          <a:srcRect b="7373"/>
          <a:stretch/>
        </p:blipFill>
        <p:spPr>
          <a:xfrm>
            <a:off x="0" y="6026800"/>
            <a:ext cx="1023302" cy="831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grpSp>
        <p:nvGrpSpPr>
          <p:cNvPr id="512" name="Google Shape;512;p43"/>
          <p:cNvGrpSpPr/>
          <p:nvPr/>
        </p:nvGrpSpPr>
        <p:grpSpPr>
          <a:xfrm>
            <a:off x="10641945" y="6092176"/>
            <a:ext cx="1302954" cy="439448"/>
            <a:chOff x="5598891" y="5389418"/>
            <a:chExt cx="1302954" cy="439448"/>
          </a:xfrm>
        </p:grpSpPr>
        <p:pic>
          <p:nvPicPr>
            <p:cNvPr id="513" name="Google Shape;513;p43"/>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514" name="Google Shape;514;p43"/>
            <p:cNvSpPr txBox="1"/>
            <p:nvPr/>
          </p:nvSpPr>
          <p:spPr>
            <a:xfrm>
              <a:off x="6033645" y="5459542"/>
              <a:ext cx="868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515" name="Google Shape;515;p43"/>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7.2) Wide Area Networks (WAN)</a:t>
            </a:r>
            <a:endParaRPr/>
          </a:p>
        </p:txBody>
      </p:sp>
      <p:sp>
        <p:nvSpPr>
          <p:cNvPr id="516" name="Google Shape;516;p43"/>
          <p:cNvSpPr txBox="1">
            <a:spLocks noGrp="1"/>
          </p:cNvSpPr>
          <p:nvPr>
            <p:ph type="body" idx="1"/>
          </p:nvPr>
        </p:nvSpPr>
        <p:spPr>
          <a:xfrm>
            <a:off x="838200" y="1253325"/>
            <a:ext cx="10515600" cy="4351200"/>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0"/>
              </a:spcBef>
              <a:spcAft>
                <a:spcPts val="0"/>
              </a:spcAft>
              <a:buClr>
                <a:schemeClr val="dk1"/>
              </a:buClr>
              <a:buSzPts val="2200"/>
              <a:buChar char="●"/>
            </a:pPr>
            <a:r>
              <a:rPr lang="en-CA" sz="2200"/>
              <a:t>What is a Wide Area Network?</a:t>
            </a:r>
            <a:endParaRPr sz="2200"/>
          </a:p>
          <a:p>
            <a:pPr marL="685800" lvl="1" indent="-254000" algn="l" rtl="0">
              <a:lnSpc>
                <a:spcPct val="90000"/>
              </a:lnSpc>
              <a:spcBef>
                <a:spcPts val="0"/>
              </a:spcBef>
              <a:spcAft>
                <a:spcPts val="0"/>
              </a:spcAft>
              <a:buSzPts val="2200"/>
              <a:buChar char="○"/>
            </a:pPr>
            <a:r>
              <a:rPr lang="en-CA" sz="2200"/>
              <a:t>Telecommunications network that extends over a large geographical distance for the primary purpose of computer networking</a:t>
            </a:r>
            <a:endParaRPr sz="2200"/>
          </a:p>
          <a:p>
            <a:pPr marL="228600" lvl="0" indent="-190500" algn="l" rtl="0">
              <a:lnSpc>
                <a:spcPct val="90000"/>
              </a:lnSpc>
              <a:spcBef>
                <a:spcPts val="1000"/>
              </a:spcBef>
              <a:spcAft>
                <a:spcPts val="0"/>
              </a:spcAft>
              <a:buClr>
                <a:schemeClr val="dk1"/>
              </a:buClr>
              <a:buSzPts val="2200"/>
              <a:buChar char="●"/>
            </a:pPr>
            <a:r>
              <a:rPr lang="en-CA" sz="2200"/>
              <a:t>What is the purpose of a Wide Area Network?</a:t>
            </a:r>
            <a:endParaRPr sz="2200"/>
          </a:p>
          <a:p>
            <a:pPr marL="685800" lvl="1" indent="-254000" algn="l" rtl="0">
              <a:lnSpc>
                <a:spcPct val="90000"/>
              </a:lnSpc>
              <a:spcBef>
                <a:spcPts val="0"/>
              </a:spcBef>
              <a:spcAft>
                <a:spcPts val="0"/>
              </a:spcAft>
              <a:buSzPts val="2200"/>
              <a:buChar char="○"/>
            </a:pPr>
            <a:r>
              <a:rPr lang="en-CA" sz="2200"/>
              <a:t>Transporting data, voice, and video</a:t>
            </a:r>
            <a:endParaRPr sz="2200"/>
          </a:p>
          <a:p>
            <a:pPr marL="685800" lvl="1" indent="-254000" algn="l" rtl="0">
              <a:lnSpc>
                <a:spcPct val="90000"/>
              </a:lnSpc>
              <a:spcBef>
                <a:spcPts val="0"/>
              </a:spcBef>
              <a:spcAft>
                <a:spcPts val="0"/>
              </a:spcAft>
              <a:buSzPts val="2200"/>
              <a:buChar char="○"/>
            </a:pPr>
            <a:r>
              <a:rPr lang="en-CA" sz="2200"/>
              <a:t>Usually owned by an organization </a:t>
            </a:r>
            <a:endParaRPr sz="2200"/>
          </a:p>
          <a:p>
            <a:pPr marL="228600" lvl="0" indent="-190500" algn="l" rtl="0">
              <a:lnSpc>
                <a:spcPct val="90000"/>
              </a:lnSpc>
              <a:spcBef>
                <a:spcPts val="1000"/>
              </a:spcBef>
              <a:spcAft>
                <a:spcPts val="0"/>
              </a:spcAft>
              <a:buClr>
                <a:schemeClr val="dk1"/>
              </a:buClr>
              <a:buSzPts val="2200"/>
              <a:buChar char="●"/>
            </a:pPr>
            <a:r>
              <a:rPr lang="en-CA" sz="2200"/>
              <a:t>What types of applications, servers, and computers are connected to a WAN?</a:t>
            </a:r>
            <a:endParaRPr sz="2200"/>
          </a:p>
          <a:p>
            <a:pPr marL="685800" lvl="1" indent="-254000" algn="l" rtl="0">
              <a:lnSpc>
                <a:spcPct val="90000"/>
              </a:lnSpc>
              <a:spcBef>
                <a:spcPts val="1000"/>
              </a:spcBef>
              <a:spcAft>
                <a:spcPts val="0"/>
              </a:spcAft>
              <a:buSzPts val="2200"/>
              <a:buChar char="○"/>
            </a:pPr>
            <a:r>
              <a:rPr lang="en-CA" sz="2200"/>
              <a:t>School Networks are usually using WAN</a:t>
            </a:r>
            <a:endParaRPr sz="2200"/>
          </a:p>
          <a:p>
            <a:pPr marL="685800" lvl="1" indent="-254000" algn="l" rtl="0">
              <a:lnSpc>
                <a:spcPct val="90000"/>
              </a:lnSpc>
              <a:spcBef>
                <a:spcPts val="1000"/>
              </a:spcBef>
              <a:spcAft>
                <a:spcPts val="0"/>
              </a:spcAft>
              <a:buSzPts val="2200"/>
              <a:buChar char="○"/>
            </a:pPr>
            <a:r>
              <a:rPr lang="en-CA" sz="2200"/>
              <a:t>Work Companies may also use WAN</a:t>
            </a:r>
            <a:endParaRPr sz="2200"/>
          </a:p>
        </p:txBody>
      </p:sp>
      <p:pic>
        <p:nvPicPr>
          <p:cNvPr id="517" name="Google Shape;517;p43" descr="Image result for LAN"/>
          <p:cNvPicPr preferRelativeResize="0"/>
          <p:nvPr/>
        </p:nvPicPr>
        <p:blipFill rotWithShape="1">
          <a:blip r:embed="rId5">
            <a:alphaModFix/>
          </a:blip>
          <a:srcRect/>
          <a:stretch/>
        </p:blipFill>
        <p:spPr>
          <a:xfrm>
            <a:off x="9111185" y="6064859"/>
            <a:ext cx="622353" cy="466765"/>
          </a:xfrm>
          <a:prstGeom prst="rect">
            <a:avLst/>
          </a:prstGeom>
          <a:noFill/>
          <a:ln>
            <a:noFill/>
          </a:ln>
        </p:spPr>
      </p:pic>
      <p:sp>
        <p:nvSpPr>
          <p:cNvPr id="518" name="Google Shape;518;p43"/>
          <p:cNvSpPr txBox="1"/>
          <p:nvPr/>
        </p:nvSpPr>
        <p:spPr>
          <a:xfrm>
            <a:off x="9733538" y="6113145"/>
            <a:ext cx="665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6" action="ppaction://hlinksldjump"/>
              </a:rPr>
              <a:t>LANs</a:t>
            </a:r>
            <a:endParaRPr sz="1800" b="1">
              <a:solidFill>
                <a:srgbClr val="C55A11"/>
              </a:solidFill>
              <a:latin typeface="Calibri"/>
              <a:ea typeface="Calibri"/>
              <a:cs typeface="Calibri"/>
              <a:sym typeface="Calibri"/>
            </a:endParaRPr>
          </a:p>
        </p:txBody>
      </p:sp>
      <p:pic>
        <p:nvPicPr>
          <p:cNvPr id="519" name="Google Shape;519;p43" descr="Image result for WAN"/>
          <p:cNvPicPr preferRelativeResize="0"/>
          <p:nvPr/>
        </p:nvPicPr>
        <p:blipFill>
          <a:blip r:embed="rId7">
            <a:alphaModFix/>
          </a:blip>
          <a:stretch>
            <a:fillRect/>
          </a:stretch>
        </p:blipFill>
        <p:spPr>
          <a:xfrm>
            <a:off x="6218575" y="3999425"/>
            <a:ext cx="2832750" cy="2407225"/>
          </a:xfrm>
          <a:prstGeom prst="rect">
            <a:avLst/>
          </a:prstGeom>
          <a:noFill/>
          <a:ln>
            <a:noFill/>
          </a:ln>
        </p:spPr>
      </p:pic>
      <p:pic>
        <p:nvPicPr>
          <p:cNvPr id="520" name="Google Shape;520;p43"/>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pic>
        <p:nvPicPr>
          <p:cNvPr id="521" name="Google Shape;521;p43"/>
          <p:cNvPicPr preferRelativeResize="0"/>
          <p:nvPr/>
        </p:nvPicPr>
        <p:blipFill rotWithShape="1">
          <a:blip r:embed="rId9">
            <a:alphaModFix/>
          </a:blip>
          <a:srcRect b="7373"/>
          <a:stretch/>
        </p:blipFill>
        <p:spPr>
          <a:xfrm>
            <a:off x="0" y="6026800"/>
            <a:ext cx="1023302" cy="831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44"/>
          <p:cNvGrpSpPr/>
          <p:nvPr/>
        </p:nvGrpSpPr>
        <p:grpSpPr>
          <a:xfrm>
            <a:off x="10641945" y="6092176"/>
            <a:ext cx="1302954" cy="439448"/>
            <a:chOff x="5598891" y="5389418"/>
            <a:chExt cx="1302954" cy="439448"/>
          </a:xfrm>
        </p:grpSpPr>
        <p:pic>
          <p:nvPicPr>
            <p:cNvPr id="528" name="Google Shape;528;p44"/>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529" name="Google Shape;529;p44"/>
            <p:cNvSpPr txBox="1"/>
            <p:nvPr/>
          </p:nvSpPr>
          <p:spPr>
            <a:xfrm>
              <a:off x="6033645" y="5459542"/>
              <a:ext cx="868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530" name="Google Shape;530;p44"/>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7.3) Virtual Private Networks (VPN)</a:t>
            </a:r>
            <a:endParaRPr/>
          </a:p>
        </p:txBody>
      </p:sp>
      <p:sp>
        <p:nvSpPr>
          <p:cNvPr id="531" name="Google Shape;531;p44"/>
          <p:cNvSpPr txBox="1">
            <a:spLocks noGrp="1"/>
          </p:cNvSpPr>
          <p:nvPr>
            <p:ph type="body" idx="1"/>
          </p:nvPr>
        </p:nvSpPr>
        <p:spPr>
          <a:xfrm>
            <a:off x="838200" y="1253325"/>
            <a:ext cx="10515600" cy="4351200"/>
          </a:xfrm>
          <a:prstGeom prst="rect">
            <a:avLst/>
          </a:prstGeom>
          <a:noFill/>
          <a:ln>
            <a:noFill/>
          </a:ln>
        </p:spPr>
        <p:txBody>
          <a:bodyPr spcFirstLastPara="1" wrap="square" lIns="91425" tIns="45700" rIns="91425" bIns="45700" anchor="t" anchorCtr="0">
            <a:noAutofit/>
          </a:bodyPr>
          <a:lstStyle/>
          <a:p>
            <a:pPr marL="228600" lvl="0" indent="-254000" algn="l" rtl="0">
              <a:lnSpc>
                <a:spcPct val="90000"/>
              </a:lnSpc>
              <a:spcBef>
                <a:spcPts val="0"/>
              </a:spcBef>
              <a:spcAft>
                <a:spcPts val="0"/>
              </a:spcAft>
              <a:buSzPts val="2200"/>
              <a:buChar char="●"/>
            </a:pPr>
            <a:r>
              <a:rPr lang="en-CA" sz="2200"/>
              <a:t>What is a Virtual Private Network?</a:t>
            </a:r>
            <a:endParaRPr sz="2200"/>
          </a:p>
          <a:p>
            <a:pPr marL="685800" lvl="1" indent="-254000" algn="l" rtl="0">
              <a:lnSpc>
                <a:spcPct val="90000"/>
              </a:lnSpc>
              <a:spcBef>
                <a:spcPts val="0"/>
              </a:spcBef>
              <a:spcAft>
                <a:spcPts val="0"/>
              </a:spcAft>
              <a:buSzPts val="2200"/>
              <a:buChar char="○"/>
            </a:pPr>
            <a:r>
              <a:rPr lang="en-CA" sz="2200"/>
              <a:t>Extends a private network across a public network</a:t>
            </a:r>
            <a:endParaRPr sz="2200"/>
          </a:p>
          <a:p>
            <a:pPr marL="685800" lvl="1" indent="-254000" algn="l" rtl="0">
              <a:lnSpc>
                <a:spcPct val="90000"/>
              </a:lnSpc>
              <a:spcBef>
                <a:spcPts val="0"/>
              </a:spcBef>
              <a:spcAft>
                <a:spcPts val="0"/>
              </a:spcAft>
              <a:buSzPts val="2200"/>
              <a:buChar char="○"/>
            </a:pPr>
            <a:r>
              <a:rPr lang="en-CA" sz="2200"/>
              <a:t>Enables users to send and receive data across shared or public networks</a:t>
            </a:r>
            <a:endParaRPr sz="2200"/>
          </a:p>
          <a:p>
            <a:pPr marL="228600" lvl="0" indent="-254000" algn="l" rtl="0">
              <a:lnSpc>
                <a:spcPct val="90000"/>
              </a:lnSpc>
              <a:spcBef>
                <a:spcPts val="0"/>
              </a:spcBef>
              <a:spcAft>
                <a:spcPts val="0"/>
              </a:spcAft>
              <a:buSzPts val="2200"/>
              <a:buChar char="●"/>
            </a:pPr>
            <a:r>
              <a:rPr lang="en-CA" sz="2200"/>
              <a:t>How is a VPN different from a LAN / WAN?</a:t>
            </a:r>
            <a:endParaRPr sz="2200"/>
          </a:p>
          <a:p>
            <a:pPr marL="685800" lvl="1" indent="-254000" algn="l" rtl="0">
              <a:lnSpc>
                <a:spcPct val="90000"/>
              </a:lnSpc>
              <a:spcBef>
                <a:spcPts val="0"/>
              </a:spcBef>
              <a:spcAft>
                <a:spcPts val="0"/>
              </a:spcAft>
              <a:buSzPts val="2200"/>
              <a:buChar char="○"/>
            </a:pPr>
            <a:r>
              <a:rPr lang="en-CA" sz="2200"/>
              <a:t>LAN and WAN are usually used for school or work networks</a:t>
            </a:r>
            <a:endParaRPr sz="2200"/>
          </a:p>
          <a:p>
            <a:pPr marL="685800" lvl="1" indent="-254000" algn="l" rtl="0">
              <a:lnSpc>
                <a:spcPct val="90000"/>
              </a:lnSpc>
              <a:spcBef>
                <a:spcPts val="0"/>
              </a:spcBef>
              <a:spcAft>
                <a:spcPts val="0"/>
              </a:spcAft>
              <a:buSzPts val="2200"/>
              <a:buChar char="○"/>
            </a:pPr>
            <a:r>
              <a:rPr lang="en-CA" sz="2200"/>
              <a:t>VPNs give you IP Addresses</a:t>
            </a:r>
            <a:endParaRPr sz="2200"/>
          </a:p>
          <a:p>
            <a:pPr marL="228600" lvl="0" indent="-254000" algn="l" rtl="0">
              <a:lnSpc>
                <a:spcPct val="90000"/>
              </a:lnSpc>
              <a:spcBef>
                <a:spcPts val="0"/>
              </a:spcBef>
              <a:spcAft>
                <a:spcPts val="0"/>
              </a:spcAft>
              <a:buSzPts val="2200"/>
              <a:buChar char="●"/>
            </a:pPr>
            <a:r>
              <a:rPr lang="en-CA" sz="2200"/>
              <a:t>How could you use a VPN to increase the security of services you use in the Internet?</a:t>
            </a:r>
            <a:endParaRPr sz="2200"/>
          </a:p>
          <a:p>
            <a:pPr marL="685800" lvl="1" indent="-254000" algn="l" rtl="0">
              <a:lnSpc>
                <a:spcPct val="90000"/>
              </a:lnSpc>
              <a:spcBef>
                <a:spcPts val="0"/>
              </a:spcBef>
              <a:spcAft>
                <a:spcPts val="0"/>
              </a:spcAft>
              <a:buSzPts val="2200"/>
              <a:buChar char="○"/>
            </a:pPr>
            <a:r>
              <a:rPr lang="en-CA" sz="2200"/>
              <a:t>VPN lets you increase the security of your web session, transmitted data, financial transactions and personal info. </a:t>
            </a:r>
            <a:endParaRPr sz="2200"/>
          </a:p>
          <a:p>
            <a:pPr marL="685800" lvl="1" indent="-254000" algn="l" rtl="0">
              <a:lnSpc>
                <a:spcPct val="90000"/>
              </a:lnSpc>
              <a:spcBef>
                <a:spcPts val="0"/>
              </a:spcBef>
              <a:spcAft>
                <a:spcPts val="0"/>
              </a:spcAft>
              <a:buSzPts val="2200"/>
              <a:buChar char="○"/>
            </a:pPr>
            <a:r>
              <a:rPr lang="en-CA" sz="2200"/>
              <a:t>Also hides your IP Address, making it harder for third-parties to track you</a:t>
            </a:r>
            <a:endParaRPr sz="2200"/>
          </a:p>
        </p:txBody>
      </p:sp>
      <p:pic>
        <p:nvPicPr>
          <p:cNvPr id="532" name="Google Shape;532;p44" descr="Image result for LAN"/>
          <p:cNvPicPr preferRelativeResize="0"/>
          <p:nvPr/>
        </p:nvPicPr>
        <p:blipFill rotWithShape="1">
          <a:blip r:embed="rId5">
            <a:alphaModFix/>
          </a:blip>
          <a:srcRect/>
          <a:stretch/>
        </p:blipFill>
        <p:spPr>
          <a:xfrm>
            <a:off x="9111185" y="6064859"/>
            <a:ext cx="622353" cy="466765"/>
          </a:xfrm>
          <a:prstGeom prst="rect">
            <a:avLst/>
          </a:prstGeom>
          <a:noFill/>
          <a:ln>
            <a:noFill/>
          </a:ln>
        </p:spPr>
      </p:pic>
      <p:sp>
        <p:nvSpPr>
          <p:cNvPr id="533" name="Google Shape;533;p44"/>
          <p:cNvSpPr txBox="1"/>
          <p:nvPr/>
        </p:nvSpPr>
        <p:spPr>
          <a:xfrm>
            <a:off x="9733538" y="6113145"/>
            <a:ext cx="665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6" action="ppaction://hlinksldjump"/>
              </a:rPr>
              <a:t>LANs</a:t>
            </a:r>
            <a:endParaRPr sz="1800" b="1">
              <a:solidFill>
                <a:srgbClr val="C55A11"/>
              </a:solidFill>
              <a:latin typeface="Calibri"/>
              <a:ea typeface="Calibri"/>
              <a:cs typeface="Calibri"/>
              <a:sym typeface="Calibri"/>
            </a:endParaRPr>
          </a:p>
        </p:txBody>
      </p:sp>
      <p:pic>
        <p:nvPicPr>
          <p:cNvPr id="534" name="Google Shape;534;p44" descr="Image result for VPN"/>
          <p:cNvPicPr preferRelativeResize="0"/>
          <p:nvPr/>
        </p:nvPicPr>
        <p:blipFill>
          <a:blip r:embed="rId7">
            <a:alphaModFix/>
          </a:blip>
          <a:stretch>
            <a:fillRect/>
          </a:stretch>
        </p:blipFill>
        <p:spPr>
          <a:xfrm>
            <a:off x="1303875" y="4676475"/>
            <a:ext cx="3882595" cy="2181525"/>
          </a:xfrm>
          <a:prstGeom prst="rect">
            <a:avLst/>
          </a:prstGeom>
          <a:noFill/>
          <a:ln>
            <a:noFill/>
          </a:ln>
        </p:spPr>
      </p:pic>
      <p:pic>
        <p:nvPicPr>
          <p:cNvPr id="535" name="Google Shape;535;p44"/>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pic>
        <p:nvPicPr>
          <p:cNvPr id="536" name="Google Shape;536;p44"/>
          <p:cNvPicPr preferRelativeResize="0"/>
          <p:nvPr/>
        </p:nvPicPr>
        <p:blipFill rotWithShape="1">
          <a:blip r:embed="rId9">
            <a:alphaModFix/>
          </a:blip>
          <a:srcRect b="7373"/>
          <a:stretch/>
        </p:blipFill>
        <p:spPr>
          <a:xfrm>
            <a:off x="0" y="6026800"/>
            <a:ext cx="1023302" cy="83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6"/>
          <p:cNvGrpSpPr/>
          <p:nvPr/>
        </p:nvGrpSpPr>
        <p:grpSpPr>
          <a:xfrm>
            <a:off x="10641945" y="6092176"/>
            <a:ext cx="1273554" cy="439448"/>
            <a:chOff x="5598891" y="5389418"/>
            <a:chExt cx="1273554" cy="439448"/>
          </a:xfrm>
        </p:grpSpPr>
        <p:pic>
          <p:nvPicPr>
            <p:cNvPr id="123" name="Google Shape;123;p16"/>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124" name="Google Shape;124;p16"/>
            <p:cNvSpPr txBox="1"/>
            <p:nvPr/>
          </p:nvSpPr>
          <p:spPr>
            <a:xfrm>
              <a:off x="6033645" y="5459542"/>
              <a:ext cx="838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125" name="Google Shape;125;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2) Some Basic Concepts</a:t>
            </a:r>
            <a:endParaRPr/>
          </a:p>
        </p:txBody>
      </p:sp>
      <p:sp>
        <p:nvSpPr>
          <p:cNvPr id="126" name="Google Shape;126;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CA"/>
              <a:t>Section Topics</a:t>
            </a:r>
            <a:endParaRPr u="sng">
              <a:solidFill>
                <a:schemeClr val="hlink"/>
              </a:solidFill>
              <a:hlinkClick r:id="rId5" action="ppaction://hlinksldjump"/>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5" action="ppaction://hlinksldjump"/>
              </a:rPr>
              <a:t>Client Server Model</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6" action="ppaction://hlinksldjump"/>
              </a:rPr>
              <a:t>Peer-To-Peer Model</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7" action="ppaction://hlinksldjump"/>
              </a:rPr>
              <a:t>Hyperlinks</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8" action="ppaction://hlinksldjump"/>
              </a:rPr>
              <a:t>Packets &amp; Data</a:t>
            </a:r>
            <a:endParaRPr/>
          </a:p>
          <a:p>
            <a:pPr marL="685800" lvl="1" indent="-228600" algn="l" rtl="0">
              <a:lnSpc>
                <a:spcPct val="90000"/>
              </a:lnSpc>
              <a:spcBef>
                <a:spcPts val="500"/>
              </a:spcBef>
              <a:spcAft>
                <a:spcPts val="0"/>
              </a:spcAft>
              <a:buClr>
                <a:schemeClr val="dk1"/>
              </a:buClr>
              <a:buSzPts val="2400"/>
              <a:buChar char="•"/>
            </a:pPr>
            <a:r>
              <a:rPr lang="en-CA" u="sng">
                <a:solidFill>
                  <a:schemeClr val="hlink"/>
                </a:solidFill>
                <a:hlinkClick r:id="rId9" action="ppaction://hlinksldjump"/>
              </a:rPr>
              <a:t>Firewalls</a:t>
            </a:r>
            <a:endParaRPr/>
          </a:p>
        </p:txBody>
      </p:sp>
      <p:pic>
        <p:nvPicPr>
          <p:cNvPr id="127" name="Google Shape;127;p16" descr="Image result for Internet Server types"/>
          <p:cNvPicPr preferRelativeResize="0"/>
          <p:nvPr/>
        </p:nvPicPr>
        <p:blipFill rotWithShape="1">
          <a:blip r:embed="rId10">
            <a:alphaModFix/>
          </a:blip>
          <a:srcRect/>
          <a:stretch/>
        </p:blipFill>
        <p:spPr>
          <a:xfrm>
            <a:off x="5711248" y="2086120"/>
            <a:ext cx="4591050" cy="2533651"/>
          </a:xfrm>
          <a:prstGeom prst="rect">
            <a:avLst/>
          </a:prstGeom>
          <a:noFill/>
          <a:ln>
            <a:noFill/>
          </a:ln>
        </p:spPr>
      </p:pic>
      <p:grpSp>
        <p:nvGrpSpPr>
          <p:cNvPr id="128" name="Google Shape;128;p16"/>
          <p:cNvGrpSpPr/>
          <p:nvPr/>
        </p:nvGrpSpPr>
        <p:grpSpPr>
          <a:xfrm>
            <a:off x="8314641" y="6097874"/>
            <a:ext cx="1987738" cy="428049"/>
            <a:chOff x="8314641" y="6097874"/>
            <a:chExt cx="1987738" cy="428049"/>
          </a:xfrm>
        </p:grpSpPr>
        <p:pic>
          <p:nvPicPr>
            <p:cNvPr id="129" name="Google Shape;129;p16" descr="Image result for basic concepts icon"/>
            <p:cNvPicPr preferRelativeResize="0"/>
            <p:nvPr/>
          </p:nvPicPr>
          <p:blipFill rotWithShape="1">
            <a:blip r:embed="rId11">
              <a:alphaModFix/>
            </a:blip>
            <a:srcRect/>
            <a:stretch/>
          </p:blipFill>
          <p:spPr>
            <a:xfrm>
              <a:off x="8314641" y="6097874"/>
              <a:ext cx="428049" cy="428049"/>
            </a:xfrm>
            <a:prstGeom prst="rect">
              <a:avLst/>
            </a:prstGeom>
            <a:noFill/>
            <a:ln>
              <a:noFill/>
            </a:ln>
          </p:spPr>
        </p:pic>
        <p:sp>
          <p:nvSpPr>
            <p:cNvPr id="130" name="Google Shape;130;p16"/>
            <p:cNvSpPr txBox="1"/>
            <p:nvPr/>
          </p:nvSpPr>
          <p:spPr>
            <a:xfrm>
              <a:off x="8703078" y="6127232"/>
              <a:ext cx="1599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12" action="ppaction://hlinksldjump"/>
                </a:rPr>
                <a:t>Basic Concepts</a:t>
              </a:r>
              <a:endParaRPr sz="1800" b="1">
                <a:solidFill>
                  <a:srgbClr val="C55A11"/>
                </a:solidFill>
                <a:latin typeface="Calibri"/>
                <a:ea typeface="Calibri"/>
                <a:cs typeface="Calibri"/>
                <a:sym typeface="Calibri"/>
              </a:endParaRPr>
            </a:p>
          </p:txBody>
        </p:sp>
      </p:grpSp>
      <p:pic>
        <p:nvPicPr>
          <p:cNvPr id="131" name="Google Shape;131;p16"/>
          <p:cNvPicPr preferRelativeResize="0"/>
          <p:nvPr/>
        </p:nvPicPr>
        <p:blipFill rotWithShape="1">
          <a:blip r:embed="rId13">
            <a:alphaModFix/>
          </a:blip>
          <a:srcRect b="7373"/>
          <a:stretch/>
        </p:blipFill>
        <p:spPr>
          <a:xfrm>
            <a:off x="0" y="6026800"/>
            <a:ext cx="1023302" cy="831200"/>
          </a:xfrm>
          <a:prstGeom prst="rect">
            <a:avLst/>
          </a:prstGeom>
          <a:noFill/>
          <a:ln>
            <a:noFill/>
          </a:ln>
        </p:spPr>
      </p:pic>
      <p:pic>
        <p:nvPicPr>
          <p:cNvPr id="132" name="Google Shape;132;p16"/>
          <p:cNvPicPr preferRelativeResize="0"/>
          <p:nvPr/>
        </p:nvPicPr>
        <p:blipFill rotWithShape="1">
          <a:blip r:embed="rId14">
            <a:alphaModFix/>
          </a:blip>
          <a:srcRect l="21687" t="13991" r="22142" b="13702"/>
          <a:stretch/>
        </p:blipFill>
        <p:spPr>
          <a:xfrm>
            <a:off x="108238" y="5247800"/>
            <a:ext cx="806825" cy="779000"/>
          </a:xfrm>
          <a:prstGeom prst="rect">
            <a:avLst/>
          </a:prstGeom>
          <a:noFill/>
          <a:ln>
            <a:noFill/>
          </a:ln>
        </p:spPr>
      </p:pic>
      <p:sp>
        <p:nvSpPr>
          <p:cNvPr id="133" name="Google Shape;133;p16"/>
          <p:cNvSpPr txBox="1"/>
          <p:nvPr/>
        </p:nvSpPr>
        <p:spPr>
          <a:xfrm>
            <a:off x="10702575" y="365125"/>
            <a:ext cx="1181700" cy="8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a:latin typeface="Calibri"/>
                <a:ea typeface="Calibri"/>
                <a:cs typeface="Calibri"/>
                <a:sym typeface="Calibri"/>
              </a:rPr>
              <a:t>By: Pritpal </a:t>
            </a:r>
            <a:endParaRPr sz="1800">
              <a:latin typeface="Calibri"/>
              <a:ea typeface="Calibri"/>
              <a:cs typeface="Calibri"/>
              <a:sym typeface="Calibri"/>
            </a:endParaRPr>
          </a:p>
          <a:p>
            <a:pPr marL="0" lvl="0" indent="0" algn="l" rtl="0">
              <a:spcBef>
                <a:spcPts val="0"/>
              </a:spcBef>
              <a:spcAft>
                <a:spcPts val="0"/>
              </a:spcAft>
              <a:buNone/>
            </a:pPr>
            <a:r>
              <a:rPr lang="en-CA" sz="1800">
                <a:latin typeface="Calibri"/>
                <a:ea typeface="Calibri"/>
                <a:cs typeface="Calibri"/>
                <a:sym typeface="Calibri"/>
              </a:rPr>
              <a:t>       Jangla</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pSp>
        <p:nvGrpSpPr>
          <p:cNvPr id="138" name="Google Shape;138;p17"/>
          <p:cNvGrpSpPr/>
          <p:nvPr/>
        </p:nvGrpSpPr>
        <p:grpSpPr>
          <a:xfrm>
            <a:off x="10641945" y="6092176"/>
            <a:ext cx="1273554" cy="439448"/>
            <a:chOff x="5598891" y="5389418"/>
            <a:chExt cx="1273554" cy="439448"/>
          </a:xfrm>
        </p:grpSpPr>
        <p:pic>
          <p:nvPicPr>
            <p:cNvPr id="139" name="Google Shape;139;p17"/>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140" name="Google Shape;140;p17"/>
            <p:cNvSpPr txBox="1"/>
            <p:nvPr/>
          </p:nvSpPr>
          <p:spPr>
            <a:xfrm>
              <a:off x="6033645" y="5459542"/>
              <a:ext cx="838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141" name="Google Shape;141;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2.1) Client Server Model</a:t>
            </a:r>
            <a:endParaRPr/>
          </a:p>
        </p:txBody>
      </p:sp>
      <p:sp>
        <p:nvSpPr>
          <p:cNvPr id="142" name="Google Shape;142;p17"/>
          <p:cNvSpPr txBox="1">
            <a:spLocks noGrp="1"/>
          </p:cNvSpPr>
          <p:nvPr>
            <p:ph type="body" idx="1"/>
          </p:nvPr>
        </p:nvSpPr>
        <p:spPr>
          <a:xfrm>
            <a:off x="838200" y="1539125"/>
            <a:ext cx="10191900" cy="4111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CA"/>
              <a:t>Explain the Client Server Model</a:t>
            </a:r>
            <a:endParaRPr/>
          </a:p>
          <a:p>
            <a:pPr marL="457200" lvl="0" indent="-342900" algn="l" rtl="0">
              <a:lnSpc>
                <a:spcPct val="90000"/>
              </a:lnSpc>
              <a:spcBef>
                <a:spcPts val="0"/>
              </a:spcBef>
              <a:spcAft>
                <a:spcPts val="0"/>
              </a:spcAft>
              <a:buSzPts val="1800"/>
              <a:buAutoNum type="arabicPeriod"/>
            </a:pPr>
            <a:r>
              <a:rPr lang="en-CA"/>
              <a:t>What is the Client</a:t>
            </a:r>
            <a:endParaRPr/>
          </a:p>
          <a:p>
            <a:pPr marL="457200" lvl="0" indent="-381000" algn="l" rtl="0">
              <a:spcBef>
                <a:spcPts val="0"/>
              </a:spcBef>
              <a:spcAft>
                <a:spcPts val="0"/>
              </a:spcAft>
              <a:buSzPts val="2400"/>
              <a:buChar char="➢"/>
            </a:pPr>
            <a:r>
              <a:rPr lang="en-CA" sz="2400"/>
              <a:t>The client is the service requester.</a:t>
            </a:r>
            <a:endParaRPr sz="2400"/>
          </a:p>
          <a:p>
            <a:pPr marL="457200" lvl="0" indent="-381000" algn="l" rtl="0">
              <a:spcBef>
                <a:spcPts val="0"/>
              </a:spcBef>
              <a:spcAft>
                <a:spcPts val="0"/>
              </a:spcAft>
              <a:buSzPts val="2400"/>
              <a:buChar char="➢"/>
            </a:pPr>
            <a:r>
              <a:rPr lang="en-CA" sz="2400"/>
              <a:t>A client does not provide any resources but requests a servers content or service function.</a:t>
            </a:r>
            <a:endParaRPr/>
          </a:p>
          <a:p>
            <a:pPr marL="457200" lvl="0" indent="-342900" algn="l" rtl="0">
              <a:lnSpc>
                <a:spcPct val="90000"/>
              </a:lnSpc>
              <a:spcBef>
                <a:spcPts val="0"/>
              </a:spcBef>
              <a:spcAft>
                <a:spcPts val="0"/>
              </a:spcAft>
              <a:buSzPts val="1800"/>
              <a:buAutoNum type="arabicPeriod"/>
            </a:pPr>
            <a:r>
              <a:rPr lang="en-CA"/>
              <a:t>What is the Server</a:t>
            </a:r>
            <a:endParaRPr/>
          </a:p>
          <a:p>
            <a:pPr marL="457200" lvl="0" indent="-381000" algn="l" rtl="0">
              <a:lnSpc>
                <a:spcPct val="90000"/>
              </a:lnSpc>
              <a:spcBef>
                <a:spcPts val="0"/>
              </a:spcBef>
              <a:spcAft>
                <a:spcPts val="0"/>
              </a:spcAft>
              <a:buSzPts val="2400"/>
              <a:buChar char="➢"/>
            </a:pPr>
            <a:r>
              <a:rPr lang="en-CA" sz="2400"/>
              <a:t>The server provides clients with a service or resources.</a:t>
            </a:r>
            <a:endParaRPr sz="2400"/>
          </a:p>
          <a:p>
            <a:pPr marL="457200" lvl="0" indent="-381000" algn="l" rtl="0">
              <a:lnSpc>
                <a:spcPct val="90000"/>
              </a:lnSpc>
              <a:spcBef>
                <a:spcPts val="0"/>
              </a:spcBef>
              <a:spcAft>
                <a:spcPts val="0"/>
              </a:spcAft>
              <a:buSzPts val="2400"/>
              <a:buChar char="➢"/>
            </a:pPr>
            <a:r>
              <a:rPr lang="en-CA" sz="2400"/>
              <a:t>The server may charge the client money for the usage of the servers services</a:t>
            </a:r>
            <a:endParaRPr sz="2400"/>
          </a:p>
          <a:p>
            <a:pPr marL="228600" lvl="0" indent="-228600" algn="l" rtl="0">
              <a:lnSpc>
                <a:spcPct val="90000"/>
              </a:lnSpc>
              <a:spcBef>
                <a:spcPts val="1000"/>
              </a:spcBef>
              <a:spcAft>
                <a:spcPts val="0"/>
              </a:spcAft>
              <a:buClr>
                <a:schemeClr val="dk1"/>
              </a:buClr>
              <a:buSzPts val="2800"/>
              <a:buChar char="•"/>
            </a:pPr>
            <a:r>
              <a:rPr lang="en-CA"/>
              <a:t>Provide an example of an application that uses the Client Server Model</a:t>
            </a:r>
            <a:endParaRPr/>
          </a:p>
          <a:p>
            <a:pPr marL="457200" lvl="0" indent="-381000" algn="l" rtl="0">
              <a:lnSpc>
                <a:spcPct val="90000"/>
              </a:lnSpc>
              <a:spcBef>
                <a:spcPts val="0"/>
              </a:spcBef>
              <a:spcAft>
                <a:spcPts val="0"/>
              </a:spcAft>
              <a:buSzPts val="2400"/>
              <a:buChar char="★"/>
            </a:pPr>
            <a:r>
              <a:rPr lang="en-CA" sz="2400"/>
              <a:t>Client: Desktop Computer          Server: Browser</a:t>
            </a:r>
            <a:endParaRPr sz="2400"/>
          </a:p>
        </p:txBody>
      </p:sp>
      <p:grpSp>
        <p:nvGrpSpPr>
          <p:cNvPr id="143" name="Google Shape;143;p17"/>
          <p:cNvGrpSpPr/>
          <p:nvPr/>
        </p:nvGrpSpPr>
        <p:grpSpPr>
          <a:xfrm>
            <a:off x="8314641" y="6097874"/>
            <a:ext cx="1987738" cy="428049"/>
            <a:chOff x="8314641" y="6097874"/>
            <a:chExt cx="1987738" cy="428049"/>
          </a:xfrm>
        </p:grpSpPr>
        <p:pic>
          <p:nvPicPr>
            <p:cNvPr id="144" name="Google Shape;144;p17" descr="Image result for basic concepts icon"/>
            <p:cNvPicPr preferRelativeResize="0"/>
            <p:nvPr/>
          </p:nvPicPr>
          <p:blipFill rotWithShape="1">
            <a:blip r:embed="rId5">
              <a:alphaModFix/>
            </a:blip>
            <a:srcRect/>
            <a:stretch/>
          </p:blipFill>
          <p:spPr>
            <a:xfrm>
              <a:off x="8314641" y="6097874"/>
              <a:ext cx="428049" cy="428049"/>
            </a:xfrm>
            <a:prstGeom prst="rect">
              <a:avLst/>
            </a:prstGeom>
            <a:noFill/>
            <a:ln>
              <a:noFill/>
            </a:ln>
          </p:spPr>
        </p:pic>
        <p:sp>
          <p:nvSpPr>
            <p:cNvPr id="145" name="Google Shape;145;p17"/>
            <p:cNvSpPr txBox="1"/>
            <p:nvPr/>
          </p:nvSpPr>
          <p:spPr>
            <a:xfrm>
              <a:off x="8703078" y="6127232"/>
              <a:ext cx="1599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6" action="ppaction://hlinksldjump"/>
                </a:rPr>
                <a:t>Basic Concepts</a:t>
              </a:r>
              <a:endParaRPr sz="1800" b="1">
                <a:solidFill>
                  <a:srgbClr val="C55A11"/>
                </a:solidFill>
                <a:latin typeface="Calibri"/>
                <a:ea typeface="Calibri"/>
                <a:cs typeface="Calibri"/>
                <a:sym typeface="Calibri"/>
              </a:endParaRPr>
            </a:p>
          </p:txBody>
        </p:sp>
      </p:grpSp>
      <p:pic>
        <p:nvPicPr>
          <p:cNvPr id="146" name="Google Shape;146;p17"/>
          <p:cNvPicPr preferRelativeResize="0"/>
          <p:nvPr/>
        </p:nvPicPr>
        <p:blipFill rotWithShape="1">
          <a:blip r:embed="rId7">
            <a:alphaModFix/>
          </a:blip>
          <a:srcRect b="7373"/>
          <a:stretch/>
        </p:blipFill>
        <p:spPr>
          <a:xfrm>
            <a:off x="0" y="6026800"/>
            <a:ext cx="1023302" cy="831200"/>
          </a:xfrm>
          <a:prstGeom prst="rect">
            <a:avLst/>
          </a:prstGeom>
          <a:noFill/>
          <a:ln>
            <a:noFill/>
          </a:ln>
        </p:spPr>
      </p:pic>
      <p:pic>
        <p:nvPicPr>
          <p:cNvPr id="147" name="Google Shape;147;p17"/>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sp>
        <p:nvSpPr>
          <p:cNvPr id="148" name="Google Shape;148;p17"/>
          <p:cNvSpPr txBox="1"/>
          <p:nvPr/>
        </p:nvSpPr>
        <p:spPr>
          <a:xfrm>
            <a:off x="10702575" y="365125"/>
            <a:ext cx="1181700" cy="8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a:latin typeface="Calibri"/>
                <a:ea typeface="Calibri"/>
                <a:cs typeface="Calibri"/>
                <a:sym typeface="Calibri"/>
              </a:rPr>
              <a:t>By: Pritpal </a:t>
            </a:r>
            <a:endParaRPr sz="1800">
              <a:latin typeface="Calibri"/>
              <a:ea typeface="Calibri"/>
              <a:cs typeface="Calibri"/>
              <a:sym typeface="Calibri"/>
            </a:endParaRPr>
          </a:p>
          <a:p>
            <a:pPr marL="0" lvl="0" indent="0" algn="l" rtl="0">
              <a:spcBef>
                <a:spcPts val="0"/>
              </a:spcBef>
              <a:spcAft>
                <a:spcPts val="0"/>
              </a:spcAft>
              <a:buNone/>
            </a:pPr>
            <a:r>
              <a:rPr lang="en-CA" sz="1800">
                <a:latin typeface="Calibri"/>
                <a:ea typeface="Calibri"/>
                <a:cs typeface="Calibri"/>
                <a:sym typeface="Calibri"/>
              </a:rPr>
              <a:t>       Jangla</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pSp>
        <p:nvGrpSpPr>
          <p:cNvPr id="153" name="Google Shape;153;p18"/>
          <p:cNvGrpSpPr/>
          <p:nvPr/>
        </p:nvGrpSpPr>
        <p:grpSpPr>
          <a:xfrm>
            <a:off x="10641945" y="6092176"/>
            <a:ext cx="1273554" cy="439448"/>
            <a:chOff x="5598891" y="5389418"/>
            <a:chExt cx="1273554" cy="439448"/>
          </a:xfrm>
        </p:grpSpPr>
        <p:pic>
          <p:nvPicPr>
            <p:cNvPr id="154" name="Google Shape;154;p18"/>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155" name="Google Shape;155;p18"/>
            <p:cNvSpPr txBox="1"/>
            <p:nvPr/>
          </p:nvSpPr>
          <p:spPr>
            <a:xfrm>
              <a:off x="6033645" y="5459542"/>
              <a:ext cx="838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156" name="Google Shape;156;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2.2) Peer-To-Peer Model</a:t>
            </a:r>
            <a:endParaRPr/>
          </a:p>
        </p:txBody>
      </p:sp>
      <p:sp>
        <p:nvSpPr>
          <p:cNvPr id="157" name="Google Shape;157;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CA"/>
              <a:t>Explain the Peer-To-Peer Model</a:t>
            </a:r>
            <a:endParaRPr/>
          </a:p>
          <a:p>
            <a:pPr marL="685800" lvl="1" indent="-228600" algn="l" rtl="0">
              <a:lnSpc>
                <a:spcPct val="90000"/>
              </a:lnSpc>
              <a:spcBef>
                <a:spcPts val="500"/>
              </a:spcBef>
              <a:spcAft>
                <a:spcPts val="0"/>
              </a:spcAft>
              <a:buClr>
                <a:schemeClr val="dk1"/>
              </a:buClr>
              <a:buSzPts val="2400"/>
              <a:buChar char="•"/>
            </a:pPr>
            <a:r>
              <a:rPr lang="en-CA" b="1"/>
              <a:t>What is a Peer</a:t>
            </a:r>
            <a:endParaRPr b="1"/>
          </a:p>
          <a:p>
            <a:pPr marL="457200" lvl="0" indent="-381000" algn="l" rtl="0">
              <a:lnSpc>
                <a:spcPct val="90000"/>
              </a:lnSpc>
              <a:spcBef>
                <a:spcPts val="0"/>
              </a:spcBef>
              <a:spcAft>
                <a:spcPts val="0"/>
              </a:spcAft>
              <a:buSzPts val="2400"/>
              <a:buChar char="➢"/>
            </a:pPr>
            <a:r>
              <a:rPr lang="en-CA" sz="2400"/>
              <a:t>Peers are computer systems which are connected to each other by the internet.</a:t>
            </a:r>
            <a:endParaRPr sz="2400"/>
          </a:p>
          <a:p>
            <a:pPr marL="457200" lvl="0" indent="-381000" algn="l" rtl="0">
              <a:lnSpc>
                <a:spcPct val="90000"/>
              </a:lnSpc>
              <a:spcBef>
                <a:spcPts val="0"/>
              </a:spcBef>
              <a:spcAft>
                <a:spcPts val="0"/>
              </a:spcAft>
              <a:buSzPts val="2400"/>
              <a:buChar char="➢"/>
            </a:pPr>
            <a:r>
              <a:rPr lang="en-CA" sz="2400"/>
              <a:t>Files can be shared to each other without a central server.</a:t>
            </a:r>
            <a:endParaRPr sz="2400"/>
          </a:p>
          <a:p>
            <a:pPr marL="457200" lvl="0" indent="-381000" algn="l" rtl="0">
              <a:lnSpc>
                <a:spcPct val="90000"/>
              </a:lnSpc>
              <a:spcBef>
                <a:spcPts val="0"/>
              </a:spcBef>
              <a:spcAft>
                <a:spcPts val="0"/>
              </a:spcAft>
              <a:buSzPts val="2400"/>
              <a:buChar char="➢"/>
            </a:pPr>
            <a:r>
              <a:rPr lang="en-CA" sz="2400"/>
              <a:t> Any computer on a P2P network becomes both a file server and client. </a:t>
            </a:r>
            <a:endParaRPr sz="2400"/>
          </a:p>
          <a:p>
            <a:pPr marL="685800" lvl="1" indent="-228600" algn="l" rtl="0">
              <a:lnSpc>
                <a:spcPct val="90000"/>
              </a:lnSpc>
              <a:spcBef>
                <a:spcPts val="500"/>
              </a:spcBef>
              <a:spcAft>
                <a:spcPts val="0"/>
              </a:spcAft>
              <a:buClr>
                <a:schemeClr val="dk1"/>
              </a:buClr>
              <a:buSzPts val="2400"/>
              <a:buChar char="•"/>
            </a:pPr>
            <a:r>
              <a:rPr lang="en-CA" b="1"/>
              <a:t>How is it different from a Client Server Model</a:t>
            </a:r>
            <a:endParaRPr b="1"/>
          </a:p>
          <a:p>
            <a:pPr marL="457200" lvl="0" indent="-342900" algn="l" rtl="0">
              <a:lnSpc>
                <a:spcPct val="90000"/>
              </a:lnSpc>
              <a:spcBef>
                <a:spcPts val="0"/>
              </a:spcBef>
              <a:spcAft>
                <a:spcPts val="0"/>
              </a:spcAft>
              <a:buSzPts val="1800"/>
              <a:buChar char="➢"/>
            </a:pPr>
            <a:r>
              <a:rPr lang="en-CA"/>
              <a:t>A P2P network has no central servers but a Client Server Model centralizes all of its data. </a:t>
            </a:r>
            <a:endParaRPr/>
          </a:p>
          <a:p>
            <a:pPr marL="228600" lvl="0" indent="-203200" algn="l" rtl="0">
              <a:lnSpc>
                <a:spcPct val="90000"/>
              </a:lnSpc>
              <a:spcBef>
                <a:spcPts val="1000"/>
              </a:spcBef>
              <a:spcAft>
                <a:spcPts val="0"/>
              </a:spcAft>
              <a:buClr>
                <a:schemeClr val="dk1"/>
              </a:buClr>
              <a:buSzPts val="2400"/>
              <a:buChar char="•"/>
            </a:pPr>
            <a:r>
              <a:rPr lang="en-CA" sz="2400" b="1"/>
              <a:t>Provide an example of an application that uses the Peer-To-Peer Model</a:t>
            </a:r>
            <a:endParaRPr sz="2400" b="1"/>
          </a:p>
          <a:p>
            <a:pPr marL="457200" lvl="0" indent="-381000" algn="l" rtl="0">
              <a:lnSpc>
                <a:spcPct val="90000"/>
              </a:lnSpc>
              <a:spcBef>
                <a:spcPts val="0"/>
              </a:spcBef>
              <a:spcAft>
                <a:spcPts val="0"/>
              </a:spcAft>
              <a:buSzPts val="2400"/>
              <a:buChar char="★"/>
            </a:pPr>
            <a:r>
              <a:rPr lang="en-CA" sz="2400"/>
              <a:t>   Xunlei, bittorrent, Utorrent, Azureus, Emule and eDonkey.</a:t>
            </a:r>
            <a:endParaRPr sz="2400"/>
          </a:p>
        </p:txBody>
      </p:sp>
      <p:grpSp>
        <p:nvGrpSpPr>
          <p:cNvPr id="158" name="Google Shape;158;p18"/>
          <p:cNvGrpSpPr/>
          <p:nvPr/>
        </p:nvGrpSpPr>
        <p:grpSpPr>
          <a:xfrm>
            <a:off x="8314641" y="6097874"/>
            <a:ext cx="1987738" cy="428049"/>
            <a:chOff x="8314641" y="6097874"/>
            <a:chExt cx="1987738" cy="428049"/>
          </a:xfrm>
        </p:grpSpPr>
        <p:pic>
          <p:nvPicPr>
            <p:cNvPr id="159" name="Google Shape;159;p18" descr="Image result for basic concepts icon"/>
            <p:cNvPicPr preferRelativeResize="0"/>
            <p:nvPr/>
          </p:nvPicPr>
          <p:blipFill rotWithShape="1">
            <a:blip r:embed="rId5">
              <a:alphaModFix/>
            </a:blip>
            <a:srcRect/>
            <a:stretch/>
          </p:blipFill>
          <p:spPr>
            <a:xfrm>
              <a:off x="8314641" y="6097874"/>
              <a:ext cx="428049" cy="428049"/>
            </a:xfrm>
            <a:prstGeom prst="rect">
              <a:avLst/>
            </a:prstGeom>
            <a:noFill/>
            <a:ln>
              <a:noFill/>
            </a:ln>
          </p:spPr>
        </p:pic>
        <p:sp>
          <p:nvSpPr>
            <p:cNvPr id="160" name="Google Shape;160;p18"/>
            <p:cNvSpPr txBox="1"/>
            <p:nvPr/>
          </p:nvSpPr>
          <p:spPr>
            <a:xfrm>
              <a:off x="8703078" y="6127232"/>
              <a:ext cx="1599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6" action="ppaction://hlinksldjump"/>
                </a:rPr>
                <a:t>Basic Concepts</a:t>
              </a:r>
              <a:endParaRPr sz="1800" b="1">
                <a:solidFill>
                  <a:srgbClr val="C55A11"/>
                </a:solidFill>
                <a:latin typeface="Calibri"/>
                <a:ea typeface="Calibri"/>
                <a:cs typeface="Calibri"/>
                <a:sym typeface="Calibri"/>
              </a:endParaRPr>
            </a:p>
          </p:txBody>
        </p:sp>
      </p:grpSp>
      <p:pic>
        <p:nvPicPr>
          <p:cNvPr id="161" name="Google Shape;161;p18"/>
          <p:cNvPicPr preferRelativeResize="0"/>
          <p:nvPr/>
        </p:nvPicPr>
        <p:blipFill rotWithShape="1">
          <a:blip r:embed="rId7">
            <a:alphaModFix/>
          </a:blip>
          <a:srcRect b="7373"/>
          <a:stretch/>
        </p:blipFill>
        <p:spPr>
          <a:xfrm>
            <a:off x="0" y="6026800"/>
            <a:ext cx="1023302" cy="831200"/>
          </a:xfrm>
          <a:prstGeom prst="rect">
            <a:avLst/>
          </a:prstGeom>
          <a:noFill/>
          <a:ln>
            <a:noFill/>
          </a:ln>
        </p:spPr>
      </p:pic>
      <p:pic>
        <p:nvPicPr>
          <p:cNvPr id="162" name="Google Shape;162;p18"/>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sp>
        <p:nvSpPr>
          <p:cNvPr id="163" name="Google Shape;163;p18"/>
          <p:cNvSpPr txBox="1"/>
          <p:nvPr/>
        </p:nvSpPr>
        <p:spPr>
          <a:xfrm>
            <a:off x="10702575" y="365125"/>
            <a:ext cx="1181700" cy="8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a:latin typeface="Calibri"/>
                <a:ea typeface="Calibri"/>
                <a:cs typeface="Calibri"/>
                <a:sym typeface="Calibri"/>
              </a:rPr>
              <a:t>By: Pritpal </a:t>
            </a:r>
            <a:endParaRPr sz="1800">
              <a:latin typeface="Calibri"/>
              <a:ea typeface="Calibri"/>
              <a:cs typeface="Calibri"/>
              <a:sym typeface="Calibri"/>
            </a:endParaRPr>
          </a:p>
          <a:p>
            <a:pPr marL="0" lvl="0" indent="0" algn="l" rtl="0">
              <a:spcBef>
                <a:spcPts val="0"/>
              </a:spcBef>
              <a:spcAft>
                <a:spcPts val="0"/>
              </a:spcAft>
              <a:buNone/>
            </a:pPr>
            <a:r>
              <a:rPr lang="en-CA" sz="1800">
                <a:latin typeface="Calibri"/>
                <a:ea typeface="Calibri"/>
                <a:cs typeface="Calibri"/>
                <a:sym typeface="Calibri"/>
              </a:rPr>
              <a:t>       Jangla</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19"/>
          <p:cNvGrpSpPr/>
          <p:nvPr/>
        </p:nvGrpSpPr>
        <p:grpSpPr>
          <a:xfrm>
            <a:off x="10641945" y="6092176"/>
            <a:ext cx="1293054" cy="439448"/>
            <a:chOff x="5598891" y="5389418"/>
            <a:chExt cx="1293054" cy="439448"/>
          </a:xfrm>
        </p:grpSpPr>
        <p:pic>
          <p:nvPicPr>
            <p:cNvPr id="169" name="Google Shape;169;p19"/>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170" name="Google Shape;170;p19"/>
            <p:cNvSpPr txBox="1"/>
            <p:nvPr/>
          </p:nvSpPr>
          <p:spPr>
            <a:xfrm>
              <a:off x="6033645" y="5459542"/>
              <a:ext cx="858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171" name="Google Shape;171;p1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2.3) Hyperlinks</a:t>
            </a:r>
            <a:endParaRPr/>
          </a:p>
        </p:txBody>
      </p:sp>
      <p:sp>
        <p:nvSpPr>
          <p:cNvPr id="172" name="Google Shape;172;p19"/>
          <p:cNvSpPr txBox="1">
            <a:spLocks noGrp="1"/>
          </p:cNvSpPr>
          <p:nvPr>
            <p:ph type="body" idx="1"/>
          </p:nvPr>
        </p:nvSpPr>
        <p:spPr>
          <a:xfrm>
            <a:off x="677050" y="1395875"/>
            <a:ext cx="10800600" cy="4630800"/>
          </a:xfrm>
          <a:prstGeom prst="rect">
            <a:avLst/>
          </a:prstGeom>
          <a:noFill/>
          <a:ln>
            <a:noFill/>
          </a:ln>
        </p:spPr>
        <p:txBody>
          <a:bodyPr spcFirstLastPara="1" wrap="square" lIns="91425" tIns="45700" rIns="91425" bIns="45700" anchor="t" anchorCtr="0">
            <a:noAutofit/>
          </a:bodyPr>
          <a:lstStyle/>
          <a:p>
            <a:pPr marL="228600" lvl="0" indent="-203200" algn="l" rtl="0">
              <a:lnSpc>
                <a:spcPct val="90000"/>
              </a:lnSpc>
              <a:spcBef>
                <a:spcPts val="0"/>
              </a:spcBef>
              <a:spcAft>
                <a:spcPts val="0"/>
              </a:spcAft>
              <a:buClr>
                <a:schemeClr val="dk1"/>
              </a:buClr>
              <a:buSzPts val="2400"/>
              <a:buChar char="•"/>
            </a:pPr>
            <a:r>
              <a:rPr lang="en-CA" sz="2400" b="1"/>
              <a:t>What is a Hyperlink?</a:t>
            </a:r>
            <a:endParaRPr sz="2400" b="1"/>
          </a:p>
          <a:p>
            <a:pPr marL="457200" lvl="0" indent="-381000" algn="l" rtl="0">
              <a:lnSpc>
                <a:spcPct val="90000"/>
              </a:lnSpc>
              <a:spcBef>
                <a:spcPts val="0"/>
              </a:spcBef>
              <a:spcAft>
                <a:spcPts val="0"/>
              </a:spcAft>
              <a:buSzPts val="2400"/>
              <a:buChar char="➢"/>
            </a:pPr>
            <a:r>
              <a:rPr lang="en-CA" sz="2400"/>
              <a:t>A hyperlink is a word, image, or graphic a user can click which will lead them to another site. </a:t>
            </a:r>
            <a:endParaRPr sz="2400"/>
          </a:p>
          <a:p>
            <a:pPr marL="457200" lvl="0" indent="-381000" algn="l" rtl="0">
              <a:lnSpc>
                <a:spcPct val="90000"/>
              </a:lnSpc>
              <a:spcBef>
                <a:spcPts val="0"/>
              </a:spcBef>
              <a:spcAft>
                <a:spcPts val="0"/>
              </a:spcAft>
              <a:buSzPts val="2400"/>
              <a:buChar char="➢"/>
            </a:pPr>
            <a:r>
              <a:rPr lang="en-CA" sz="2400"/>
              <a:t>A hyperlink points to a whole document or a specific element within the document.  </a:t>
            </a:r>
            <a:endParaRPr sz="2400"/>
          </a:p>
          <a:p>
            <a:pPr marL="0" lvl="0" indent="0" algn="l" rtl="0">
              <a:lnSpc>
                <a:spcPct val="90000"/>
              </a:lnSpc>
              <a:spcBef>
                <a:spcPts val="1000"/>
              </a:spcBef>
              <a:spcAft>
                <a:spcPts val="0"/>
              </a:spcAft>
              <a:buNone/>
            </a:pPr>
            <a:r>
              <a:rPr lang="en-CA" sz="2400" b="1"/>
              <a:t>How are Hyperlink related to Web Pages?</a:t>
            </a:r>
            <a:endParaRPr sz="2400" b="1"/>
          </a:p>
          <a:p>
            <a:pPr marL="457200" lvl="0" indent="-381000" algn="l" rtl="0">
              <a:lnSpc>
                <a:spcPct val="90000"/>
              </a:lnSpc>
              <a:spcBef>
                <a:spcPts val="1000"/>
              </a:spcBef>
              <a:spcAft>
                <a:spcPts val="0"/>
              </a:spcAft>
              <a:buSzPts val="2400"/>
              <a:buChar char="➢"/>
            </a:pPr>
            <a:r>
              <a:rPr lang="en-CA" sz="2400"/>
              <a:t>Web pages are written in the hypertext language called HTML.</a:t>
            </a:r>
            <a:endParaRPr sz="2400"/>
          </a:p>
          <a:p>
            <a:pPr marL="457200" lvl="0" indent="-381000" algn="l" rtl="0">
              <a:lnSpc>
                <a:spcPct val="90000"/>
              </a:lnSpc>
              <a:spcBef>
                <a:spcPts val="0"/>
              </a:spcBef>
              <a:spcAft>
                <a:spcPts val="0"/>
              </a:spcAft>
              <a:buSzPts val="2400"/>
              <a:buChar char="➢"/>
            </a:pPr>
            <a:r>
              <a:rPr lang="en-CA" sz="2400"/>
              <a:t> Web pages links start with HTML.</a:t>
            </a:r>
            <a:endParaRPr sz="2400"/>
          </a:p>
          <a:p>
            <a:pPr marL="228600" lvl="0" indent="-203200" algn="l" rtl="0">
              <a:lnSpc>
                <a:spcPct val="90000"/>
              </a:lnSpc>
              <a:spcBef>
                <a:spcPts val="1000"/>
              </a:spcBef>
              <a:spcAft>
                <a:spcPts val="0"/>
              </a:spcAft>
              <a:buClr>
                <a:schemeClr val="dk1"/>
              </a:buClr>
              <a:buSzPts val="2400"/>
              <a:buChar char="•"/>
            </a:pPr>
            <a:r>
              <a:rPr lang="en-CA" sz="2400" b="1"/>
              <a:t>How are Hyperlinks related to this PowerPoint document?</a:t>
            </a:r>
            <a:endParaRPr sz="2400" b="1"/>
          </a:p>
          <a:p>
            <a:pPr marL="457200" lvl="0" indent="-381000" algn="l" rtl="0">
              <a:lnSpc>
                <a:spcPct val="90000"/>
              </a:lnSpc>
              <a:spcBef>
                <a:spcPts val="0"/>
              </a:spcBef>
              <a:spcAft>
                <a:spcPts val="0"/>
              </a:spcAft>
              <a:buSzPts val="2400"/>
              <a:buChar char="★"/>
            </a:pPr>
            <a:r>
              <a:rPr lang="en-CA" sz="2400"/>
              <a:t>At the bottom right corner of each slide there is a hyperlink which redirects you to another slide within the google slides. </a:t>
            </a:r>
            <a:endParaRPr sz="2400"/>
          </a:p>
        </p:txBody>
      </p:sp>
      <p:grpSp>
        <p:nvGrpSpPr>
          <p:cNvPr id="173" name="Google Shape;173;p19"/>
          <p:cNvGrpSpPr/>
          <p:nvPr/>
        </p:nvGrpSpPr>
        <p:grpSpPr>
          <a:xfrm>
            <a:off x="8314641" y="6097874"/>
            <a:ext cx="1987738" cy="428049"/>
            <a:chOff x="8314641" y="6097874"/>
            <a:chExt cx="1987738" cy="428049"/>
          </a:xfrm>
        </p:grpSpPr>
        <p:pic>
          <p:nvPicPr>
            <p:cNvPr id="174" name="Google Shape;174;p19" descr="Image result for basic concepts icon"/>
            <p:cNvPicPr preferRelativeResize="0"/>
            <p:nvPr/>
          </p:nvPicPr>
          <p:blipFill rotWithShape="1">
            <a:blip r:embed="rId5">
              <a:alphaModFix/>
            </a:blip>
            <a:srcRect/>
            <a:stretch/>
          </p:blipFill>
          <p:spPr>
            <a:xfrm>
              <a:off x="8314641" y="6097874"/>
              <a:ext cx="428049" cy="428049"/>
            </a:xfrm>
            <a:prstGeom prst="rect">
              <a:avLst/>
            </a:prstGeom>
            <a:noFill/>
            <a:ln>
              <a:noFill/>
            </a:ln>
          </p:spPr>
        </p:pic>
        <p:sp>
          <p:nvSpPr>
            <p:cNvPr id="175" name="Google Shape;175;p19"/>
            <p:cNvSpPr txBox="1"/>
            <p:nvPr/>
          </p:nvSpPr>
          <p:spPr>
            <a:xfrm>
              <a:off x="8703078" y="6127232"/>
              <a:ext cx="1599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6" action="ppaction://hlinksldjump"/>
                </a:rPr>
                <a:t>Basic Concepts</a:t>
              </a:r>
              <a:endParaRPr sz="1800" b="1">
                <a:solidFill>
                  <a:srgbClr val="C55A11"/>
                </a:solidFill>
                <a:latin typeface="Calibri"/>
                <a:ea typeface="Calibri"/>
                <a:cs typeface="Calibri"/>
                <a:sym typeface="Calibri"/>
              </a:endParaRPr>
            </a:p>
          </p:txBody>
        </p:sp>
      </p:grpSp>
      <p:pic>
        <p:nvPicPr>
          <p:cNvPr id="176" name="Google Shape;176;p19"/>
          <p:cNvPicPr preferRelativeResize="0"/>
          <p:nvPr/>
        </p:nvPicPr>
        <p:blipFill rotWithShape="1">
          <a:blip r:embed="rId7">
            <a:alphaModFix/>
          </a:blip>
          <a:srcRect b="7373"/>
          <a:stretch/>
        </p:blipFill>
        <p:spPr>
          <a:xfrm>
            <a:off x="0" y="6026800"/>
            <a:ext cx="1023302" cy="831200"/>
          </a:xfrm>
          <a:prstGeom prst="rect">
            <a:avLst/>
          </a:prstGeom>
          <a:noFill/>
          <a:ln>
            <a:noFill/>
          </a:ln>
        </p:spPr>
      </p:pic>
      <p:pic>
        <p:nvPicPr>
          <p:cNvPr id="177" name="Google Shape;177;p19"/>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sp>
        <p:nvSpPr>
          <p:cNvPr id="178" name="Google Shape;178;p19"/>
          <p:cNvSpPr txBox="1"/>
          <p:nvPr/>
        </p:nvSpPr>
        <p:spPr>
          <a:xfrm>
            <a:off x="10702575" y="365125"/>
            <a:ext cx="1181700" cy="8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a:latin typeface="Calibri"/>
                <a:ea typeface="Calibri"/>
                <a:cs typeface="Calibri"/>
                <a:sym typeface="Calibri"/>
              </a:rPr>
              <a:t>By: Pritpal </a:t>
            </a:r>
            <a:endParaRPr sz="1800">
              <a:latin typeface="Calibri"/>
              <a:ea typeface="Calibri"/>
              <a:cs typeface="Calibri"/>
              <a:sym typeface="Calibri"/>
            </a:endParaRPr>
          </a:p>
          <a:p>
            <a:pPr marL="0" lvl="0" indent="0" algn="l" rtl="0">
              <a:spcBef>
                <a:spcPts val="0"/>
              </a:spcBef>
              <a:spcAft>
                <a:spcPts val="0"/>
              </a:spcAft>
              <a:buNone/>
            </a:pPr>
            <a:r>
              <a:rPr lang="en-CA" sz="1800">
                <a:latin typeface="Calibri"/>
                <a:ea typeface="Calibri"/>
                <a:cs typeface="Calibri"/>
                <a:sym typeface="Calibri"/>
              </a:rPr>
              <a:t>       Jangla</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grpSp>
        <p:nvGrpSpPr>
          <p:cNvPr id="183" name="Google Shape;183;p20"/>
          <p:cNvGrpSpPr/>
          <p:nvPr/>
        </p:nvGrpSpPr>
        <p:grpSpPr>
          <a:xfrm>
            <a:off x="10641945" y="6092176"/>
            <a:ext cx="1312854" cy="439448"/>
            <a:chOff x="5598891" y="5389418"/>
            <a:chExt cx="1312854" cy="439448"/>
          </a:xfrm>
        </p:grpSpPr>
        <p:pic>
          <p:nvPicPr>
            <p:cNvPr id="184" name="Google Shape;184;p20"/>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185" name="Google Shape;185;p20"/>
            <p:cNvSpPr txBox="1"/>
            <p:nvPr/>
          </p:nvSpPr>
          <p:spPr>
            <a:xfrm>
              <a:off x="6033645" y="5459542"/>
              <a:ext cx="87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186" name="Google Shape;186;p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2.4) Packets &amp; Data</a:t>
            </a:r>
            <a:endParaRPr/>
          </a:p>
        </p:txBody>
      </p:sp>
      <p:sp>
        <p:nvSpPr>
          <p:cNvPr id="187" name="Google Shape;187;p20"/>
          <p:cNvSpPr txBox="1">
            <a:spLocks noGrp="1"/>
          </p:cNvSpPr>
          <p:nvPr>
            <p:ph type="body" idx="1"/>
          </p:nvPr>
        </p:nvSpPr>
        <p:spPr>
          <a:xfrm>
            <a:off x="838200" y="1436013"/>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CA" b="1"/>
              <a:t>What is a Data Packet?</a:t>
            </a:r>
            <a:endParaRPr b="1"/>
          </a:p>
          <a:p>
            <a:pPr marL="457200" lvl="0" indent="-342900" algn="l" rtl="0">
              <a:lnSpc>
                <a:spcPct val="90000"/>
              </a:lnSpc>
              <a:spcBef>
                <a:spcPts val="0"/>
              </a:spcBef>
              <a:spcAft>
                <a:spcPts val="0"/>
              </a:spcAft>
              <a:buSzPts val="1800"/>
              <a:buChar char="➢"/>
            </a:pPr>
            <a:r>
              <a:rPr lang="en-CA"/>
              <a:t>A data packet is a unit of data made into a single package that travels along a given network path. </a:t>
            </a:r>
            <a:endParaRPr/>
          </a:p>
          <a:p>
            <a:pPr marL="457200" lvl="0" indent="-342900" algn="l" rtl="0">
              <a:lnSpc>
                <a:spcPct val="90000"/>
              </a:lnSpc>
              <a:spcBef>
                <a:spcPts val="0"/>
              </a:spcBef>
              <a:spcAft>
                <a:spcPts val="0"/>
              </a:spcAft>
              <a:buSzPts val="1800"/>
              <a:buChar char="➢"/>
            </a:pPr>
            <a:r>
              <a:rPr lang="en-CA"/>
              <a:t>The packet consists of the users data and control information which is also known as the payload. </a:t>
            </a:r>
            <a:endParaRPr/>
          </a:p>
          <a:p>
            <a:pPr marL="228600" lvl="0" indent="-228600" algn="l" rtl="0">
              <a:lnSpc>
                <a:spcPct val="90000"/>
              </a:lnSpc>
              <a:spcBef>
                <a:spcPts val="1000"/>
              </a:spcBef>
              <a:spcAft>
                <a:spcPts val="0"/>
              </a:spcAft>
              <a:buClr>
                <a:schemeClr val="dk1"/>
              </a:buClr>
              <a:buSzPts val="2800"/>
              <a:buChar char="•"/>
            </a:pPr>
            <a:r>
              <a:rPr lang="en-CA" b="1"/>
              <a:t>What happens to a message (or data) when it is sent across the Internet?</a:t>
            </a:r>
            <a:endParaRPr b="1"/>
          </a:p>
          <a:p>
            <a:pPr marL="457200" lvl="0" indent="-342900" algn="l" rtl="0">
              <a:lnSpc>
                <a:spcPct val="90000"/>
              </a:lnSpc>
              <a:spcBef>
                <a:spcPts val="0"/>
              </a:spcBef>
              <a:spcAft>
                <a:spcPts val="0"/>
              </a:spcAft>
              <a:buSzPts val="1800"/>
              <a:buChar char="➢"/>
            </a:pPr>
            <a:r>
              <a:rPr lang="en-CA"/>
              <a:t>If the message is long, it is broken up into small pieces which are called packets. </a:t>
            </a:r>
            <a:endParaRPr/>
          </a:p>
          <a:p>
            <a:pPr marL="457200" lvl="0" indent="-342900" algn="l" rtl="0">
              <a:lnSpc>
                <a:spcPct val="90000"/>
              </a:lnSpc>
              <a:spcBef>
                <a:spcPts val="0"/>
              </a:spcBef>
              <a:spcAft>
                <a:spcPts val="0"/>
              </a:spcAft>
              <a:buSzPts val="1800"/>
              <a:buChar char="➢"/>
            </a:pPr>
            <a:r>
              <a:rPr lang="en-CA"/>
              <a:t>This is because data which is sent over the internet are sent in manageable chunks. </a:t>
            </a:r>
            <a:endParaRPr/>
          </a:p>
          <a:p>
            <a:pPr marL="228600" lvl="0" indent="-50800" algn="l" rtl="0">
              <a:lnSpc>
                <a:spcPct val="90000"/>
              </a:lnSpc>
              <a:spcBef>
                <a:spcPts val="1000"/>
              </a:spcBef>
              <a:spcAft>
                <a:spcPts val="0"/>
              </a:spcAft>
              <a:buClr>
                <a:schemeClr val="dk1"/>
              </a:buClr>
              <a:buSzPts val="2800"/>
              <a:buNone/>
            </a:pPr>
            <a:endParaRPr/>
          </a:p>
        </p:txBody>
      </p:sp>
      <p:grpSp>
        <p:nvGrpSpPr>
          <p:cNvPr id="188" name="Google Shape;188;p20"/>
          <p:cNvGrpSpPr/>
          <p:nvPr/>
        </p:nvGrpSpPr>
        <p:grpSpPr>
          <a:xfrm>
            <a:off x="8314641" y="6097874"/>
            <a:ext cx="1987738" cy="428049"/>
            <a:chOff x="8314641" y="6097874"/>
            <a:chExt cx="1987738" cy="428049"/>
          </a:xfrm>
        </p:grpSpPr>
        <p:pic>
          <p:nvPicPr>
            <p:cNvPr id="189" name="Google Shape;189;p20" descr="Image result for basic concepts icon"/>
            <p:cNvPicPr preferRelativeResize="0"/>
            <p:nvPr/>
          </p:nvPicPr>
          <p:blipFill rotWithShape="1">
            <a:blip r:embed="rId5">
              <a:alphaModFix/>
            </a:blip>
            <a:srcRect/>
            <a:stretch/>
          </p:blipFill>
          <p:spPr>
            <a:xfrm>
              <a:off x="8314641" y="6097874"/>
              <a:ext cx="428049" cy="428049"/>
            </a:xfrm>
            <a:prstGeom prst="rect">
              <a:avLst/>
            </a:prstGeom>
            <a:noFill/>
            <a:ln>
              <a:noFill/>
            </a:ln>
          </p:spPr>
        </p:pic>
        <p:sp>
          <p:nvSpPr>
            <p:cNvPr id="190" name="Google Shape;190;p20"/>
            <p:cNvSpPr txBox="1"/>
            <p:nvPr/>
          </p:nvSpPr>
          <p:spPr>
            <a:xfrm>
              <a:off x="8703078" y="6127232"/>
              <a:ext cx="1599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6" action="ppaction://hlinksldjump"/>
                </a:rPr>
                <a:t>Basic Concepts</a:t>
              </a:r>
              <a:endParaRPr sz="1800" b="1">
                <a:solidFill>
                  <a:srgbClr val="C55A11"/>
                </a:solidFill>
                <a:latin typeface="Calibri"/>
                <a:ea typeface="Calibri"/>
                <a:cs typeface="Calibri"/>
                <a:sym typeface="Calibri"/>
              </a:endParaRPr>
            </a:p>
          </p:txBody>
        </p:sp>
      </p:grpSp>
      <p:pic>
        <p:nvPicPr>
          <p:cNvPr id="191" name="Google Shape;191;p20"/>
          <p:cNvPicPr preferRelativeResize="0"/>
          <p:nvPr/>
        </p:nvPicPr>
        <p:blipFill rotWithShape="1">
          <a:blip r:embed="rId7">
            <a:alphaModFix/>
          </a:blip>
          <a:srcRect b="7373"/>
          <a:stretch/>
        </p:blipFill>
        <p:spPr>
          <a:xfrm>
            <a:off x="0" y="6026800"/>
            <a:ext cx="1023302" cy="831200"/>
          </a:xfrm>
          <a:prstGeom prst="rect">
            <a:avLst/>
          </a:prstGeom>
          <a:noFill/>
          <a:ln>
            <a:noFill/>
          </a:ln>
        </p:spPr>
      </p:pic>
      <p:pic>
        <p:nvPicPr>
          <p:cNvPr id="192" name="Google Shape;192;p20"/>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sp>
        <p:nvSpPr>
          <p:cNvPr id="193" name="Google Shape;193;p20"/>
          <p:cNvSpPr txBox="1"/>
          <p:nvPr/>
        </p:nvSpPr>
        <p:spPr>
          <a:xfrm>
            <a:off x="10702575" y="365125"/>
            <a:ext cx="1181700" cy="8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a:latin typeface="Calibri"/>
                <a:ea typeface="Calibri"/>
                <a:cs typeface="Calibri"/>
                <a:sym typeface="Calibri"/>
              </a:rPr>
              <a:t>By: Pritpal </a:t>
            </a:r>
            <a:endParaRPr sz="1800">
              <a:latin typeface="Calibri"/>
              <a:ea typeface="Calibri"/>
              <a:cs typeface="Calibri"/>
              <a:sym typeface="Calibri"/>
            </a:endParaRPr>
          </a:p>
          <a:p>
            <a:pPr marL="0" lvl="0" indent="0" algn="l" rtl="0">
              <a:spcBef>
                <a:spcPts val="0"/>
              </a:spcBef>
              <a:spcAft>
                <a:spcPts val="0"/>
              </a:spcAft>
              <a:buNone/>
            </a:pPr>
            <a:r>
              <a:rPr lang="en-CA" sz="1800">
                <a:latin typeface="Calibri"/>
                <a:ea typeface="Calibri"/>
                <a:cs typeface="Calibri"/>
                <a:sym typeface="Calibri"/>
              </a:rPr>
              <a:t>       Jangla</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grpSp>
        <p:nvGrpSpPr>
          <p:cNvPr id="198" name="Google Shape;198;p21"/>
          <p:cNvGrpSpPr/>
          <p:nvPr/>
        </p:nvGrpSpPr>
        <p:grpSpPr>
          <a:xfrm>
            <a:off x="10641945" y="6092176"/>
            <a:ext cx="1302954" cy="439448"/>
            <a:chOff x="5598891" y="5389418"/>
            <a:chExt cx="1302954" cy="439448"/>
          </a:xfrm>
        </p:grpSpPr>
        <p:pic>
          <p:nvPicPr>
            <p:cNvPr id="199" name="Google Shape;199;p21"/>
            <p:cNvPicPr preferRelativeResize="0"/>
            <p:nvPr/>
          </p:nvPicPr>
          <p:blipFill rotWithShape="1">
            <a:blip r:embed="rId3">
              <a:alphaModFix/>
            </a:blip>
            <a:srcRect/>
            <a:stretch/>
          </p:blipFill>
          <p:spPr>
            <a:xfrm>
              <a:off x="5598891" y="5389418"/>
              <a:ext cx="434763" cy="439448"/>
            </a:xfrm>
            <a:prstGeom prst="rect">
              <a:avLst/>
            </a:prstGeom>
            <a:noFill/>
            <a:ln>
              <a:noFill/>
            </a:ln>
          </p:spPr>
        </p:pic>
        <p:sp>
          <p:nvSpPr>
            <p:cNvPr id="200" name="Google Shape;200;p21"/>
            <p:cNvSpPr txBox="1"/>
            <p:nvPr/>
          </p:nvSpPr>
          <p:spPr>
            <a:xfrm>
              <a:off x="6033645" y="5459542"/>
              <a:ext cx="868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4" action="ppaction://hlinksldjump"/>
                </a:rPr>
                <a:t>Home</a:t>
              </a:r>
              <a:endParaRPr sz="1800" b="1">
                <a:solidFill>
                  <a:srgbClr val="C55A11"/>
                </a:solidFill>
                <a:latin typeface="Calibri"/>
                <a:ea typeface="Calibri"/>
                <a:cs typeface="Calibri"/>
                <a:sym typeface="Calibri"/>
              </a:endParaRPr>
            </a:p>
          </p:txBody>
        </p:sp>
      </p:grpSp>
      <p:sp>
        <p:nvSpPr>
          <p:cNvPr id="201" name="Google Shape;201;p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CA"/>
              <a:t>2.5) Firewalls</a:t>
            </a:r>
            <a:endParaRPr/>
          </a:p>
        </p:txBody>
      </p:sp>
      <p:sp>
        <p:nvSpPr>
          <p:cNvPr id="202" name="Google Shape;202;p21"/>
          <p:cNvSpPr txBox="1">
            <a:spLocks noGrp="1"/>
          </p:cNvSpPr>
          <p:nvPr>
            <p:ph type="body" idx="1"/>
          </p:nvPr>
        </p:nvSpPr>
        <p:spPr>
          <a:xfrm>
            <a:off x="915050" y="1253400"/>
            <a:ext cx="10515600" cy="4351200"/>
          </a:xfrm>
          <a:prstGeom prst="rect">
            <a:avLst/>
          </a:prstGeom>
          <a:noFill/>
          <a:ln>
            <a:noFill/>
          </a:ln>
        </p:spPr>
        <p:txBody>
          <a:bodyPr spcFirstLastPara="1" wrap="square" lIns="91425" tIns="45700" rIns="91425" bIns="45700" anchor="t" anchorCtr="0">
            <a:noAutofit/>
          </a:bodyPr>
          <a:lstStyle/>
          <a:p>
            <a:pPr marL="228600" lvl="0" indent="-203200" algn="l" rtl="0">
              <a:lnSpc>
                <a:spcPct val="90000"/>
              </a:lnSpc>
              <a:spcBef>
                <a:spcPts val="0"/>
              </a:spcBef>
              <a:spcAft>
                <a:spcPts val="0"/>
              </a:spcAft>
              <a:buClr>
                <a:schemeClr val="dk1"/>
              </a:buClr>
              <a:buSzPts val="2400"/>
              <a:buChar char="•"/>
            </a:pPr>
            <a:r>
              <a:rPr lang="en-CA" sz="2400" b="1"/>
              <a:t>What is a Firewall?</a:t>
            </a:r>
            <a:endParaRPr sz="2400" b="1"/>
          </a:p>
          <a:p>
            <a:pPr marL="457200" lvl="0" indent="-381000" algn="l" rtl="0">
              <a:lnSpc>
                <a:spcPct val="90000"/>
              </a:lnSpc>
              <a:spcBef>
                <a:spcPts val="0"/>
              </a:spcBef>
              <a:spcAft>
                <a:spcPts val="0"/>
              </a:spcAft>
              <a:buSzPts val="2400"/>
              <a:buChar char="➢"/>
            </a:pPr>
            <a:r>
              <a:rPr lang="en-CA" sz="2400"/>
              <a:t>A firewall is a barrier between a trusted internal network and a untrusted external internet.</a:t>
            </a:r>
            <a:endParaRPr sz="2400"/>
          </a:p>
          <a:p>
            <a:pPr marL="457200" lvl="0" indent="-381000" algn="l" rtl="0">
              <a:lnSpc>
                <a:spcPct val="90000"/>
              </a:lnSpc>
              <a:spcBef>
                <a:spcPts val="0"/>
              </a:spcBef>
              <a:spcAft>
                <a:spcPts val="0"/>
              </a:spcAft>
              <a:buSzPts val="2400"/>
              <a:buChar char="➢"/>
            </a:pPr>
            <a:r>
              <a:rPr lang="en-CA" sz="2400"/>
              <a:t> An example of this would be the internet. </a:t>
            </a:r>
            <a:endParaRPr sz="2400"/>
          </a:p>
          <a:p>
            <a:pPr marL="228600" lvl="0" indent="-203200" algn="l" rtl="0">
              <a:lnSpc>
                <a:spcPct val="90000"/>
              </a:lnSpc>
              <a:spcBef>
                <a:spcPts val="1000"/>
              </a:spcBef>
              <a:spcAft>
                <a:spcPts val="0"/>
              </a:spcAft>
              <a:buClr>
                <a:schemeClr val="dk1"/>
              </a:buClr>
              <a:buSzPts val="2400"/>
              <a:buChar char="•"/>
            </a:pPr>
            <a:r>
              <a:rPr lang="en-CA" sz="2400" b="1"/>
              <a:t>How does a Firewall protect your computer?</a:t>
            </a:r>
            <a:endParaRPr sz="2400" b="1"/>
          </a:p>
          <a:p>
            <a:pPr marL="457200" lvl="0" indent="-381000" algn="l" rtl="0">
              <a:lnSpc>
                <a:spcPct val="90000"/>
              </a:lnSpc>
              <a:spcBef>
                <a:spcPts val="0"/>
              </a:spcBef>
              <a:spcAft>
                <a:spcPts val="0"/>
              </a:spcAft>
              <a:buSzPts val="2400"/>
              <a:buChar char="➢"/>
            </a:pPr>
            <a:r>
              <a:rPr lang="en-CA" sz="2400"/>
              <a:t>A firewall blocks unauthorized access to your computer.</a:t>
            </a:r>
            <a:endParaRPr sz="2400"/>
          </a:p>
          <a:p>
            <a:pPr marL="457200" lvl="0" indent="-381000" algn="l" rtl="0">
              <a:lnSpc>
                <a:spcPct val="90000"/>
              </a:lnSpc>
              <a:spcBef>
                <a:spcPts val="0"/>
              </a:spcBef>
              <a:spcAft>
                <a:spcPts val="0"/>
              </a:spcAft>
              <a:buSzPts val="2400"/>
              <a:buChar char="➢"/>
            </a:pPr>
            <a:r>
              <a:rPr lang="en-CA" sz="2400"/>
              <a:t> This saves you from viruses and hackers. </a:t>
            </a:r>
            <a:endParaRPr sz="2400"/>
          </a:p>
          <a:p>
            <a:pPr marL="457200" lvl="0" indent="-381000" algn="l" rtl="0">
              <a:lnSpc>
                <a:spcPct val="90000"/>
              </a:lnSpc>
              <a:spcBef>
                <a:spcPts val="0"/>
              </a:spcBef>
              <a:spcAft>
                <a:spcPts val="0"/>
              </a:spcAft>
              <a:buSzPts val="2400"/>
              <a:buChar char="➢"/>
            </a:pPr>
            <a:r>
              <a:rPr lang="en-CA" sz="2400"/>
              <a:t>Firewalls help protect your confidential files and information which may be at risk to other unauthorized people. </a:t>
            </a:r>
            <a:endParaRPr sz="2400"/>
          </a:p>
          <a:p>
            <a:pPr marL="228600" lvl="0" indent="-203200" algn="l" rtl="0">
              <a:lnSpc>
                <a:spcPct val="90000"/>
              </a:lnSpc>
              <a:spcBef>
                <a:spcPts val="1000"/>
              </a:spcBef>
              <a:spcAft>
                <a:spcPts val="0"/>
              </a:spcAft>
              <a:buClr>
                <a:schemeClr val="dk1"/>
              </a:buClr>
              <a:buSzPts val="2400"/>
              <a:buChar char="•"/>
            </a:pPr>
            <a:r>
              <a:rPr lang="en-CA" sz="2400" b="1"/>
              <a:t>How does a Firewall protect remote servers?</a:t>
            </a:r>
            <a:endParaRPr sz="2400" b="1"/>
          </a:p>
          <a:p>
            <a:pPr marL="457200" lvl="0" indent="-381000" algn="l" rtl="0">
              <a:lnSpc>
                <a:spcPct val="90000"/>
              </a:lnSpc>
              <a:spcBef>
                <a:spcPts val="0"/>
              </a:spcBef>
              <a:spcAft>
                <a:spcPts val="0"/>
              </a:spcAft>
              <a:buClr>
                <a:srgbClr val="222222"/>
              </a:buClr>
              <a:buSzPts val="2400"/>
              <a:buChar char="➢"/>
            </a:pPr>
            <a:r>
              <a:rPr lang="en-CA" sz="2400">
                <a:solidFill>
                  <a:srgbClr val="222222"/>
                </a:solidFill>
                <a:highlight>
                  <a:srgbClr val="FFFFFF"/>
                </a:highlight>
              </a:rPr>
              <a:t>The purpose of a firewall is to reduce or eliminate the occurrence of unwanted network communications while allowing all legitimate communication to flow freely.</a:t>
            </a:r>
            <a:endParaRPr sz="2400"/>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grpSp>
        <p:nvGrpSpPr>
          <p:cNvPr id="203" name="Google Shape;203;p21"/>
          <p:cNvGrpSpPr/>
          <p:nvPr/>
        </p:nvGrpSpPr>
        <p:grpSpPr>
          <a:xfrm>
            <a:off x="8314641" y="6097874"/>
            <a:ext cx="1987738" cy="428049"/>
            <a:chOff x="8314641" y="6097874"/>
            <a:chExt cx="1987738" cy="428049"/>
          </a:xfrm>
        </p:grpSpPr>
        <p:pic>
          <p:nvPicPr>
            <p:cNvPr id="204" name="Google Shape;204;p21" descr="Image result for basic concepts icon"/>
            <p:cNvPicPr preferRelativeResize="0"/>
            <p:nvPr/>
          </p:nvPicPr>
          <p:blipFill rotWithShape="1">
            <a:blip r:embed="rId5">
              <a:alphaModFix/>
            </a:blip>
            <a:srcRect/>
            <a:stretch/>
          </p:blipFill>
          <p:spPr>
            <a:xfrm>
              <a:off x="8314641" y="6097874"/>
              <a:ext cx="428049" cy="428049"/>
            </a:xfrm>
            <a:prstGeom prst="rect">
              <a:avLst/>
            </a:prstGeom>
            <a:noFill/>
            <a:ln>
              <a:noFill/>
            </a:ln>
          </p:spPr>
        </p:pic>
        <p:sp>
          <p:nvSpPr>
            <p:cNvPr id="205" name="Google Shape;205;p21"/>
            <p:cNvSpPr txBox="1"/>
            <p:nvPr/>
          </p:nvSpPr>
          <p:spPr>
            <a:xfrm>
              <a:off x="8703078" y="6127232"/>
              <a:ext cx="1599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u="sng">
                  <a:solidFill>
                    <a:schemeClr val="hlink"/>
                  </a:solidFill>
                  <a:latin typeface="Calibri"/>
                  <a:ea typeface="Calibri"/>
                  <a:cs typeface="Calibri"/>
                  <a:sym typeface="Calibri"/>
                  <a:hlinkClick r:id="rId6" action="ppaction://hlinksldjump"/>
                </a:rPr>
                <a:t>Basic Concepts</a:t>
              </a:r>
              <a:endParaRPr sz="1800" b="1">
                <a:solidFill>
                  <a:srgbClr val="C55A11"/>
                </a:solidFill>
                <a:latin typeface="Calibri"/>
                <a:ea typeface="Calibri"/>
                <a:cs typeface="Calibri"/>
                <a:sym typeface="Calibri"/>
              </a:endParaRPr>
            </a:p>
          </p:txBody>
        </p:sp>
      </p:grpSp>
      <p:pic>
        <p:nvPicPr>
          <p:cNvPr id="206" name="Google Shape;206;p21"/>
          <p:cNvPicPr preferRelativeResize="0"/>
          <p:nvPr/>
        </p:nvPicPr>
        <p:blipFill rotWithShape="1">
          <a:blip r:embed="rId7">
            <a:alphaModFix/>
          </a:blip>
          <a:srcRect b="7373"/>
          <a:stretch/>
        </p:blipFill>
        <p:spPr>
          <a:xfrm>
            <a:off x="0" y="6026800"/>
            <a:ext cx="1023302" cy="831200"/>
          </a:xfrm>
          <a:prstGeom prst="rect">
            <a:avLst/>
          </a:prstGeom>
          <a:noFill/>
          <a:ln>
            <a:noFill/>
          </a:ln>
        </p:spPr>
      </p:pic>
      <p:pic>
        <p:nvPicPr>
          <p:cNvPr id="207" name="Google Shape;207;p21"/>
          <p:cNvPicPr preferRelativeResize="0"/>
          <p:nvPr/>
        </p:nvPicPr>
        <p:blipFill rotWithShape="1">
          <a:blip r:embed="rId8">
            <a:alphaModFix/>
          </a:blip>
          <a:srcRect l="21687" t="13991" r="22142" b="13702"/>
          <a:stretch/>
        </p:blipFill>
        <p:spPr>
          <a:xfrm>
            <a:off x="108238" y="5247800"/>
            <a:ext cx="806825" cy="779000"/>
          </a:xfrm>
          <a:prstGeom prst="rect">
            <a:avLst/>
          </a:prstGeom>
          <a:noFill/>
          <a:ln>
            <a:noFill/>
          </a:ln>
        </p:spPr>
      </p:pic>
      <p:sp>
        <p:nvSpPr>
          <p:cNvPr id="208" name="Google Shape;208;p21"/>
          <p:cNvSpPr txBox="1"/>
          <p:nvPr/>
        </p:nvSpPr>
        <p:spPr>
          <a:xfrm>
            <a:off x="10702575" y="365125"/>
            <a:ext cx="1181700" cy="8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a:latin typeface="Calibri"/>
                <a:ea typeface="Calibri"/>
                <a:cs typeface="Calibri"/>
                <a:sym typeface="Calibri"/>
              </a:rPr>
              <a:t>By: Pritpal </a:t>
            </a:r>
            <a:endParaRPr sz="1800">
              <a:latin typeface="Calibri"/>
              <a:ea typeface="Calibri"/>
              <a:cs typeface="Calibri"/>
              <a:sym typeface="Calibri"/>
            </a:endParaRPr>
          </a:p>
          <a:p>
            <a:pPr marL="0" lvl="0" indent="0" algn="l" rtl="0">
              <a:spcBef>
                <a:spcPts val="0"/>
              </a:spcBef>
              <a:spcAft>
                <a:spcPts val="0"/>
              </a:spcAft>
              <a:buNone/>
            </a:pPr>
            <a:r>
              <a:rPr lang="en-CA" sz="1800">
                <a:latin typeface="Calibri"/>
                <a:ea typeface="Calibri"/>
                <a:cs typeface="Calibri"/>
                <a:sym typeface="Calibri"/>
              </a:rPr>
              <a:t>       Janglac</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3016</Words>
  <Application>Microsoft Office PowerPoint</Application>
  <PresentationFormat>Widescreen</PresentationFormat>
  <Paragraphs>397</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Proxima Nova</vt:lpstr>
      <vt:lpstr>Verdana</vt:lpstr>
      <vt:lpstr>Office Theme</vt:lpstr>
      <vt:lpstr>Networking Concepts Template</vt:lpstr>
      <vt:lpstr>Table of Contents</vt:lpstr>
      <vt:lpstr>1) Some Useful Documentation</vt:lpstr>
      <vt:lpstr>2) Some Basic Concepts</vt:lpstr>
      <vt:lpstr>2.1) Client Server Model</vt:lpstr>
      <vt:lpstr>2.2) Peer-To-Peer Model</vt:lpstr>
      <vt:lpstr>2.3) Hyperlinks</vt:lpstr>
      <vt:lpstr>2.4) Packets &amp; Data</vt:lpstr>
      <vt:lpstr>2.5) Firewalls</vt:lpstr>
      <vt:lpstr>3) Web Servers &amp; Web Pages</vt:lpstr>
      <vt:lpstr>3.1) HTML &amp; Web Pages</vt:lpstr>
      <vt:lpstr>3.2) Browsing a Web Page By: Harman Goraya</vt:lpstr>
      <vt:lpstr>3.3) Web Client Hardware &amp; Software</vt:lpstr>
      <vt:lpstr>3.4) Web Server Hardware &amp; Software</vt:lpstr>
      <vt:lpstr>4) Domain Names &amp; IP Addresses</vt:lpstr>
      <vt:lpstr>4.1) What is a Domain Name?</vt:lpstr>
      <vt:lpstr>4.2) What is an IP Address?</vt:lpstr>
      <vt:lpstr>4.3) Who Controls Domain Names?</vt:lpstr>
      <vt:lpstr>5) Mail &amp; Other Servers</vt:lpstr>
      <vt:lpstr>5.1) Mail Servers</vt:lpstr>
      <vt:lpstr>5.1) Mail Servers</vt:lpstr>
      <vt:lpstr>5.1) Mail Servers </vt:lpstr>
      <vt:lpstr>5.2) File Servers</vt:lpstr>
      <vt:lpstr>5.3) Database Servers</vt:lpstr>
      <vt:lpstr>6) Network Routing &amp; ISPs</vt:lpstr>
      <vt:lpstr>6.1) Internet Service Providers (ISPs)</vt:lpstr>
      <vt:lpstr>6.2) Internet Connection Technologies</vt:lpstr>
      <vt:lpstr>6.3) Network Routers &amp; Switches</vt:lpstr>
      <vt:lpstr>7) Types of Networks</vt:lpstr>
      <vt:lpstr>7.1) Local Area Networks (LAN)</vt:lpstr>
      <vt:lpstr>7.2) Wide Area Networks (WAN)</vt:lpstr>
      <vt:lpstr>7.3) Virtual Private Networks (VPN)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Concepts Template</dc:title>
  <dc:creator>Dhaliwal, Jaskaran</dc:creator>
  <cp:lastModifiedBy>Dhaliwal, Jaskaran</cp:lastModifiedBy>
  <cp:revision>2</cp:revision>
  <dcterms:modified xsi:type="dcterms:W3CDTF">2019-06-11T18:30:42Z</dcterms:modified>
</cp:coreProperties>
</file>