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7" r:id="rId6"/>
    <p:sldId id="264" r:id="rId7"/>
    <p:sldId id="263" r:id="rId8"/>
  </p:sldIdLst>
  <p:sldSz cx="9906000" cy="6858000" type="A4"/>
  <p:notesSz cx="6810375" cy="9942513"/>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2F0"/>
    <a:srgbClr val="50D2DC"/>
    <a:srgbClr val="0A465A"/>
    <a:srgbClr val="2A6EA0"/>
    <a:srgbClr val="0B253E"/>
    <a:srgbClr val="6080B9"/>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11" d="100"/>
          <a:sy n="111"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DEA149-35AA-4690-9731-98E4BB5BDB47}"/>
              </a:ext>
            </a:extLst>
          </p:cNvPr>
          <p:cNvSpPr>
            <a:spLocks noGrp="1"/>
          </p:cNvSpPr>
          <p:nvPr>
            <p:ph type="dt" sz="half" idx="10"/>
          </p:nvPr>
        </p:nvSpPr>
        <p:spPr/>
        <p:txBody>
          <a:bodyPr/>
          <a:lstStyle>
            <a:lvl1pPr>
              <a:defRPr/>
            </a:lvl1pPr>
          </a:lstStyle>
          <a:p>
            <a:pPr>
              <a:defRPr/>
            </a:pPr>
            <a:fld id="{541AE040-BB8D-4BE5-914B-34865863CF89}" type="datetimeFigureOut">
              <a:rPr lang="en-GB"/>
              <a:pPr>
                <a:defRPr/>
              </a:pPr>
              <a:t>12/02/2020</a:t>
            </a:fld>
            <a:endParaRPr lang="en-GB"/>
          </a:p>
        </p:txBody>
      </p:sp>
      <p:sp>
        <p:nvSpPr>
          <p:cNvPr id="5" name="Footer Placeholder 4">
            <a:extLst>
              <a:ext uri="{FF2B5EF4-FFF2-40B4-BE49-F238E27FC236}">
                <a16:creationId xmlns:a16="http://schemas.microsoft.com/office/drawing/2014/main" id="{F111BC9A-5C91-4738-A650-A8CFD52B210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C7077E3-9C2D-41ED-B476-DDFB53D0BD4F}"/>
              </a:ext>
            </a:extLst>
          </p:cNvPr>
          <p:cNvSpPr>
            <a:spLocks noGrp="1"/>
          </p:cNvSpPr>
          <p:nvPr>
            <p:ph type="sldNum" sz="quarter" idx="12"/>
          </p:nvPr>
        </p:nvSpPr>
        <p:spPr/>
        <p:txBody>
          <a:bodyPr/>
          <a:lstStyle>
            <a:lvl1pPr>
              <a:defRPr/>
            </a:lvl1pPr>
          </a:lstStyle>
          <a:p>
            <a:pPr>
              <a:defRPr/>
            </a:pPr>
            <a:fld id="{EB4EC8AE-B008-4162-899C-EA11BFCE423B}" type="slidenum">
              <a:rPr lang="en-GB"/>
              <a:pPr>
                <a:defRPr/>
              </a:pPr>
              <a:t>‹#›</a:t>
            </a:fld>
            <a:endParaRPr lang="en-GB"/>
          </a:p>
        </p:txBody>
      </p:sp>
    </p:spTree>
    <p:extLst>
      <p:ext uri="{BB962C8B-B14F-4D97-AF65-F5344CB8AC3E}">
        <p14:creationId xmlns:p14="http://schemas.microsoft.com/office/powerpoint/2010/main" val="324494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E7DB3C-3537-48B9-A4DB-ED4713778AFD}"/>
              </a:ext>
            </a:extLst>
          </p:cNvPr>
          <p:cNvSpPr>
            <a:spLocks noGrp="1"/>
          </p:cNvSpPr>
          <p:nvPr>
            <p:ph type="dt" sz="half" idx="10"/>
          </p:nvPr>
        </p:nvSpPr>
        <p:spPr/>
        <p:txBody>
          <a:bodyPr/>
          <a:lstStyle>
            <a:lvl1pPr>
              <a:defRPr/>
            </a:lvl1pPr>
          </a:lstStyle>
          <a:p>
            <a:pPr>
              <a:defRPr/>
            </a:pPr>
            <a:fld id="{9C50B64D-8BB7-4D22-9F27-D9C23A6AF899}" type="datetimeFigureOut">
              <a:rPr lang="en-GB"/>
              <a:pPr>
                <a:defRPr/>
              </a:pPr>
              <a:t>12/02/2020</a:t>
            </a:fld>
            <a:endParaRPr lang="en-GB"/>
          </a:p>
        </p:txBody>
      </p:sp>
      <p:sp>
        <p:nvSpPr>
          <p:cNvPr id="5" name="Footer Placeholder 4">
            <a:extLst>
              <a:ext uri="{FF2B5EF4-FFF2-40B4-BE49-F238E27FC236}">
                <a16:creationId xmlns:a16="http://schemas.microsoft.com/office/drawing/2014/main" id="{62B121C4-5A2A-41BE-A7FA-43231B55AD2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CB5794B-3DC1-4B61-9598-0D4A4EF0894E}"/>
              </a:ext>
            </a:extLst>
          </p:cNvPr>
          <p:cNvSpPr>
            <a:spLocks noGrp="1"/>
          </p:cNvSpPr>
          <p:nvPr>
            <p:ph type="sldNum" sz="quarter" idx="12"/>
          </p:nvPr>
        </p:nvSpPr>
        <p:spPr/>
        <p:txBody>
          <a:bodyPr/>
          <a:lstStyle>
            <a:lvl1pPr>
              <a:defRPr/>
            </a:lvl1pPr>
          </a:lstStyle>
          <a:p>
            <a:pPr>
              <a:defRPr/>
            </a:pPr>
            <a:fld id="{F43FAE1F-C544-41DA-AF99-4C03FCF5068D}" type="slidenum">
              <a:rPr lang="en-GB"/>
              <a:pPr>
                <a:defRPr/>
              </a:pPr>
              <a:t>‹#›</a:t>
            </a:fld>
            <a:endParaRPr lang="en-GB"/>
          </a:p>
        </p:txBody>
      </p:sp>
    </p:spTree>
    <p:extLst>
      <p:ext uri="{BB962C8B-B14F-4D97-AF65-F5344CB8AC3E}">
        <p14:creationId xmlns:p14="http://schemas.microsoft.com/office/powerpoint/2010/main" val="300314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5510C-F7AB-489E-B66D-E51D2E5BF711}"/>
              </a:ext>
            </a:extLst>
          </p:cNvPr>
          <p:cNvSpPr>
            <a:spLocks noGrp="1"/>
          </p:cNvSpPr>
          <p:nvPr>
            <p:ph type="dt" sz="half" idx="10"/>
          </p:nvPr>
        </p:nvSpPr>
        <p:spPr/>
        <p:txBody>
          <a:bodyPr/>
          <a:lstStyle>
            <a:lvl1pPr>
              <a:defRPr/>
            </a:lvl1pPr>
          </a:lstStyle>
          <a:p>
            <a:pPr>
              <a:defRPr/>
            </a:pPr>
            <a:fld id="{5AB00434-A198-4E20-8BA1-E5C01AEF7C78}" type="datetimeFigureOut">
              <a:rPr lang="en-GB"/>
              <a:pPr>
                <a:defRPr/>
              </a:pPr>
              <a:t>12/02/2020</a:t>
            </a:fld>
            <a:endParaRPr lang="en-GB"/>
          </a:p>
        </p:txBody>
      </p:sp>
      <p:sp>
        <p:nvSpPr>
          <p:cNvPr id="5" name="Footer Placeholder 4">
            <a:extLst>
              <a:ext uri="{FF2B5EF4-FFF2-40B4-BE49-F238E27FC236}">
                <a16:creationId xmlns:a16="http://schemas.microsoft.com/office/drawing/2014/main" id="{B1937447-A7B5-4001-969A-3DEE22055D9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3D9DCE9-4A9A-45B2-BE38-D7ABE8E93D7D}"/>
              </a:ext>
            </a:extLst>
          </p:cNvPr>
          <p:cNvSpPr>
            <a:spLocks noGrp="1"/>
          </p:cNvSpPr>
          <p:nvPr>
            <p:ph type="sldNum" sz="quarter" idx="12"/>
          </p:nvPr>
        </p:nvSpPr>
        <p:spPr/>
        <p:txBody>
          <a:bodyPr/>
          <a:lstStyle>
            <a:lvl1pPr>
              <a:defRPr/>
            </a:lvl1pPr>
          </a:lstStyle>
          <a:p>
            <a:pPr>
              <a:defRPr/>
            </a:pPr>
            <a:fld id="{DEEA3203-FDFB-46AA-8AA7-C2A9815362EF}" type="slidenum">
              <a:rPr lang="en-GB"/>
              <a:pPr>
                <a:defRPr/>
              </a:pPr>
              <a:t>‹#›</a:t>
            </a:fld>
            <a:endParaRPr lang="en-GB"/>
          </a:p>
        </p:txBody>
      </p:sp>
    </p:spTree>
    <p:extLst>
      <p:ext uri="{BB962C8B-B14F-4D97-AF65-F5344CB8AC3E}">
        <p14:creationId xmlns:p14="http://schemas.microsoft.com/office/powerpoint/2010/main" val="268279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FB8DB6-CBD1-40B3-9900-821C45A02777}"/>
              </a:ext>
            </a:extLst>
          </p:cNvPr>
          <p:cNvSpPr>
            <a:spLocks noGrp="1"/>
          </p:cNvSpPr>
          <p:nvPr>
            <p:ph type="dt" sz="half" idx="10"/>
          </p:nvPr>
        </p:nvSpPr>
        <p:spPr/>
        <p:txBody>
          <a:bodyPr/>
          <a:lstStyle>
            <a:lvl1pPr>
              <a:defRPr/>
            </a:lvl1pPr>
          </a:lstStyle>
          <a:p>
            <a:pPr>
              <a:defRPr/>
            </a:pPr>
            <a:fld id="{4DCB652D-A4F1-4FDE-A6FE-DBBD2D1DED69}" type="datetimeFigureOut">
              <a:rPr lang="en-GB"/>
              <a:pPr>
                <a:defRPr/>
              </a:pPr>
              <a:t>12/02/2020</a:t>
            </a:fld>
            <a:endParaRPr lang="en-GB"/>
          </a:p>
        </p:txBody>
      </p:sp>
      <p:sp>
        <p:nvSpPr>
          <p:cNvPr id="5" name="Footer Placeholder 4">
            <a:extLst>
              <a:ext uri="{FF2B5EF4-FFF2-40B4-BE49-F238E27FC236}">
                <a16:creationId xmlns:a16="http://schemas.microsoft.com/office/drawing/2014/main" id="{F33D2434-3E29-4335-8556-97249B8C060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99F6B42-3AFF-483B-A36E-836881EACC0A}"/>
              </a:ext>
            </a:extLst>
          </p:cNvPr>
          <p:cNvSpPr>
            <a:spLocks noGrp="1"/>
          </p:cNvSpPr>
          <p:nvPr>
            <p:ph type="sldNum" sz="quarter" idx="12"/>
          </p:nvPr>
        </p:nvSpPr>
        <p:spPr/>
        <p:txBody>
          <a:bodyPr/>
          <a:lstStyle>
            <a:lvl1pPr>
              <a:defRPr/>
            </a:lvl1pPr>
          </a:lstStyle>
          <a:p>
            <a:pPr>
              <a:defRPr/>
            </a:pPr>
            <a:fld id="{D1C07141-D416-44AB-A0B8-04622A705089}" type="slidenum">
              <a:rPr lang="en-GB"/>
              <a:pPr>
                <a:defRPr/>
              </a:pPr>
              <a:t>‹#›</a:t>
            </a:fld>
            <a:endParaRPr lang="en-GB"/>
          </a:p>
        </p:txBody>
      </p:sp>
    </p:spTree>
    <p:extLst>
      <p:ext uri="{BB962C8B-B14F-4D97-AF65-F5344CB8AC3E}">
        <p14:creationId xmlns:p14="http://schemas.microsoft.com/office/powerpoint/2010/main" val="15590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41DED-D090-44D3-8BCB-4D0879C14695}"/>
              </a:ext>
            </a:extLst>
          </p:cNvPr>
          <p:cNvSpPr>
            <a:spLocks noGrp="1"/>
          </p:cNvSpPr>
          <p:nvPr>
            <p:ph type="dt" sz="half" idx="10"/>
          </p:nvPr>
        </p:nvSpPr>
        <p:spPr/>
        <p:txBody>
          <a:bodyPr/>
          <a:lstStyle>
            <a:lvl1pPr>
              <a:defRPr/>
            </a:lvl1pPr>
          </a:lstStyle>
          <a:p>
            <a:pPr>
              <a:defRPr/>
            </a:pPr>
            <a:fld id="{E7A9CE06-10A6-4E48-A19D-3B79AD197825}" type="datetimeFigureOut">
              <a:rPr lang="en-GB"/>
              <a:pPr>
                <a:defRPr/>
              </a:pPr>
              <a:t>12/02/2020</a:t>
            </a:fld>
            <a:endParaRPr lang="en-GB"/>
          </a:p>
        </p:txBody>
      </p:sp>
      <p:sp>
        <p:nvSpPr>
          <p:cNvPr id="5" name="Footer Placeholder 4">
            <a:extLst>
              <a:ext uri="{FF2B5EF4-FFF2-40B4-BE49-F238E27FC236}">
                <a16:creationId xmlns:a16="http://schemas.microsoft.com/office/drawing/2014/main" id="{A94FD678-813C-463E-B6A2-618FBCCBF32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15C3F45-E159-4D04-8941-8A89BA5FCC14}"/>
              </a:ext>
            </a:extLst>
          </p:cNvPr>
          <p:cNvSpPr>
            <a:spLocks noGrp="1"/>
          </p:cNvSpPr>
          <p:nvPr>
            <p:ph type="sldNum" sz="quarter" idx="12"/>
          </p:nvPr>
        </p:nvSpPr>
        <p:spPr/>
        <p:txBody>
          <a:bodyPr/>
          <a:lstStyle>
            <a:lvl1pPr>
              <a:defRPr/>
            </a:lvl1pPr>
          </a:lstStyle>
          <a:p>
            <a:pPr>
              <a:defRPr/>
            </a:pPr>
            <a:fld id="{A464AE2D-E137-43BD-A7C2-B67F60F585EC}" type="slidenum">
              <a:rPr lang="en-GB"/>
              <a:pPr>
                <a:defRPr/>
              </a:pPr>
              <a:t>‹#›</a:t>
            </a:fld>
            <a:endParaRPr lang="en-GB"/>
          </a:p>
        </p:txBody>
      </p:sp>
    </p:spTree>
    <p:extLst>
      <p:ext uri="{BB962C8B-B14F-4D97-AF65-F5344CB8AC3E}">
        <p14:creationId xmlns:p14="http://schemas.microsoft.com/office/powerpoint/2010/main" val="405420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D63BC293-12CE-41D0-BC52-B84EBD7EA8F2}"/>
              </a:ext>
            </a:extLst>
          </p:cNvPr>
          <p:cNvSpPr>
            <a:spLocks noGrp="1"/>
          </p:cNvSpPr>
          <p:nvPr>
            <p:ph type="dt" sz="half" idx="10"/>
          </p:nvPr>
        </p:nvSpPr>
        <p:spPr/>
        <p:txBody>
          <a:bodyPr/>
          <a:lstStyle>
            <a:lvl1pPr>
              <a:defRPr/>
            </a:lvl1pPr>
          </a:lstStyle>
          <a:p>
            <a:pPr>
              <a:defRPr/>
            </a:pPr>
            <a:fld id="{1AAD2596-DE2E-4C14-9931-E44CCC2E5652}" type="datetimeFigureOut">
              <a:rPr lang="en-GB"/>
              <a:pPr>
                <a:defRPr/>
              </a:pPr>
              <a:t>12/02/2020</a:t>
            </a:fld>
            <a:endParaRPr lang="en-GB"/>
          </a:p>
        </p:txBody>
      </p:sp>
      <p:sp>
        <p:nvSpPr>
          <p:cNvPr id="6" name="Footer Placeholder 4">
            <a:extLst>
              <a:ext uri="{FF2B5EF4-FFF2-40B4-BE49-F238E27FC236}">
                <a16:creationId xmlns:a16="http://schemas.microsoft.com/office/drawing/2014/main" id="{44ED64CD-19F5-4B4F-9D49-E43E7643334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D052917-7AE4-4CD4-8D99-AB596F4C8BAA}"/>
              </a:ext>
            </a:extLst>
          </p:cNvPr>
          <p:cNvSpPr>
            <a:spLocks noGrp="1"/>
          </p:cNvSpPr>
          <p:nvPr>
            <p:ph type="sldNum" sz="quarter" idx="12"/>
          </p:nvPr>
        </p:nvSpPr>
        <p:spPr/>
        <p:txBody>
          <a:bodyPr/>
          <a:lstStyle>
            <a:lvl1pPr>
              <a:defRPr/>
            </a:lvl1pPr>
          </a:lstStyle>
          <a:p>
            <a:pPr>
              <a:defRPr/>
            </a:pPr>
            <a:fld id="{FEFE6993-ECDD-427B-B489-83043E6B1456}" type="slidenum">
              <a:rPr lang="en-GB"/>
              <a:pPr>
                <a:defRPr/>
              </a:pPr>
              <a:t>‹#›</a:t>
            </a:fld>
            <a:endParaRPr lang="en-GB"/>
          </a:p>
        </p:txBody>
      </p:sp>
    </p:spTree>
    <p:extLst>
      <p:ext uri="{BB962C8B-B14F-4D97-AF65-F5344CB8AC3E}">
        <p14:creationId xmlns:p14="http://schemas.microsoft.com/office/powerpoint/2010/main" val="227630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4703FEBD-F039-46D7-85DE-BB25D1ED0ACA}"/>
              </a:ext>
            </a:extLst>
          </p:cNvPr>
          <p:cNvSpPr>
            <a:spLocks noGrp="1"/>
          </p:cNvSpPr>
          <p:nvPr>
            <p:ph type="dt" sz="half" idx="10"/>
          </p:nvPr>
        </p:nvSpPr>
        <p:spPr/>
        <p:txBody>
          <a:bodyPr/>
          <a:lstStyle>
            <a:lvl1pPr>
              <a:defRPr/>
            </a:lvl1pPr>
          </a:lstStyle>
          <a:p>
            <a:pPr>
              <a:defRPr/>
            </a:pPr>
            <a:fld id="{0B4DA99F-E001-4E8F-A4A8-C3E076CF1A55}" type="datetimeFigureOut">
              <a:rPr lang="en-GB"/>
              <a:pPr>
                <a:defRPr/>
              </a:pPr>
              <a:t>12/02/2020</a:t>
            </a:fld>
            <a:endParaRPr lang="en-GB"/>
          </a:p>
        </p:txBody>
      </p:sp>
      <p:sp>
        <p:nvSpPr>
          <p:cNvPr id="8" name="Footer Placeholder 4">
            <a:extLst>
              <a:ext uri="{FF2B5EF4-FFF2-40B4-BE49-F238E27FC236}">
                <a16:creationId xmlns:a16="http://schemas.microsoft.com/office/drawing/2014/main" id="{8163721E-2C56-4759-9C80-C7203D220A86}"/>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DDBFD75-5293-4821-B3C4-DA3179B97CB3}"/>
              </a:ext>
            </a:extLst>
          </p:cNvPr>
          <p:cNvSpPr>
            <a:spLocks noGrp="1"/>
          </p:cNvSpPr>
          <p:nvPr>
            <p:ph type="sldNum" sz="quarter" idx="12"/>
          </p:nvPr>
        </p:nvSpPr>
        <p:spPr/>
        <p:txBody>
          <a:bodyPr/>
          <a:lstStyle>
            <a:lvl1pPr>
              <a:defRPr/>
            </a:lvl1pPr>
          </a:lstStyle>
          <a:p>
            <a:pPr>
              <a:defRPr/>
            </a:pPr>
            <a:fld id="{6981533C-C2B8-4454-9CE7-F68CD720521D}" type="slidenum">
              <a:rPr lang="en-GB"/>
              <a:pPr>
                <a:defRPr/>
              </a:pPr>
              <a:t>‹#›</a:t>
            </a:fld>
            <a:endParaRPr lang="en-GB"/>
          </a:p>
        </p:txBody>
      </p:sp>
    </p:spTree>
    <p:extLst>
      <p:ext uri="{BB962C8B-B14F-4D97-AF65-F5344CB8AC3E}">
        <p14:creationId xmlns:p14="http://schemas.microsoft.com/office/powerpoint/2010/main" val="411970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BE5D366B-E8C1-4F87-BF92-16289EA3ECBE}"/>
              </a:ext>
            </a:extLst>
          </p:cNvPr>
          <p:cNvSpPr>
            <a:spLocks noGrp="1"/>
          </p:cNvSpPr>
          <p:nvPr>
            <p:ph type="dt" sz="half" idx="10"/>
          </p:nvPr>
        </p:nvSpPr>
        <p:spPr/>
        <p:txBody>
          <a:bodyPr/>
          <a:lstStyle>
            <a:lvl1pPr>
              <a:defRPr/>
            </a:lvl1pPr>
          </a:lstStyle>
          <a:p>
            <a:pPr>
              <a:defRPr/>
            </a:pPr>
            <a:fld id="{0F7B67AA-47A6-499D-BE68-CDA0F2B277D8}" type="datetimeFigureOut">
              <a:rPr lang="en-GB"/>
              <a:pPr>
                <a:defRPr/>
              </a:pPr>
              <a:t>12/02/2020</a:t>
            </a:fld>
            <a:endParaRPr lang="en-GB"/>
          </a:p>
        </p:txBody>
      </p:sp>
      <p:sp>
        <p:nvSpPr>
          <p:cNvPr id="4" name="Footer Placeholder 4">
            <a:extLst>
              <a:ext uri="{FF2B5EF4-FFF2-40B4-BE49-F238E27FC236}">
                <a16:creationId xmlns:a16="http://schemas.microsoft.com/office/drawing/2014/main" id="{ED614BB6-1CF7-4911-B071-11B7B782D648}"/>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A143F09F-2A1A-4358-8BA5-50355872E6F1}"/>
              </a:ext>
            </a:extLst>
          </p:cNvPr>
          <p:cNvSpPr>
            <a:spLocks noGrp="1"/>
          </p:cNvSpPr>
          <p:nvPr>
            <p:ph type="sldNum" sz="quarter" idx="12"/>
          </p:nvPr>
        </p:nvSpPr>
        <p:spPr/>
        <p:txBody>
          <a:bodyPr/>
          <a:lstStyle>
            <a:lvl1pPr>
              <a:defRPr/>
            </a:lvl1pPr>
          </a:lstStyle>
          <a:p>
            <a:pPr>
              <a:defRPr/>
            </a:pPr>
            <a:fld id="{EC7789AE-E2CB-4742-9BA0-0B1D74C778B3}" type="slidenum">
              <a:rPr lang="en-GB"/>
              <a:pPr>
                <a:defRPr/>
              </a:pPr>
              <a:t>‹#›</a:t>
            </a:fld>
            <a:endParaRPr lang="en-GB"/>
          </a:p>
        </p:txBody>
      </p:sp>
    </p:spTree>
    <p:extLst>
      <p:ext uri="{BB962C8B-B14F-4D97-AF65-F5344CB8AC3E}">
        <p14:creationId xmlns:p14="http://schemas.microsoft.com/office/powerpoint/2010/main" val="404555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38345B3-360C-43B3-A3AD-73328D454C40}"/>
              </a:ext>
            </a:extLst>
          </p:cNvPr>
          <p:cNvSpPr>
            <a:spLocks noGrp="1"/>
          </p:cNvSpPr>
          <p:nvPr>
            <p:ph type="dt" sz="half" idx="10"/>
          </p:nvPr>
        </p:nvSpPr>
        <p:spPr/>
        <p:txBody>
          <a:bodyPr/>
          <a:lstStyle>
            <a:lvl1pPr>
              <a:defRPr/>
            </a:lvl1pPr>
          </a:lstStyle>
          <a:p>
            <a:pPr>
              <a:defRPr/>
            </a:pPr>
            <a:fld id="{304E719B-DD51-47C6-B0DE-71E8118E2DBB}" type="datetimeFigureOut">
              <a:rPr lang="en-GB"/>
              <a:pPr>
                <a:defRPr/>
              </a:pPr>
              <a:t>12/02/2020</a:t>
            </a:fld>
            <a:endParaRPr lang="en-GB"/>
          </a:p>
        </p:txBody>
      </p:sp>
      <p:sp>
        <p:nvSpPr>
          <p:cNvPr id="3" name="Footer Placeholder 4">
            <a:extLst>
              <a:ext uri="{FF2B5EF4-FFF2-40B4-BE49-F238E27FC236}">
                <a16:creationId xmlns:a16="http://schemas.microsoft.com/office/drawing/2014/main" id="{277EB1C5-C35E-4827-8637-415293773437}"/>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ED11DCFC-8235-43DC-8734-592F39D67180}"/>
              </a:ext>
            </a:extLst>
          </p:cNvPr>
          <p:cNvSpPr>
            <a:spLocks noGrp="1"/>
          </p:cNvSpPr>
          <p:nvPr>
            <p:ph type="sldNum" sz="quarter" idx="12"/>
          </p:nvPr>
        </p:nvSpPr>
        <p:spPr/>
        <p:txBody>
          <a:bodyPr/>
          <a:lstStyle>
            <a:lvl1pPr>
              <a:defRPr/>
            </a:lvl1pPr>
          </a:lstStyle>
          <a:p>
            <a:pPr>
              <a:defRPr/>
            </a:pPr>
            <a:fld id="{7BBB8FD4-D9B3-4047-B360-EB6EE592B9CC}" type="slidenum">
              <a:rPr lang="en-GB"/>
              <a:pPr>
                <a:defRPr/>
              </a:pPr>
              <a:t>‹#›</a:t>
            </a:fld>
            <a:endParaRPr lang="en-GB"/>
          </a:p>
        </p:txBody>
      </p:sp>
    </p:spTree>
    <p:extLst>
      <p:ext uri="{BB962C8B-B14F-4D97-AF65-F5344CB8AC3E}">
        <p14:creationId xmlns:p14="http://schemas.microsoft.com/office/powerpoint/2010/main" val="263235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3">
            <a:extLst>
              <a:ext uri="{FF2B5EF4-FFF2-40B4-BE49-F238E27FC236}">
                <a16:creationId xmlns:a16="http://schemas.microsoft.com/office/drawing/2014/main" id="{4638143F-0477-40D8-93D6-954413140A6D}"/>
              </a:ext>
            </a:extLst>
          </p:cNvPr>
          <p:cNvSpPr>
            <a:spLocks noGrp="1"/>
          </p:cNvSpPr>
          <p:nvPr>
            <p:ph type="dt" sz="half" idx="10"/>
          </p:nvPr>
        </p:nvSpPr>
        <p:spPr/>
        <p:txBody>
          <a:bodyPr/>
          <a:lstStyle>
            <a:lvl1pPr>
              <a:defRPr/>
            </a:lvl1pPr>
          </a:lstStyle>
          <a:p>
            <a:pPr>
              <a:defRPr/>
            </a:pPr>
            <a:fld id="{989AE975-BDB1-4B94-8A6E-17C15CD85AEA}" type="datetimeFigureOut">
              <a:rPr lang="en-GB"/>
              <a:pPr>
                <a:defRPr/>
              </a:pPr>
              <a:t>12/02/2020</a:t>
            </a:fld>
            <a:endParaRPr lang="en-GB"/>
          </a:p>
        </p:txBody>
      </p:sp>
      <p:sp>
        <p:nvSpPr>
          <p:cNvPr id="6" name="Footer Placeholder 4">
            <a:extLst>
              <a:ext uri="{FF2B5EF4-FFF2-40B4-BE49-F238E27FC236}">
                <a16:creationId xmlns:a16="http://schemas.microsoft.com/office/drawing/2014/main" id="{7E09BE79-98DF-4725-BF84-9AD9711F30EF}"/>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76679E2-AC1D-4BDF-A4A9-AF6FB19C6143}"/>
              </a:ext>
            </a:extLst>
          </p:cNvPr>
          <p:cNvSpPr>
            <a:spLocks noGrp="1"/>
          </p:cNvSpPr>
          <p:nvPr>
            <p:ph type="sldNum" sz="quarter" idx="12"/>
          </p:nvPr>
        </p:nvSpPr>
        <p:spPr/>
        <p:txBody>
          <a:bodyPr/>
          <a:lstStyle>
            <a:lvl1pPr>
              <a:defRPr/>
            </a:lvl1pPr>
          </a:lstStyle>
          <a:p>
            <a:pPr>
              <a:defRPr/>
            </a:pPr>
            <a:fld id="{139E8E69-76C8-4E40-9FF4-B3900B1235AE}" type="slidenum">
              <a:rPr lang="en-GB"/>
              <a:pPr>
                <a:defRPr/>
              </a:pPr>
              <a:t>‹#›</a:t>
            </a:fld>
            <a:endParaRPr lang="en-GB"/>
          </a:p>
        </p:txBody>
      </p:sp>
    </p:spTree>
    <p:extLst>
      <p:ext uri="{BB962C8B-B14F-4D97-AF65-F5344CB8AC3E}">
        <p14:creationId xmlns:p14="http://schemas.microsoft.com/office/powerpoint/2010/main" val="214180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rtlCol="0"/>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pPr lvl="0"/>
            <a:r>
              <a:rPr lang="en-US" noProof="0"/>
              <a:t>Click icon to add picture</a:t>
            </a:r>
            <a:endParaRPr lang="en-GB" noProof="0"/>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3">
            <a:extLst>
              <a:ext uri="{FF2B5EF4-FFF2-40B4-BE49-F238E27FC236}">
                <a16:creationId xmlns:a16="http://schemas.microsoft.com/office/drawing/2014/main" id="{CFC615CF-A777-43B2-8D9C-B332B5A552E7}"/>
              </a:ext>
            </a:extLst>
          </p:cNvPr>
          <p:cNvSpPr>
            <a:spLocks noGrp="1"/>
          </p:cNvSpPr>
          <p:nvPr>
            <p:ph type="dt" sz="half" idx="10"/>
          </p:nvPr>
        </p:nvSpPr>
        <p:spPr/>
        <p:txBody>
          <a:bodyPr/>
          <a:lstStyle>
            <a:lvl1pPr>
              <a:defRPr/>
            </a:lvl1pPr>
          </a:lstStyle>
          <a:p>
            <a:pPr>
              <a:defRPr/>
            </a:pPr>
            <a:fld id="{BE833A44-DB48-4329-84CD-4B4BD91EB52A}" type="datetimeFigureOut">
              <a:rPr lang="en-GB"/>
              <a:pPr>
                <a:defRPr/>
              </a:pPr>
              <a:t>12/02/2020</a:t>
            </a:fld>
            <a:endParaRPr lang="en-GB"/>
          </a:p>
        </p:txBody>
      </p:sp>
      <p:sp>
        <p:nvSpPr>
          <p:cNvPr id="6" name="Footer Placeholder 4">
            <a:extLst>
              <a:ext uri="{FF2B5EF4-FFF2-40B4-BE49-F238E27FC236}">
                <a16:creationId xmlns:a16="http://schemas.microsoft.com/office/drawing/2014/main" id="{341A6B35-89D1-4BDF-948F-625E82C0DEF3}"/>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72FD53D4-84F1-4DCC-92E8-EF6DD7CDC58A}"/>
              </a:ext>
            </a:extLst>
          </p:cNvPr>
          <p:cNvSpPr>
            <a:spLocks noGrp="1"/>
          </p:cNvSpPr>
          <p:nvPr>
            <p:ph type="sldNum" sz="quarter" idx="12"/>
          </p:nvPr>
        </p:nvSpPr>
        <p:spPr/>
        <p:txBody>
          <a:bodyPr/>
          <a:lstStyle>
            <a:lvl1pPr>
              <a:defRPr/>
            </a:lvl1pPr>
          </a:lstStyle>
          <a:p>
            <a:pPr>
              <a:defRPr/>
            </a:pPr>
            <a:fld id="{8130E736-DE0C-446B-9B95-5FD95C1B8C6D}" type="slidenum">
              <a:rPr lang="en-GB"/>
              <a:pPr>
                <a:defRPr/>
              </a:pPr>
              <a:t>‹#›</a:t>
            </a:fld>
            <a:endParaRPr lang="en-GB"/>
          </a:p>
        </p:txBody>
      </p:sp>
    </p:spTree>
    <p:extLst>
      <p:ext uri="{BB962C8B-B14F-4D97-AF65-F5344CB8AC3E}">
        <p14:creationId xmlns:p14="http://schemas.microsoft.com/office/powerpoint/2010/main" val="44568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5"/>
            <a:ext cx="8543925" cy="1325563"/>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eaLnBrk="1" fontAlgn="auto" hangingPunct="1">
              <a:spcBef>
                <a:spcPts val="0"/>
              </a:spcBef>
              <a:spcAft>
                <a:spcPts val="0"/>
              </a:spcAft>
              <a:defRPr sz="975" smtClean="0">
                <a:solidFill>
                  <a:schemeClr val="tx1">
                    <a:tint val="75000"/>
                  </a:schemeClr>
                </a:solidFill>
                <a:latin typeface="+mn-lt"/>
              </a:defRPr>
            </a:lvl1pPr>
          </a:lstStyle>
          <a:p>
            <a:pPr>
              <a:defRPr/>
            </a:pPr>
            <a:fld id="{B8B52696-F7E2-4E19-9EA4-564147EBBB30}" type="datetimeFigureOut">
              <a:rPr lang="en-GB"/>
              <a:pPr>
                <a:defRPr/>
              </a:pPr>
              <a:t>12/02/2020</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eaLnBrk="1" fontAlgn="auto" hangingPunct="1">
              <a:spcBef>
                <a:spcPts val="0"/>
              </a:spcBef>
              <a:spcAft>
                <a:spcPts val="0"/>
              </a:spcAft>
              <a:defRPr sz="975">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eaLnBrk="1" fontAlgn="auto" hangingPunct="1">
              <a:spcBef>
                <a:spcPts val="0"/>
              </a:spcBef>
              <a:spcAft>
                <a:spcPts val="0"/>
              </a:spcAft>
              <a:defRPr sz="975" smtClean="0">
                <a:solidFill>
                  <a:schemeClr val="tx1">
                    <a:tint val="75000"/>
                  </a:schemeClr>
                </a:solidFill>
                <a:latin typeface="+mn-lt"/>
              </a:defRPr>
            </a:lvl1pPr>
          </a:lstStyle>
          <a:p>
            <a:pPr>
              <a:defRPr/>
            </a:pPr>
            <a:fld id="{3BFDA8BB-6166-483E-887A-D38D52D0234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fontAlgn="base" hangingPunct="1">
        <a:lnSpc>
          <a:spcPct val="90000"/>
        </a:lnSpc>
        <a:spcBef>
          <a:spcPct val="0"/>
        </a:spcBef>
        <a:spcAft>
          <a:spcPct val="0"/>
        </a:spcAft>
        <a:defRPr sz="3500" kern="1200">
          <a:solidFill>
            <a:schemeClr val="tx1"/>
          </a:solidFill>
          <a:latin typeface="+mj-lt"/>
          <a:ea typeface="+mj-ea"/>
          <a:cs typeface="+mj-cs"/>
        </a:defRPr>
      </a:lvl1pPr>
      <a:lvl2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2pPr>
      <a:lvl3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3pPr>
      <a:lvl4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4pPr>
      <a:lvl5pPr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5pPr>
      <a:lvl6pPr marL="4572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6pPr>
      <a:lvl7pPr marL="9144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7pPr>
      <a:lvl8pPr marL="13716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8pPr>
      <a:lvl9pPr marL="1828800" algn="l" defTabSz="742950" rtl="0" eaLnBrk="1" fontAlgn="base" hangingPunct="1">
        <a:lnSpc>
          <a:spcPct val="90000"/>
        </a:lnSpc>
        <a:spcBef>
          <a:spcPct val="0"/>
        </a:spcBef>
        <a:spcAft>
          <a:spcPct val="0"/>
        </a:spcAft>
        <a:defRPr sz="3500">
          <a:solidFill>
            <a:schemeClr val="tx1"/>
          </a:solidFill>
          <a:latin typeface="Calibri Light" panose="020F0302020204030204" pitchFamily="34" charset="0"/>
        </a:defRPr>
      </a:lvl9pPr>
    </p:titleStyle>
    <p:bodyStyle>
      <a:lvl1pPr marL="185738" indent="-185738" algn="l" defTabSz="742950" rtl="0" eaLnBrk="1" fontAlgn="base" hangingPunct="1">
        <a:lnSpc>
          <a:spcPct val="90000"/>
        </a:lnSpc>
        <a:spcBef>
          <a:spcPts val="813"/>
        </a:spcBef>
        <a:spcAft>
          <a:spcPct val="0"/>
        </a:spcAft>
        <a:buFont typeface="Arial" panose="020B0604020202020204" pitchFamily="34" charset="0"/>
        <a:buChar char="•"/>
        <a:defRPr sz="2200" kern="1200">
          <a:solidFill>
            <a:schemeClr val="tx1"/>
          </a:solidFill>
          <a:latin typeface="+mn-lt"/>
          <a:ea typeface="+mn-ea"/>
          <a:cs typeface="+mn-cs"/>
        </a:defRPr>
      </a:lvl1pPr>
      <a:lvl2pPr marL="557213" indent="-185738" algn="l" defTabSz="742950" rtl="0" eaLnBrk="1" fontAlgn="base" hangingPunct="1">
        <a:lnSpc>
          <a:spcPct val="90000"/>
        </a:lnSpc>
        <a:spcBef>
          <a:spcPts val="400"/>
        </a:spcBef>
        <a:spcAft>
          <a:spcPct val="0"/>
        </a:spcAft>
        <a:buFont typeface="Arial" panose="020B0604020202020204" pitchFamily="34" charset="0"/>
        <a:buChar char="•"/>
        <a:defRPr sz="1900" kern="1200">
          <a:solidFill>
            <a:schemeClr val="tx1"/>
          </a:solidFill>
          <a:latin typeface="+mn-lt"/>
          <a:ea typeface="+mn-ea"/>
          <a:cs typeface="+mn-cs"/>
        </a:defRPr>
      </a:lvl2pPr>
      <a:lvl3pPr marL="928688" indent="-185738" algn="l" defTabSz="742950" rtl="0" eaLnBrk="1" fontAlgn="base" hangingPunct="1">
        <a:lnSpc>
          <a:spcPct val="90000"/>
        </a:lnSpc>
        <a:spcBef>
          <a:spcPts val="400"/>
        </a:spcBef>
        <a:spcAft>
          <a:spcPct val="0"/>
        </a:spcAft>
        <a:buFont typeface="Arial" panose="020B0604020202020204" pitchFamily="34" charset="0"/>
        <a:buChar char="•"/>
        <a:defRPr sz="1600" kern="1200">
          <a:solidFill>
            <a:schemeClr val="tx1"/>
          </a:solidFill>
          <a:latin typeface="+mn-lt"/>
          <a:ea typeface="+mn-ea"/>
          <a:cs typeface="+mn-cs"/>
        </a:defRPr>
      </a:lvl3pPr>
      <a:lvl4pPr marL="1300163" indent="-185738" algn="l" defTabSz="742950" rtl="0" eaLnBrk="1" fontAlgn="base" hangingPunct="1">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4pPr>
      <a:lvl5pPr marL="1671638" indent="-185738" algn="l" defTabSz="742950" rtl="0" eaLnBrk="1" fontAlgn="base" hangingPunct="1">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cture containing transport, aircraft, balloon, sky&#10;&#10;Description automatically generated">
            <a:extLst>
              <a:ext uri="{FF2B5EF4-FFF2-40B4-BE49-F238E27FC236}">
                <a16:creationId xmlns:a16="http://schemas.microsoft.com/office/drawing/2014/main" id="{18284C08-E47E-4CEC-8688-F2700C143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758" r="14702"/>
          <a:stretch>
            <a:fillRect/>
          </a:stretch>
        </p:blipFill>
        <p:spPr bwMode="auto">
          <a:xfrm>
            <a:off x="0" y="0"/>
            <a:ext cx="6097588"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a:extLst>
              <a:ext uri="{FF2B5EF4-FFF2-40B4-BE49-F238E27FC236}">
                <a16:creationId xmlns:a16="http://schemas.microsoft.com/office/drawing/2014/main" id="{2A47ED12-44C5-4F66-8879-A5D4E5834381}"/>
              </a:ext>
            </a:extLst>
          </p:cNvPr>
          <p:cNvSpPr>
            <a:spLocks noChangeArrowheads="1"/>
          </p:cNvSpPr>
          <p:nvPr/>
        </p:nvSpPr>
        <p:spPr bwMode="auto">
          <a:xfrm>
            <a:off x="6305550" y="2798763"/>
            <a:ext cx="331946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GB" altLang="en-US" sz="2200">
                <a:solidFill>
                  <a:srgbClr val="0A465A"/>
                </a:solidFill>
                <a:latin typeface="Roboto" panose="02000000000000000000"/>
                <a:ea typeface="Roboto" panose="02000000000000000000"/>
                <a:cs typeface="Calibri" panose="020F0502020204030204" pitchFamily="34" charset="0"/>
              </a:rPr>
              <a:t>Cash Deposit Illustration </a:t>
            </a:r>
            <a:endParaRPr lang="en-GB" altLang="en-US" sz="1400">
              <a:solidFill>
                <a:srgbClr val="0A465A"/>
              </a:solidFill>
              <a:latin typeface="Roboto" panose="02000000000000000000"/>
              <a:ea typeface="Roboto" panose="02000000000000000000"/>
              <a:cs typeface="Calibri" panose="020F0502020204030204" pitchFamily="34" charset="0"/>
            </a:endParaRPr>
          </a:p>
          <a:p>
            <a:pPr algn="r"/>
            <a:r>
              <a:rPr lang="en-GB" altLang="en-US" sz="1400">
                <a:solidFill>
                  <a:srgbClr val="50D2F0"/>
                </a:solidFill>
                <a:latin typeface="Roboto" panose="02000000000000000000"/>
                <a:ea typeface="Roboto" panose="02000000000000000000"/>
                <a:cs typeface="Calibri" panose="020F0502020204030204" pitchFamily="34" charset="0"/>
              </a:rPr>
              <a:t>Confidential</a:t>
            </a:r>
            <a:r>
              <a:rPr lang="en-GB" altLang="en-US" sz="1400">
                <a:solidFill>
                  <a:srgbClr val="0A465A"/>
                </a:solidFill>
                <a:latin typeface="Roboto" panose="02000000000000000000"/>
                <a:ea typeface="Roboto" panose="02000000000000000000"/>
                <a:cs typeface="Calibri" panose="020F0502020204030204" pitchFamily="34" charset="0"/>
              </a:rPr>
              <a:t> </a:t>
            </a:r>
          </a:p>
          <a:p>
            <a:pPr algn="r"/>
            <a:endParaRPr lang="en-GB" altLang="en-US" sz="1400">
              <a:solidFill>
                <a:srgbClr val="0A465A"/>
              </a:solidFill>
              <a:latin typeface="Roboto" panose="02000000000000000000"/>
              <a:ea typeface="Roboto" panose="02000000000000000000"/>
              <a:cs typeface="Calibri" panose="020F0502020204030204" pitchFamily="34" charset="0"/>
            </a:endParaRPr>
          </a:p>
          <a:p>
            <a:pPr algn="r"/>
            <a:endParaRPr lang="en-GB" altLang="en-US" sz="1400">
              <a:solidFill>
                <a:srgbClr val="0A465A"/>
              </a:solidFill>
              <a:latin typeface="Roboto" panose="02000000000000000000"/>
              <a:ea typeface="Roboto" panose="02000000000000000000"/>
              <a:cs typeface="Calibri" panose="020F0502020204030204" pitchFamily="34" charset="0"/>
            </a:endParaRPr>
          </a:p>
          <a:p>
            <a:pPr algn="r"/>
            <a:endParaRPr lang="en-GB" altLang="en-US" sz="1400">
              <a:solidFill>
                <a:srgbClr val="0A465A"/>
              </a:solidFill>
              <a:latin typeface="Roboto" panose="02000000000000000000"/>
              <a:ea typeface="Roboto" panose="02000000000000000000"/>
              <a:cs typeface="Calibri" panose="020F0502020204030204" pitchFamily="34" charset="0"/>
            </a:endParaRPr>
          </a:p>
          <a:p>
            <a:pPr algn="r"/>
            <a:fld id="{EAEB880A-2950-495F-9014-9815B8597897}" type="datetime4">
              <a:rPr lang="en-GB" altLang="en-US" sz="1400">
                <a:solidFill>
                  <a:srgbClr val="0A465A"/>
                </a:solidFill>
                <a:latin typeface="Roboto" panose="02000000000000000000"/>
                <a:ea typeface="Roboto" panose="02000000000000000000"/>
                <a:cs typeface="Calibri" panose="020F0502020204030204" pitchFamily="34" charset="0"/>
              </a:rPr>
              <a:pPr algn="r"/>
              <a:t>12 February 2020</a:t>
            </a:fld>
            <a:endParaRPr lang="en-GB" altLang="en-US">
              <a:solidFill>
                <a:srgbClr val="0A465A"/>
              </a:solidFill>
              <a:latin typeface="Roboto" panose="02000000000000000000"/>
              <a:ea typeface="Roboto" panose="0200000000000000000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340600" y="6015038"/>
            <a:ext cx="2387600" cy="688975"/>
          </a:xfrm>
          <a:prstGeom prst="rect">
            <a:avLst/>
          </a:prstGeom>
          <a:noFill/>
        </p:spPr>
        <p:txBody>
          <a:bodyPr>
            <a:spAutoFit/>
          </a:bodyPr>
          <a:lstStyle/>
          <a:p>
            <a:pPr algn="r" eaLnBrk="1" fontAlgn="auto" hangingPunct="1">
              <a:lnSpc>
                <a:spcPct val="150000"/>
              </a:lnSpc>
              <a:spcBef>
                <a:spcPts val="0"/>
              </a:spcBef>
              <a:spcAft>
                <a:spcPts val="0"/>
              </a:spcAft>
              <a:defRPr/>
            </a:pPr>
            <a:r>
              <a:rPr lang="en-US" sz="900" b="1" spc="100" dirty="0">
                <a:solidFill>
                  <a:srgbClr val="0A465A"/>
                </a:solidFill>
                <a:latin typeface="Roboto Thin" panose="02000000000000000000" pitchFamily="2" charset="0"/>
                <a:ea typeface="Roboto Thin" panose="02000000000000000000" pitchFamily="2" charset="0"/>
                <a:cs typeface="Verdana" charset="0"/>
              </a:rPr>
              <a:t>info@ebury.com</a:t>
            </a:r>
          </a:p>
          <a:p>
            <a:pPr algn="r" eaLnBrk="1" fontAlgn="auto" hangingPunct="1">
              <a:lnSpc>
                <a:spcPct val="150000"/>
              </a:lnSpc>
              <a:spcBef>
                <a:spcPts val="0"/>
              </a:spcBef>
              <a:spcAft>
                <a:spcPts val="0"/>
              </a:spcAft>
              <a:defRPr/>
            </a:pPr>
            <a:r>
              <a:rPr lang="en-US" sz="900" b="1" spc="100" dirty="0">
                <a:solidFill>
                  <a:srgbClr val="0A465A"/>
                </a:solidFill>
                <a:latin typeface="Roboto Thin" panose="02000000000000000000" pitchFamily="2" charset="0"/>
                <a:ea typeface="Roboto Thin" panose="02000000000000000000" pitchFamily="2" charset="0"/>
                <a:cs typeface="Verdana" charset="0"/>
              </a:rPr>
              <a:t>+44 (0) 20 3872 6670</a:t>
            </a:r>
          </a:p>
          <a:p>
            <a:pPr algn="r" eaLnBrk="1" fontAlgn="auto" hangingPunct="1">
              <a:lnSpc>
                <a:spcPct val="150000"/>
              </a:lnSpc>
              <a:spcBef>
                <a:spcPts val="0"/>
              </a:spcBef>
              <a:spcAft>
                <a:spcPts val="0"/>
              </a:spcAft>
              <a:defRPr/>
            </a:pPr>
            <a:r>
              <a:rPr lang="en-US" sz="900" b="1" spc="100" dirty="0">
                <a:solidFill>
                  <a:srgbClr val="0A465A"/>
                </a:solidFill>
                <a:latin typeface="Roboto Thin" panose="02000000000000000000" pitchFamily="2" charset="0"/>
                <a:ea typeface="Roboto Thin" panose="02000000000000000000" pitchFamily="2" charset="0"/>
                <a:cs typeface="Verdana" charset="0"/>
              </a:rPr>
              <a:t>www.ebury.com</a:t>
            </a:r>
          </a:p>
        </p:txBody>
      </p:sp>
      <p:pic>
        <p:nvPicPr>
          <p:cNvPr id="2053" name="Picture 6">
            <a:extLst>
              <a:ext uri="{FF2B5EF4-FFF2-40B4-BE49-F238E27FC236}">
                <a16:creationId xmlns:a16="http://schemas.microsoft.com/office/drawing/2014/main" id="{EDCB56B3-8CA3-4589-81AE-904C2BFB9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6257925"/>
            <a:ext cx="12715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7">
            <a:extLst>
              <a:ext uri="{FF2B5EF4-FFF2-40B4-BE49-F238E27FC236}">
                <a16:creationId xmlns:a16="http://schemas.microsoft.com/office/drawing/2014/main" id="{E5EE0DA1-41D9-4A63-8F8C-3683309B6744}"/>
              </a:ext>
            </a:extLst>
          </p:cNvPr>
          <p:cNvSpPr txBox="1">
            <a:spLocks noChangeArrowheads="1"/>
          </p:cNvSpPr>
          <p:nvPr/>
        </p:nvSpPr>
        <p:spPr bwMode="auto">
          <a:xfrm>
            <a:off x="4495800" y="6037263"/>
            <a:ext cx="15430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000">
                <a:solidFill>
                  <a:schemeClr val="bg1"/>
                </a:solidFill>
                <a:latin typeface="HelveticaNeueLT Pro 25 UltLt" panose="020B0303020202020204" pitchFamily="34" charset="0"/>
              </a:rPr>
              <a:t>Powered by </a:t>
            </a:r>
          </a:p>
        </p:txBody>
      </p:sp>
      <p:pic>
        <p:nvPicPr>
          <p:cNvPr id="2055" name="Picture 2" descr="Ebury Logo">
            <a:extLst>
              <a:ext uri="{FF2B5EF4-FFF2-40B4-BE49-F238E27FC236}">
                <a16:creationId xmlns:a16="http://schemas.microsoft.com/office/drawing/2014/main" id="{BF23890F-6B69-4A2B-B5BC-F004DF0ED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225" y="1090613"/>
            <a:ext cx="3125788" cy="6159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CF2B89-4586-4EA2-BC89-58E5720B446F}"/>
              </a:ext>
            </a:extLst>
          </p:cNvPr>
          <p:cNvSpPr/>
          <p:nvPr/>
        </p:nvSpPr>
        <p:spPr>
          <a:xfrm>
            <a:off x="0" y="6135688"/>
            <a:ext cx="9906000" cy="722312"/>
          </a:xfrm>
          <a:prstGeom prst="rect">
            <a:avLst/>
          </a:prstGeom>
          <a:solidFill>
            <a:srgbClr val="0A46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75" name="Text Box 7">
            <a:extLst>
              <a:ext uri="{FF2B5EF4-FFF2-40B4-BE49-F238E27FC236}">
                <a16:creationId xmlns:a16="http://schemas.microsoft.com/office/drawing/2014/main" id="{E773517A-4D56-4E5C-A258-60478CB43531}"/>
              </a:ext>
            </a:extLst>
          </p:cNvPr>
          <p:cNvSpPr txBox="1">
            <a:spLocks noChangeArrowheads="1"/>
          </p:cNvSpPr>
          <p:nvPr/>
        </p:nvSpPr>
        <p:spPr bwMode="auto">
          <a:xfrm>
            <a:off x="96838" y="6191250"/>
            <a:ext cx="7840662" cy="61118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9718" tIns="29718" rIns="29718" bIns="29718"/>
          <a:lstStyle>
            <a:lvl1pPr marL="185738" indent="-185738" defTabSz="742950">
              <a:defRPr>
                <a:solidFill>
                  <a:schemeClr val="tx1"/>
                </a:solidFill>
                <a:latin typeface="Calibri" panose="020F0502020204030204" pitchFamily="34" charset="0"/>
              </a:defRPr>
            </a:lvl1pPr>
            <a:lvl2pPr marL="742950" indent="-285750" defTabSz="742950">
              <a:defRPr>
                <a:solidFill>
                  <a:schemeClr val="tx1"/>
                </a:solidFill>
                <a:latin typeface="Calibri" panose="020F0502020204030204" pitchFamily="34" charset="0"/>
              </a:defRPr>
            </a:lvl2pPr>
            <a:lvl3pPr marL="1143000" indent="-228600" defTabSz="742950">
              <a:defRPr>
                <a:solidFill>
                  <a:schemeClr val="tx1"/>
                </a:solidFill>
                <a:latin typeface="Calibri" panose="020F0502020204030204" pitchFamily="34" charset="0"/>
              </a:defRPr>
            </a:lvl3pPr>
            <a:lvl4pPr marL="1600200" indent="-228600" defTabSz="742950">
              <a:defRPr>
                <a:solidFill>
                  <a:schemeClr val="tx1"/>
                </a:solidFill>
                <a:latin typeface="Calibri" panose="020F0502020204030204" pitchFamily="34" charset="0"/>
              </a:defRPr>
            </a:lvl4pPr>
            <a:lvl5pPr marL="2057400" indent="-228600" defTabSz="742950">
              <a:defRPr>
                <a:solidFill>
                  <a:schemeClr val="tx1"/>
                </a:solidFill>
                <a:latin typeface="Calibri" panose="020F0502020204030204" pitchFamily="34" charset="0"/>
              </a:defRPr>
            </a:lvl5pPr>
            <a:lvl6pPr marL="2514600" indent="-228600" defTabSz="742950" fontAlgn="base">
              <a:spcBef>
                <a:spcPct val="0"/>
              </a:spcBef>
              <a:spcAft>
                <a:spcPct val="0"/>
              </a:spcAft>
              <a:defRPr>
                <a:solidFill>
                  <a:schemeClr val="tx1"/>
                </a:solidFill>
                <a:latin typeface="Calibri" panose="020F0502020204030204" pitchFamily="34" charset="0"/>
              </a:defRPr>
            </a:lvl6pPr>
            <a:lvl7pPr marL="2971800" indent="-228600" defTabSz="742950" fontAlgn="base">
              <a:spcBef>
                <a:spcPct val="0"/>
              </a:spcBef>
              <a:spcAft>
                <a:spcPct val="0"/>
              </a:spcAft>
              <a:defRPr>
                <a:solidFill>
                  <a:schemeClr val="tx1"/>
                </a:solidFill>
                <a:latin typeface="Calibri" panose="020F0502020204030204" pitchFamily="34" charset="0"/>
              </a:defRPr>
            </a:lvl7pPr>
            <a:lvl8pPr marL="3429000" indent="-228600" defTabSz="742950" fontAlgn="base">
              <a:spcBef>
                <a:spcPct val="0"/>
              </a:spcBef>
              <a:spcAft>
                <a:spcPct val="0"/>
              </a:spcAft>
              <a:defRPr>
                <a:solidFill>
                  <a:schemeClr val="tx1"/>
                </a:solidFill>
                <a:latin typeface="Calibri" panose="020F0502020204030204" pitchFamily="34" charset="0"/>
              </a:defRPr>
            </a:lvl8pPr>
            <a:lvl9pPr marL="3886200" indent="-228600" defTabSz="742950" fontAlgn="base">
              <a:spcBef>
                <a:spcPct val="0"/>
              </a:spcBef>
              <a:spcAft>
                <a:spcPct val="0"/>
              </a:spcAft>
              <a:defRPr>
                <a:solidFill>
                  <a:schemeClr val="tx1"/>
                </a:solidFill>
                <a:latin typeface="Calibri" panose="020F0502020204030204" pitchFamily="34" charset="0"/>
              </a:defRPr>
            </a:lvl9pPr>
          </a:lstStyle>
          <a:p>
            <a:pPr>
              <a:buFont typeface="Calibri Light" panose="020F0302020204030204" pitchFamily="34" charset="0"/>
              <a:buAutoNum type="arabicPeriod"/>
            </a:pPr>
            <a:r>
              <a:rPr lang="en-GB" altLang="en-US" sz="600" dirty="0">
                <a:solidFill>
                  <a:schemeClr val="bg1"/>
                </a:solidFill>
                <a:latin typeface="Roboto" panose="02000000000000000000"/>
                <a:ea typeface="Roboto" panose="0200000000000000000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Roboto" panose="02000000000000000000"/>
                <a:ea typeface="Roboto" panose="02000000000000000000"/>
                <a:cs typeface="Calibri" panose="020F0502020204030204" pitchFamily="34" charset="0"/>
              </a:rPr>
            </a:br>
            <a:r>
              <a:rPr lang="en-GB" altLang="en-US" sz="600" dirty="0">
                <a:solidFill>
                  <a:schemeClr val="bg1"/>
                </a:solidFill>
                <a:latin typeface="Roboto" panose="02000000000000000000"/>
                <a:ea typeface="Roboto" panose="02000000000000000000"/>
                <a:cs typeface="Calibri" panose="020F0502020204030204" pitchFamily="34" charset="0"/>
              </a:rPr>
              <a:t>accounts in which to deposit your funds.  You are responsible for the selection of the banks and accounts to suit your own circumstances. </a:t>
            </a:r>
          </a:p>
          <a:p>
            <a:pPr>
              <a:buFont typeface="Calibri Light" panose="020F0302020204030204" pitchFamily="34" charset="0"/>
              <a:buAutoNum type="arabicPeriod"/>
            </a:pPr>
            <a:r>
              <a:rPr lang="en-GB" altLang="en-US" sz="600" dirty="0">
                <a:solidFill>
                  <a:schemeClr val="bg1"/>
                </a:solidFill>
                <a:latin typeface="Roboto" panose="02000000000000000000"/>
                <a:ea typeface="Roboto" panose="02000000000000000000"/>
                <a:cs typeface="Calibri" panose="020F0502020204030204" pitchFamily="34" charset="0"/>
              </a:rPr>
              <a:t>All interest rates shown are correct as of the illustration date.  All interest rates are subject to change up to the time a deposit is placed. </a:t>
            </a:r>
          </a:p>
          <a:p>
            <a:pPr>
              <a:buFont typeface="+mj-lt"/>
              <a:buAutoNum type="arabicPeriod"/>
            </a:pPr>
            <a:r>
              <a:rPr lang="en-GB" altLang="en-US" sz="600">
                <a:solidFill>
                  <a:schemeClr val="bg1"/>
                </a:solidFill>
                <a:cs typeface="Calibri" panose="020F0502020204030204" pitchFamily="34" charset="0"/>
              </a:rPr>
              <a:t>The Protection Eligibility calculation assumes that you are eligible for Bank protection and have no other deposits with the banks in the illustration.  </a:t>
            </a:r>
          </a:p>
          <a:p>
            <a:pPr>
              <a:buFont typeface="Calibri Light" panose="020F0302020204030204" pitchFamily="34" charset="0"/>
              <a:buAutoNum type="arabicPeriod"/>
            </a:pPr>
            <a:r>
              <a:rPr lang="en-GB" altLang="en-US" sz="600">
                <a:solidFill>
                  <a:schemeClr val="bg1"/>
                </a:solidFill>
                <a:latin typeface="Roboto" panose="02000000000000000000"/>
                <a:ea typeface="Roboto" panose="02000000000000000000"/>
                <a:cs typeface="Calibri" panose="020F0502020204030204" pitchFamily="34" charset="0"/>
              </a:rPr>
              <a:t>Any </a:t>
            </a:r>
            <a:r>
              <a:rPr lang="en-GB" altLang="en-US" sz="600" dirty="0">
                <a:solidFill>
                  <a:schemeClr val="bg1"/>
                </a:solidFill>
                <a:latin typeface="Roboto" panose="02000000000000000000"/>
                <a:ea typeface="Roboto" panose="02000000000000000000"/>
                <a:cs typeface="Calibri" panose="020F0502020204030204" pitchFamily="34" charset="0"/>
              </a:rPr>
              <a:t>funds in NS&amp;I accounts are separately protected in full by HM Treasury  </a:t>
            </a:r>
          </a:p>
          <a:p>
            <a:pPr>
              <a:buFont typeface="Calibri Light" panose="020F0302020204030204" pitchFamily="34" charset="0"/>
              <a:buAutoNum type="arabicPeriod"/>
            </a:pPr>
            <a:r>
              <a:rPr lang="en-GB" altLang="en-US" sz="600" dirty="0">
                <a:solidFill>
                  <a:schemeClr val="bg1"/>
                </a:solidFill>
                <a:latin typeface="Roboto" panose="02000000000000000000"/>
                <a:ea typeface="Roboto" panose="0200000000000000000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Roboto" panose="02000000000000000000"/>
              <a:ea typeface="Roboto" panose="02000000000000000000"/>
              <a:cs typeface="Calibri" panose="020F0502020204030204" pitchFamily="34" charset="0"/>
            </a:endParaRPr>
          </a:p>
        </p:txBody>
      </p:sp>
      <p:sp>
        <p:nvSpPr>
          <p:cNvPr id="3085" name="Control 8">
            <a:extLst>
              <a:ext uri="{FF2B5EF4-FFF2-40B4-BE49-F238E27FC236}">
                <a16:creationId xmlns:a16="http://schemas.microsoft.com/office/drawing/2014/main" id="{287EFDAF-CBB9-4C5C-921C-7ABEBEFCCD94}"/>
              </a:ext>
            </a:extLst>
          </p:cNvPr>
          <p:cNvSpPr>
            <a:spLocks noChangeArrowheads="1" noChangeShapeType="1"/>
          </p:cNvSpPr>
          <p:nvPr/>
        </p:nvSpPr>
        <p:spPr bwMode="auto">
          <a:xfrm>
            <a:off x="406400" y="4410075"/>
            <a:ext cx="72612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GB" altLang="en-US" sz="12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C332319-9DAF-42C0-B82E-065EF02B687B}"/>
              </a:ext>
            </a:extLst>
          </p:cNvPr>
          <p:cNvSpPr txBox="1"/>
          <p:nvPr/>
        </p:nvSpPr>
        <p:spPr>
          <a:xfrm>
            <a:off x="8075613" y="6172200"/>
            <a:ext cx="1670050" cy="6223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info@ebury.com</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+44 (0) 20 2872 6670 </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www.ebury.com</a:t>
            </a:r>
          </a:p>
        </p:txBody>
      </p:sp>
      <p:pic>
        <p:nvPicPr>
          <p:cNvPr id="3087" name="Picture 2" descr="Ebury Logo">
            <a:extLst>
              <a:ext uri="{FF2B5EF4-FFF2-40B4-BE49-F238E27FC236}">
                <a16:creationId xmlns:a16="http://schemas.microsoft.com/office/drawing/2014/main" id="{42D44389-8209-4206-8F99-77BE19559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7175"/>
            <a:ext cx="3125788" cy="617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9" name="Table 8">
            <a:extLst>
              <a:ext uri="{FF2B5EF4-FFF2-40B4-BE49-F238E27FC236}">
                <a16:creationId xmlns:a16="http://schemas.microsoft.com/office/drawing/2014/main" id="{A177E014-43C3-4811-A83B-673AA4C3F7BD}"/>
              </a:ext>
            </a:extLst>
          </p:cNvPr>
          <p:cNvGraphicFramePr>
            <a:graphicFrameLocks noGrp="1"/>
          </p:cNvGraphicFramePr>
          <p:nvPr/>
        </p:nvGraphicFramePr>
        <p:xfrm>
          <a:off x="5489915" y="165589"/>
          <a:ext cx="3947700" cy="840568"/>
        </p:xfrm>
        <a:graphic>
          <a:graphicData uri="http://schemas.openxmlformats.org/drawingml/2006/table">
            <a:tbl>
              <a:tblPr/>
              <a:tblGrid>
                <a:gridCol w="994571">
                  <a:extLst>
                    <a:ext uri="{9D8B030D-6E8A-4147-A177-3AD203B41FA5}">
                      <a16:colId xmlns:a16="http://schemas.microsoft.com/office/drawing/2014/main" val="3438808904"/>
                    </a:ext>
                  </a:extLst>
                </a:gridCol>
                <a:gridCol w="2953129">
                  <a:extLst>
                    <a:ext uri="{9D8B030D-6E8A-4147-A177-3AD203B41FA5}">
                      <a16:colId xmlns:a16="http://schemas.microsoft.com/office/drawing/2014/main" val="2679055581"/>
                    </a:ext>
                  </a:extLst>
                </a:gridCol>
              </a:tblGrid>
              <a:tr h="210142">
                <a:tc>
                  <a:txBody>
                    <a:bodyPr/>
                    <a:lstStyle/>
                    <a:p>
                      <a:pPr marR="0" indent="0" algn="l" rtl="0">
                        <a:lnSpc>
                          <a:spcPct val="119000"/>
                        </a:lnSpc>
                        <a:spcBef>
                          <a:spcPts val="0"/>
                        </a:spcBef>
                        <a:spcAft>
                          <a:spcPts val="300"/>
                        </a:spcAft>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Name</a:t>
                      </a:r>
                      <a:endParaRPr lang="en-GB" sz="700" kern="1400" dirty="0">
                        <a:ln>
                          <a:noFill/>
                        </a:ln>
                        <a:solidFill>
                          <a:srgbClr val="394A58"/>
                        </a:solidFill>
                        <a:effectLst/>
                        <a:latin typeface="Raleway Light" panose="020B0403030101060003"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Account type</a:t>
                      </a:r>
                      <a:endParaRPr lang="en-GB" sz="700" kern="1400" dirty="0">
                        <a:ln>
                          <a:noFill/>
                        </a:ln>
                        <a:solidFill>
                          <a:srgbClr val="394A58"/>
                        </a:solidFill>
                        <a:effectLst/>
                        <a:latin typeface="Raleway Light" panose="020B0403030101060003"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ICS-20200313-105736 </a:t>
                      </a:r>
                    </a:p>
                  </a:txBody>
                  <a:tcPr marL="29718" marR="29718" marT="29718" marB="29718" anchor="ctr">
                    <a:lnL>
                      <a:noFill/>
                    </a:lnL>
                    <a:lnR>
                      <a:noFill/>
                    </a:lnR>
                    <a:lnT>
                      <a:noFill/>
                    </a:lnT>
                    <a:lnB>
                      <a:noFill/>
                    </a:lnB>
                  </a:tcPr>
                </a:tc>
                <a:extLst>
                  <a:ext uri="{0D108BD9-81ED-4DB2-BD59-A6C34878D82A}">
                    <a16:rowId xmlns:a16="http://schemas.microsoft.com/office/drawing/2014/main" val="2584401844"/>
                  </a:ext>
                </a:extLst>
              </a:tr>
              <a:tr h="210142">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rgbClr val="394A58"/>
                          </a:solidFill>
                          <a:effectLst/>
                          <a:latin typeface="Raleway Light" panose="020B0403030101060003"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rgbClr val="394A58"/>
                          </a:solidFill>
                          <a:effectLst/>
                          <a:latin typeface="Raleway Light" panose="020B0403030101060003" pitchFamily="34" charset="0"/>
                          <a:ea typeface="Verdana" charset="0"/>
                          <a:cs typeface="Calibri" panose="020F0502020204030204" pitchFamily="34" charset="0"/>
                        </a:rPr>
                        <a:t>13-03-2020</a:t>
                      </a:r>
                    </a:p>
                  </a:txBody>
                  <a:tcPr marL="29718" marR="29718" marT="29718" marB="29718" anchor="ctr">
                    <a:lnL>
                      <a:noFill/>
                    </a:lnL>
                    <a:lnR>
                      <a:noFill/>
                    </a:lnR>
                    <a:lnT>
                      <a:noFill/>
                    </a:lnT>
                    <a:lnB>
                      <a:noFill/>
                    </a:lnB>
                  </a:tcPr>
                </a:tc>
                <a:extLst>
                  <a:ext uri="{0D108BD9-81ED-4DB2-BD59-A6C34878D82A}">
                    <a16:rowId xmlns:a16="http://schemas.microsoft.com/office/drawing/2014/main" val="3847926786"/>
                  </a:ext>
                </a:extLst>
              </a:tr>
            </a:tbl>
          </a:graphicData>
        </a:graphic>
      </p:graphicFrame>
      <p:graphicFrame>
        <p:nvGraphicFramePr>
          <p:cNvPr id="10" name="Table 9">
            <a:extLst>
              <a:ext uri="{FF2B5EF4-FFF2-40B4-BE49-F238E27FC236}">
                <a16:creationId xmlns:a16="http://schemas.microsoft.com/office/drawing/2014/main" id="{F876B415-6A4A-44B5-AB05-4AD2CFFF2961}"/>
              </a:ext>
            </a:extLst>
          </p:cNvPr>
          <p:cNvGraphicFramePr>
            <a:graphicFrameLocks noGrp="1"/>
          </p:cNvGraphicFramePr>
          <p:nvPr>
            <p:extLst>
              <p:ext uri="{D42A27DB-BD31-4B8C-83A1-F6EECF244321}">
                <p14:modId xmlns:p14="http://schemas.microsoft.com/office/powerpoint/2010/main" val="1863107267"/>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HelveticaNeueLT Pro 45 Lt" panose="020B04030202020202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endParaRPr lang="en-GB" sz="600"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200000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1.2562500%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Protection Eligibility </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l"/>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 (TO BE FILLED IN)</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0"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Gross Annual Interest </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2512.500000</a:t>
                      </a: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3314380065"/>
                  </a:ext>
                </a:extLst>
              </a:tr>
              <a:tr h="131622">
                <a:tc>
                  <a:txBody>
                    <a:bodyPr/>
                    <a:lstStyle/>
                    <a:p>
                      <a:pPr algn="r"/>
                      <a:r>
                        <a:rPr lang="en-GB" sz="900" baseline="0" dirty="0">
                          <a:solidFill>
                            <a:srgbClr val="003B5C"/>
                          </a:solidFill>
                          <a:latin typeface="HelveticaNeueLT Pro 45 Lt" panose="020B0403020202020204" pitchFamily="34" charset="0"/>
                          <a:ea typeface="Verdana" charset="0"/>
                          <a:cs typeface="Calibri" panose="020F0502020204030204" pitchFamily="34" charset="0"/>
                        </a:rPr>
                        <a:t>Fee Percentage</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aseline="0" dirty="0">
                          <a:solidFill>
                            <a:srgbClr val="003B5C"/>
                          </a:solidFill>
                          <a:latin typeface="HelveticaNeueLT Pro 45 Lt" panose="020B04030202020202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rgbClr val="003B5C"/>
                          </a:solidFill>
                          <a:latin typeface="HelveticaNeueLT Pro 45 Lt" panose="020B0403020202020204" pitchFamily="34" charset="0"/>
                          <a:ea typeface="Verdana" charset="0"/>
                          <a:cs typeface="Calibri" panose="020F0502020204030204" pitchFamily="34" charset="0"/>
                        </a:rPr>
                        <a:t>1.0062500%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2559429786"/>
                  </a:ext>
                </a:extLst>
              </a:tr>
              <a:tr h="131622">
                <a:tc>
                  <a:txBody>
                    <a:bodyPr/>
                    <a:lstStyle/>
                    <a:p>
                      <a:pPr algn="r"/>
                      <a:endParaRPr lang="en-GB" sz="9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r>
                        <a:rPr lang="en-GB" sz="900" baseline="0" dirty="0">
                          <a:solidFill>
                            <a:srgbClr val="003B5C"/>
                          </a:solidFill>
                          <a:latin typeface="HelveticaNeueLT Pro 45 Lt" panose="020B04030202020202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rgbClr val="003B5C"/>
                          </a:solidFill>
                          <a:latin typeface="HelveticaNeueLT Pro 45 Lt" panose="020B0403020202020204" pitchFamily="34" charset="0"/>
                          <a:ea typeface="Verdana" charset="0"/>
                          <a:cs typeface="Calibri" panose="020F0502020204030204" pitchFamily="34" charset="0"/>
                        </a:rPr>
                        <a:t>2012.500000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431861129"/>
                  </a:ext>
                </a:extLst>
              </a:tr>
              <a:tr h="0">
                <a:tc>
                  <a:txBody>
                    <a:bodyPr/>
                    <a:lstStyle/>
                    <a:p>
                      <a:pPr algn="r"/>
                      <a:endParaRPr lang="en-GB" sz="1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algn="r"/>
                      <a:endParaRPr lang="en-GB" sz="1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rgbClr val="003B5C"/>
                        </a:solidFill>
                        <a:latin typeface="HelveticaNeueLT Pro 45 Lt" panose="020B040302020202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3900099623"/>
                  </a:ext>
                </a:extLst>
              </a:tr>
            </a:tbl>
          </a:graphicData>
        </a:graphic>
      </p:graphicFrame>
      <p:graphicFrame>
        <p:nvGraphicFramePr>
          <p:cNvPr id="11" name="Table 10">
            <a:extLst>
              <a:ext uri="{FF2B5EF4-FFF2-40B4-BE49-F238E27FC236}">
                <a16:creationId xmlns:a16="http://schemas.microsoft.com/office/drawing/2014/main" id="{716DF073-6016-4635-90C9-4072D7AAD2DD}"/>
              </a:ext>
            </a:extLst>
          </p:cNvPr>
          <p:cNvGraphicFramePr>
            <a:graphicFrameLocks noGrp="1"/>
          </p:cNvGraphicFramePr>
          <p:nvPr>
            <p:extLst>
              <p:ext uri="{D42A27DB-BD31-4B8C-83A1-F6EECF244321}">
                <p14:modId xmlns:p14="http://schemas.microsoft.com/office/powerpoint/2010/main" val="2175306155"/>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tc>
                  <a:txBody>
                    <a:bodyPr/>
                    <a:lstStyle/>
                    <a:p>
                      <a:pPr marL="0" algn="ctr" defTabSz="914400" rtl="0" eaLnBrk="1" latinLnBrk="0" hangingPunct="1"/>
                      <a:r>
                        <a:rPr lang="en-GB" sz="1100" b="0" kern="1200" spc="0" dirty="0">
                          <a:solidFill>
                            <a:schemeClr val="tx1"/>
                          </a:solidFill>
                          <a:latin typeface="HelveticaNeueLT Pro 45 Lt" panose="020B04030202020202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0D2F0"/>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rgbClr val="003B5C"/>
                          </a:solidFill>
                          <a:latin typeface="HelveticaNeueLT Pro 45 Lt" panose="020B04030202020202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algn="ctr"/>
                      <a:r>
                        <a:rPr lang="en-GB" sz="800" baseline="0" dirty="0">
                          <a:solidFill>
                            <a:srgbClr val="003B5C"/>
                          </a:solidFill>
                          <a:latin typeface="HelveticaNeueLT Pro 45 Lt" panose="020B04030202020202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833.000000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30000.00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345.000000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tc>
                  <a:txBody>
                    <a:bodyPr/>
                    <a:lstStyle/>
                    <a:p>
                      <a:pPr marL="0" algn="ctr" defTabSz="914400" rtl="0" eaLnBrk="1" latinLnBrk="0" hangingPunct="1"/>
                      <a:r>
                        <a:rPr lang="en-GB" sz="800" kern="1200" baseline="0" dirty="0">
                          <a:solidFill>
                            <a:srgbClr val="003B5C"/>
                          </a:solidFill>
                          <a:latin typeface="HelveticaNeueLT Pro 45 Lt" panose="020B040302020202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AE9"/>
                    </a:solidFill>
                  </a:tcPr>
                </a:tc>
                <a:extLst>
                  <a:ext uri="{0D108BD9-81ED-4DB2-BD59-A6C34878D82A}">
                    <a16:rowId xmlns:a16="http://schemas.microsoft.com/office/drawing/2014/main" val="3406443852"/>
                  </a:ext>
                </a:extLst>
              </a:tr>
            </a:tbl>
          </a:graphicData>
        </a:graphic>
      </p:graphicFrame>
    </p:spTree>
    <p:extLst>
      <p:ext uri="{BB962C8B-B14F-4D97-AF65-F5344CB8AC3E}">
        <p14:creationId xmlns:p14="http://schemas.microsoft.com/office/powerpoint/2010/main" val="1580008266"/>
      </p:ext>
    </p:extLst>
  </p:cSld>
  <p:clrMapOvr>
    <a:masterClrMapping/>
  </p:clrMapOvr>
</p:sld>
</file>

<file path=ppt/slides/slide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35763" y="0"/>
            <a:ext cx="3175000" cy="6148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325" y="1027113"/>
            <a:ext cx="2106613"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How it Works</a:t>
            </a:r>
            <a:endParaRPr lang="en-US" dirty="0">
              <a:solidFill>
                <a:srgbClr val="50D2F0"/>
              </a:solidFill>
              <a:latin typeface="Roboto Thin" panose="02000000000000000000" pitchFamily="2" charset="0"/>
              <a:ea typeface="Roboto Thin" panose="02000000000000000000" pitchFamily="2" charset="0"/>
              <a:cs typeface="Calibri" panose="020F0502020204030204" pitchFamily="34" charset="0"/>
            </a:endParaRPr>
          </a:p>
        </p:txBody>
      </p:sp>
      <p:sp>
        <p:nvSpPr>
          <p:cNvPr id="4100" name="Rectangle 28">
            <a:extLst>
              <a:ext uri="{FF2B5EF4-FFF2-40B4-BE49-F238E27FC236}">
                <a16:creationId xmlns:a16="http://schemas.microsoft.com/office/drawing/2014/main" id="{F38E4A48-1349-43F7-B902-310D8743B7BA}"/>
              </a:ext>
            </a:extLst>
          </p:cNvPr>
          <p:cNvSpPr>
            <a:spLocks noChangeArrowheads="1"/>
          </p:cNvSpPr>
          <p:nvPr/>
        </p:nvSpPr>
        <p:spPr bwMode="auto">
          <a:xfrm>
            <a:off x="7246938" y="1065213"/>
            <a:ext cx="2638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FSCS Protection</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Government-backed FSCS protection eligibility of up to £85,000 per individual for each account opened. </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A Managed Account </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Ongoing management and proactive communication means always getting better returns for your cash.</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Your Money </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You remain the beneficial owner of your money regardless of how many savings accounts you open.</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50D2F0"/>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One-time Sign Up Process</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The gateway to multiple savings accounts now and in the future.</a:t>
            </a: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0A465A"/>
              </a:solidFill>
              <a:latin typeface="Roboto Thin" panose="02000000000000000000"/>
              <a:ea typeface="Roboto Thin" panose="02000000000000000000"/>
              <a:cs typeface="Calibri" panose="020F0502020204030204" pitchFamily="34" charset="0"/>
            </a:endParaRPr>
          </a:p>
          <a:p>
            <a:pPr eaLnBrk="1" hangingPunct="1"/>
            <a:endParaRPr lang="en-GB" altLang="en-US" sz="600">
              <a:solidFill>
                <a:srgbClr val="50D2F0"/>
              </a:solidFill>
              <a:latin typeface="Roboto Thin" panose="02000000000000000000"/>
              <a:ea typeface="Roboto Thin" panose="02000000000000000000"/>
              <a:cs typeface="Calibri" panose="020F0502020204030204" pitchFamily="34" charset="0"/>
            </a:endParaRPr>
          </a:p>
          <a:p>
            <a:pPr eaLnBrk="1" hangingPunct="1"/>
            <a:r>
              <a:rPr lang="en-GB" altLang="en-US" sz="1400">
                <a:solidFill>
                  <a:srgbClr val="50D2F0"/>
                </a:solidFill>
                <a:latin typeface="Roboto Thin" panose="02000000000000000000"/>
                <a:ea typeface="Roboto Thin" panose="02000000000000000000"/>
                <a:cs typeface="Calibri" panose="020F0502020204030204" pitchFamily="34" charset="0"/>
              </a:rPr>
              <a:t>FCA Approved </a:t>
            </a:r>
          </a:p>
          <a:p>
            <a:pPr eaLnBrk="1" hangingPunct="1"/>
            <a:r>
              <a:rPr lang="en-GB" altLang="en-US" sz="1000">
                <a:solidFill>
                  <a:srgbClr val="0A465A"/>
                </a:solidFill>
                <a:latin typeface="Roboto Thin" panose="02000000000000000000"/>
                <a:ea typeface="Roboto Thin" panose="0200000000000000000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981825" y="484188"/>
            <a:ext cx="1425575"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Benefits</a:t>
            </a:r>
            <a:r>
              <a:rPr lang="en-US" sz="2600" kern="0" dirty="0">
                <a:solidFill>
                  <a:srgbClr val="6080B9"/>
                </a:solidFill>
                <a:ea typeface="Verdana" panose="020B0604030504040204" pitchFamily="34" charset="0"/>
                <a:cs typeface="Calibri" panose="020F0502020204030204" pitchFamily="34" charset="0"/>
                <a:sym typeface="Titillium Web"/>
              </a:rPr>
              <a:t> </a:t>
            </a:r>
            <a:endParaRPr lang="en-US" dirty="0">
              <a:solidFill>
                <a:srgbClr val="6080B9"/>
              </a:solidFill>
              <a:cs typeface="Calibri" panose="020F0502020204030204" pitchFamily="34" charset="0"/>
            </a:endParaRPr>
          </a:p>
        </p:txBody>
      </p:sp>
      <p:pic>
        <p:nvPicPr>
          <p:cNvPr id="4102" name="Picture 2" descr="Ebury Logo">
            <a:extLst>
              <a:ext uri="{FF2B5EF4-FFF2-40B4-BE49-F238E27FC236}">
                <a16:creationId xmlns:a16="http://schemas.microsoft.com/office/drawing/2014/main" id="{7338AB5E-A854-4E9C-85C5-837AA579A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7175"/>
            <a:ext cx="3125788" cy="617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8" name="Rectangle 17">
            <a:extLst>
              <a:ext uri="{FF2B5EF4-FFF2-40B4-BE49-F238E27FC236}">
                <a16:creationId xmlns:a16="http://schemas.microsoft.com/office/drawing/2014/main" id="{2727C20F-1C13-430C-8368-7906F7BB5948}"/>
              </a:ext>
            </a:extLst>
          </p:cNvPr>
          <p:cNvSpPr/>
          <p:nvPr/>
        </p:nvSpPr>
        <p:spPr>
          <a:xfrm>
            <a:off x="0" y="6135688"/>
            <a:ext cx="9906000" cy="722312"/>
          </a:xfrm>
          <a:prstGeom prst="rect">
            <a:avLst/>
          </a:prstGeom>
          <a:solidFill>
            <a:srgbClr val="0A46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B8D2E622-6F95-4C2B-8A1A-6B2DA3FF0C42}"/>
              </a:ext>
            </a:extLst>
          </p:cNvPr>
          <p:cNvSpPr txBox="1"/>
          <p:nvPr/>
        </p:nvSpPr>
        <p:spPr>
          <a:xfrm>
            <a:off x="8075613" y="6172200"/>
            <a:ext cx="1670050" cy="6223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info@ebury.com</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+44 (0) 20 2872 6670 </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www.ebury.com</a:t>
            </a:r>
          </a:p>
        </p:txBody>
      </p:sp>
      <p:pic>
        <p:nvPicPr>
          <p:cNvPr id="4105" name="Picture 3" descr="A close up of a logo&#10;&#10;Description automatically generated">
            <a:extLst>
              <a:ext uri="{FF2B5EF4-FFF2-40B4-BE49-F238E27FC236}">
                <a16:creationId xmlns:a16="http://schemas.microsoft.com/office/drawing/2014/main" id="{3F2948C6-6520-48C3-85D6-8A6BCFD43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628775"/>
            <a:ext cx="58150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6" descr="A picture containing vector graphics&#10;&#10;Description automatically generated">
            <a:extLst>
              <a:ext uri="{FF2B5EF4-FFF2-40B4-BE49-F238E27FC236}">
                <a16:creationId xmlns:a16="http://schemas.microsoft.com/office/drawing/2014/main" id="{5B6E0CCE-69B3-44A1-8B28-9F065E169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975" y="3262313"/>
            <a:ext cx="334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0" descr="A close up of a sign&#10;&#10;Description automatically generated">
            <a:extLst>
              <a:ext uri="{FF2B5EF4-FFF2-40B4-BE49-F238E27FC236}">
                <a16:creationId xmlns:a16="http://schemas.microsoft.com/office/drawing/2014/main" id="{A4F47B4F-2D94-4BB3-8D93-97A94E22F9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1975" y="1163638"/>
            <a:ext cx="3349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3" descr="A close up of a sign&#10;&#10;Description automatically generated">
            <a:extLst>
              <a:ext uri="{FF2B5EF4-FFF2-40B4-BE49-F238E27FC236}">
                <a16:creationId xmlns:a16="http://schemas.microsoft.com/office/drawing/2014/main" id="{8E69A192-6345-4E52-8B47-C7FAF0F41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1975" y="2228850"/>
            <a:ext cx="3349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21">
            <a:extLst>
              <a:ext uri="{FF2B5EF4-FFF2-40B4-BE49-F238E27FC236}">
                <a16:creationId xmlns:a16="http://schemas.microsoft.com/office/drawing/2014/main" id="{34C72E03-5013-4D07-9CE5-E2357062B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5150" y="4294188"/>
            <a:ext cx="33178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23" descr="A picture containing vector graphics&#10;&#10;Description automatically generated">
            <a:extLst>
              <a:ext uri="{FF2B5EF4-FFF2-40B4-BE49-F238E27FC236}">
                <a16:creationId xmlns:a16="http://schemas.microsoft.com/office/drawing/2014/main" id="{CD13E235-75DE-42A7-B1F8-79AD966A45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1975" y="5173663"/>
            <a:ext cx="3349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5372124-CA16-7247-AB53-F048CF1F47BF}"/>
              </a:ext>
            </a:extLst>
          </p:cNvPr>
          <p:cNvSpPr/>
          <p:nvPr/>
        </p:nvSpPr>
        <p:spPr>
          <a:xfrm>
            <a:off x="300038" y="2532063"/>
            <a:ext cx="1708150" cy="2057400"/>
          </a:xfrm>
          <a:prstGeom prst="rect">
            <a:avLst/>
          </a:prstGeom>
          <a:gradFill flip="none" rotWithShape="1">
            <a:gsLst>
              <a:gs pos="49000">
                <a:srgbClr val="42CEE5">
                  <a:lumMod val="100000"/>
                </a:srgbClr>
              </a:gs>
              <a:gs pos="100000">
                <a:srgbClr val="50D2DC"/>
              </a:gs>
              <a:gs pos="0">
                <a:srgbClr val="50D2F0">
                  <a:lumMod val="90000"/>
                </a:srgbClr>
              </a:gs>
              <a:gs pos="100000">
                <a:schemeClr val="accent1">
                  <a:lumMod val="30000"/>
                  <a:lumOff val="70000"/>
                </a:schemeClr>
              </a:gs>
            </a:gsLst>
            <a:lin ang="2700000" scaled="1"/>
            <a:tileRect/>
          </a:gradFill>
          <a:ln>
            <a:noFill/>
          </a:ln>
        </p:spPr>
        <p:txBody>
          <a:bodyPr lIns="91425" tIns="91425" rIns="91425" bIns="91425" anchor="ctr"/>
          <a:lstStyle/>
          <a:p>
            <a:pPr eaLnBrk="1" fontAlgn="auto" hangingPunct="1">
              <a:spcBef>
                <a:spcPts val="0"/>
              </a:spcBef>
              <a:spcAft>
                <a:spcPts val="0"/>
              </a:spcAft>
              <a:defRPr/>
            </a:pPr>
            <a:endParaRPr lang="en-US" sz="1400">
              <a:solidFill>
                <a:srgbClr val="FFFFFF"/>
              </a:solidFill>
              <a:latin typeface="+mn-lt"/>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088" y="2546350"/>
            <a:ext cx="1709737" cy="2043113"/>
          </a:xfrm>
          <a:prstGeom prst="rect">
            <a:avLst/>
          </a:prstGeom>
          <a:gradFill>
            <a:gsLst>
              <a:gs pos="49000">
                <a:srgbClr val="42CEE5">
                  <a:lumMod val="100000"/>
                </a:srgbClr>
              </a:gs>
              <a:gs pos="100000">
                <a:srgbClr val="50D2DC"/>
              </a:gs>
              <a:gs pos="0">
                <a:srgbClr val="50D2F0">
                  <a:lumMod val="90000"/>
                </a:srgbClr>
              </a:gs>
              <a:gs pos="100000">
                <a:schemeClr val="accent1">
                  <a:lumMod val="30000"/>
                  <a:lumOff val="70000"/>
                </a:schemeClr>
              </a:gs>
            </a:gsLst>
            <a:lin ang="2700000" scaled="1"/>
          </a:gradFill>
          <a:ln>
            <a:noFill/>
          </a:ln>
        </p:spPr>
        <p:txBody>
          <a:bodyPr lIns="91425" tIns="91425" rIns="91425" bIns="91425" anchor="ctr"/>
          <a:lstStyle/>
          <a:p>
            <a:pPr eaLnBrk="1" fontAlgn="auto" hangingPunct="1">
              <a:spcBef>
                <a:spcPts val="0"/>
              </a:spcBef>
              <a:spcAft>
                <a:spcPts val="0"/>
              </a:spcAft>
              <a:defRPr/>
            </a:pPr>
            <a:endParaRPr lang="en-US" sz="1400">
              <a:solidFill>
                <a:srgbClr val="FFFFFF"/>
              </a:solidFill>
              <a:latin typeface="+mn-lt"/>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4763" y="2532063"/>
            <a:ext cx="1709737" cy="2057400"/>
          </a:xfrm>
          <a:prstGeom prst="rect">
            <a:avLst/>
          </a:prstGeom>
          <a:gradFill>
            <a:gsLst>
              <a:gs pos="49000">
                <a:srgbClr val="50D2DC"/>
              </a:gs>
              <a:gs pos="100000">
                <a:srgbClr val="50D2DC"/>
              </a:gs>
              <a:gs pos="0">
                <a:srgbClr val="50D2F0">
                  <a:lumMod val="90000"/>
                </a:srgbClr>
              </a:gs>
              <a:gs pos="100000">
                <a:schemeClr val="accent1">
                  <a:lumMod val="30000"/>
                  <a:lumOff val="70000"/>
                </a:schemeClr>
              </a:gs>
            </a:gsLst>
            <a:lin ang="2700000" scaled="1"/>
          </a:gradFill>
          <a:ln>
            <a:noFill/>
          </a:ln>
        </p:spPr>
        <p:txBody>
          <a:bodyPr lIns="91425" tIns="91425" rIns="91425" bIns="91425" anchor="ctr"/>
          <a:lstStyle/>
          <a:p>
            <a:pPr eaLnBrk="1" fontAlgn="auto" hangingPunct="1">
              <a:spcBef>
                <a:spcPts val="0"/>
              </a:spcBef>
              <a:spcAft>
                <a:spcPts val="0"/>
              </a:spcAft>
              <a:defRPr/>
            </a:pPr>
            <a:endParaRPr lang="en-US" sz="1400">
              <a:solidFill>
                <a:srgbClr val="FFFFFF"/>
              </a:solidFill>
              <a:latin typeface="+mn-lt"/>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731000" y="0"/>
            <a:ext cx="3175000" cy="6148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6" name="Picture 15">
            <a:extLst>
              <a:ext uri="{FF2B5EF4-FFF2-40B4-BE49-F238E27FC236}">
                <a16:creationId xmlns:a16="http://schemas.microsoft.com/office/drawing/2014/main" id="{BE9AB2FC-4D62-48F3-A2A3-9E84B11F0957}"/>
              </a:ext>
            </a:extLst>
          </p:cNvPr>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881063" y="2576513"/>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6">
            <a:extLst>
              <a:ext uri="{FF2B5EF4-FFF2-40B4-BE49-F238E27FC236}">
                <a16:creationId xmlns:a16="http://schemas.microsoft.com/office/drawing/2014/main" id="{1EC0D8A5-9CF0-49D0-BC37-D5E062869D95}"/>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140075" y="2541588"/>
            <a:ext cx="519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7">
            <a:extLst>
              <a:ext uri="{FF2B5EF4-FFF2-40B4-BE49-F238E27FC236}">
                <a16:creationId xmlns:a16="http://schemas.microsoft.com/office/drawing/2014/main" id="{28FE0EB3-E951-4349-AB4B-217BD9EB0120}"/>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359400" y="2541588"/>
            <a:ext cx="519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Box 19">
            <a:extLst>
              <a:ext uri="{FF2B5EF4-FFF2-40B4-BE49-F238E27FC236}">
                <a16:creationId xmlns:a16="http://schemas.microsoft.com/office/drawing/2014/main" id="{D62FC212-BFE1-4A4F-BB67-BF4808F48115}"/>
              </a:ext>
            </a:extLst>
          </p:cNvPr>
          <p:cNvSpPr txBox="1">
            <a:spLocks noChangeArrowheads="1"/>
          </p:cNvSpPr>
          <p:nvPr/>
        </p:nvSpPr>
        <p:spPr bwMode="auto">
          <a:xfrm>
            <a:off x="300038" y="3094038"/>
            <a:ext cx="16938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b="1">
                <a:solidFill>
                  <a:schemeClr val="bg1"/>
                </a:solidFill>
                <a:latin typeface="Roboto Thin" panose="02000000000000000000"/>
                <a:ea typeface="Roboto Thin" panose="02000000000000000000"/>
                <a:cs typeface="Verdana" panose="020B0604030504040204" pitchFamily="34" charset="0"/>
              </a:rPr>
              <a:t>COMPLETE A SINGLE SIGN UP PROCESS </a:t>
            </a:r>
          </a:p>
          <a:p>
            <a:pPr algn="ctr"/>
            <a:endParaRPr lang="en-GB" altLang="en-US" sz="800" b="1">
              <a:solidFill>
                <a:schemeClr val="bg1"/>
              </a:solidFill>
              <a:latin typeface="Roboto Thin" panose="02000000000000000000"/>
              <a:ea typeface="Roboto Thin" panose="02000000000000000000"/>
              <a:cs typeface="Calibri" panose="020F0502020204030204" pitchFamily="34" charset="0"/>
            </a:endParaRPr>
          </a:p>
          <a:p>
            <a:pPr algn="ctr"/>
            <a:endParaRPr lang="en-GB" altLang="en-US" sz="800" b="1">
              <a:solidFill>
                <a:schemeClr val="bg1"/>
              </a:solidFill>
              <a:latin typeface="Roboto Thin" panose="02000000000000000000"/>
              <a:ea typeface="Roboto Thin" panose="02000000000000000000"/>
              <a:cs typeface="Calibri" panose="020F0502020204030204" pitchFamily="34" charset="0"/>
            </a:endParaRPr>
          </a:p>
          <a:p>
            <a:pPr algn="ctr"/>
            <a:r>
              <a:rPr lang="en-GB" altLang="en-US" sz="900">
                <a:solidFill>
                  <a:schemeClr val="bg1"/>
                </a:solidFill>
                <a:latin typeface="Roboto Thin" panose="02000000000000000000"/>
                <a:ea typeface="Roboto Thin" panose="02000000000000000000"/>
                <a:cs typeface="Roboto Thin" panose="02000000000000000000"/>
              </a:rPr>
              <a:t>All we need is an application form and ID, we’ll do the rest!</a:t>
            </a:r>
            <a:endParaRPr lang="en-US" altLang="en-US" sz="900">
              <a:solidFill>
                <a:schemeClr val="bg1"/>
              </a:solidFill>
              <a:latin typeface="Roboto Thin" panose="02000000000000000000"/>
              <a:ea typeface="Roboto Thin" panose="02000000000000000000"/>
              <a:cs typeface="Roboto Thin" panose="02000000000000000000"/>
            </a:endParaRPr>
          </a:p>
        </p:txBody>
      </p:sp>
      <p:sp>
        <p:nvSpPr>
          <p:cNvPr id="5130" name="TextBox 20">
            <a:extLst>
              <a:ext uri="{FF2B5EF4-FFF2-40B4-BE49-F238E27FC236}">
                <a16:creationId xmlns:a16="http://schemas.microsoft.com/office/drawing/2014/main" id="{0F67D6BC-72CF-4A2A-9BFB-E95EC8A22B92}"/>
              </a:ext>
            </a:extLst>
          </p:cNvPr>
          <p:cNvSpPr txBox="1">
            <a:spLocks noChangeArrowheads="1"/>
          </p:cNvSpPr>
          <p:nvPr/>
        </p:nvSpPr>
        <p:spPr bwMode="auto">
          <a:xfrm>
            <a:off x="2544763" y="3078163"/>
            <a:ext cx="17097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b="1">
                <a:solidFill>
                  <a:schemeClr val="bg1"/>
                </a:solidFill>
                <a:latin typeface="Roboto Thin" panose="02000000000000000000"/>
                <a:ea typeface="Roboto Thin" panose="02000000000000000000"/>
                <a:cs typeface="Roboto Thin" panose="02000000000000000000"/>
              </a:rPr>
              <a:t>ACCOUNT SETUP AND FUND TRANSFER!</a:t>
            </a:r>
          </a:p>
          <a:p>
            <a:pPr algn="ctr" eaLnBrk="1" hangingPunct="1"/>
            <a:endParaRPr lang="en-GB" altLang="en-US" sz="600">
              <a:solidFill>
                <a:schemeClr val="bg1"/>
              </a:solidFill>
              <a:latin typeface="Roboto Thin" panose="02000000000000000000"/>
              <a:ea typeface="Roboto Thin" panose="02000000000000000000"/>
              <a:cs typeface="Verdana" panose="020B0604030504040204" pitchFamily="34" charset="0"/>
            </a:endParaRPr>
          </a:p>
          <a:p>
            <a:pPr algn="ctr"/>
            <a:r>
              <a:rPr lang="en-GB" altLang="en-US" sz="900">
                <a:solidFill>
                  <a:schemeClr val="bg1"/>
                </a:solidFill>
                <a:latin typeface="Roboto Thin" panose="02000000000000000000"/>
                <a:ea typeface="Roboto Thin" panose="02000000000000000000"/>
                <a:cs typeface="Roboto Thin" panose="02000000000000000000"/>
              </a:rPr>
              <a:t>You’ll receive a Welcome Letter with your Insignis platform details. </a:t>
            </a:r>
          </a:p>
          <a:p>
            <a:pPr algn="ctr"/>
            <a:endParaRPr lang="en-GB" altLang="en-US" sz="600">
              <a:solidFill>
                <a:schemeClr val="bg1"/>
              </a:solidFill>
              <a:latin typeface="Roboto Thin" panose="02000000000000000000"/>
              <a:ea typeface="Roboto Thin" panose="02000000000000000000"/>
              <a:cs typeface="Roboto Thin" panose="02000000000000000000"/>
            </a:endParaRPr>
          </a:p>
          <a:p>
            <a:pPr algn="ctr"/>
            <a:r>
              <a:rPr lang="en-GB" altLang="en-US" sz="900">
                <a:solidFill>
                  <a:schemeClr val="bg1"/>
                </a:solidFill>
                <a:latin typeface="Roboto Thin" panose="02000000000000000000"/>
                <a:ea typeface="Roboto Thin" panose="02000000000000000000"/>
                <a:cs typeface="Roboto Thin" panose="02000000000000000000"/>
              </a:rPr>
              <a:t>We’ll now need the deposit, either by bank transfer or cheque.   </a:t>
            </a:r>
          </a:p>
          <a:p>
            <a:pPr algn="ctr"/>
            <a:endParaRPr lang="en-GB" altLang="en-US" sz="900">
              <a:solidFill>
                <a:srgbClr val="0B253E"/>
              </a:solidFill>
              <a:latin typeface="HelveticaNeueLT Pro 45 Lt" panose="020B0403020202020204" pitchFamily="34" charset="0"/>
              <a:ea typeface="Verdana" panose="020B0604030504040204" pitchFamily="34" charset="0"/>
              <a:cs typeface="Verdana" panose="020B0604030504040204" pitchFamily="34" charset="0"/>
            </a:endParaRPr>
          </a:p>
          <a:p>
            <a:pPr algn="ctr"/>
            <a:endParaRPr lang="en-US" altLang="en-US" sz="900">
              <a:solidFill>
                <a:srgbClr val="0B253E"/>
              </a:solidFill>
              <a:latin typeface="HelveticaNeueLT Pro 45 Lt" panose="020B0403020202020204" pitchFamily="34" charset="0"/>
              <a:ea typeface="Verdana" panose="020B0604030504040204" pitchFamily="34" charset="0"/>
              <a:cs typeface="Verdana" panose="020B0604030504040204" pitchFamily="34" charset="0"/>
            </a:endParaRPr>
          </a:p>
        </p:txBody>
      </p:sp>
      <p:sp>
        <p:nvSpPr>
          <p:cNvPr id="5131" name="TextBox 21">
            <a:extLst>
              <a:ext uri="{FF2B5EF4-FFF2-40B4-BE49-F238E27FC236}">
                <a16:creationId xmlns:a16="http://schemas.microsoft.com/office/drawing/2014/main" id="{DFD53274-055B-4219-81B4-7FF4E63576AA}"/>
              </a:ext>
            </a:extLst>
          </p:cNvPr>
          <p:cNvSpPr txBox="1">
            <a:spLocks noChangeArrowheads="1"/>
          </p:cNvSpPr>
          <p:nvPr/>
        </p:nvSpPr>
        <p:spPr bwMode="auto">
          <a:xfrm>
            <a:off x="4873625" y="3094038"/>
            <a:ext cx="14906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b="1">
                <a:solidFill>
                  <a:schemeClr val="bg1"/>
                </a:solidFill>
                <a:latin typeface="Roboto Thin" panose="02000000000000000000"/>
                <a:ea typeface="Roboto Thin" panose="02000000000000000000"/>
                <a:cs typeface="Roboto Thin" panose="02000000000000000000"/>
              </a:rPr>
              <a:t>LOGIN AND START SAVING</a:t>
            </a:r>
          </a:p>
          <a:p>
            <a:pPr algn="ctr" eaLnBrk="1" hangingPunct="1"/>
            <a:endParaRPr lang="en-GB" altLang="en-US" sz="1000">
              <a:solidFill>
                <a:schemeClr val="bg1"/>
              </a:solidFill>
              <a:latin typeface="Roboto Thin" panose="02000000000000000000"/>
              <a:ea typeface="Roboto Thin" panose="02000000000000000000"/>
              <a:cs typeface="Verdana" panose="020B0604030504040204" pitchFamily="34" charset="0"/>
            </a:endParaRPr>
          </a:p>
          <a:p>
            <a:pPr algn="ctr"/>
            <a:r>
              <a:rPr lang="en-GB" altLang="en-US" sz="900">
                <a:solidFill>
                  <a:schemeClr val="bg1"/>
                </a:solidFill>
                <a:latin typeface="Roboto Thin" panose="02000000000000000000"/>
                <a:ea typeface="Roboto Thin" panose="02000000000000000000"/>
                <a:cs typeface="Roboto Thin" panose="02000000000000000000"/>
              </a:rPr>
              <a:t>Login to the Insignis platform to view and manage your savings accounts in one place and watch your interest grow!</a:t>
            </a:r>
          </a:p>
          <a:p>
            <a:pPr algn="ctr"/>
            <a:endParaRPr lang="en-GB" altLang="en-US" sz="900">
              <a:solidFill>
                <a:srgbClr val="0B253E"/>
              </a:solidFill>
              <a:latin typeface="HelveticaNeueLT Pro 45 Lt" panose="020B0403020202020204" pitchFamily="34" charset="0"/>
              <a:ea typeface="Verdana" panose="020B0604030504040204" pitchFamily="34" charset="0"/>
              <a:cs typeface="Verdana" panose="020B060403050404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6763" y="1755775"/>
            <a:ext cx="2403475" cy="3346450"/>
          </a:xfrm>
          <a:prstGeom prst="rect">
            <a:avLst/>
          </a:prstGeom>
        </p:spPr>
        <p:txBody>
          <a:bodyPr>
            <a:spAutoFit/>
          </a:bodyPr>
          <a:lstStyle/>
          <a:p>
            <a:pPr eaLnBrk="1" fontAlgn="auto" hangingPunct="1">
              <a:lnSpc>
                <a:spcPct val="150000"/>
              </a:lnSpc>
              <a:spcBef>
                <a:spcPts val="0"/>
              </a:spcBef>
              <a:spcAft>
                <a:spcPts val="0"/>
              </a:spcAft>
              <a:defRPr/>
            </a:pPr>
            <a:r>
              <a:rPr lang="en-GB" altLang="en-US" sz="1100" dirty="0">
                <a:solidFill>
                  <a:schemeClr val="tx1">
                    <a:lumMod val="50000"/>
                    <a:lumOff val="50000"/>
                  </a:schemeClr>
                </a:solidFill>
                <a:latin typeface="Roboto Thin" panose="02000000000000000000" pitchFamily="2" charset="0"/>
                <a:ea typeface="Roboto Thin" panose="02000000000000000000" pitchFamily="2"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eaLnBrk="1" fontAlgn="auto" hangingPunct="1">
              <a:lnSpc>
                <a:spcPct val="150000"/>
              </a:lnSpc>
              <a:spcBef>
                <a:spcPts val="0"/>
              </a:spcBef>
              <a:spcAft>
                <a:spcPts val="0"/>
              </a:spcAft>
              <a:defRPr/>
            </a:pPr>
            <a:endParaRPr lang="en-GB" altLang="en-US" sz="1100" dirty="0">
              <a:solidFill>
                <a:schemeClr val="tx1">
                  <a:lumMod val="50000"/>
                  <a:lumOff val="50000"/>
                </a:schemeClr>
              </a:solidFill>
              <a:latin typeface="Roboto Thin" panose="02000000000000000000" pitchFamily="2" charset="0"/>
              <a:ea typeface="Roboto Thin" panose="02000000000000000000" pitchFamily="2" charset="0"/>
              <a:cs typeface="Calibri" panose="020F0502020204030204" pitchFamily="34" charset="0"/>
            </a:endParaRPr>
          </a:p>
          <a:p>
            <a:pPr eaLnBrk="1" fontAlgn="auto" hangingPunct="1">
              <a:lnSpc>
                <a:spcPct val="150000"/>
              </a:lnSpc>
              <a:spcBef>
                <a:spcPts val="0"/>
              </a:spcBef>
              <a:spcAft>
                <a:spcPts val="0"/>
              </a:spcAft>
              <a:defRPr/>
            </a:pPr>
            <a:r>
              <a:rPr lang="en-GB" altLang="en-US" sz="1100" dirty="0">
                <a:solidFill>
                  <a:schemeClr val="tx1">
                    <a:lumMod val="50000"/>
                    <a:lumOff val="50000"/>
                  </a:schemeClr>
                </a:solidFill>
                <a:latin typeface="Roboto Thin" panose="02000000000000000000" pitchFamily="2" charset="0"/>
                <a:ea typeface="Roboto Thin" panose="02000000000000000000" pitchFamily="2" charset="0"/>
                <a:cs typeface="Calibri" panose="020F0502020204030204" pitchFamily="34" charset="0"/>
              </a:rPr>
              <a:t>This is a VAT exempt service as it is classified as a ‘financial intermediary service’. </a:t>
            </a:r>
          </a:p>
          <a:p>
            <a:pPr eaLnBrk="1" fontAlgn="auto" hangingPunct="1">
              <a:lnSpc>
                <a:spcPct val="150000"/>
              </a:lnSpc>
              <a:spcBef>
                <a:spcPts val="0"/>
              </a:spcBef>
              <a:spcAft>
                <a:spcPts val="0"/>
              </a:spcAft>
              <a:defRPr/>
            </a:pPr>
            <a:endParaRPr lang="en-US" sz="1000" dirty="0">
              <a:solidFill>
                <a:schemeClr val="tx1">
                  <a:lumMod val="50000"/>
                  <a:lumOff val="50000"/>
                </a:schemeClr>
              </a:solidFill>
              <a:latin typeface="+mn-lt"/>
            </a:endParaRPr>
          </a:p>
        </p:txBody>
      </p:sp>
      <p:pic>
        <p:nvPicPr>
          <p:cNvPr id="5133" name="Picture 2" descr="Ebury Logo">
            <a:extLst>
              <a:ext uri="{FF2B5EF4-FFF2-40B4-BE49-F238E27FC236}">
                <a16:creationId xmlns:a16="http://schemas.microsoft.com/office/drawing/2014/main" id="{40C34574-8892-4FBC-90DB-4AA60A45D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257175"/>
            <a:ext cx="3125788" cy="617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3" name="Rectangle 22">
            <a:extLst>
              <a:ext uri="{FF2B5EF4-FFF2-40B4-BE49-F238E27FC236}">
                <a16:creationId xmlns:a16="http://schemas.microsoft.com/office/drawing/2014/main" id="{52248BF2-8E91-408A-AB44-851BBF9DABA8}"/>
              </a:ext>
            </a:extLst>
          </p:cNvPr>
          <p:cNvSpPr/>
          <p:nvPr/>
        </p:nvSpPr>
        <p:spPr>
          <a:xfrm>
            <a:off x="0" y="6135688"/>
            <a:ext cx="9906000" cy="722312"/>
          </a:xfrm>
          <a:prstGeom prst="rect">
            <a:avLst/>
          </a:prstGeom>
          <a:solidFill>
            <a:srgbClr val="0A46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BAD02390-64C1-435E-A088-4200A1E5C471}"/>
              </a:ext>
            </a:extLst>
          </p:cNvPr>
          <p:cNvSpPr txBox="1"/>
          <p:nvPr/>
        </p:nvSpPr>
        <p:spPr>
          <a:xfrm>
            <a:off x="8075613" y="6172200"/>
            <a:ext cx="1670050" cy="622300"/>
          </a:xfrm>
          <a:prstGeom prst="rect">
            <a:avLst/>
          </a:prstGeom>
          <a:noFill/>
        </p:spPr>
        <p:txBody>
          <a:bodyPr>
            <a:spAutoFit/>
          </a:bodyPr>
          <a:lstStyle/>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info@ebury.com</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+44 (0) 20 2872 6670 </a:t>
            </a:r>
          </a:p>
          <a:p>
            <a:pPr algn="r" eaLnBrk="1" fontAlgn="auto" hangingPunct="1">
              <a:lnSpc>
                <a:spcPct val="150000"/>
              </a:lnSpc>
              <a:spcBef>
                <a:spcPts val="0"/>
              </a:spcBef>
              <a:spcAft>
                <a:spcPts val="0"/>
              </a:spcAft>
              <a:defRPr/>
            </a:pPr>
            <a:r>
              <a:rPr lang="en-US" sz="800" spc="100" dirty="0">
                <a:solidFill>
                  <a:schemeClr val="bg1"/>
                </a:solidFill>
                <a:latin typeface="Roboto" panose="02000000000000000000" pitchFamily="2" charset="0"/>
                <a:ea typeface="Roboto" panose="02000000000000000000" pitchFamily="2" charset="0"/>
                <a:cs typeface="Verdana" charset="0"/>
              </a:rPr>
              <a:t>www.ebury.com</a:t>
            </a:r>
          </a:p>
        </p:txBody>
      </p:sp>
      <p:sp>
        <p:nvSpPr>
          <p:cNvPr id="28" name="Rectangle 27">
            <a:extLst>
              <a:ext uri="{FF2B5EF4-FFF2-40B4-BE49-F238E27FC236}">
                <a16:creationId xmlns:a16="http://schemas.microsoft.com/office/drawing/2014/main" id="{40A6F38C-9D32-4F60-853A-FCAC4597627D}"/>
              </a:ext>
            </a:extLst>
          </p:cNvPr>
          <p:cNvSpPr/>
          <p:nvPr/>
        </p:nvSpPr>
        <p:spPr>
          <a:xfrm>
            <a:off x="441325" y="1027113"/>
            <a:ext cx="1752600"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Next Steps</a:t>
            </a:r>
            <a:endParaRPr lang="en-US" dirty="0">
              <a:solidFill>
                <a:srgbClr val="50D2F0"/>
              </a:solidFill>
              <a:latin typeface="Roboto Thin" panose="02000000000000000000" pitchFamily="2" charset="0"/>
              <a:ea typeface="Roboto Thin" panose="02000000000000000000" pitchFamily="2" charset="0"/>
              <a:cs typeface="Calibri" panose="020F0502020204030204" pitchFamily="34" charset="0"/>
            </a:endParaRPr>
          </a:p>
        </p:txBody>
      </p:sp>
      <p:sp>
        <p:nvSpPr>
          <p:cNvPr id="29" name="Rectangle 28">
            <a:extLst>
              <a:ext uri="{FF2B5EF4-FFF2-40B4-BE49-F238E27FC236}">
                <a16:creationId xmlns:a16="http://schemas.microsoft.com/office/drawing/2014/main" id="{AA7FB21E-3599-453D-9AAC-69C5C66EC0A3}"/>
              </a:ext>
            </a:extLst>
          </p:cNvPr>
          <p:cNvSpPr/>
          <p:nvPr/>
        </p:nvSpPr>
        <p:spPr>
          <a:xfrm>
            <a:off x="6981825" y="484188"/>
            <a:ext cx="1033463" cy="493712"/>
          </a:xfrm>
          <a:prstGeom prst="rect">
            <a:avLst/>
          </a:prstGeom>
        </p:spPr>
        <p:txBody>
          <a:bodyPr wrap="none">
            <a:spAutoFit/>
          </a:bodyPr>
          <a:lstStyle/>
          <a:p>
            <a:pPr eaLnBrk="1" fontAlgn="auto" hangingPunct="1">
              <a:spcBef>
                <a:spcPts val="0"/>
              </a:spcBef>
              <a:spcAft>
                <a:spcPts val="0"/>
              </a:spcAft>
              <a:defRPr/>
            </a:pPr>
            <a:r>
              <a:rPr lang="en-US" sz="2600" kern="0" dirty="0">
                <a:solidFill>
                  <a:srgbClr val="50D2F0"/>
                </a:solidFill>
                <a:latin typeface="Roboto Thin" panose="02000000000000000000" pitchFamily="2" charset="0"/>
                <a:ea typeface="Roboto Thin" panose="02000000000000000000" pitchFamily="2" charset="0"/>
                <a:cs typeface="Calibri" panose="020F0502020204030204" pitchFamily="34" charset="0"/>
                <a:sym typeface="Titillium Web"/>
              </a:rPr>
              <a:t>Fees </a:t>
            </a:r>
            <a:r>
              <a:rPr lang="en-US" sz="2600" kern="0" dirty="0">
                <a:solidFill>
                  <a:srgbClr val="6080B9"/>
                </a:solidFill>
                <a:ea typeface="Verdana" panose="020B0604030504040204" pitchFamily="34" charset="0"/>
                <a:cs typeface="Calibri" panose="020F0502020204030204" pitchFamily="34" charset="0"/>
                <a:sym typeface="Titillium Web"/>
              </a:rPr>
              <a:t> </a:t>
            </a:r>
            <a:endParaRPr lang="en-US" dirty="0">
              <a:solidFill>
                <a:srgbClr val="6080B9"/>
              </a:solidFill>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A254EA88-AD61-413E-82E2-9A4CBAEB0B48}" vid="{ED7E8AEF-6BA3-470C-996E-697B0DC941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11" ma:contentTypeDescription="Create a new document." ma:contentTypeScope="" ma:versionID="6bab957933ad0c4379c49fdc5a28a267">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c83113c25597c5a7e6e6bf6d86bb9b06"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908D91-BBC3-447B-BB8D-17DF32DE1E1B}"/>
</file>

<file path=customXml/itemProps2.xml><?xml version="1.0" encoding="utf-8"?>
<ds:datastoreItem xmlns:ds="http://schemas.openxmlformats.org/officeDocument/2006/customXml" ds:itemID="{362B75FC-02D8-4A64-A672-3E428F1E4529}">
  <ds:schemaRefs>
    <ds:schemaRef ds:uri="d19a390d-3e25-41a0-bc1d-767acd4eed60"/>
    <ds:schemaRef ds:uri="http://schemas.microsoft.com/office/2006/documentManagement/types"/>
    <ds:schemaRef ds:uri="http://purl.org/dc/terms/"/>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238edaa1-259b-4ac1-89b4-0b5a0521c550"/>
  </ds:schemaRefs>
</ds:datastoreItem>
</file>

<file path=customXml/itemProps3.xml><?xml version="1.0" encoding="utf-8"?>
<ds:datastoreItem xmlns:ds="http://schemas.openxmlformats.org/officeDocument/2006/customXml" ds:itemID="{A455A647-3FF2-4495-AC19-FE5F2E0D0E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Ebury FourPage</Template>
  <TotalTime>3</TotalTime>
  <Words>611</Words>
  <Application>Microsoft Office PowerPoint</Application>
  <PresentationFormat>A4 Paper (210x297 mm)</PresentationFormat>
  <Paragraphs>167</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HelveticaNeueLT Pro 25 UltLt</vt:lpstr>
      <vt:lpstr>HelveticaNeueLT Pro 45 Lt</vt:lpstr>
      <vt:lpstr>Raleway Light</vt:lpstr>
      <vt:lpstr>Roboto</vt:lpstr>
      <vt:lpstr>Roboto Thin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Maclachlan</dc:creator>
  <cp:lastModifiedBy>Sally Maclachlan</cp:lastModifiedBy>
  <cp:revision>2</cp:revision>
  <cp:lastPrinted>2019-05-21T12:44:18Z</cp:lastPrinted>
  <dcterms:created xsi:type="dcterms:W3CDTF">2020-02-06T09:39:30Z</dcterms:created>
  <dcterms:modified xsi:type="dcterms:W3CDTF">2020-02-12T14:29:58Z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ies>
</file>