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61" r:id="rId4"/>
    <p:sldId id="265" r:id="rId5"/>
    <p:sldId id="273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87" r:id="rId16"/>
    <p:sldId id="290" r:id="rId17"/>
    <p:sldId id="292" r:id="rId18"/>
    <p:sldId id="28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3A654-719A-47B3-917E-9CE2AF230E18}">
  <a:tblStyle styleId="{B9D3A654-719A-47B3-917E-9CE2AF230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47" d="100"/>
          <a:sy n="147" d="100"/>
        </p:scale>
        <p:origin x="1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27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6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2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6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670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976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77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4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9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1390185" y="453489"/>
            <a:ext cx="6750205" cy="786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i="1" dirty="0" err="1" smtClean="0">
                <a:highlight>
                  <a:srgbClr val="FFCD00"/>
                </a:highlight>
                <a:sym typeface="Quattrocento Sans"/>
              </a:rPr>
              <a:t>WeWork.com</a:t>
            </a:r>
            <a:r>
              <a:rPr lang="en-US" sz="2800" i="1" dirty="0" smtClean="0">
                <a:highlight>
                  <a:srgbClr val="FFCD00"/>
                </a:highlight>
                <a:sym typeface="Quattrocento Sans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>
                <a:highlight>
                  <a:srgbClr val="FFCD00"/>
                </a:highlight>
                <a:sym typeface="Quattrocento Sans"/>
              </a:rPr>
              <a:t>Work in your spare time and get paid! </a:t>
            </a:r>
            <a:endParaRPr sz="2800" i="1" dirty="0">
              <a:highlight>
                <a:srgbClr val="FFCD00"/>
              </a:highlight>
              <a:sym typeface="Quattrocento Sans"/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AB41344-E009-4976-A4D7-3696141A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68" y="3769899"/>
            <a:ext cx="1242548" cy="1271819"/>
          </a:xfrm>
          <a:prstGeom prst="rect">
            <a:avLst/>
          </a:prstGeom>
        </p:spPr>
      </p:pic>
      <p:sp>
        <p:nvSpPr>
          <p:cNvPr id="14" name="Shape 61">
            <a:extLst>
              <a:ext uri="{FF2B5EF4-FFF2-40B4-BE49-F238E27FC236}">
                <a16:creationId xmlns:a16="http://schemas.microsoft.com/office/drawing/2014/main" xmlns="" id="{4656120A-7AE5-4BD1-B936-CAE5498EBB3C}"/>
              </a:ext>
            </a:extLst>
          </p:cNvPr>
          <p:cNvSpPr txBox="1">
            <a:spLocks/>
          </p:cNvSpPr>
          <p:nvPr/>
        </p:nvSpPr>
        <p:spPr>
          <a:xfrm>
            <a:off x="460917" y="1515733"/>
            <a:ext cx="4523700" cy="28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600" dirty="0"/>
              <a:t>Team Members:</a:t>
            </a:r>
            <a:br>
              <a:rPr lang="en-US" sz="1600" dirty="0"/>
            </a:b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Akshay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Kacharaj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Jagtap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Bo Li</a:t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Jaskaran Singh</a:t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Khushboo Gupta</a:t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Malhar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Ujawane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Manushi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Sheth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Nidhi Prakash</a:t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Sakthi 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Priya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 Rajendran</a:t>
            </a:r>
            <a:br>
              <a:rPr lang="en-US" sz="1600" b="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Vaibhav Kumar</a:t>
            </a:r>
          </a:p>
          <a:p>
            <a:r>
              <a:rPr lang="en-US" sz="1600" b="0" dirty="0" err="1">
                <a:latin typeface="Arial" charset="0"/>
                <a:ea typeface="Arial" charset="0"/>
                <a:cs typeface="Arial" charset="0"/>
                <a:sym typeface="Quattrocento Sans"/>
              </a:rPr>
              <a:t>Unzule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  <a:sym typeface="Quattrocento Sans"/>
              </a:rPr>
              <a:t> Sari</a:t>
            </a:r>
          </a:p>
        </p:txBody>
      </p:sp>
      <p:cxnSp>
        <p:nvCxnSpPr>
          <p:cNvPr id="15" name="Shape 93">
            <a:extLst>
              <a:ext uri="{FF2B5EF4-FFF2-40B4-BE49-F238E27FC236}">
                <a16:creationId xmlns:a16="http://schemas.microsoft.com/office/drawing/2014/main" xmlns="" id="{B969D917-763F-4553-B91A-BE50746B9A6E}"/>
              </a:ext>
            </a:extLst>
          </p:cNvPr>
          <p:cNvCxnSpPr>
            <a:cxnSpLocks/>
          </p:cNvCxnSpPr>
          <p:nvPr/>
        </p:nvCxnSpPr>
        <p:spPr>
          <a:xfrm>
            <a:off x="7753815" y="764870"/>
            <a:ext cx="133071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93">
            <a:extLst>
              <a:ext uri="{FF2B5EF4-FFF2-40B4-BE49-F238E27FC236}">
                <a16:creationId xmlns:a16="http://schemas.microsoft.com/office/drawing/2014/main" xmlns="" id="{A7929452-12B3-4252-98BB-3BF4AA495DFF}"/>
              </a:ext>
            </a:extLst>
          </p:cNvPr>
          <p:cNvCxnSpPr>
            <a:cxnSpLocks/>
          </p:cNvCxnSpPr>
          <p:nvPr/>
        </p:nvCxnSpPr>
        <p:spPr>
          <a:xfrm>
            <a:off x="0" y="735133"/>
            <a:ext cx="46091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BB61867-9D95-45AD-81B7-6C38C6FDB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3959"/>
            <a:ext cx="1178290" cy="116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4012078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works Page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>
            <a:off x="2891883" y="371707"/>
            <a:ext cx="61629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8668DF-74A2-4AF3-ADC0-3993D5BDD6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3151" y="936702"/>
            <a:ext cx="7597698" cy="38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622238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Home Page after successful login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>
            <a:off x="5649951" y="382060"/>
            <a:ext cx="3494049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DD3F22-838C-44C4-8380-1EE80C46E9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0585" y="971232"/>
            <a:ext cx="7582830" cy="38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4012078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Profile Page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 flipV="1">
            <a:off x="3107473" y="312235"/>
            <a:ext cx="5947317" cy="698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E8E7CE-E16F-4A3C-A09A-D8DA6BEFFB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0585" y="971232"/>
            <a:ext cx="7575395" cy="38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3" y="163779"/>
            <a:ext cx="6081131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 Home Page with list of latest jobs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>
            <a:off x="6958361" y="382060"/>
            <a:ext cx="2118732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BAB817F-4895-46AA-80DE-9A8032FC23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5717" y="971232"/>
            <a:ext cx="7590263" cy="38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4012078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Posting Page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 flipV="1">
            <a:off x="3107473" y="382059"/>
            <a:ext cx="6036527" cy="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0BD05F-CF31-4C1A-B2F9-A6B68DD403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8020" y="971232"/>
            <a:ext cx="7560526" cy="38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3" y="163778"/>
            <a:ext cx="8344829" cy="609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Job poster view of his posted jobs, with the list of applicants applied to that job</a:t>
            </a:r>
            <a:br>
              <a:rPr lang="en-US" sz="1600" dirty="0"/>
            </a:br>
            <a:r>
              <a:rPr lang="en-US" sz="1400" dirty="0"/>
              <a:t>Login and Job Poster: </a:t>
            </a:r>
            <a:r>
              <a:rPr lang="en-US" sz="1400" dirty="0" err="1"/>
              <a:t>Akshay</a:t>
            </a:r>
            <a:r>
              <a:rPr lang="en-US" sz="1400" dirty="0"/>
              <a:t> </a:t>
            </a:r>
            <a:r>
              <a:rPr lang="en-US" sz="1400" dirty="0" err="1"/>
              <a:t>Jagtap</a:t>
            </a:r>
            <a:r>
              <a:rPr lang="en-US" dirty="0"/>
              <a:t/>
            </a:r>
            <a:br>
              <a:rPr lang="en-US" dirty="0"/>
            </a:br>
            <a:endParaRPr sz="1600"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>
            <a:off x="8709102" y="382060"/>
            <a:ext cx="43489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468462"/>
            <a:ext cx="36427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1C40BFC-5714-4E71-8006-43761931C3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5453" y="971232"/>
            <a:ext cx="7575395" cy="38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3" y="163779"/>
            <a:ext cx="5887843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Applied Jobs Page for the applicant view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>
            <a:off x="5553307" y="382060"/>
            <a:ext cx="359069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9D596C-9CF7-4827-81D0-F6393AE817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8019" y="936703"/>
            <a:ext cx="7597697" cy="38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4294967295"/>
          </p:nvPr>
        </p:nvSpPr>
        <p:spPr>
          <a:xfrm>
            <a:off x="483219" y="1616075"/>
            <a:ext cx="8660781" cy="2918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dirty="0"/>
          </a:p>
          <a:p>
            <a:r>
              <a:rPr lang="en-US" sz="1800" dirty="0"/>
              <a:t>Real time chat between the employers and the employee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Time sheet 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Report </a:t>
            </a:r>
            <a:r>
              <a:rPr lang="en-US" sz="1800" dirty="0" smtClean="0"/>
              <a:t>employer/employee</a:t>
            </a:r>
          </a:p>
          <a:p>
            <a:pPr lvl="0">
              <a:spcBef>
                <a:spcPts val="0"/>
              </a:spcBef>
            </a:pPr>
            <a:r>
              <a:rPr lang="en-US" sz="1800" dirty="0" smtClean="0"/>
              <a:t>Notification Support</a:t>
            </a: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Employee availability (is he/she on a leave or not available)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Profiling - for both employer and employee, add previous work history to the profile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>
            <a:off x="1761893" y="707964"/>
            <a:ext cx="3051716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Scope</a:t>
            </a:r>
            <a:endParaRPr sz="2800" dirty="0">
              <a:highlight>
                <a:srgbClr val="FFCD00"/>
              </a:highlight>
            </a:endParaRPr>
          </a:p>
        </p:txBody>
      </p:sp>
      <p:pic>
        <p:nvPicPr>
          <p:cNvPr id="2050" name="Picture 2" descr="Image result for features icon yellow">
            <a:extLst>
              <a:ext uri="{FF2B5EF4-FFF2-40B4-BE49-F238E27FC236}">
                <a16:creationId xmlns:a16="http://schemas.microsoft.com/office/drawing/2014/main" xmlns="" id="{35856E21-95A8-446C-AFA7-F90F5112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" y="377662"/>
            <a:ext cx="1159727" cy="10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hape 93">
            <a:extLst>
              <a:ext uri="{FF2B5EF4-FFF2-40B4-BE49-F238E27FC236}">
                <a16:creationId xmlns:a16="http://schemas.microsoft.com/office/drawing/2014/main" xmlns="" id="{D9ADE480-3D7C-4477-BB80-4746DC171DF4}"/>
              </a:ext>
            </a:extLst>
          </p:cNvPr>
          <p:cNvCxnSpPr>
            <a:cxnSpLocks/>
          </p:cNvCxnSpPr>
          <p:nvPr/>
        </p:nvCxnSpPr>
        <p:spPr>
          <a:xfrm>
            <a:off x="4921405" y="938095"/>
            <a:ext cx="422259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93">
            <a:extLst>
              <a:ext uri="{FF2B5EF4-FFF2-40B4-BE49-F238E27FC236}">
                <a16:creationId xmlns:a16="http://schemas.microsoft.com/office/drawing/2014/main" xmlns="" id="{3750D648-9F30-47C7-926C-04949D22143A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0" y="926246"/>
            <a:ext cx="483219" cy="1184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2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178420" y="1732159"/>
            <a:ext cx="8616175" cy="297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 err="1"/>
              <a:t>WeWork</a:t>
            </a:r>
            <a:r>
              <a:rPr lang="en-US" sz="1800" b="1" dirty="0"/>
              <a:t>, </a:t>
            </a:r>
          </a:p>
          <a:p>
            <a:pPr marL="76200" indent="0">
              <a:buNone/>
            </a:pPr>
            <a:endParaRPr lang="en-US" sz="1800" b="1" dirty="0"/>
          </a:p>
          <a:p>
            <a:r>
              <a:rPr lang="en-US" sz="1400" dirty="0"/>
              <a:t>is a crowdsourcing platform for individuals to find work or post a job and find workers</a:t>
            </a:r>
          </a:p>
          <a:p>
            <a:r>
              <a:rPr lang="en-US" sz="1400" dirty="0"/>
              <a:t>has a coin-based system which allows you to pay an individual in coins for your work</a:t>
            </a:r>
          </a:p>
          <a:p>
            <a:r>
              <a:rPr lang="en-US" sz="1400" dirty="0"/>
              <a:t>individuals can find short term or time-based employment for on-demand services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6450" y="796846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2371625" y="184646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r>
              <a:rPr lang="en" dirty="0"/>
              <a:t>!</a:t>
            </a:r>
            <a:endParaRPr dirty="0"/>
          </a:p>
        </p:txBody>
      </p:sp>
      <p:cxnSp>
        <p:nvCxnSpPr>
          <p:cNvPr id="93" name="Shape 93"/>
          <p:cNvCxnSpPr>
            <a:cxnSpLocks/>
          </p:cNvCxnSpPr>
          <p:nvPr/>
        </p:nvCxnSpPr>
        <p:spPr>
          <a:xfrm>
            <a:off x="4832195" y="796846"/>
            <a:ext cx="431170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2C8E8A33-4F0D-46AD-9BFB-69755FD0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0" y="89212"/>
            <a:ext cx="1596513" cy="125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4294967295"/>
          </p:nvPr>
        </p:nvSpPr>
        <p:spPr>
          <a:xfrm>
            <a:off x="483219" y="1616075"/>
            <a:ext cx="8660781" cy="2918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dirty="0"/>
          </a:p>
          <a:p>
            <a:r>
              <a:rPr lang="en-US" sz="1800" dirty="0"/>
              <a:t>Same user (one account) can be both employee and employer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Coin Based Transactions - between employer and employee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Display most recent job postings on the home page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Wallet for coins/credits, verification of payment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Adding categories to jobs</a:t>
            </a:r>
            <a:endParaRPr sz="18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>
            <a:off x="935346" y="707964"/>
            <a:ext cx="3878263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Project Features</a:t>
            </a:r>
            <a:endParaRPr dirty="0">
              <a:highlight>
                <a:srgbClr val="FFCD00"/>
              </a:highlight>
            </a:endParaRPr>
          </a:p>
        </p:txBody>
      </p:sp>
      <p:pic>
        <p:nvPicPr>
          <p:cNvPr id="2050" name="Picture 2" descr="Image result for features icon yellow">
            <a:extLst>
              <a:ext uri="{FF2B5EF4-FFF2-40B4-BE49-F238E27FC236}">
                <a16:creationId xmlns:a16="http://schemas.microsoft.com/office/drawing/2014/main" xmlns="" id="{35856E21-95A8-446C-AFA7-F90F5112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" y="377662"/>
            <a:ext cx="1159727" cy="10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hape 93">
            <a:extLst>
              <a:ext uri="{FF2B5EF4-FFF2-40B4-BE49-F238E27FC236}">
                <a16:creationId xmlns:a16="http://schemas.microsoft.com/office/drawing/2014/main" xmlns="" id="{D9ADE480-3D7C-4477-BB80-4746DC171DF4}"/>
              </a:ext>
            </a:extLst>
          </p:cNvPr>
          <p:cNvCxnSpPr>
            <a:cxnSpLocks/>
          </p:cNvCxnSpPr>
          <p:nvPr/>
        </p:nvCxnSpPr>
        <p:spPr>
          <a:xfrm>
            <a:off x="4921405" y="938095"/>
            <a:ext cx="422259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93">
            <a:extLst>
              <a:ext uri="{FF2B5EF4-FFF2-40B4-BE49-F238E27FC236}">
                <a16:creationId xmlns:a16="http://schemas.microsoft.com/office/drawing/2014/main" xmlns="" id="{3750D648-9F30-47C7-926C-04949D22143A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0" y="926246"/>
            <a:ext cx="483219" cy="1184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341971" y="1211767"/>
            <a:ext cx="8460058" cy="3612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/>
              <a:t>HTML 5.0 	– HTML 5.0 is used to design web pages</a:t>
            </a:r>
          </a:p>
          <a:p>
            <a:r>
              <a:rPr lang="en-US" sz="1400" dirty="0"/>
              <a:t>CSS 3.0 	– CSS 3.0 is used for styling of the web pages</a:t>
            </a:r>
          </a:p>
          <a:p>
            <a:r>
              <a:rPr lang="en-US" sz="1400" dirty="0"/>
              <a:t>JavaScript 	– Function handling, validations are handled by JavaScript</a:t>
            </a:r>
          </a:p>
          <a:p>
            <a:r>
              <a:rPr lang="en-US" sz="1400" dirty="0"/>
              <a:t>PHP 		– PHP is used to as server-side scripting language</a:t>
            </a:r>
          </a:p>
          <a:p>
            <a:r>
              <a:rPr lang="en-US" sz="1400" dirty="0"/>
              <a:t>MySQL 	– MySQL is used to design database</a:t>
            </a:r>
          </a:p>
          <a:p>
            <a:r>
              <a:rPr lang="en-US" sz="1400" dirty="0"/>
              <a:t>Bootstrap 	– In addition to CSS, Bootstrap is also used for the styling of the webpages. It is also </a:t>
            </a:r>
            <a:r>
              <a:rPr lang="en-US" sz="1400"/>
              <a:t>used </a:t>
            </a:r>
            <a:r>
              <a:rPr lang="en-US" sz="1400" smtClean="0"/>
              <a:t>		   to </a:t>
            </a:r>
            <a:r>
              <a:rPr lang="en-US" sz="1400"/>
              <a:t>make </a:t>
            </a:r>
            <a:r>
              <a:rPr lang="en-US" sz="1400" smtClean="0"/>
              <a:t>website </a:t>
            </a:r>
            <a:r>
              <a:rPr lang="en-US" sz="1400" dirty="0"/>
              <a:t>compatible with different devices i.e. mobile, desktop and laptop</a:t>
            </a:r>
          </a:p>
          <a:p>
            <a:r>
              <a:rPr lang="en-US" sz="1400" dirty="0"/>
              <a:t>AWS		– AWS is used to host database online so that it can be more accessible</a:t>
            </a:r>
          </a:p>
          <a:p>
            <a:r>
              <a:rPr lang="en-US" sz="1400" dirty="0" err="1"/>
              <a:t>JQuery</a:t>
            </a:r>
            <a:r>
              <a:rPr lang="en-US" sz="1400" dirty="0"/>
              <a:t> 	– </a:t>
            </a:r>
            <a:r>
              <a:rPr lang="en-US" sz="1400" dirty="0" err="1"/>
              <a:t>JQuery</a:t>
            </a:r>
            <a:r>
              <a:rPr lang="en-US" sz="1400" dirty="0"/>
              <a:t> libraries are used to simplify client-side scripting and it is also used to 			   implement sliders on the webpage</a:t>
            </a:r>
          </a:p>
          <a:p>
            <a:r>
              <a:rPr lang="en-US" sz="1400" dirty="0"/>
              <a:t>Git 		– GitHub is used for version control and collaboration</a:t>
            </a:r>
          </a:p>
          <a:p>
            <a:r>
              <a:rPr lang="en-US" sz="1400" dirty="0" err="1"/>
              <a:t>RestAPI</a:t>
            </a:r>
            <a:endParaRPr lang="en-US" sz="1400" dirty="0"/>
          </a:p>
        </p:txBody>
      </p:sp>
      <p:cxnSp>
        <p:nvCxnSpPr>
          <p:cNvPr id="167" name="Shape 167"/>
          <p:cNvCxnSpPr>
            <a:cxnSpLocks/>
          </p:cNvCxnSpPr>
          <p:nvPr/>
        </p:nvCxnSpPr>
        <p:spPr>
          <a:xfrm>
            <a:off x="-6450" y="722843"/>
            <a:ext cx="193932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FD0402-E1CA-4DA7-AD3B-6E1ABDD5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113243"/>
            <a:ext cx="1219200" cy="1219200"/>
          </a:xfrm>
          <a:prstGeom prst="rect">
            <a:avLst/>
          </a:prstGeom>
        </p:spPr>
      </p:pic>
      <p:cxnSp>
        <p:nvCxnSpPr>
          <p:cNvPr id="17" name="Shape 167">
            <a:extLst>
              <a:ext uri="{FF2B5EF4-FFF2-40B4-BE49-F238E27FC236}">
                <a16:creationId xmlns:a16="http://schemas.microsoft.com/office/drawing/2014/main" xmlns="" id="{C0E3D01C-62A7-4095-B58A-5BDAF2E0F9C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493834" y="672606"/>
            <a:ext cx="365016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166">
            <a:extLst>
              <a:ext uri="{FF2B5EF4-FFF2-40B4-BE49-F238E27FC236}">
                <a16:creationId xmlns:a16="http://schemas.microsoft.com/office/drawing/2014/main" xmlns="" id="{FE057446-D37E-4B50-9597-732256A00C33}"/>
              </a:ext>
            </a:extLst>
          </p:cNvPr>
          <p:cNvSpPr txBox="1">
            <a:spLocks/>
          </p:cNvSpPr>
          <p:nvPr/>
        </p:nvSpPr>
        <p:spPr>
          <a:xfrm>
            <a:off x="1932878" y="469968"/>
            <a:ext cx="3560956" cy="40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US" sz="2000" b="1" dirty="0">
                <a:latin typeface="Lora"/>
                <a:sym typeface="Lora"/>
              </a:rPr>
              <a:t>Technology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 idx="4294967295"/>
          </p:nvPr>
        </p:nvSpPr>
        <p:spPr>
          <a:xfrm>
            <a:off x="1622341" y="451797"/>
            <a:ext cx="4125609" cy="436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Flow</a:t>
            </a:r>
            <a:endParaRPr dirty="0"/>
          </a:p>
        </p:txBody>
      </p:sp>
      <p:cxnSp>
        <p:nvCxnSpPr>
          <p:cNvPr id="303" name="Shape 303"/>
          <p:cNvCxnSpPr>
            <a:cxnSpLocks/>
          </p:cNvCxnSpPr>
          <p:nvPr/>
        </p:nvCxnSpPr>
        <p:spPr>
          <a:xfrm>
            <a:off x="1665248" y="2022386"/>
            <a:ext cx="408879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3" name="Shape 303">
            <a:extLst>
              <a:ext uri="{FF2B5EF4-FFF2-40B4-BE49-F238E27FC236}">
                <a16:creationId xmlns:a16="http://schemas.microsoft.com/office/drawing/2014/main" xmlns="" id="{37778424-5636-4844-A09C-FC37DB1ED952}"/>
              </a:ext>
            </a:extLst>
          </p:cNvPr>
          <p:cNvCxnSpPr>
            <a:cxnSpLocks/>
          </p:cNvCxnSpPr>
          <p:nvPr/>
        </p:nvCxnSpPr>
        <p:spPr>
          <a:xfrm>
            <a:off x="3139371" y="2022386"/>
            <a:ext cx="587298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5" name="Shape 303">
            <a:extLst>
              <a:ext uri="{FF2B5EF4-FFF2-40B4-BE49-F238E27FC236}">
                <a16:creationId xmlns:a16="http://schemas.microsoft.com/office/drawing/2014/main" xmlns="" id="{E371A3E2-618E-4EE4-90B7-674F153D3004}"/>
              </a:ext>
            </a:extLst>
          </p:cNvPr>
          <p:cNvCxnSpPr>
            <a:cxnSpLocks/>
          </p:cNvCxnSpPr>
          <p:nvPr/>
        </p:nvCxnSpPr>
        <p:spPr>
          <a:xfrm flipV="1">
            <a:off x="4265644" y="2489080"/>
            <a:ext cx="0" cy="988595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7" name="Shape 300">
            <a:extLst>
              <a:ext uri="{FF2B5EF4-FFF2-40B4-BE49-F238E27FC236}">
                <a16:creationId xmlns:a16="http://schemas.microsoft.com/office/drawing/2014/main" xmlns="" id="{E9B08AA1-42BD-436E-B9DC-1CBF61FBDFF5}"/>
              </a:ext>
            </a:extLst>
          </p:cNvPr>
          <p:cNvSpPr/>
          <p:nvPr/>
        </p:nvSpPr>
        <p:spPr>
          <a:xfrm>
            <a:off x="4878357" y="2733489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Lora"/>
                <a:ea typeface="Lora"/>
                <a:cs typeface="Lora"/>
                <a:sym typeface="Lora"/>
              </a:rPr>
              <a:t>applied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latin typeface="Lora"/>
                <a:ea typeface="Lora"/>
                <a:cs typeface="Lora"/>
                <a:sym typeface="Lora"/>
              </a:rPr>
              <a:t>jobs.php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8" name="Shape 303">
            <a:extLst>
              <a:ext uri="{FF2B5EF4-FFF2-40B4-BE49-F238E27FC236}">
                <a16:creationId xmlns:a16="http://schemas.microsoft.com/office/drawing/2014/main" xmlns="" id="{0874ACC1-8203-423A-ACCA-AAE870B17BB3}"/>
              </a:ext>
            </a:extLst>
          </p:cNvPr>
          <p:cNvCxnSpPr>
            <a:cxnSpLocks/>
          </p:cNvCxnSpPr>
          <p:nvPr/>
        </p:nvCxnSpPr>
        <p:spPr>
          <a:xfrm>
            <a:off x="1665248" y="3477675"/>
            <a:ext cx="2600396" cy="8452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9" name="Shape 300">
            <a:extLst>
              <a:ext uri="{FF2B5EF4-FFF2-40B4-BE49-F238E27FC236}">
                <a16:creationId xmlns:a16="http://schemas.microsoft.com/office/drawing/2014/main" xmlns="" id="{0EDF1C17-2D02-4A09-B579-106C5213FDFB}"/>
              </a:ext>
            </a:extLst>
          </p:cNvPr>
          <p:cNvSpPr/>
          <p:nvPr/>
        </p:nvSpPr>
        <p:spPr>
          <a:xfrm>
            <a:off x="6350318" y="4076021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Lora"/>
                <a:ea typeface="Lora"/>
                <a:cs typeface="Lora"/>
                <a:sym typeface="Lora"/>
              </a:rPr>
              <a:t>Logout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0" name="Shape 300">
            <a:extLst>
              <a:ext uri="{FF2B5EF4-FFF2-40B4-BE49-F238E27FC236}">
                <a16:creationId xmlns:a16="http://schemas.microsoft.com/office/drawing/2014/main" xmlns="" id="{02672CF8-8A62-4A42-9A0B-8E3782BFA680}"/>
              </a:ext>
            </a:extLst>
          </p:cNvPr>
          <p:cNvSpPr/>
          <p:nvPr/>
        </p:nvSpPr>
        <p:spPr>
          <a:xfrm>
            <a:off x="592570" y="1531434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Lora"/>
                <a:ea typeface="Lora"/>
                <a:cs typeface="Lora"/>
                <a:sym typeface="Lora"/>
              </a:rPr>
              <a:t>Index.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latin typeface="Lora"/>
                <a:ea typeface="Lora"/>
                <a:cs typeface="Lora"/>
                <a:sym typeface="Lora"/>
              </a:rPr>
              <a:t>php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Shape 300">
            <a:extLst>
              <a:ext uri="{FF2B5EF4-FFF2-40B4-BE49-F238E27FC236}">
                <a16:creationId xmlns:a16="http://schemas.microsoft.com/office/drawing/2014/main" xmlns="" id="{C292BB08-83E7-4FC6-B121-CD2CE8D12243}"/>
              </a:ext>
            </a:extLst>
          </p:cNvPr>
          <p:cNvSpPr/>
          <p:nvPr/>
        </p:nvSpPr>
        <p:spPr>
          <a:xfrm>
            <a:off x="2092248" y="1523403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latin typeface="Lora"/>
                <a:ea typeface="Lora"/>
                <a:cs typeface="Lora"/>
                <a:sym typeface="Lora"/>
              </a:rPr>
              <a:t>SignUp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" name="Shape 300">
            <a:extLst>
              <a:ext uri="{FF2B5EF4-FFF2-40B4-BE49-F238E27FC236}">
                <a16:creationId xmlns:a16="http://schemas.microsoft.com/office/drawing/2014/main" xmlns="" id="{39328376-110E-4DDF-AB2A-818406B9A34D}"/>
              </a:ext>
            </a:extLst>
          </p:cNvPr>
          <p:cNvSpPr/>
          <p:nvPr/>
        </p:nvSpPr>
        <p:spPr>
          <a:xfrm>
            <a:off x="3760122" y="1565719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latin typeface="Lora"/>
                <a:ea typeface="Lora"/>
                <a:cs typeface="Lora"/>
                <a:sym typeface="Lora"/>
              </a:rPr>
              <a:t>Account_home.php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" name="Shape 300">
            <a:extLst>
              <a:ext uri="{FF2B5EF4-FFF2-40B4-BE49-F238E27FC236}">
                <a16:creationId xmlns:a16="http://schemas.microsoft.com/office/drawing/2014/main" xmlns="" id="{CF19D587-D797-47D0-ABBA-5C1926CC348F}"/>
              </a:ext>
            </a:extLst>
          </p:cNvPr>
          <p:cNvSpPr/>
          <p:nvPr/>
        </p:nvSpPr>
        <p:spPr>
          <a:xfrm>
            <a:off x="611297" y="3024039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Lora"/>
                <a:ea typeface="Lora"/>
                <a:cs typeface="Lora"/>
                <a:sym typeface="Lora"/>
              </a:rPr>
              <a:t>Login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" name="Shape 300">
            <a:extLst>
              <a:ext uri="{FF2B5EF4-FFF2-40B4-BE49-F238E27FC236}">
                <a16:creationId xmlns:a16="http://schemas.microsoft.com/office/drawing/2014/main" xmlns="" id="{125162AD-346A-4960-A52B-05990FF3FE32}"/>
              </a:ext>
            </a:extLst>
          </p:cNvPr>
          <p:cNvSpPr/>
          <p:nvPr/>
        </p:nvSpPr>
        <p:spPr>
          <a:xfrm>
            <a:off x="6350318" y="2733491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Lora"/>
                <a:ea typeface="Lora"/>
                <a:cs typeface="Lora"/>
                <a:sym typeface="Lora"/>
              </a:rPr>
              <a:t>post-</a:t>
            </a:r>
            <a:r>
              <a:rPr lang="en-US" sz="1100" b="1" dirty="0" err="1">
                <a:latin typeface="Lora"/>
                <a:ea typeface="Lora"/>
                <a:cs typeface="Lora"/>
                <a:sym typeface="Lora"/>
              </a:rPr>
              <a:t>jobs.php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" name="Shape 300">
            <a:extLst>
              <a:ext uri="{FF2B5EF4-FFF2-40B4-BE49-F238E27FC236}">
                <a16:creationId xmlns:a16="http://schemas.microsoft.com/office/drawing/2014/main" xmlns="" id="{7DB53F61-CE7A-4D28-9C94-72DB93DC4566}"/>
              </a:ext>
            </a:extLst>
          </p:cNvPr>
          <p:cNvSpPr/>
          <p:nvPr/>
        </p:nvSpPr>
        <p:spPr>
          <a:xfrm>
            <a:off x="7755371" y="2713381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latin typeface="Lora"/>
                <a:ea typeface="Lora"/>
                <a:cs typeface="Lora"/>
                <a:sym typeface="Lora"/>
              </a:rPr>
              <a:t>Payments.php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" name="Shape 300">
            <a:extLst>
              <a:ext uri="{FF2B5EF4-FFF2-40B4-BE49-F238E27FC236}">
                <a16:creationId xmlns:a16="http://schemas.microsoft.com/office/drawing/2014/main" xmlns="" id="{DCAF1F63-0819-4AE5-9DD9-C924A8DAA8E6}"/>
              </a:ext>
            </a:extLst>
          </p:cNvPr>
          <p:cNvSpPr/>
          <p:nvPr/>
        </p:nvSpPr>
        <p:spPr>
          <a:xfrm>
            <a:off x="6328015" y="735225"/>
            <a:ext cx="1011044" cy="907273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latin typeface="Lora"/>
                <a:ea typeface="Lora"/>
                <a:cs typeface="Lora"/>
                <a:sym typeface="Lora"/>
              </a:rPr>
              <a:t>myjobs.php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6" name="Shape 303">
            <a:extLst>
              <a:ext uri="{FF2B5EF4-FFF2-40B4-BE49-F238E27FC236}">
                <a16:creationId xmlns:a16="http://schemas.microsoft.com/office/drawing/2014/main" xmlns="" id="{918BAFF9-B506-418A-836E-51F1E692F2EA}"/>
              </a:ext>
            </a:extLst>
          </p:cNvPr>
          <p:cNvCxnSpPr>
            <a:cxnSpLocks/>
          </p:cNvCxnSpPr>
          <p:nvPr/>
        </p:nvCxnSpPr>
        <p:spPr>
          <a:xfrm>
            <a:off x="4771166" y="2022386"/>
            <a:ext cx="3489727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8" name="Shape 303">
            <a:extLst>
              <a:ext uri="{FF2B5EF4-FFF2-40B4-BE49-F238E27FC236}">
                <a16:creationId xmlns:a16="http://schemas.microsoft.com/office/drawing/2014/main" xmlns="" id="{43E2FAC5-A3C8-4FB8-8A57-826204A042F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260893" y="2022386"/>
            <a:ext cx="0" cy="690995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69" name="Shape 303">
            <a:extLst>
              <a:ext uri="{FF2B5EF4-FFF2-40B4-BE49-F238E27FC236}">
                <a16:creationId xmlns:a16="http://schemas.microsoft.com/office/drawing/2014/main" xmlns="" id="{38660421-C5F6-4523-B5AC-34F765CE9CB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854283" y="2022088"/>
            <a:ext cx="1557" cy="711403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0" name="Shape 303">
            <a:extLst>
              <a:ext uri="{FF2B5EF4-FFF2-40B4-BE49-F238E27FC236}">
                <a16:creationId xmlns:a16="http://schemas.microsoft.com/office/drawing/2014/main" xmlns="" id="{B1B3C397-C058-4173-A6BF-A8070FEBCF13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1098092" y="2438707"/>
            <a:ext cx="10689" cy="534952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6" name="Shape 303">
            <a:extLst>
              <a:ext uri="{FF2B5EF4-FFF2-40B4-BE49-F238E27FC236}">
                <a16:creationId xmlns:a16="http://schemas.microsoft.com/office/drawing/2014/main" xmlns="" id="{A0D9576E-5102-4AC2-8180-F09A0F05E8B8}"/>
              </a:ext>
            </a:extLst>
          </p:cNvPr>
          <p:cNvCxnSpPr>
            <a:cxnSpLocks/>
          </p:cNvCxnSpPr>
          <p:nvPr/>
        </p:nvCxnSpPr>
        <p:spPr>
          <a:xfrm>
            <a:off x="5391917" y="1196296"/>
            <a:ext cx="936098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0" name="Shape 303">
            <a:extLst>
              <a:ext uri="{FF2B5EF4-FFF2-40B4-BE49-F238E27FC236}">
                <a16:creationId xmlns:a16="http://schemas.microsoft.com/office/drawing/2014/main" xmlns="" id="{F7CBC6A1-A16D-42CD-8AC6-09A0D947BDDF}"/>
              </a:ext>
            </a:extLst>
          </p:cNvPr>
          <p:cNvCxnSpPr>
            <a:cxnSpLocks/>
          </p:cNvCxnSpPr>
          <p:nvPr/>
        </p:nvCxnSpPr>
        <p:spPr>
          <a:xfrm flipH="1" flipV="1">
            <a:off x="5373682" y="1188861"/>
            <a:ext cx="604" cy="81512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6" name="Shape 303">
            <a:extLst>
              <a:ext uri="{FF2B5EF4-FFF2-40B4-BE49-F238E27FC236}">
                <a16:creationId xmlns:a16="http://schemas.microsoft.com/office/drawing/2014/main" xmlns="" id="{4E64178D-6837-4828-9E9A-C00ABFA95D06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383879" y="3640762"/>
            <a:ext cx="0" cy="88146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7" name="Shape 303">
            <a:extLst>
              <a:ext uri="{FF2B5EF4-FFF2-40B4-BE49-F238E27FC236}">
                <a16:creationId xmlns:a16="http://schemas.microsoft.com/office/drawing/2014/main" xmlns="" id="{3022585B-FA53-4601-A0E8-227DEED2C7E5}"/>
              </a:ext>
            </a:extLst>
          </p:cNvPr>
          <p:cNvCxnSpPr>
            <a:cxnSpLocks/>
          </p:cNvCxnSpPr>
          <p:nvPr/>
        </p:nvCxnSpPr>
        <p:spPr>
          <a:xfrm>
            <a:off x="5335130" y="4515436"/>
            <a:ext cx="976637" cy="13573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93" name="Shape 303">
            <a:extLst>
              <a:ext uri="{FF2B5EF4-FFF2-40B4-BE49-F238E27FC236}">
                <a16:creationId xmlns:a16="http://schemas.microsoft.com/office/drawing/2014/main" xmlns="" id="{77CC27A3-5302-41FD-A849-414CEF5E6456}"/>
              </a:ext>
            </a:extLst>
          </p:cNvPr>
          <p:cNvCxnSpPr>
            <a:cxnSpLocks/>
            <a:stCxn id="51" idx="4"/>
            <a:endCxn id="39" idx="0"/>
          </p:cNvCxnSpPr>
          <p:nvPr/>
        </p:nvCxnSpPr>
        <p:spPr>
          <a:xfrm>
            <a:off x="6855840" y="3640764"/>
            <a:ext cx="0" cy="435257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95" name="Shape 303">
            <a:extLst>
              <a:ext uri="{FF2B5EF4-FFF2-40B4-BE49-F238E27FC236}">
                <a16:creationId xmlns:a16="http://schemas.microsoft.com/office/drawing/2014/main" xmlns="" id="{6C7D366E-51E8-4313-891F-A2400CF83D2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260893" y="3620654"/>
            <a:ext cx="2160" cy="909003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96" name="Shape 303">
            <a:extLst>
              <a:ext uri="{FF2B5EF4-FFF2-40B4-BE49-F238E27FC236}">
                <a16:creationId xmlns:a16="http://schemas.microsoft.com/office/drawing/2014/main" xmlns="" id="{59E5697B-0A73-4FF7-A5A4-1D6484B10A16}"/>
              </a:ext>
            </a:extLst>
          </p:cNvPr>
          <p:cNvCxnSpPr>
            <a:cxnSpLocks/>
          </p:cNvCxnSpPr>
          <p:nvPr/>
        </p:nvCxnSpPr>
        <p:spPr>
          <a:xfrm flipH="1">
            <a:off x="4265644" y="4514789"/>
            <a:ext cx="1108038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6" name="Shape 303">
            <a:extLst>
              <a:ext uri="{FF2B5EF4-FFF2-40B4-BE49-F238E27FC236}">
                <a16:creationId xmlns:a16="http://schemas.microsoft.com/office/drawing/2014/main" xmlns="" id="{1C188D66-E90F-473E-83D0-3292EEB3AC2C}"/>
              </a:ext>
            </a:extLst>
          </p:cNvPr>
          <p:cNvCxnSpPr>
            <a:cxnSpLocks/>
          </p:cNvCxnSpPr>
          <p:nvPr/>
        </p:nvCxnSpPr>
        <p:spPr>
          <a:xfrm flipV="1">
            <a:off x="4265644" y="3477675"/>
            <a:ext cx="0" cy="1037114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14" name="Shape 303">
            <a:extLst>
              <a:ext uri="{FF2B5EF4-FFF2-40B4-BE49-F238E27FC236}">
                <a16:creationId xmlns:a16="http://schemas.microsoft.com/office/drawing/2014/main" xmlns="" id="{2C018414-74DE-41C6-AFAB-05B16090A2F6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7361362" y="4529657"/>
            <a:ext cx="899532" cy="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35" name="Shape 303">
            <a:extLst>
              <a:ext uri="{FF2B5EF4-FFF2-40B4-BE49-F238E27FC236}">
                <a16:creationId xmlns:a16="http://schemas.microsoft.com/office/drawing/2014/main" xmlns="" id="{937AF5CE-9A31-4EFC-988C-2AE544D85F0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375239" y="2045520"/>
            <a:ext cx="8640" cy="687969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38" name="Picture 2" descr="Related image">
            <a:extLst>
              <a:ext uri="{FF2B5EF4-FFF2-40B4-BE49-F238E27FC236}">
                <a16:creationId xmlns:a16="http://schemas.microsoft.com/office/drawing/2014/main" xmlns="" id="{713B9A92-5810-4FD1-B4F0-4F6E4270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2" y="248780"/>
            <a:ext cx="1011044" cy="84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hape 167">
            <a:extLst>
              <a:ext uri="{FF2B5EF4-FFF2-40B4-BE49-F238E27FC236}">
                <a16:creationId xmlns:a16="http://schemas.microsoft.com/office/drawing/2014/main" xmlns="" id="{CBCD0C42-DCD2-43D4-A1B4-C9FADAB6B141}"/>
              </a:ext>
            </a:extLst>
          </p:cNvPr>
          <p:cNvCxnSpPr>
            <a:cxnSpLocks/>
          </p:cNvCxnSpPr>
          <p:nvPr/>
        </p:nvCxnSpPr>
        <p:spPr>
          <a:xfrm>
            <a:off x="4265644" y="672606"/>
            <a:ext cx="487835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Shape 167">
            <a:extLst>
              <a:ext uri="{FF2B5EF4-FFF2-40B4-BE49-F238E27FC236}">
                <a16:creationId xmlns:a16="http://schemas.microsoft.com/office/drawing/2014/main" xmlns="" id="{87C4D5B4-E783-4D02-AAD3-3A998CB287A0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0" y="673494"/>
            <a:ext cx="53263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4012078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Page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5158BD-06B9-47B9-94A7-522E9E7D73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2670" y="877231"/>
            <a:ext cx="7574461" cy="3912044"/>
          </a:xfrm>
          <a:prstGeom prst="rect">
            <a:avLst/>
          </a:prstGeom>
        </p:spPr>
      </p:pic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 flipV="1">
            <a:off x="1937174" y="354225"/>
            <a:ext cx="7117616" cy="3588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4012078" cy="41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Login Page</a:t>
            </a:r>
            <a:br>
              <a:rPr lang="en-US" dirty="0"/>
            </a:br>
            <a:r>
              <a:rPr lang="en-US" sz="1200" dirty="0"/>
              <a:t>Login and Job Applicant: Sakthi Rajendran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>
            <a:off x="1888273" y="275063"/>
            <a:ext cx="7166517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</p:cNvCxnSpPr>
          <p:nvPr/>
        </p:nvCxnSpPr>
        <p:spPr>
          <a:xfrm>
            <a:off x="0" y="275178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C77826-02A6-43A2-AB90-C19AF04AC3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8020" y="971232"/>
            <a:ext cx="7567960" cy="38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4012078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Profile creation Page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>
            <a:off x="3189249" y="382058"/>
            <a:ext cx="595475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D961E1A-1F62-4D2C-8CF9-F42A2B40AB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5453" y="971232"/>
            <a:ext cx="7590263" cy="3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34897" y="661163"/>
            <a:ext cx="8274205" cy="522896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364274" y="163779"/>
            <a:ext cx="4012078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Page</a:t>
            </a:r>
            <a:endParaRPr dirty="0"/>
          </a:p>
        </p:txBody>
      </p:sp>
      <p:cxnSp>
        <p:nvCxnSpPr>
          <p:cNvPr id="10" name="Shape 167">
            <a:extLst>
              <a:ext uri="{FF2B5EF4-FFF2-40B4-BE49-F238E27FC236}">
                <a16:creationId xmlns:a16="http://schemas.microsoft.com/office/drawing/2014/main" xmlns="" id="{BC25AA69-E241-4221-83E2-A672B5D77EBD}"/>
              </a:ext>
            </a:extLst>
          </p:cNvPr>
          <p:cNvCxnSpPr>
            <a:cxnSpLocks/>
          </p:cNvCxnSpPr>
          <p:nvPr/>
        </p:nvCxnSpPr>
        <p:spPr>
          <a:xfrm flipV="1">
            <a:off x="1937174" y="312234"/>
            <a:ext cx="7117616" cy="778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67">
            <a:extLst>
              <a:ext uri="{FF2B5EF4-FFF2-40B4-BE49-F238E27FC236}">
                <a16:creationId xmlns:a16="http://schemas.microsoft.com/office/drawing/2014/main" xmlns="" id="{F59796DE-9F8A-4F06-9DB6-ED2DD1C0C55F}"/>
              </a:ext>
            </a:extLst>
          </p:cNvPr>
          <p:cNvCxnSpPr>
            <a:cxnSpLocks/>
            <a:endCxn id="366" idx="1"/>
          </p:cNvCxnSpPr>
          <p:nvPr/>
        </p:nvCxnSpPr>
        <p:spPr>
          <a:xfrm>
            <a:off x="0" y="382060"/>
            <a:ext cx="3642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5D0C9A-C056-43AA-8B9F-889D17963E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3151" y="944136"/>
            <a:ext cx="7612566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218</Words>
  <Application>Microsoft Macintosh PowerPoint</Application>
  <PresentationFormat>On-screen Show (16:9)</PresentationFormat>
  <Paragraphs>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Quattrocento Sans</vt:lpstr>
      <vt:lpstr>Arial</vt:lpstr>
      <vt:lpstr>Lora</vt:lpstr>
      <vt:lpstr>Viola template</vt:lpstr>
      <vt:lpstr>WeWork.com  Work in your spare time and get paid! </vt:lpstr>
      <vt:lpstr>Introduction!</vt:lpstr>
      <vt:lpstr>             Project Features</vt:lpstr>
      <vt:lpstr>PowerPoint Presentation</vt:lpstr>
      <vt:lpstr>Process Flow</vt:lpstr>
      <vt:lpstr>Home Page</vt:lpstr>
      <vt:lpstr>Login Page Login and Job Applicant: Sakthi Rajendran</vt:lpstr>
      <vt:lpstr>Profile creation Page</vt:lpstr>
      <vt:lpstr>About Page</vt:lpstr>
      <vt:lpstr>How it works Page</vt:lpstr>
      <vt:lpstr>User Home Page after successful login</vt:lpstr>
      <vt:lpstr>User Profile Page</vt:lpstr>
      <vt:lpstr>Account Home Page with list of latest jobs</vt:lpstr>
      <vt:lpstr>Job Posting Page</vt:lpstr>
      <vt:lpstr>Job poster view of his posted jobs, with the list of applicants applied to that job Login and Job Poster: Akshay Jagtap </vt:lpstr>
      <vt:lpstr>Applied Jobs Page for the applicant view</vt:lpstr>
      <vt:lpstr>Future Scope</vt:lpstr>
      <vt:lpstr>Thanks!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WeWork.com !!    alhar Akshay Vaibhav Manushi Nidhi Khushboo Sakthi Jaskaran Bo Li Unzule  </dc:title>
  <cp:lastModifiedBy>Malhar Anup Ujawane</cp:lastModifiedBy>
  <cp:revision>58</cp:revision>
  <dcterms:modified xsi:type="dcterms:W3CDTF">2018-04-30T13:13:01Z</dcterms:modified>
</cp:coreProperties>
</file>