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
      <p:font typeface="Lor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C9A207-3066-4B9D-9F5A-C2EA370EB9C1}">
  <a:tblStyle styleId="{DFC9A207-3066-4B9D-9F5A-C2EA370EB9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ora-italic.fntdata"/><Relationship Id="rId10" Type="http://schemas.openxmlformats.org/officeDocument/2006/relationships/slide" Target="slides/slide4.xml"/><Relationship Id="rId32" Type="http://schemas.openxmlformats.org/officeDocument/2006/relationships/font" Target="fonts/Lora-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ora-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d0e4d6c95a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d0e4d6c95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0e4d6c95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0e4d6c95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0e4d6c95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0e4d6c95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d4cb3a92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d4cb3a92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4cb3a92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d4cb3a92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4cb3a92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4cb3a92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4cb3a92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4cb3a92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d4cb3a92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d4cb3a92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d4cb3a92b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d4cb3a92b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d4cb3a92b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d4cb3a92b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d0e4d6c9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d0e4d6c9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d4cb3a92b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4cb3a92b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0e4d6c9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0e4d6c9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0e4d6c9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0e4d6c9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d0e4d6c9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d0e4d6c9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0e4d6c9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0e4d6c9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0e4d6c9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0e4d6c9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0e4d6c95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0e4d6c95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0e4d6c95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0e4d6c95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business-standard.com/topic/apollo-hospitals"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image" Target="../media/image18.png"/><Relationship Id="rId6"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conomictimes.indiatimes.com/dr-lal-pathlabs-ltd/stocks/companyid-63225.cms" TargetMode="External"/><Relationship Id="rId4" Type="http://schemas.openxmlformats.org/officeDocument/2006/relationships/hyperlink" Target="https://economictimes.indiatimes.com/kovai-medical-center-and-hospital-ltd/stocks/companyid-13465.cms" TargetMode="External"/><Relationship Id="rId5" Type="http://schemas.openxmlformats.org/officeDocument/2006/relationships/hyperlink" Target="https://economictimes.indiatimes.com/max-healthcare-institute-ltd/stocks/companyid-14582.c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hjhg</a:t>
            </a:r>
            <a:endParaRPr/>
          </a:p>
        </p:txBody>
      </p:sp>
      <p:sp>
        <p:nvSpPr>
          <p:cNvPr id="55" name="Google Shape;55;p13"/>
          <p:cNvSpPr txBox="1"/>
          <p:nvPr>
            <p:ph idx="1" type="subTitle"/>
          </p:nvPr>
        </p:nvSpPr>
        <p:spPr>
          <a:xfrm>
            <a:off x="311700" y="2834125"/>
            <a:ext cx="8520600" cy="1514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GB"/>
              <a:t>As per the equity research given below one can consider </a:t>
            </a:r>
            <a:r>
              <a:rPr b="1" lang="en-GB" sz="4163">
                <a:solidFill>
                  <a:schemeClr val="dk1"/>
                </a:solidFill>
                <a:highlight>
                  <a:schemeClr val="lt1"/>
                </a:highlight>
              </a:rPr>
              <a:t>Apollo Hospitals Enterprise Ltd stock </a:t>
            </a:r>
            <a:r>
              <a:rPr lang="en-GB" sz="3072">
                <a:solidFill>
                  <a:schemeClr val="dk1"/>
                </a:solidFill>
                <a:highlight>
                  <a:schemeClr val="lt1"/>
                </a:highlight>
              </a:rPr>
              <a:t>as a long term investment as it is not as much volatile but have a good future in terms of growth and returns</a:t>
            </a:r>
            <a:endParaRPr sz="3072"/>
          </a:p>
        </p:txBody>
      </p:sp>
      <p:pic>
        <p:nvPicPr>
          <p:cNvPr id="56" name="Google Shape;56;p13"/>
          <p:cNvPicPr preferRelativeResize="0"/>
          <p:nvPr/>
        </p:nvPicPr>
        <p:blipFill>
          <a:blip r:embed="rId3">
            <a:alphaModFix/>
          </a:blip>
          <a:stretch>
            <a:fillRect/>
          </a:stretch>
        </p:blipFill>
        <p:spPr>
          <a:xfrm>
            <a:off x="0" y="0"/>
            <a:ext cx="3316075" cy="2052600"/>
          </a:xfrm>
          <a:prstGeom prst="rect">
            <a:avLst/>
          </a:prstGeom>
          <a:noFill/>
          <a:ln>
            <a:noFill/>
          </a:ln>
        </p:spPr>
      </p:pic>
      <p:pic>
        <p:nvPicPr>
          <p:cNvPr id="57" name="Google Shape;57;p13"/>
          <p:cNvPicPr preferRelativeResize="0"/>
          <p:nvPr/>
        </p:nvPicPr>
        <p:blipFill rotWithShape="1">
          <a:blip r:embed="rId4">
            <a:alphaModFix/>
          </a:blip>
          <a:srcRect b="86331" l="0" r="65760" t="0"/>
          <a:stretch/>
        </p:blipFill>
        <p:spPr>
          <a:xfrm>
            <a:off x="92625" y="2165250"/>
            <a:ext cx="3130826" cy="556226"/>
          </a:xfrm>
          <a:prstGeom prst="rect">
            <a:avLst/>
          </a:prstGeom>
          <a:noFill/>
          <a:ln>
            <a:noFill/>
          </a:ln>
        </p:spPr>
      </p:pic>
      <p:pic>
        <p:nvPicPr>
          <p:cNvPr id="58" name="Google Shape;58;p13"/>
          <p:cNvPicPr preferRelativeResize="0"/>
          <p:nvPr/>
        </p:nvPicPr>
        <p:blipFill rotWithShape="1">
          <a:blip r:embed="rId4">
            <a:alphaModFix/>
          </a:blip>
          <a:srcRect b="0" l="0" r="0" t="13322"/>
          <a:stretch/>
        </p:blipFill>
        <p:spPr>
          <a:xfrm>
            <a:off x="3366875" y="74550"/>
            <a:ext cx="5690151" cy="272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285750"/>
            <a:ext cx="8520600" cy="4283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GB" sz="2100"/>
              <a:t>Company Business Segment</a:t>
            </a:r>
            <a:endParaRPr b="1" sz="2100"/>
          </a:p>
          <a:p>
            <a:pPr indent="0" lvl="0" marL="0" rtl="0" algn="l">
              <a:spcBef>
                <a:spcPts val="1200"/>
              </a:spcBef>
              <a:spcAft>
                <a:spcPts val="0"/>
              </a:spcAft>
              <a:buNone/>
            </a:pPr>
            <a:r>
              <a:rPr lang="en-GB" sz="1600"/>
              <a:t>The main segment of the company that create revenue for the company is by surgeries,body organ transplants,treatment of cancer patients.,</a:t>
            </a:r>
            <a:r>
              <a:rPr lang="en-GB" sz="1700">
                <a:solidFill>
                  <a:schemeClr val="dk1"/>
                </a:solidFill>
                <a:highlight>
                  <a:srgbClr val="FFFFFF"/>
                </a:highlight>
              </a:rPr>
              <a:t>pharmacy business</a:t>
            </a:r>
            <a:endParaRPr sz="1600"/>
          </a:p>
          <a:p>
            <a:pPr indent="0" lvl="0" marL="0" rtl="0" algn="l">
              <a:spcBef>
                <a:spcPts val="1200"/>
              </a:spcBef>
              <a:spcAft>
                <a:spcPts val="0"/>
              </a:spcAft>
              <a:buNone/>
            </a:pPr>
            <a:r>
              <a:rPr b="1" lang="en-GB" sz="2300"/>
              <a:t>Expansion in Research Field</a:t>
            </a:r>
            <a:endParaRPr b="1" sz="2300"/>
          </a:p>
          <a:p>
            <a:pPr indent="-352742" lvl="0" marL="457200" rtl="0" algn="ctr">
              <a:lnSpc>
                <a:spcPct val="142857"/>
              </a:lnSpc>
              <a:spcBef>
                <a:spcPts val="1200"/>
              </a:spcBef>
              <a:spcAft>
                <a:spcPts val="0"/>
              </a:spcAft>
              <a:buSzPct val="109523"/>
              <a:buChar char="●"/>
            </a:pPr>
            <a:r>
              <a:rPr b="1" lang="en-GB" sz="2100">
                <a:solidFill>
                  <a:srgbClr val="224855"/>
                </a:solidFill>
              </a:rPr>
              <a:t>IIT Kanpur and Apollo Hospitals join hands for research collaboration in cutting-edge medical technology.</a:t>
            </a:r>
            <a:endParaRPr b="1" sz="2100">
              <a:solidFill>
                <a:srgbClr val="224855"/>
              </a:solidFill>
            </a:endParaRPr>
          </a:p>
          <a:p>
            <a:pPr indent="-352742" lvl="0" marL="457200" rtl="0" algn="ctr">
              <a:lnSpc>
                <a:spcPct val="142857"/>
              </a:lnSpc>
              <a:spcBef>
                <a:spcPts val="0"/>
              </a:spcBef>
              <a:spcAft>
                <a:spcPts val="0"/>
              </a:spcAft>
              <a:buSzPct val="109523"/>
              <a:buChar char="●"/>
            </a:pPr>
            <a:r>
              <a:rPr b="1" lang="en-GB" sz="2100">
                <a:solidFill>
                  <a:srgbClr val="224855"/>
                </a:solidFill>
              </a:rPr>
              <a:t>Apollo Hospitals has launched an automated AI based real-time rapid-response patient monitoring system, Enhanced Connected Care.</a:t>
            </a:r>
            <a:endParaRPr b="1" sz="2100">
              <a:solidFill>
                <a:srgbClr val="224855"/>
              </a:solidFill>
            </a:endParaRPr>
          </a:p>
          <a:p>
            <a:pPr indent="0" lvl="0" marL="457200" rtl="0" algn="l">
              <a:spcBef>
                <a:spcPts val="0"/>
              </a:spcBef>
              <a:spcAft>
                <a:spcPts val="0"/>
              </a:spcAft>
              <a:buNone/>
            </a:pPr>
            <a:r>
              <a:t/>
            </a:r>
            <a:endParaRPr b="1" sz="2300"/>
          </a:p>
          <a:p>
            <a:pPr indent="0" lvl="0" marL="0" rtl="0" algn="l">
              <a:spcBef>
                <a:spcPts val="1200"/>
              </a:spcBef>
              <a:spcAft>
                <a:spcPts val="1200"/>
              </a:spcAft>
              <a:buNone/>
            </a:pPr>
            <a:r>
              <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65375"/>
            <a:ext cx="8520600" cy="5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720"/>
              <a:t>Future Plans</a:t>
            </a:r>
            <a:endParaRPr b="1" sz="2720"/>
          </a:p>
        </p:txBody>
      </p:sp>
      <p:sp>
        <p:nvSpPr>
          <p:cNvPr id="122" name="Google Shape;122;p23"/>
          <p:cNvSpPr txBox="1"/>
          <p:nvPr>
            <p:ph idx="1" type="body"/>
          </p:nvPr>
        </p:nvSpPr>
        <p:spPr>
          <a:xfrm>
            <a:off x="311700" y="501275"/>
            <a:ext cx="8520600" cy="45006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38461"/>
              <a:buAutoNum type="arabicPeriod"/>
            </a:pPr>
            <a:r>
              <a:rPr lang="en-GB" sz="1300">
                <a:solidFill>
                  <a:srgbClr val="2591DC"/>
                </a:solidFill>
                <a:highlight>
                  <a:srgbClr val="FFFFFF"/>
                </a:highlight>
                <a:uFill>
                  <a:noFill/>
                </a:uFill>
                <a:hlinkClick r:id="rId3">
                  <a:extLst>
                    <a:ext uri="{A12FA001-AC4F-418D-AE19-62706E023703}">
                      <ahyp:hlinkClr val="tx"/>
                    </a:ext>
                  </a:extLst>
                </a:hlinkClick>
              </a:rPr>
              <a:t>Apollo Hospitals</a:t>
            </a:r>
            <a:r>
              <a:rPr lang="en-GB" sz="1300">
                <a:solidFill>
                  <a:schemeClr val="dk1"/>
                </a:solidFill>
                <a:highlight>
                  <a:srgbClr val="FFFFFF"/>
                </a:highlight>
              </a:rPr>
              <a:t> Enterprises (AHEL) is planning to raise around Rs 1,500 crore in the next two months to support its inorganic growth and strengthen balance sheet and its digital platform</a:t>
            </a:r>
            <a:endParaRPr sz="1300">
              <a:solidFill>
                <a:schemeClr val="dk1"/>
              </a:solidFill>
              <a:highlight>
                <a:srgbClr val="FFFFFF"/>
              </a:highlight>
            </a:endParaRPr>
          </a:p>
          <a:p>
            <a:pPr indent="0" lvl="0" marL="0" rtl="0" algn="l">
              <a:spcBef>
                <a:spcPts val="1200"/>
              </a:spcBef>
              <a:spcAft>
                <a:spcPts val="0"/>
              </a:spcAft>
              <a:buNone/>
            </a:pPr>
            <a:r>
              <a:t/>
            </a:r>
            <a:endParaRPr sz="1300">
              <a:solidFill>
                <a:schemeClr val="dk1"/>
              </a:solidFill>
              <a:highlight>
                <a:srgbClr val="FFFFFF"/>
              </a:highlight>
            </a:endParaRPr>
          </a:p>
          <a:p>
            <a:pPr indent="0" lvl="0" marL="0" rtl="0" algn="l">
              <a:spcBef>
                <a:spcPts val="1200"/>
              </a:spcBef>
              <a:spcAft>
                <a:spcPts val="0"/>
              </a:spcAft>
              <a:buNone/>
            </a:pPr>
            <a:r>
              <a:t/>
            </a:r>
            <a:endParaRPr sz="1300">
              <a:solidFill>
                <a:schemeClr val="dk1"/>
              </a:solidFill>
              <a:highlight>
                <a:srgbClr val="FFFFFF"/>
              </a:highlight>
            </a:endParaRPr>
          </a:p>
          <a:p>
            <a:pPr indent="0" lvl="0" marL="0" rtl="0" algn="l">
              <a:spcBef>
                <a:spcPts val="1200"/>
              </a:spcBef>
              <a:spcAft>
                <a:spcPts val="0"/>
              </a:spcAft>
              <a:buNone/>
            </a:pPr>
            <a:r>
              <a:t/>
            </a:r>
            <a:endParaRPr sz="1300">
              <a:solidFill>
                <a:schemeClr val="dk1"/>
              </a:solidFill>
              <a:highlight>
                <a:srgbClr val="FFFFFF"/>
              </a:highlight>
            </a:endParaRPr>
          </a:p>
          <a:p>
            <a:pPr indent="0" lvl="0" marL="0" rtl="0" algn="l">
              <a:spcBef>
                <a:spcPts val="1200"/>
              </a:spcBef>
              <a:spcAft>
                <a:spcPts val="0"/>
              </a:spcAft>
              <a:buNone/>
            </a:pPr>
            <a:r>
              <a:t/>
            </a:r>
            <a:endParaRPr sz="1300">
              <a:solidFill>
                <a:schemeClr val="dk1"/>
              </a:solidFill>
              <a:highlight>
                <a:srgbClr val="FFFFFF"/>
              </a:highlight>
            </a:endParaRPr>
          </a:p>
          <a:p>
            <a:pPr indent="0" lvl="0" marL="0" rtl="0" algn="l">
              <a:spcBef>
                <a:spcPts val="1200"/>
              </a:spcBef>
              <a:spcAft>
                <a:spcPts val="0"/>
              </a:spcAft>
              <a:buNone/>
            </a:pPr>
            <a:r>
              <a:t/>
            </a:r>
            <a:endParaRPr sz="1300">
              <a:solidFill>
                <a:schemeClr val="dk1"/>
              </a:solidFill>
              <a:highlight>
                <a:srgbClr val="FFFFFF"/>
              </a:highlight>
            </a:endParaRPr>
          </a:p>
          <a:p>
            <a:pPr indent="0" lvl="0" marL="0" rtl="0" algn="l">
              <a:spcBef>
                <a:spcPts val="1200"/>
              </a:spcBef>
              <a:spcAft>
                <a:spcPts val="0"/>
              </a:spcAft>
              <a:buNone/>
            </a:pPr>
            <a:r>
              <a:t/>
            </a:r>
            <a:endParaRPr sz="1300">
              <a:solidFill>
                <a:schemeClr val="dk1"/>
              </a:solidFill>
              <a:highlight>
                <a:srgbClr val="FFFFFF"/>
              </a:highlight>
            </a:endParaRPr>
          </a:p>
          <a:p>
            <a:pPr indent="0" lvl="0" marL="0" rtl="0" algn="l">
              <a:spcBef>
                <a:spcPts val="1200"/>
              </a:spcBef>
              <a:spcAft>
                <a:spcPts val="0"/>
              </a:spcAft>
              <a:buNone/>
            </a:pPr>
            <a:r>
              <a:t/>
            </a:r>
            <a:endParaRPr sz="1300">
              <a:solidFill>
                <a:schemeClr val="dk1"/>
              </a:solidFill>
              <a:highlight>
                <a:srgbClr val="FFFFFF"/>
              </a:highlight>
            </a:endParaRPr>
          </a:p>
          <a:p>
            <a:pPr indent="-317182" lvl="0" marL="457200" rtl="0" algn="l">
              <a:spcBef>
                <a:spcPts val="1200"/>
              </a:spcBef>
              <a:spcAft>
                <a:spcPts val="0"/>
              </a:spcAft>
              <a:buSzPct val="120000"/>
              <a:buAutoNum type="arabicPeriod"/>
            </a:pPr>
            <a:r>
              <a:rPr lang="en-GB" sz="1500">
                <a:solidFill>
                  <a:schemeClr val="dk1"/>
                </a:solidFill>
                <a:highlight>
                  <a:srgbClr val="FFFFFF"/>
                </a:highlight>
                <a:latin typeface="Lora"/>
                <a:ea typeface="Lora"/>
                <a:cs typeface="Lora"/>
                <a:sym typeface="Lora"/>
              </a:rPr>
              <a:t>Apollo Hospitals' plans about expanding its digital business, which is touted to be the fastest growing</a:t>
            </a:r>
            <a:endParaRPr sz="1500">
              <a:solidFill>
                <a:schemeClr val="dk1"/>
              </a:solidFill>
              <a:highlight>
                <a:srgbClr val="FFFFFF"/>
              </a:highlight>
              <a:latin typeface="Lora"/>
              <a:ea typeface="Lora"/>
              <a:cs typeface="Lora"/>
              <a:sym typeface="Lora"/>
            </a:endParaRPr>
          </a:p>
          <a:p>
            <a:pPr indent="-317182" lvl="0" marL="457200" rtl="0" algn="l">
              <a:spcBef>
                <a:spcPts val="0"/>
              </a:spcBef>
              <a:spcAft>
                <a:spcPts val="0"/>
              </a:spcAft>
              <a:buClr>
                <a:schemeClr val="dk1"/>
              </a:buClr>
              <a:buSzPct val="138461"/>
              <a:buFont typeface="Lora"/>
              <a:buAutoNum type="arabicPeriod"/>
            </a:pPr>
            <a:r>
              <a:rPr lang="en-GB" sz="1300">
                <a:solidFill>
                  <a:schemeClr val="dk1"/>
                </a:solidFill>
                <a:highlight>
                  <a:srgbClr val="FFFFFF"/>
                </a:highlight>
                <a:latin typeface="Montserrat"/>
                <a:ea typeface="Montserrat"/>
                <a:cs typeface="Montserrat"/>
                <a:sym typeface="Montserrat"/>
              </a:rPr>
              <a:t>Chennai-based corporate hospital network, Apollo Hospitals is planning to expand its reach in the east and north geographies of the country by acquiring small and mid-sized hospitals, further adding to its portfolio of healthcare facilities.</a:t>
            </a:r>
            <a:endParaRPr sz="1300">
              <a:solidFill>
                <a:schemeClr val="dk1"/>
              </a:solidFill>
              <a:highlight>
                <a:srgbClr val="FFFFFF"/>
              </a:highlight>
              <a:latin typeface="Montserrat"/>
              <a:ea typeface="Montserrat"/>
              <a:cs typeface="Montserrat"/>
              <a:sym typeface="Montserrat"/>
            </a:endParaRPr>
          </a:p>
          <a:p>
            <a:pPr indent="-317182" lvl="0" marL="457200" rtl="0" algn="l">
              <a:spcBef>
                <a:spcPts val="0"/>
              </a:spcBef>
              <a:spcAft>
                <a:spcPts val="0"/>
              </a:spcAft>
              <a:buClr>
                <a:schemeClr val="dk1"/>
              </a:buClr>
              <a:buSzPct val="138461"/>
              <a:buFont typeface="Montserrat"/>
              <a:buAutoNum type="arabicPeriod"/>
            </a:pPr>
            <a:r>
              <a:rPr lang="en-GB" sz="1300">
                <a:solidFill>
                  <a:schemeClr val="dk1"/>
                </a:solidFill>
                <a:highlight>
                  <a:srgbClr val="FFFFFF"/>
                </a:highlight>
                <a:latin typeface="Montserrat"/>
                <a:ea typeface="Montserrat"/>
                <a:cs typeface="Montserrat"/>
                <a:sym typeface="Montserrat"/>
              </a:rPr>
              <a:t>The company has crossed the 5 million registered user mark for digital platform Apollo 24/7, undertaking more than 2,600 teleconsultations every day. It has plans to further increase emphasis on digitisation, automation and robotics in line with global best care practices and expands capabilities in Artificial Intelligence in preventive health and clinical decision support.</a:t>
            </a:r>
            <a:endParaRPr>
              <a:solidFill>
                <a:schemeClr val="dk1"/>
              </a:solidFill>
              <a:highlight>
                <a:srgbClr val="FFFFFF"/>
              </a:highlight>
              <a:latin typeface="Montserrat"/>
              <a:ea typeface="Montserrat"/>
              <a:cs typeface="Montserrat"/>
              <a:sym typeface="Montserrat"/>
            </a:endParaRPr>
          </a:p>
          <a:p>
            <a:pPr indent="0" lvl="0" marL="0" rtl="0" algn="l">
              <a:spcBef>
                <a:spcPts val="1200"/>
              </a:spcBef>
              <a:spcAft>
                <a:spcPts val="1200"/>
              </a:spcAft>
              <a:buNone/>
            </a:pPr>
            <a:r>
              <a:t/>
            </a:r>
            <a:endParaRPr sz="1700">
              <a:solidFill>
                <a:schemeClr val="dk1"/>
              </a:solidFill>
              <a:highlight>
                <a:srgbClr val="FFFFFF"/>
              </a:highlight>
            </a:endParaRPr>
          </a:p>
        </p:txBody>
      </p:sp>
      <p:pic>
        <p:nvPicPr>
          <p:cNvPr id="123" name="Google Shape;123;p23"/>
          <p:cNvPicPr preferRelativeResize="0"/>
          <p:nvPr/>
        </p:nvPicPr>
        <p:blipFill>
          <a:blip r:embed="rId4">
            <a:alphaModFix/>
          </a:blip>
          <a:stretch>
            <a:fillRect/>
          </a:stretch>
        </p:blipFill>
        <p:spPr>
          <a:xfrm>
            <a:off x="4424275" y="980750"/>
            <a:ext cx="2812700" cy="202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Quantitative</a:t>
            </a:r>
            <a:r>
              <a:rPr b="1" lang="en-GB"/>
              <a:t> Analysis</a:t>
            </a:r>
            <a:endParaRPr b="1"/>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1" lang="en-GB" sz="2000"/>
              <a:t>Profit Growth in Last 5 years</a:t>
            </a:r>
            <a:endParaRPr b="1" sz="2000"/>
          </a:p>
          <a:p>
            <a:pPr indent="0" lvl="0" marL="457200" rtl="0" algn="l">
              <a:spcBef>
                <a:spcPts val="1200"/>
              </a:spcBef>
              <a:spcAft>
                <a:spcPts val="1200"/>
              </a:spcAft>
              <a:buNone/>
            </a:pPr>
            <a:r>
              <a:t/>
            </a:r>
            <a:endParaRPr b="1" sz="2000"/>
          </a:p>
        </p:txBody>
      </p:sp>
      <p:pic>
        <p:nvPicPr>
          <p:cNvPr id="130" name="Google Shape;130;p24"/>
          <p:cNvPicPr preferRelativeResize="0"/>
          <p:nvPr/>
        </p:nvPicPr>
        <p:blipFill>
          <a:blip r:embed="rId3">
            <a:alphaModFix/>
          </a:blip>
          <a:stretch>
            <a:fillRect/>
          </a:stretch>
        </p:blipFill>
        <p:spPr>
          <a:xfrm>
            <a:off x="311700" y="1532750"/>
            <a:ext cx="8591349" cy="572700"/>
          </a:xfrm>
          <a:prstGeom prst="rect">
            <a:avLst/>
          </a:prstGeom>
          <a:noFill/>
          <a:ln>
            <a:noFill/>
          </a:ln>
        </p:spPr>
      </p:pic>
      <p:pic>
        <p:nvPicPr>
          <p:cNvPr id="131" name="Google Shape;131;p24"/>
          <p:cNvPicPr preferRelativeResize="0"/>
          <p:nvPr/>
        </p:nvPicPr>
        <p:blipFill>
          <a:blip r:embed="rId4">
            <a:alphaModFix/>
          </a:blip>
          <a:stretch>
            <a:fillRect/>
          </a:stretch>
        </p:blipFill>
        <p:spPr>
          <a:xfrm>
            <a:off x="311700" y="2190575"/>
            <a:ext cx="8591351" cy="393675"/>
          </a:xfrm>
          <a:prstGeom prst="rect">
            <a:avLst/>
          </a:prstGeom>
          <a:noFill/>
          <a:ln>
            <a:noFill/>
          </a:ln>
        </p:spPr>
      </p:pic>
      <p:pic>
        <p:nvPicPr>
          <p:cNvPr id="132" name="Google Shape;132;p24"/>
          <p:cNvPicPr preferRelativeResize="0"/>
          <p:nvPr/>
        </p:nvPicPr>
        <p:blipFill>
          <a:blip r:embed="rId5">
            <a:alphaModFix/>
          </a:blip>
          <a:stretch>
            <a:fillRect/>
          </a:stretch>
        </p:blipFill>
        <p:spPr>
          <a:xfrm>
            <a:off x="359450" y="2571750"/>
            <a:ext cx="8520599" cy="767700"/>
          </a:xfrm>
          <a:prstGeom prst="rect">
            <a:avLst/>
          </a:prstGeom>
          <a:noFill/>
          <a:ln>
            <a:noFill/>
          </a:ln>
        </p:spPr>
      </p:pic>
      <p:pic>
        <p:nvPicPr>
          <p:cNvPr id="133" name="Google Shape;133;p24"/>
          <p:cNvPicPr preferRelativeResize="0"/>
          <p:nvPr/>
        </p:nvPicPr>
        <p:blipFill>
          <a:blip r:embed="rId6">
            <a:alphaModFix/>
          </a:blip>
          <a:stretch>
            <a:fillRect/>
          </a:stretch>
        </p:blipFill>
        <p:spPr>
          <a:xfrm>
            <a:off x="359450" y="3431925"/>
            <a:ext cx="8520600" cy="39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Profit and Sales Graph</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4522350" y="860875"/>
            <a:ext cx="4598626" cy="4295325"/>
          </a:xfrm>
          <a:prstGeom prst="rect">
            <a:avLst/>
          </a:prstGeom>
          <a:noFill/>
          <a:ln>
            <a:noFill/>
          </a:ln>
        </p:spPr>
      </p:pic>
      <p:pic>
        <p:nvPicPr>
          <p:cNvPr id="141" name="Google Shape;141;p25"/>
          <p:cNvPicPr preferRelativeResize="0"/>
          <p:nvPr/>
        </p:nvPicPr>
        <p:blipFill>
          <a:blip r:embed="rId4">
            <a:alphaModFix/>
          </a:blip>
          <a:stretch>
            <a:fillRect/>
          </a:stretch>
        </p:blipFill>
        <p:spPr>
          <a:xfrm>
            <a:off x="261525" y="904475"/>
            <a:ext cx="4075575" cy="423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30775"/>
            <a:ext cx="8520600" cy="88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Profitability Ratio of previous 5 years</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6"/>
          <p:cNvPicPr preferRelativeResize="0"/>
          <p:nvPr/>
        </p:nvPicPr>
        <p:blipFill>
          <a:blip r:embed="rId3">
            <a:alphaModFix/>
          </a:blip>
          <a:stretch>
            <a:fillRect/>
          </a:stretch>
        </p:blipFill>
        <p:spPr>
          <a:xfrm>
            <a:off x="98075" y="847000"/>
            <a:ext cx="9002325" cy="402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Leverage Ratio</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7"/>
          <p:cNvPicPr preferRelativeResize="0"/>
          <p:nvPr/>
        </p:nvPicPr>
        <p:blipFill>
          <a:blip r:embed="rId3">
            <a:alphaModFix/>
          </a:blip>
          <a:stretch>
            <a:fillRect/>
          </a:stretch>
        </p:blipFill>
        <p:spPr>
          <a:xfrm>
            <a:off x="93775" y="1004113"/>
            <a:ext cx="5758075" cy="3601900"/>
          </a:xfrm>
          <a:prstGeom prst="rect">
            <a:avLst/>
          </a:prstGeom>
          <a:noFill/>
          <a:ln>
            <a:noFill/>
          </a:ln>
        </p:spPr>
      </p:pic>
      <p:pic>
        <p:nvPicPr>
          <p:cNvPr id="156" name="Google Shape;156;p27"/>
          <p:cNvPicPr preferRelativeResize="0"/>
          <p:nvPr/>
        </p:nvPicPr>
        <p:blipFill>
          <a:blip r:embed="rId4">
            <a:alphaModFix/>
          </a:blip>
          <a:stretch>
            <a:fillRect/>
          </a:stretch>
        </p:blipFill>
        <p:spPr>
          <a:xfrm>
            <a:off x="5851850" y="1427550"/>
            <a:ext cx="3247350" cy="30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Management Efficiency Ratio</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8"/>
          <p:cNvPicPr preferRelativeResize="0"/>
          <p:nvPr/>
        </p:nvPicPr>
        <p:blipFill>
          <a:blip r:embed="rId3">
            <a:alphaModFix/>
          </a:blip>
          <a:stretch>
            <a:fillRect/>
          </a:stretch>
        </p:blipFill>
        <p:spPr>
          <a:xfrm>
            <a:off x="311702" y="1152475"/>
            <a:ext cx="8002900" cy="1885950"/>
          </a:xfrm>
          <a:prstGeom prst="rect">
            <a:avLst/>
          </a:prstGeom>
          <a:noFill/>
          <a:ln>
            <a:noFill/>
          </a:ln>
        </p:spPr>
      </p:pic>
      <p:pic>
        <p:nvPicPr>
          <p:cNvPr id="164" name="Google Shape;164;p28"/>
          <p:cNvPicPr preferRelativeResize="0"/>
          <p:nvPr/>
        </p:nvPicPr>
        <p:blipFill>
          <a:blip r:embed="rId4">
            <a:alphaModFix/>
          </a:blip>
          <a:stretch>
            <a:fillRect/>
          </a:stretch>
        </p:blipFill>
        <p:spPr>
          <a:xfrm>
            <a:off x="4304400" y="1152475"/>
            <a:ext cx="4010200" cy="269825"/>
          </a:xfrm>
          <a:prstGeom prst="rect">
            <a:avLst/>
          </a:prstGeom>
          <a:noFill/>
          <a:ln>
            <a:noFill/>
          </a:ln>
        </p:spPr>
      </p:pic>
      <p:pic>
        <p:nvPicPr>
          <p:cNvPr id="165" name="Google Shape;165;p28"/>
          <p:cNvPicPr preferRelativeResize="0"/>
          <p:nvPr/>
        </p:nvPicPr>
        <p:blipFill>
          <a:blip r:embed="rId5">
            <a:alphaModFix/>
          </a:blip>
          <a:stretch>
            <a:fillRect/>
          </a:stretch>
        </p:blipFill>
        <p:spPr>
          <a:xfrm>
            <a:off x="311700" y="3038425"/>
            <a:ext cx="8002900" cy="266700"/>
          </a:xfrm>
          <a:prstGeom prst="rect">
            <a:avLst/>
          </a:prstGeom>
          <a:noFill/>
          <a:ln>
            <a:noFill/>
          </a:ln>
        </p:spPr>
      </p:pic>
      <p:pic>
        <p:nvPicPr>
          <p:cNvPr id="166" name="Google Shape;166;p28"/>
          <p:cNvPicPr preferRelativeResize="0"/>
          <p:nvPr/>
        </p:nvPicPr>
        <p:blipFill>
          <a:blip r:embed="rId6">
            <a:alphaModFix/>
          </a:blip>
          <a:stretch>
            <a:fillRect/>
          </a:stretch>
        </p:blipFill>
        <p:spPr>
          <a:xfrm>
            <a:off x="928700" y="3305125"/>
            <a:ext cx="5566050" cy="175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Valuation Ratio of Company and Sector</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whole health market is growing at significant rate after the Covid time as people gets more concerned towards their health issues and the its effect can also be seen in the health companies stocks</a:t>
            </a:r>
            <a:endParaRPr/>
          </a:p>
        </p:txBody>
      </p:sp>
      <p:pic>
        <p:nvPicPr>
          <p:cNvPr id="173" name="Google Shape;173;p29"/>
          <p:cNvPicPr preferRelativeResize="0"/>
          <p:nvPr/>
        </p:nvPicPr>
        <p:blipFill rotWithShape="1">
          <a:blip r:embed="rId3">
            <a:alphaModFix/>
          </a:blip>
          <a:srcRect b="0" l="0" r="50583" t="-7319"/>
          <a:stretch/>
        </p:blipFill>
        <p:spPr>
          <a:xfrm>
            <a:off x="794650" y="2304950"/>
            <a:ext cx="4210650" cy="815150"/>
          </a:xfrm>
          <a:prstGeom prst="rect">
            <a:avLst/>
          </a:prstGeom>
          <a:noFill/>
          <a:ln>
            <a:noFill/>
          </a:ln>
        </p:spPr>
      </p:pic>
      <p:pic>
        <p:nvPicPr>
          <p:cNvPr id="174" name="Google Shape;174;p29"/>
          <p:cNvPicPr preferRelativeResize="0"/>
          <p:nvPr/>
        </p:nvPicPr>
        <p:blipFill rotWithShape="1">
          <a:blip r:embed="rId3">
            <a:alphaModFix/>
          </a:blip>
          <a:srcRect b="0" l="49400" r="0" t="0"/>
          <a:stretch/>
        </p:blipFill>
        <p:spPr>
          <a:xfrm>
            <a:off x="615300" y="3169800"/>
            <a:ext cx="4693600" cy="815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Peer Comparison</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Apollo Company has highest market share but </a:t>
            </a:r>
            <a:r>
              <a:rPr lang="en-GB"/>
              <a:t>there are some significant peers.</a:t>
            </a:r>
            <a:endParaRPr/>
          </a:p>
          <a:p>
            <a:pPr indent="0" lvl="0" marL="0" rtl="0" algn="l">
              <a:spcBef>
                <a:spcPts val="1200"/>
              </a:spcBef>
              <a:spcAft>
                <a:spcPts val="0"/>
              </a:spcAft>
              <a:buNone/>
            </a:pPr>
            <a:r>
              <a:t/>
            </a:r>
            <a:endParaRPr b="1" sz="2100"/>
          </a:p>
          <a:p>
            <a:pPr indent="0" lvl="0" marL="0" rtl="0" algn="l">
              <a:spcBef>
                <a:spcPts val="1200"/>
              </a:spcBef>
              <a:spcAft>
                <a:spcPts val="0"/>
              </a:spcAft>
              <a:buNone/>
            </a:pPr>
            <a:r>
              <a:t/>
            </a:r>
            <a:endParaRPr b="1" sz="2100"/>
          </a:p>
          <a:p>
            <a:pPr indent="0" lvl="0" marL="0" rtl="0" algn="l">
              <a:spcBef>
                <a:spcPts val="1200"/>
              </a:spcBef>
              <a:spcAft>
                <a:spcPts val="0"/>
              </a:spcAft>
              <a:buNone/>
            </a:pPr>
            <a:r>
              <a:rPr b="1" lang="en-GB" sz="2100"/>
              <a:t>Financial Ratio Comparison with peers</a:t>
            </a:r>
            <a:endParaRPr b="1" sz="2100"/>
          </a:p>
          <a:p>
            <a:pPr indent="0" lvl="0" marL="0" rtl="0" algn="l">
              <a:spcBef>
                <a:spcPts val="1200"/>
              </a:spcBef>
              <a:spcAft>
                <a:spcPts val="1200"/>
              </a:spcAft>
              <a:buNone/>
            </a:pPr>
            <a:r>
              <a:t/>
            </a:r>
            <a:endParaRPr b="1" sz="2100"/>
          </a:p>
        </p:txBody>
      </p:sp>
      <p:pic>
        <p:nvPicPr>
          <p:cNvPr id="181" name="Google Shape;181;p30"/>
          <p:cNvPicPr preferRelativeResize="0"/>
          <p:nvPr/>
        </p:nvPicPr>
        <p:blipFill>
          <a:blip r:embed="rId3">
            <a:alphaModFix/>
          </a:blip>
          <a:stretch>
            <a:fillRect/>
          </a:stretch>
        </p:blipFill>
        <p:spPr>
          <a:xfrm>
            <a:off x="311700" y="3476200"/>
            <a:ext cx="8209949" cy="1667300"/>
          </a:xfrm>
          <a:prstGeom prst="rect">
            <a:avLst/>
          </a:prstGeom>
          <a:noFill/>
          <a:ln>
            <a:noFill/>
          </a:ln>
        </p:spPr>
      </p:pic>
      <p:pic>
        <p:nvPicPr>
          <p:cNvPr id="182" name="Google Shape;182;p30"/>
          <p:cNvPicPr preferRelativeResize="0"/>
          <p:nvPr/>
        </p:nvPicPr>
        <p:blipFill>
          <a:blip r:embed="rId4">
            <a:alphaModFix/>
          </a:blip>
          <a:stretch>
            <a:fillRect/>
          </a:stretch>
        </p:blipFill>
        <p:spPr>
          <a:xfrm>
            <a:off x="1176925" y="1460225"/>
            <a:ext cx="5960775" cy="15713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Concerns</a:t>
            </a:r>
            <a:endParaRPr/>
          </a:p>
        </p:txBody>
      </p:sp>
      <p:sp>
        <p:nvSpPr>
          <p:cNvPr id="188" name="Google Shape;188;p31"/>
          <p:cNvSpPr txBox="1"/>
          <p:nvPr>
            <p:ph idx="1" type="body"/>
          </p:nvPr>
        </p:nvSpPr>
        <p:spPr>
          <a:xfrm>
            <a:off x="311700" y="1152475"/>
            <a:ext cx="8520600" cy="3925800"/>
          </a:xfrm>
          <a:prstGeom prst="rect">
            <a:avLst/>
          </a:prstGeom>
        </p:spPr>
        <p:txBody>
          <a:bodyPr anchorCtr="0" anchor="t" bIns="91425" lIns="91425" spcFirstLastPara="1" rIns="91425" wrap="square" tIns="91425">
            <a:normAutofit lnSpcReduction="20000"/>
          </a:bodyPr>
          <a:lstStyle/>
          <a:p>
            <a:pPr indent="0" lvl="0" marL="0" rtl="0" algn="l">
              <a:lnSpc>
                <a:spcPct val="163043"/>
              </a:lnSpc>
              <a:spcBef>
                <a:spcPts val="0"/>
              </a:spcBef>
              <a:spcAft>
                <a:spcPts val="0"/>
              </a:spcAft>
              <a:buClr>
                <a:schemeClr val="dk1"/>
              </a:buClr>
              <a:buSzPts val="1100"/>
              <a:buFont typeface="Arial"/>
              <a:buNone/>
            </a:pPr>
            <a:r>
              <a:rPr lang="en-GB" sz="3300">
                <a:solidFill>
                  <a:schemeClr val="dk1"/>
                </a:solidFill>
                <a:highlight>
                  <a:srgbClr val="FFFFFF"/>
                </a:highlight>
                <a:latin typeface="Georgia"/>
                <a:ea typeface="Georgia"/>
                <a:cs typeface="Georgia"/>
                <a:sym typeface="Georgia"/>
              </a:rPr>
              <a:t>Apollo Hospitals is a healthy option for long-term investors as per </a:t>
            </a:r>
            <a:endParaRPr sz="3300">
              <a:solidFill>
                <a:schemeClr val="dk1"/>
              </a:solidFill>
              <a:highlight>
                <a:srgbClr val="FFFFFF"/>
              </a:highlight>
              <a:latin typeface="Georgia"/>
              <a:ea typeface="Georgia"/>
              <a:cs typeface="Georgia"/>
              <a:sym typeface="Georgia"/>
            </a:endParaRPr>
          </a:p>
          <a:p>
            <a:pPr indent="0" lvl="0" marL="0" rtl="0" algn="l">
              <a:lnSpc>
                <a:spcPct val="88235"/>
              </a:lnSpc>
              <a:spcBef>
                <a:spcPts val="600"/>
              </a:spcBef>
              <a:spcAft>
                <a:spcPts val="0"/>
              </a:spcAft>
              <a:buNone/>
            </a:pPr>
            <a:r>
              <a:rPr lang="en-GB" sz="1700">
                <a:solidFill>
                  <a:schemeClr val="dk1"/>
                </a:solidFill>
                <a:highlight>
                  <a:srgbClr val="FFFFFF"/>
                </a:highlight>
              </a:rPr>
              <a:t>Expansion potential in digital platform, steady growth in traditional business and value unlocking in pharmacy segment are key positives.</a:t>
            </a:r>
            <a:endParaRPr sz="1700">
              <a:solidFill>
                <a:schemeClr val="dk1"/>
              </a:solidFill>
              <a:highlight>
                <a:srgbClr val="FFFFFF"/>
              </a:highlight>
            </a:endParaRPr>
          </a:p>
          <a:p>
            <a:pPr indent="0" lvl="0" marL="0" marR="190500" rtl="0" algn="l">
              <a:lnSpc>
                <a:spcPct val="155555"/>
              </a:lnSpc>
              <a:spcBef>
                <a:spcPts val="400"/>
              </a:spcBef>
              <a:spcAft>
                <a:spcPts val="0"/>
              </a:spcAft>
              <a:buNone/>
            </a:pPr>
            <a:r>
              <a:rPr lang="en-GB" sz="1874">
                <a:solidFill>
                  <a:schemeClr val="accent2"/>
                </a:solidFill>
                <a:highlight>
                  <a:srgbClr val="FFFFFF"/>
                </a:highlight>
                <a:latin typeface="Times New Roman"/>
                <a:ea typeface="Times New Roman"/>
                <a:cs typeface="Times New Roman"/>
                <a:sym typeface="Times New Roman"/>
              </a:rPr>
              <a:t>Analysts expect standalone pharmacy additions, rising sales of private labels (own brands), separation of pharmacy front-end business, focus on online pharmacy business to continue driving growth, and helping margin expansions.</a:t>
            </a:r>
            <a:endParaRPr sz="1874">
              <a:solidFill>
                <a:schemeClr val="accent2"/>
              </a:solidFill>
              <a:highlight>
                <a:srgbClr val="FFFFFF"/>
              </a:highlight>
              <a:latin typeface="Times New Roman"/>
              <a:ea typeface="Times New Roman"/>
              <a:cs typeface="Times New Roman"/>
              <a:sym typeface="Times New Roman"/>
            </a:endParaRPr>
          </a:p>
          <a:p>
            <a:pPr indent="0" lvl="0" marL="152400" rtl="0" algn="l">
              <a:lnSpc>
                <a:spcPct val="133000"/>
              </a:lnSpc>
              <a:spcBef>
                <a:spcPts val="0"/>
              </a:spcBef>
              <a:spcAft>
                <a:spcPts val="0"/>
              </a:spcAft>
              <a:buClr>
                <a:schemeClr val="dk1"/>
              </a:buClr>
              <a:buSzPts val="1100"/>
              <a:buFont typeface="Arial"/>
              <a:buNone/>
            </a:pPr>
            <a:r>
              <a:rPr b="1" lang="en-GB" sz="1650">
                <a:solidFill>
                  <a:schemeClr val="dk1"/>
                </a:solidFill>
                <a:highlight>
                  <a:srgbClr val="FFFFFF"/>
                </a:highlight>
              </a:rPr>
              <a:t>Analysts have suggested that investors can buy this stock</a:t>
            </a:r>
            <a:endParaRPr b="1" sz="1650">
              <a:solidFill>
                <a:schemeClr val="dk1"/>
              </a:solidFill>
              <a:highlight>
                <a:srgbClr val="FFFFFF"/>
              </a:highlight>
            </a:endParaRPr>
          </a:p>
          <a:p>
            <a:pPr indent="0" lvl="0" marL="0" rtl="0" algn="l">
              <a:spcBef>
                <a:spcPts val="0"/>
              </a:spcBef>
              <a:spcAft>
                <a:spcPts val="1200"/>
              </a:spcAft>
              <a:buNone/>
            </a:pPr>
            <a:r>
              <a:t/>
            </a:r>
            <a:endParaRPr sz="1874">
              <a:solidFill>
                <a:schemeClr val="accent2"/>
              </a:solidFill>
              <a:highlight>
                <a:srgbClr val="FFFFFF"/>
              </a:highlight>
              <a:latin typeface="Times New Roman"/>
              <a:ea typeface="Times New Roman"/>
              <a:cs typeface="Times New Roman"/>
              <a:sym typeface="Times New Roman"/>
            </a:endParaRPr>
          </a:p>
        </p:txBody>
      </p:sp>
      <p:pic>
        <p:nvPicPr>
          <p:cNvPr descr="logo" id="189" name="Google Shape;189;p31"/>
          <p:cNvPicPr preferRelativeResize="0"/>
          <p:nvPr/>
        </p:nvPicPr>
        <p:blipFill>
          <a:blip r:embed="rId3">
            <a:alphaModFix/>
          </a:blip>
          <a:stretch>
            <a:fillRect/>
          </a:stretch>
        </p:blipFill>
        <p:spPr>
          <a:xfrm>
            <a:off x="5361275" y="1830750"/>
            <a:ext cx="2680900" cy="632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39750"/>
            <a:ext cx="8520600" cy="7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20"/>
              <a:t>Qualitative</a:t>
            </a:r>
            <a:r>
              <a:rPr lang="en-GB" sz="2720"/>
              <a:t> Analysis</a:t>
            </a:r>
            <a:endParaRPr sz="3020"/>
          </a:p>
        </p:txBody>
      </p:sp>
      <p:sp>
        <p:nvSpPr>
          <p:cNvPr id="64" name="Google Shape;64;p14"/>
          <p:cNvSpPr txBox="1"/>
          <p:nvPr>
            <p:ph idx="1" type="body"/>
          </p:nvPr>
        </p:nvSpPr>
        <p:spPr>
          <a:xfrm>
            <a:off x="311700" y="773700"/>
            <a:ext cx="8520600" cy="41082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GB" sz="3663"/>
              <a:t>I am going to do the equity research on </a:t>
            </a:r>
            <a:r>
              <a:rPr b="1" lang="en-GB" sz="4163">
                <a:solidFill>
                  <a:schemeClr val="dk1"/>
                </a:solidFill>
                <a:highlight>
                  <a:srgbClr val="FFFFFF"/>
                </a:highlight>
              </a:rPr>
              <a:t>Apollo Hospitals Enterprise Ltd </a:t>
            </a:r>
            <a:r>
              <a:rPr lang="en-GB" sz="4163">
                <a:solidFill>
                  <a:schemeClr val="dk1"/>
                </a:solidFill>
                <a:highlight>
                  <a:srgbClr val="FFFFFF"/>
                </a:highlight>
              </a:rPr>
              <a:t>being a leading company in providing healthcare facilities.</a:t>
            </a:r>
            <a:r>
              <a:rPr lang="en-GB" sz="2913">
                <a:solidFill>
                  <a:srgbClr val="535B62"/>
                </a:solidFill>
                <a:highlight>
                  <a:srgbClr val="FFFFFF"/>
                </a:highlight>
              </a:rPr>
              <a:t> </a:t>
            </a:r>
            <a:r>
              <a:rPr lang="en-GB" sz="3513">
                <a:solidFill>
                  <a:srgbClr val="535B62"/>
                </a:solidFill>
                <a:highlight>
                  <a:srgbClr val="FFFFFF"/>
                </a:highlight>
              </a:rPr>
              <a:t>The Company is engaged in offering healthcare services and operating as standalone pharmacies with operations worldwide.</a:t>
            </a:r>
            <a:endParaRPr sz="3513">
              <a:solidFill>
                <a:srgbClr val="535B62"/>
              </a:solidFill>
              <a:highlight>
                <a:srgbClr val="FFFFFF"/>
              </a:highlight>
            </a:endParaRPr>
          </a:p>
          <a:p>
            <a:pPr indent="0" lvl="0" marL="0" rtl="0" algn="l">
              <a:spcBef>
                <a:spcPts val="1200"/>
              </a:spcBef>
              <a:spcAft>
                <a:spcPts val="0"/>
              </a:spcAft>
              <a:buNone/>
            </a:pPr>
            <a:r>
              <a:t/>
            </a:r>
            <a:endParaRPr sz="2120">
              <a:solidFill>
                <a:srgbClr val="535B62"/>
              </a:solidFill>
              <a:highlight>
                <a:srgbClr val="FFFFFF"/>
              </a:highlight>
            </a:endParaRPr>
          </a:p>
          <a:p>
            <a:pPr indent="0" lvl="0" marL="0" rtl="0" algn="l">
              <a:spcBef>
                <a:spcPts val="1200"/>
              </a:spcBef>
              <a:spcAft>
                <a:spcPts val="0"/>
              </a:spcAft>
              <a:buNone/>
            </a:pPr>
            <a:r>
              <a:t/>
            </a:r>
            <a:endParaRPr sz="2120">
              <a:solidFill>
                <a:srgbClr val="535B62"/>
              </a:solidFill>
              <a:highlight>
                <a:srgbClr val="FFFFFF"/>
              </a:highlight>
            </a:endParaRPr>
          </a:p>
          <a:p>
            <a:pPr indent="0" lvl="0" marL="0" rtl="0" algn="l">
              <a:spcBef>
                <a:spcPts val="1200"/>
              </a:spcBef>
              <a:spcAft>
                <a:spcPts val="0"/>
              </a:spcAft>
              <a:buNone/>
            </a:pPr>
            <a:r>
              <a:rPr lang="en-GB" sz="3383">
                <a:solidFill>
                  <a:srgbClr val="535B62"/>
                </a:solidFill>
                <a:highlight>
                  <a:srgbClr val="FFFFFF"/>
                </a:highlight>
              </a:rPr>
              <a:t>This company belongs to </a:t>
            </a:r>
            <a:r>
              <a:rPr lang="en-GB" sz="4133">
                <a:solidFill>
                  <a:srgbClr val="202124"/>
                </a:solidFill>
                <a:highlight>
                  <a:srgbClr val="FFFFFF"/>
                </a:highlight>
              </a:rPr>
              <a:t>Hospitals &amp; Allied Services sector </a:t>
            </a:r>
            <a:r>
              <a:rPr lang="en-GB" sz="3333">
                <a:solidFill>
                  <a:srgbClr val="202124"/>
                </a:solidFill>
                <a:highlight>
                  <a:srgbClr val="FFFFFF"/>
                </a:highlight>
              </a:rPr>
              <a:t>with a total market cap of Rs218150.4 crore and have grown significantly during the covid times.Healthcare has become one of the largest sectors of the Indian economy, in terms of both revenue and employment. It has been growing at a CAGR of 22% since 2016 and will grow to approximately 400 billion dollars by 2024.</a:t>
            </a:r>
            <a:endParaRPr sz="3333">
              <a:solidFill>
                <a:srgbClr val="202124"/>
              </a:solidFill>
              <a:highlight>
                <a:srgbClr val="FFFFFF"/>
              </a:highlight>
            </a:endParaRPr>
          </a:p>
          <a:p>
            <a:pPr indent="0" lvl="0" marL="0" rtl="0" algn="l">
              <a:spcBef>
                <a:spcPts val="1200"/>
              </a:spcBef>
              <a:spcAft>
                <a:spcPts val="0"/>
              </a:spcAft>
              <a:buNone/>
            </a:pPr>
            <a:r>
              <a:t/>
            </a:r>
            <a:endParaRPr b="1" sz="3200">
              <a:solidFill>
                <a:srgbClr val="202124"/>
              </a:solidFill>
              <a:highlight>
                <a:srgbClr val="FFFFFF"/>
              </a:highlight>
            </a:endParaRPr>
          </a:p>
          <a:p>
            <a:pPr indent="0" lvl="0" marL="0" rtl="0" algn="l">
              <a:spcBef>
                <a:spcPts val="1200"/>
              </a:spcBef>
              <a:spcAft>
                <a:spcPts val="0"/>
              </a:spcAft>
              <a:buNone/>
            </a:pPr>
            <a:r>
              <a:t/>
            </a:r>
            <a:endParaRPr sz="1600">
              <a:solidFill>
                <a:srgbClr val="202124"/>
              </a:solidFill>
              <a:highlight>
                <a:srgbClr val="FFFFFF"/>
              </a:highlight>
            </a:endParaRPr>
          </a:p>
          <a:p>
            <a:pPr indent="0" lvl="0" marL="0" rtl="0" algn="l">
              <a:spcBef>
                <a:spcPts val="1200"/>
              </a:spcBef>
              <a:spcAft>
                <a:spcPts val="0"/>
              </a:spcAft>
              <a:buNone/>
            </a:pPr>
            <a:r>
              <a:t/>
            </a:r>
            <a:endParaRPr sz="1600">
              <a:solidFill>
                <a:srgbClr val="202124"/>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2"/>
          <p:cNvPicPr preferRelativeResize="0"/>
          <p:nvPr/>
        </p:nvPicPr>
        <p:blipFill>
          <a:blip r:embed="rId3">
            <a:alphaModFix/>
          </a:blip>
          <a:stretch>
            <a:fillRect/>
          </a:stretch>
        </p:blipFill>
        <p:spPr>
          <a:xfrm>
            <a:off x="-49700" y="24850"/>
            <a:ext cx="9144000" cy="5093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4375"/>
              <a:buFont typeface="Arial"/>
              <a:buNone/>
            </a:pPr>
            <a:r>
              <a:rPr b="1" lang="en-GB" sz="3200">
                <a:solidFill>
                  <a:srgbClr val="202124"/>
                </a:solidFill>
                <a:highlight>
                  <a:srgbClr val="FFFFFF"/>
                </a:highlight>
              </a:rPr>
              <a:t>Growing Potential of Sector</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India’s healthcare industry comprises hospitals, medical devices and equipment, health insurance, clinical trials, telemedicine and medical tourism. </a:t>
            </a:r>
            <a:endParaRPr/>
          </a:p>
          <a:p>
            <a:pPr indent="0" lvl="0" marL="0" rtl="0" algn="l">
              <a:spcBef>
                <a:spcPts val="1200"/>
              </a:spcBef>
              <a:spcAft>
                <a:spcPts val="0"/>
              </a:spcAft>
              <a:buNone/>
            </a:pPr>
            <a:r>
              <a:rPr lang="en-GB"/>
              <a:t>These market segments are expected to diversify as an ageing population with a growing middle class increasingly favours preventative healthcare. </a:t>
            </a:r>
            <a:endParaRPr/>
          </a:p>
          <a:p>
            <a:pPr indent="0" lvl="0" marL="0" rtl="0" algn="l">
              <a:spcBef>
                <a:spcPts val="1200"/>
              </a:spcBef>
              <a:spcAft>
                <a:spcPts val="0"/>
              </a:spcAft>
              <a:buNone/>
            </a:pPr>
            <a:r>
              <a:rPr lang="en-GB"/>
              <a:t>Moreover, the rising proportion of lifestyle diseases caused by high cholesterol, high blood pressure, obesity, poor diet and alcohol consumption in urban areas is boosting demand for specialised care services. </a:t>
            </a:r>
            <a:endParaRPr/>
          </a:p>
          <a:p>
            <a:pPr indent="0" lvl="0" marL="0" rtl="0" algn="l">
              <a:spcBef>
                <a:spcPts val="1200"/>
              </a:spcBef>
              <a:spcAft>
                <a:spcPts val="1200"/>
              </a:spcAft>
              <a:buNone/>
            </a:pPr>
            <a:r>
              <a:rPr lang="en-GB"/>
              <a:t>In addition to these demographic and epidemiological trends, COVID-19 has changed people attitudes towards personal health and hygiene, health insurance, fitness and nutrition as well as health monitoring and medical check-ups. The pandemic has also accelerated the adoption of digital technologies, including telemedicine.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Market Share of Different Companies In This Sector on NSE</a:t>
            </a:r>
            <a:endParaRPr b="1"/>
          </a:p>
        </p:txBody>
      </p:sp>
      <p:graphicFrame>
        <p:nvGraphicFramePr>
          <p:cNvPr id="76" name="Google Shape;76;p16"/>
          <p:cNvGraphicFramePr/>
          <p:nvPr/>
        </p:nvGraphicFramePr>
        <p:xfrm>
          <a:off x="919825" y="1274943"/>
          <a:ext cx="3000000" cy="3000000"/>
        </p:xfrm>
        <a:graphic>
          <a:graphicData uri="http://schemas.openxmlformats.org/drawingml/2006/table">
            <a:tbl>
              <a:tblPr>
                <a:noFill/>
                <a:tableStyleId>{DFC9A207-3066-4B9D-9F5A-C2EA370EB9C1}</a:tableStyleId>
              </a:tblPr>
              <a:tblGrid>
                <a:gridCol w="3826925"/>
                <a:gridCol w="2671775"/>
              </a:tblGrid>
              <a:tr h="1005800">
                <a:tc>
                  <a:txBody>
                    <a:bodyPr/>
                    <a:lstStyle/>
                    <a:p>
                      <a:pPr indent="0" lvl="0" marL="0" rtl="0" algn="l">
                        <a:spcBef>
                          <a:spcPts val="0"/>
                        </a:spcBef>
                        <a:spcAft>
                          <a:spcPts val="0"/>
                        </a:spcAft>
                        <a:buNone/>
                      </a:pPr>
                      <a:r>
                        <a:rPr b="1" lang="en-GB" sz="1700"/>
                        <a:t>Company Name</a:t>
                      </a:r>
                      <a:endParaRPr b="1" sz="1800"/>
                    </a:p>
                  </a:txBody>
                  <a:tcPr marT="91425" marB="91425" marR="91425" marL="91425"/>
                </a:tc>
                <a:tc>
                  <a:txBody>
                    <a:bodyPr/>
                    <a:lstStyle/>
                    <a:p>
                      <a:pPr indent="0" lvl="0" marL="0" rtl="0" algn="l">
                        <a:spcBef>
                          <a:spcPts val="0"/>
                        </a:spcBef>
                        <a:spcAft>
                          <a:spcPts val="0"/>
                        </a:spcAft>
                        <a:buNone/>
                      </a:pPr>
                      <a:r>
                        <a:rPr b="1" lang="en-GB" sz="1800"/>
                        <a:t>Market Share(in terms of market cap)</a:t>
                      </a:r>
                      <a:endParaRPr b="1" sz="1800"/>
                    </a:p>
                  </a:txBody>
                  <a:tcPr marT="91425" marB="91425" marR="91425" marL="91425"/>
                </a:tc>
              </a:tr>
              <a:tr h="702900">
                <a:tc>
                  <a:txBody>
                    <a:bodyPr/>
                    <a:lstStyle/>
                    <a:p>
                      <a:pPr indent="-339725" lvl="0" marL="457200" rtl="0" algn="l">
                        <a:lnSpc>
                          <a:spcPct val="115000"/>
                        </a:lnSpc>
                        <a:spcBef>
                          <a:spcPts val="0"/>
                        </a:spcBef>
                        <a:spcAft>
                          <a:spcPts val="0"/>
                        </a:spcAft>
                        <a:buClr>
                          <a:schemeClr val="dk1"/>
                        </a:buClr>
                        <a:buSzPts val="1750"/>
                        <a:buFont typeface="Montserrat"/>
                        <a:buChar char="●"/>
                      </a:pPr>
                      <a:r>
                        <a:rPr lang="en-GB" sz="1750" u="sng">
                          <a:solidFill>
                            <a:schemeClr val="dk1"/>
                          </a:solidFill>
                          <a:latin typeface="Montserrat"/>
                          <a:ea typeface="Montserrat"/>
                          <a:cs typeface="Montserrat"/>
                          <a:sym typeface="Montserrat"/>
                        </a:rPr>
                        <a:t>Apollo Hospital</a:t>
                      </a:r>
                      <a:endParaRPr sz="1750" u="sng">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1050">
                          <a:solidFill>
                            <a:schemeClr val="dk1"/>
                          </a:solidFill>
                          <a:highlight>
                            <a:srgbClr val="DEEFFF"/>
                          </a:highlight>
                          <a:latin typeface="Montserrat"/>
                          <a:ea typeface="Montserrat"/>
                          <a:cs typeface="Montserrat"/>
                          <a:sym typeface="Montserrat"/>
                        </a:rPr>
                        <a:t>       </a:t>
                      </a:r>
                      <a:r>
                        <a:rPr lang="en-GB" sz="2000"/>
                        <a:t>62338.56</a:t>
                      </a:r>
                      <a:endParaRPr sz="2000"/>
                    </a:p>
                  </a:txBody>
                  <a:tcPr marT="91425" marB="91425" marR="91425" marL="91425"/>
                </a:tc>
              </a:tr>
              <a:tr h="685375">
                <a:tc>
                  <a:txBody>
                    <a:bodyPr/>
                    <a:lstStyle/>
                    <a:p>
                      <a:pPr indent="-333375" lvl="0" marL="457200" rtl="0" algn="l">
                        <a:lnSpc>
                          <a:spcPct val="115000"/>
                        </a:lnSpc>
                        <a:spcBef>
                          <a:spcPts val="0"/>
                        </a:spcBef>
                        <a:spcAft>
                          <a:spcPts val="0"/>
                        </a:spcAft>
                        <a:buClr>
                          <a:schemeClr val="dk1"/>
                        </a:buClr>
                        <a:buSzPts val="1650"/>
                        <a:buFont typeface="Montserrat"/>
                        <a:buChar char="●"/>
                      </a:pPr>
                      <a:r>
                        <a:rPr lang="en-GB" sz="1650" u="sng">
                          <a:solidFill>
                            <a:schemeClr val="dk1"/>
                          </a:solidFill>
                          <a:latin typeface="Montserrat"/>
                          <a:ea typeface="Montserrat"/>
                          <a:cs typeface="Montserrat"/>
                          <a:sym typeface="Montserrat"/>
                          <a:hlinkClick r:id="rId3">
                            <a:extLst>
                              <a:ext uri="{A12FA001-AC4F-418D-AE19-62706E023703}">
                                <ahyp:hlinkClr val="tx"/>
                              </a:ext>
                            </a:extLst>
                          </a:hlinkClick>
                        </a:rPr>
                        <a:t>Dr Lal Pathlabs</a:t>
                      </a:r>
                      <a:endParaRPr sz="1650" u="sng">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1800"/>
                        <a:t>     </a:t>
                      </a:r>
                      <a:r>
                        <a:rPr lang="en-GB" sz="2000"/>
                        <a:t>18106</a:t>
                      </a:r>
                      <a:endParaRPr sz="1800"/>
                    </a:p>
                  </a:txBody>
                  <a:tcPr marT="91425" marB="91425" marR="91425" marL="91425"/>
                </a:tc>
              </a:tr>
              <a:tr h="702900">
                <a:tc>
                  <a:txBody>
                    <a:bodyPr/>
                    <a:lstStyle/>
                    <a:p>
                      <a:pPr indent="-339725" lvl="0" marL="457200" rtl="0" algn="l">
                        <a:lnSpc>
                          <a:spcPct val="115000"/>
                        </a:lnSpc>
                        <a:spcBef>
                          <a:spcPts val="0"/>
                        </a:spcBef>
                        <a:spcAft>
                          <a:spcPts val="0"/>
                        </a:spcAft>
                        <a:buClr>
                          <a:schemeClr val="dk1"/>
                        </a:buClr>
                        <a:buSzPts val="1750"/>
                        <a:buFont typeface="Montserrat"/>
                        <a:buChar char="●"/>
                      </a:pPr>
                      <a:r>
                        <a:rPr lang="en-GB" sz="1750" u="sng">
                          <a:solidFill>
                            <a:schemeClr val="dk1"/>
                          </a:solidFill>
                          <a:latin typeface="Montserrat"/>
                          <a:ea typeface="Montserrat"/>
                          <a:cs typeface="Montserrat"/>
                          <a:sym typeface="Montserrat"/>
                          <a:hlinkClick r:id="rId4">
                            <a:extLst>
                              <a:ext uri="{A12FA001-AC4F-418D-AE19-62706E023703}">
                                <ahyp:hlinkClr val="tx"/>
                              </a:ext>
                            </a:extLst>
                          </a:hlinkClick>
                        </a:rPr>
                        <a:t>Kovai Medical</a:t>
                      </a:r>
                      <a:endParaRPr sz="1750" u="sng">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1800"/>
                        <a:t>      </a:t>
                      </a:r>
                      <a:r>
                        <a:rPr lang="en-GB" sz="2300"/>
                        <a:t>1866</a:t>
                      </a:r>
                      <a:endParaRPr sz="1800"/>
                    </a:p>
                  </a:txBody>
                  <a:tcPr marT="91425" marB="91425" marR="91425" marL="91425"/>
                </a:tc>
              </a:tr>
              <a:tr h="685375">
                <a:tc>
                  <a:txBody>
                    <a:bodyPr/>
                    <a:lstStyle/>
                    <a:p>
                      <a:pPr indent="-333375" lvl="0" marL="457200" rtl="0" algn="l">
                        <a:lnSpc>
                          <a:spcPct val="115000"/>
                        </a:lnSpc>
                        <a:spcBef>
                          <a:spcPts val="0"/>
                        </a:spcBef>
                        <a:spcAft>
                          <a:spcPts val="0"/>
                        </a:spcAft>
                        <a:buClr>
                          <a:schemeClr val="dk1"/>
                        </a:buClr>
                        <a:buSzPts val="1650"/>
                        <a:buFont typeface="Montserrat"/>
                        <a:buChar char="●"/>
                      </a:pPr>
                      <a:r>
                        <a:rPr lang="en-GB" sz="1650" u="sng">
                          <a:solidFill>
                            <a:schemeClr val="dk1"/>
                          </a:solidFill>
                          <a:latin typeface="Montserrat"/>
                          <a:ea typeface="Montserrat"/>
                          <a:cs typeface="Montserrat"/>
                          <a:sym typeface="Montserrat"/>
                          <a:hlinkClick r:id="rId5">
                            <a:extLst>
                              <a:ext uri="{A12FA001-AC4F-418D-AE19-62706E023703}">
                                <ahyp:hlinkClr val="tx"/>
                              </a:ext>
                            </a:extLst>
                          </a:hlinkClick>
                        </a:rPr>
                        <a:t>Max Healthcare</a:t>
                      </a:r>
                      <a:endParaRPr sz="1650" u="sng">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2100"/>
                        <a:t>     43940</a:t>
                      </a:r>
                      <a:endParaRPr sz="21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Companies Management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b="1" lang="en-GB" sz="1750">
                <a:solidFill>
                  <a:srgbClr val="000000"/>
                </a:solidFill>
                <a:highlight>
                  <a:srgbClr val="FFFFFF"/>
                </a:highlight>
                <a:latin typeface="Montserrat"/>
                <a:ea typeface="Montserrat"/>
                <a:cs typeface="Montserrat"/>
                <a:sym typeface="Montserrat"/>
              </a:rPr>
              <a:t>Name</a:t>
            </a:r>
            <a:r>
              <a:rPr lang="en-GB" sz="850">
                <a:solidFill>
                  <a:srgbClr val="000000"/>
                </a:solidFill>
                <a:highlight>
                  <a:srgbClr val="FFFFFF"/>
                </a:highlight>
                <a:latin typeface="Montserrat"/>
                <a:ea typeface="Montserrat"/>
                <a:cs typeface="Montserrat"/>
                <a:sym typeface="Montserrat"/>
              </a:rPr>
              <a:t>						</a:t>
            </a:r>
            <a:r>
              <a:rPr b="1" lang="en-GB" sz="1650">
                <a:solidFill>
                  <a:srgbClr val="000000"/>
                </a:solidFill>
                <a:highlight>
                  <a:srgbClr val="FFFFFF"/>
                </a:highlight>
                <a:latin typeface="Montserrat"/>
                <a:ea typeface="Montserrat"/>
                <a:cs typeface="Montserrat"/>
                <a:sym typeface="Montserrat"/>
              </a:rPr>
              <a:t>Designation</a:t>
            </a:r>
            <a:endParaRPr b="1" sz="16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Dinesh Madhavan					President</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K Hariprasad						President</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Krishnan Akhileswaran				Chief Financial Officer</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M B N Rao						Independent Director</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Murali Doraiswamy					Independent Director</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Prathap C Reddy					Founder &amp; Executive Chairman</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Preetha Reddy					Executive Vice Chairperson</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Rama Bijapurkar					Independent Director</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S M Krishnan						Vice President (Finance) &amp; Co. Secretary</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Sangita Reddy					Joint Managing Director</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Shobana Kamineni					Executive Vice Chairperson</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Som Mittal						Independent Director</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Suneeta Reddy					Managing Director</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V Kavitha Dutt					Independent Director</a:t>
            </a:r>
            <a:endParaRPr sz="1050">
              <a:solidFill>
                <a:srgbClr val="000000"/>
              </a:solidFill>
              <a:highlight>
                <a:srgbClr val="FFFFFF"/>
              </a:highlight>
              <a:latin typeface="Montserrat"/>
              <a:ea typeface="Montserrat"/>
              <a:cs typeface="Montserrat"/>
              <a:sym typeface="Montserrat"/>
            </a:endParaRPr>
          </a:p>
          <a:p>
            <a:pPr indent="-295275" lvl="0" marL="457200" rtl="0" algn="l">
              <a:spcBef>
                <a:spcPts val="0"/>
              </a:spcBef>
              <a:spcAft>
                <a:spcPts val="0"/>
              </a:spcAft>
              <a:buClr>
                <a:srgbClr val="000000"/>
              </a:buClr>
              <a:buSzPts val="1050"/>
              <a:buFont typeface="Montserrat"/>
              <a:buChar char="●"/>
            </a:pPr>
            <a:r>
              <a:rPr lang="en-GB" sz="1050">
                <a:solidFill>
                  <a:srgbClr val="000000"/>
                </a:solidFill>
                <a:highlight>
                  <a:srgbClr val="FFFFFF"/>
                </a:highlight>
                <a:latin typeface="Montserrat"/>
                <a:ea typeface="Montserrat"/>
                <a:cs typeface="Montserrat"/>
                <a:sym typeface="Montserrat"/>
              </a:rPr>
              <a:t>Vinayak Chatterjee					Independent Director</a:t>
            </a:r>
            <a:endParaRPr sz="1050">
              <a:solidFill>
                <a:srgbClr val="000000"/>
              </a:solidFill>
              <a:highlight>
                <a:srgbClr val="FFFFFF"/>
              </a:highlight>
              <a:latin typeface="Montserrat"/>
              <a:ea typeface="Montserrat"/>
              <a:cs typeface="Montserrat"/>
              <a:sym typeface="Montserrat"/>
            </a:endParaRPr>
          </a:p>
          <a:p>
            <a:pPr indent="0" lvl="0" marL="0" rtl="0" algn="l">
              <a:spcBef>
                <a:spcPts val="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74350"/>
            <a:ext cx="8520600" cy="8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Shareholding Pattern</a:t>
            </a:r>
            <a:endParaRPr/>
          </a:p>
        </p:txBody>
      </p:sp>
      <p:pic>
        <p:nvPicPr>
          <p:cNvPr id="88" name="Google Shape;88;p18"/>
          <p:cNvPicPr preferRelativeResize="0"/>
          <p:nvPr/>
        </p:nvPicPr>
        <p:blipFill>
          <a:blip r:embed="rId3">
            <a:alphaModFix/>
          </a:blip>
          <a:stretch>
            <a:fillRect/>
          </a:stretch>
        </p:blipFill>
        <p:spPr>
          <a:xfrm>
            <a:off x="76125" y="1017725"/>
            <a:ext cx="8839202" cy="1572157"/>
          </a:xfrm>
          <a:prstGeom prst="rect">
            <a:avLst/>
          </a:prstGeom>
          <a:noFill/>
          <a:ln>
            <a:noFill/>
          </a:ln>
        </p:spPr>
      </p:pic>
      <p:pic>
        <p:nvPicPr>
          <p:cNvPr id="89" name="Google Shape;89;p18"/>
          <p:cNvPicPr preferRelativeResize="0"/>
          <p:nvPr/>
        </p:nvPicPr>
        <p:blipFill>
          <a:blip r:embed="rId4">
            <a:alphaModFix/>
          </a:blip>
          <a:stretch>
            <a:fillRect/>
          </a:stretch>
        </p:blipFill>
        <p:spPr>
          <a:xfrm>
            <a:off x="1689075" y="2698700"/>
            <a:ext cx="5459524" cy="244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Companies Strength and differences								</a:t>
            </a:r>
            <a:endParaRPr/>
          </a:p>
        </p:txBody>
      </p:sp>
      <p:sp>
        <p:nvSpPr>
          <p:cNvPr id="95" name="Google Shape;95;p19"/>
          <p:cNvSpPr txBox="1"/>
          <p:nvPr>
            <p:ph idx="1" type="body"/>
          </p:nvPr>
        </p:nvSpPr>
        <p:spPr>
          <a:xfrm>
            <a:off x="311700" y="1152475"/>
            <a:ext cx="8520600" cy="281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152400" y="1089300"/>
            <a:ext cx="8991599" cy="334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Brand Portfolio and Customer Services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4460175" y="1152475"/>
            <a:ext cx="4351376" cy="1990775"/>
          </a:xfrm>
          <a:prstGeom prst="rect">
            <a:avLst/>
          </a:prstGeom>
          <a:noFill/>
          <a:ln>
            <a:noFill/>
          </a:ln>
        </p:spPr>
      </p:pic>
      <p:pic>
        <p:nvPicPr>
          <p:cNvPr id="104" name="Google Shape;104;p20"/>
          <p:cNvPicPr preferRelativeResize="0"/>
          <p:nvPr/>
        </p:nvPicPr>
        <p:blipFill>
          <a:blip r:embed="rId4">
            <a:alphaModFix/>
          </a:blip>
          <a:stretch>
            <a:fillRect/>
          </a:stretch>
        </p:blipFill>
        <p:spPr>
          <a:xfrm>
            <a:off x="99550" y="1152475"/>
            <a:ext cx="4351375" cy="3941325"/>
          </a:xfrm>
          <a:prstGeom prst="rect">
            <a:avLst/>
          </a:prstGeom>
          <a:noFill/>
          <a:ln>
            <a:noFill/>
          </a:ln>
        </p:spPr>
      </p:pic>
      <p:pic>
        <p:nvPicPr>
          <p:cNvPr id="105" name="Google Shape;105;p20"/>
          <p:cNvPicPr preferRelativeResize="0"/>
          <p:nvPr/>
        </p:nvPicPr>
        <p:blipFill>
          <a:blip r:embed="rId5">
            <a:alphaModFix/>
          </a:blip>
          <a:stretch>
            <a:fillRect/>
          </a:stretch>
        </p:blipFill>
        <p:spPr>
          <a:xfrm>
            <a:off x="4450925" y="3192950"/>
            <a:ext cx="4351375" cy="190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Development</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GB" sz="1350">
                <a:solidFill>
                  <a:srgbClr val="262626"/>
                </a:solidFill>
              </a:rPr>
              <a:t>Apollo Hospitals, Chennai successfully performed over 50,000 cardiac surgeries which includes Bypass, Valve replacements, Pediatric cardiac procedures, Transplants and Minimally invasive procedures.</a:t>
            </a:r>
            <a:endParaRPr sz="1350">
              <a:solidFill>
                <a:srgbClr val="262626"/>
              </a:solidFill>
            </a:endParaRPr>
          </a:p>
          <a:p>
            <a:pPr indent="-320675" lvl="0" marL="457200" rtl="0" algn="l">
              <a:spcBef>
                <a:spcPts val="0"/>
              </a:spcBef>
              <a:spcAft>
                <a:spcPts val="0"/>
              </a:spcAft>
              <a:buClr>
                <a:srgbClr val="262626"/>
              </a:buClr>
              <a:buSzPts val="1450"/>
              <a:buChar char="●"/>
            </a:pPr>
            <a:r>
              <a:rPr lang="en-GB" sz="1450">
                <a:solidFill>
                  <a:srgbClr val="262626"/>
                </a:solidFill>
              </a:rPr>
              <a:t>Asia’s first simultaneous Kidney-Pancreas Transplant was performed on a 38-year-old patient by Apollo Hospitals, Chennai.</a:t>
            </a:r>
            <a:endParaRPr sz="1450">
              <a:solidFill>
                <a:srgbClr val="262626"/>
              </a:solidFill>
            </a:endParaRPr>
          </a:p>
          <a:p>
            <a:pPr indent="-307975" lvl="0" marL="457200" rtl="0" algn="l">
              <a:spcBef>
                <a:spcPts val="0"/>
              </a:spcBef>
              <a:spcAft>
                <a:spcPts val="0"/>
              </a:spcAft>
              <a:buClr>
                <a:srgbClr val="262626"/>
              </a:buClr>
              <a:buSzPts val="1250"/>
              <a:buChar char="●"/>
            </a:pPr>
            <a:r>
              <a:rPr lang="en-GB" sz="1250">
                <a:solidFill>
                  <a:srgbClr val="262626"/>
                </a:solidFill>
              </a:rPr>
              <a:t>The first ever Transfemoral Pulmonary Valve Implantation using an Indian-made valve, MYVAL, was performed by Apollo Hospitals, Chennai.</a:t>
            </a:r>
            <a:endParaRPr sz="1250">
              <a:solidFill>
                <a:srgbClr val="262626"/>
              </a:solidFill>
            </a:endParaRPr>
          </a:p>
          <a:p>
            <a:pPr indent="-314325" lvl="0" marL="457200" rtl="0" algn="l">
              <a:spcBef>
                <a:spcPts val="0"/>
              </a:spcBef>
              <a:spcAft>
                <a:spcPts val="0"/>
              </a:spcAft>
              <a:buClr>
                <a:srgbClr val="262626"/>
              </a:buClr>
              <a:buSzPts val="1350"/>
              <a:buChar char="●"/>
            </a:pPr>
            <a:r>
              <a:rPr lang="en-GB" sz="1350">
                <a:solidFill>
                  <a:srgbClr val="262626"/>
                </a:solidFill>
              </a:rPr>
              <a:t>The first and the world’s largest Artificial Pulmonary Valve (32mm) was implanted without surgery by a team of doctors at Apollo Hospitals, Chennai.</a:t>
            </a:r>
            <a:endParaRPr sz="1350">
              <a:solidFill>
                <a:srgbClr val="262626"/>
              </a:solidFill>
            </a:endParaRPr>
          </a:p>
          <a:p>
            <a:pPr indent="-314325" lvl="0" marL="457200" rtl="0" algn="l">
              <a:spcBef>
                <a:spcPts val="0"/>
              </a:spcBef>
              <a:spcAft>
                <a:spcPts val="0"/>
              </a:spcAft>
              <a:buClr>
                <a:srgbClr val="262626"/>
              </a:buClr>
              <a:buSzPts val="1350"/>
              <a:buChar char="●"/>
            </a:pPr>
            <a:r>
              <a:rPr lang="en-GB" sz="1350">
                <a:solidFill>
                  <a:srgbClr val="262626"/>
                </a:solidFill>
              </a:rPr>
              <a:t>India’s first successful combined cardiac and tracheal surgery was performed on 11-month-old baby from Oman by Apollo Children’s Hospital, Chennai.</a:t>
            </a:r>
            <a:endParaRPr sz="1350">
              <a:solidFill>
                <a:srgbClr val="262626"/>
              </a:solidFill>
            </a:endParaRPr>
          </a:p>
          <a:p>
            <a:pPr indent="-314325" lvl="0" marL="457200" rtl="0" algn="l">
              <a:spcBef>
                <a:spcPts val="0"/>
              </a:spcBef>
              <a:spcAft>
                <a:spcPts val="0"/>
              </a:spcAft>
              <a:buClr>
                <a:srgbClr val="262626"/>
              </a:buClr>
              <a:buSzPts val="1350"/>
              <a:buChar char="●"/>
            </a:pPr>
            <a:r>
              <a:rPr lang="en-GB" sz="1350">
                <a:solidFill>
                  <a:srgbClr val="262626"/>
                </a:solidFill>
              </a:rPr>
              <a:t>I</a:t>
            </a:r>
            <a:r>
              <a:rPr lang="en-GB" sz="1350">
                <a:solidFill>
                  <a:srgbClr val="262626"/>
                </a:solidFill>
              </a:rPr>
              <a:t>ndia’s first Total Marrow Irradiation Procedure was performed on a 35-year-old patient from Oman by Apollo Proton Cancer Centre, Chennai.</a:t>
            </a:r>
            <a:endParaRPr sz="1050">
              <a:solidFill>
                <a:srgbClr val="26262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