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7"/>
  </p:notesMasterIdLst>
  <p:handoutMasterIdLst>
    <p:handoutMasterId r:id="rId8"/>
  </p:handoutMasterIdLst>
  <p:sldIdLst>
    <p:sldId id="314" r:id="rId3"/>
    <p:sldId id="315" r:id="rId4"/>
    <p:sldId id="316" r:id="rId5"/>
    <p:sldId id="317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CCCCCC"/>
    <a:srgbClr val="000000"/>
    <a:srgbClr val="CC6600"/>
    <a:srgbClr val="F1F3EE"/>
    <a:srgbClr val="D6993C"/>
    <a:srgbClr val="FAD64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45" autoAdjust="0"/>
    <p:restoredTop sz="94660"/>
  </p:normalViewPr>
  <p:slideViewPr>
    <p:cSldViewPr>
      <p:cViewPr varScale="1">
        <p:scale>
          <a:sx n="117" d="100"/>
          <a:sy n="117" d="100"/>
        </p:scale>
        <p:origin x="222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85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1-11-2018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FB6D3-21A4-47F7-9022-E59F61BF7B30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DE5A8-DE85-43AD-9035-7C8A278D4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5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5627" y="1988840"/>
            <a:ext cx="8832981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title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35627" y="2492722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 userDrawn="1"/>
        </p:nvSpPr>
        <p:spPr>
          <a:xfrm>
            <a:off x="6192011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©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664619" y="-99392"/>
            <a:ext cx="672075" cy="7056784"/>
          </a:xfrm>
          <a:prstGeom prst="rect">
            <a:avLst/>
          </a:prstGeom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>
              <a:solidFill>
                <a:schemeClr val="accent3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47528" y="2780928"/>
            <a:ext cx="8352928" cy="648072"/>
          </a:xfrm>
        </p:spPr>
        <p:txBody>
          <a:bodyPr/>
          <a:lstStyle/>
          <a:p>
            <a:pPr algn="ctr"/>
            <a:r>
              <a:rPr lang="en-US" smtClean="0"/>
              <a:t>How CSS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1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CSS Works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0"/>
            <a:ext cx="10225136" cy="46799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The general process involved with CSS is simple:</a:t>
            </a:r>
          </a:p>
          <a:p>
            <a:pPr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 marL="463550" indent="-463550">
              <a:buSzPct val="100000"/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tx1"/>
                </a:solidFill>
              </a:rPr>
              <a:t>CSS works by outlining </a:t>
            </a:r>
            <a:r>
              <a:rPr lang="en-US" sz="1600" b="1" dirty="0">
                <a:solidFill>
                  <a:schemeClr val="tx1"/>
                </a:solidFill>
              </a:rPr>
              <a:t>style </a:t>
            </a:r>
            <a:r>
              <a:rPr lang="en-US" sz="1600" b="1" dirty="0" smtClean="0">
                <a:solidFill>
                  <a:schemeClr val="tx1"/>
                </a:solidFill>
              </a:rPr>
              <a:t>rules</a:t>
            </a:r>
          </a:p>
          <a:p>
            <a:pPr marL="463550" indent="-463550">
              <a:buSzPct val="100000"/>
              <a:buFont typeface="+mj-lt"/>
              <a:buAutoNum type="arabicPeriod"/>
              <a:defRPr/>
            </a:pPr>
            <a:endParaRPr lang="en-US" sz="1600" b="1" dirty="0">
              <a:solidFill>
                <a:schemeClr val="tx1"/>
              </a:solidFill>
            </a:endParaRPr>
          </a:p>
          <a:p>
            <a:pPr marL="463550" indent="-463550">
              <a:buSzPct val="100000"/>
              <a:buFont typeface="+mj-lt"/>
              <a:buAutoNum type="arabicPeriod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Styles rules typically reside (but not always) within a </a:t>
            </a:r>
            <a:r>
              <a:rPr lang="en-US" sz="1600" b="1" dirty="0" smtClean="0">
                <a:solidFill>
                  <a:schemeClr val="tx1"/>
                </a:solidFill>
              </a:rPr>
              <a:t>style sheet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463550" indent="-463550">
              <a:buSzPct val="100000"/>
              <a:buFont typeface="+mj-lt"/>
              <a:buAutoNum type="arabicPeriod"/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 marL="463550" indent="-463550">
              <a:buSzPct val="100000"/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tx1"/>
                </a:solidFill>
              </a:rPr>
              <a:t>Style rules contain </a:t>
            </a:r>
            <a:r>
              <a:rPr lang="en-US" sz="1600" b="1" dirty="0">
                <a:solidFill>
                  <a:schemeClr val="tx1"/>
                </a:solidFill>
              </a:rPr>
              <a:t>properties</a:t>
            </a:r>
            <a:r>
              <a:rPr lang="en-US" sz="1600" dirty="0">
                <a:solidFill>
                  <a:schemeClr val="tx1"/>
                </a:solidFill>
              </a:rPr>
              <a:t> and property </a:t>
            </a:r>
            <a:r>
              <a:rPr lang="en-US" sz="1600" b="1" dirty="0">
                <a:solidFill>
                  <a:schemeClr val="tx1"/>
                </a:solidFill>
              </a:rPr>
              <a:t>values</a:t>
            </a:r>
            <a:r>
              <a:rPr lang="en-US" sz="1600" dirty="0">
                <a:solidFill>
                  <a:schemeClr val="tx1"/>
                </a:solidFill>
              </a:rPr>
              <a:t> that define how an element on your web page will </a:t>
            </a:r>
            <a:r>
              <a:rPr lang="en-US" sz="1600" dirty="0" smtClean="0">
                <a:solidFill>
                  <a:schemeClr val="tx1"/>
                </a:solidFill>
              </a:rPr>
              <a:t>look</a:t>
            </a:r>
          </a:p>
          <a:p>
            <a:pPr marL="463550" indent="-463550">
              <a:buSzPct val="100000"/>
              <a:buFont typeface="+mj-lt"/>
              <a:buAutoNum type="arabicPeriod"/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 marL="463550" indent="-463550">
              <a:buSzPct val="100000"/>
              <a:buFont typeface="+mj-lt"/>
              <a:buAutoNum type="arabicPeriod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You then use </a:t>
            </a:r>
            <a:r>
              <a:rPr lang="en-US" sz="1600" b="1" dirty="0" smtClean="0">
                <a:solidFill>
                  <a:schemeClr val="tx1"/>
                </a:solidFill>
              </a:rPr>
              <a:t>selectors</a:t>
            </a:r>
            <a:r>
              <a:rPr lang="en-US" sz="1600" dirty="0" smtClean="0">
                <a:solidFill>
                  <a:schemeClr val="tx1"/>
                </a:solidFill>
              </a:rPr>
              <a:t> to </a:t>
            </a:r>
            <a:r>
              <a:rPr lang="en-US" sz="1600" dirty="0" smtClean="0">
                <a:solidFill>
                  <a:schemeClr val="tx1"/>
                </a:solidFill>
              </a:rPr>
              <a:t>apply style rules </a:t>
            </a:r>
            <a:r>
              <a:rPr lang="en-US" sz="1600" dirty="0">
                <a:solidFill>
                  <a:schemeClr val="tx1"/>
                </a:solidFill>
              </a:rPr>
              <a:t>to elements on your web </a:t>
            </a:r>
            <a:r>
              <a:rPr lang="en-US" sz="1600" dirty="0" smtClean="0">
                <a:solidFill>
                  <a:schemeClr val="tx1"/>
                </a:solidFill>
              </a:rPr>
              <a:t>page. Ultimately, this stylizes the </a:t>
            </a:r>
            <a:r>
              <a:rPr lang="en-US" sz="1600" dirty="0">
                <a:solidFill>
                  <a:schemeClr val="tx1"/>
                </a:solidFill>
              </a:rPr>
              <a:t>element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smtClean="0"/>
              <a:t>CSS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7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CSS Works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0"/>
            <a:ext cx="9649072" cy="46799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dirty="0" smtClean="0">
                <a:solidFill>
                  <a:schemeClr val="tx1"/>
                </a:solidFill>
              </a:rPr>
              <a:t>following </a:t>
            </a:r>
            <a:r>
              <a:rPr lang="en-US" sz="1600" dirty="0" smtClean="0">
                <a:solidFill>
                  <a:schemeClr val="tx1"/>
                </a:solidFill>
              </a:rPr>
              <a:t>is an example of a </a:t>
            </a:r>
            <a:r>
              <a:rPr lang="en-US" sz="1600" dirty="0" smtClean="0">
                <a:solidFill>
                  <a:schemeClr val="tx1"/>
                </a:solidFill>
              </a:rPr>
              <a:t>class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selector (note the period)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mystylerule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lang="en-US" sz="16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font-family</a:t>
            </a:r>
            <a:r>
              <a:rPr lang="en-US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Arial, Helvetica, sans-serif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lang="en-US" sz="16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font-size</a:t>
            </a:r>
            <a:r>
              <a:rPr lang="en-US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12px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lang="en-US" sz="16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basic structure of a style rule</a:t>
            </a:r>
            <a:endParaRPr lang="en-US" dirty="0"/>
          </a:p>
        </p:txBody>
      </p:sp>
      <p:sp>
        <p:nvSpPr>
          <p:cNvPr id="8" name="TextBox 19"/>
          <p:cNvSpPr txBox="1">
            <a:spLocks noChangeArrowheads="1"/>
          </p:cNvSpPr>
          <p:nvPr/>
        </p:nvSpPr>
        <p:spPr bwMode="auto">
          <a:xfrm>
            <a:off x="1058954" y="3194050"/>
            <a:ext cx="11815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Selector </a:t>
            </a:r>
            <a:r>
              <a:rPr 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Type</a:t>
            </a:r>
            <a:endParaRPr lang="en-US" sz="1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20"/>
          <p:cNvSpPr txBox="1">
            <a:spLocks noChangeArrowheads="1"/>
          </p:cNvSpPr>
          <p:nvPr/>
        </p:nvSpPr>
        <p:spPr bwMode="auto">
          <a:xfrm>
            <a:off x="1215354" y="2447925"/>
            <a:ext cx="12506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chemeClr val="tx2"/>
                </a:solidFill>
              </a:rPr>
              <a:t>Selector Name</a:t>
            </a:r>
          </a:p>
        </p:txBody>
      </p:sp>
      <p:sp>
        <p:nvSpPr>
          <p:cNvPr id="10" name="TextBox 22"/>
          <p:cNvSpPr txBox="1">
            <a:spLocks noChangeArrowheads="1"/>
          </p:cNvSpPr>
          <p:nvPr/>
        </p:nvSpPr>
        <p:spPr bwMode="auto">
          <a:xfrm>
            <a:off x="4213470" y="4779316"/>
            <a:ext cx="12522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7030A0"/>
                </a:solidFill>
              </a:rPr>
              <a:t>Property value</a:t>
            </a:r>
          </a:p>
        </p:txBody>
      </p:sp>
      <p:sp>
        <p:nvSpPr>
          <p:cNvPr id="11" name="TextBox 23"/>
          <p:cNvSpPr txBox="1">
            <a:spLocks noChangeArrowheads="1"/>
          </p:cNvSpPr>
          <p:nvPr/>
        </p:nvSpPr>
        <p:spPr bwMode="auto">
          <a:xfrm>
            <a:off x="3326059" y="4779317"/>
            <a:ext cx="8162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92D050"/>
                </a:solidFill>
              </a:rPr>
              <a:t>Property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719758" y="4149080"/>
            <a:ext cx="0" cy="687386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flipV="1">
            <a:off x="2176460" y="2996952"/>
            <a:ext cx="717551" cy="350836"/>
          </a:xfrm>
          <a:prstGeom prst="bentConnector3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3"/>
          </p:cNvCxnSpPr>
          <p:nvPr/>
        </p:nvCxnSpPr>
        <p:spPr>
          <a:xfrm flipV="1">
            <a:off x="2466017" y="2586038"/>
            <a:ext cx="1348075" cy="38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14091" y="2586037"/>
            <a:ext cx="0" cy="24288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510333" y="4149080"/>
            <a:ext cx="0" cy="68738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0"/>
          <p:cNvSpPr txBox="1">
            <a:spLocks noChangeArrowheads="1"/>
          </p:cNvSpPr>
          <p:nvPr/>
        </p:nvSpPr>
        <p:spPr bwMode="auto">
          <a:xfrm>
            <a:off x="9264352" y="3665621"/>
            <a:ext cx="14318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FF0000"/>
                </a:solidFill>
              </a:rPr>
              <a:t>Statement Block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953156" y="4071555"/>
            <a:ext cx="100811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0"/>
          <p:cNvSpPr txBox="1">
            <a:spLocks noChangeArrowheads="1"/>
          </p:cNvSpPr>
          <p:nvPr/>
        </p:nvSpPr>
        <p:spPr bwMode="auto">
          <a:xfrm>
            <a:off x="5918347" y="3933056"/>
            <a:ext cx="17618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Statement Terminator</a:t>
            </a:r>
          </a:p>
        </p:txBody>
      </p:sp>
      <p:sp>
        <p:nvSpPr>
          <p:cNvPr id="3" name="Right Brace 2"/>
          <p:cNvSpPr/>
          <p:nvPr/>
        </p:nvSpPr>
        <p:spPr>
          <a:xfrm>
            <a:off x="8976320" y="2828926"/>
            <a:ext cx="288032" cy="195039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8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lded Corner 23"/>
          <p:cNvSpPr/>
          <p:nvPr/>
        </p:nvSpPr>
        <p:spPr>
          <a:xfrm>
            <a:off x="479376" y="3526873"/>
            <a:ext cx="2095501" cy="1587444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bg1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dirty="0">
                <a:solidFill>
                  <a:schemeClr val="bg1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solidFill>
                  <a:schemeClr val="bg1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.heading {</a:t>
            </a:r>
          </a:p>
          <a:p>
            <a:r>
              <a:rPr lang="en-US" sz="1000" b="1" dirty="0">
                <a:solidFill>
                  <a:schemeClr val="bg1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 color</a:t>
            </a:r>
            <a:r>
              <a:rPr lang="en-US" sz="1000" b="1" dirty="0" smtClean="0">
                <a:solidFill>
                  <a:schemeClr val="bg1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: red</a:t>
            </a:r>
            <a:r>
              <a:rPr lang="en-US" sz="1000" b="1" dirty="0">
                <a:solidFill>
                  <a:schemeClr val="bg1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000" b="1" dirty="0">
                <a:solidFill>
                  <a:schemeClr val="bg1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000" b="1" dirty="0" smtClean="0">
                <a:solidFill>
                  <a:schemeClr val="bg1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font-size: 2.4em</a:t>
            </a:r>
            <a:r>
              <a:rPr lang="en-US" sz="1000" b="1" dirty="0">
                <a:solidFill>
                  <a:schemeClr val="bg1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000" b="1" dirty="0">
                <a:solidFill>
                  <a:schemeClr val="bg1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CSS Works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1"/>
            <a:ext cx="11449272" cy="1104875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Once the style rule has been created, it’ll reside within a style </a:t>
            </a:r>
            <a:r>
              <a:rPr lang="en-US" sz="1600" dirty="0" smtClean="0">
                <a:solidFill>
                  <a:schemeClr val="tx1"/>
                </a:solidFill>
              </a:rPr>
              <a:t>sheet (usually). </a:t>
            </a:r>
            <a:r>
              <a:rPr lang="en-US" sz="1600" dirty="0">
                <a:solidFill>
                  <a:schemeClr val="tx1"/>
                </a:solidFill>
              </a:rPr>
              <a:t>That style sheet will then by linked into the web page via the &lt;link&gt; tag. Selectors are then applied to elements in your Web page to stylize them.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How an external style sheet </a:t>
            </a:r>
            <a:r>
              <a:rPr lang="en-US" smtClean="0"/>
              <a:t>is "connected" to a web page</a:t>
            </a:r>
            <a:endParaRPr lang="en-US" dirty="0"/>
          </a:p>
        </p:txBody>
      </p:sp>
      <p:pic>
        <p:nvPicPr>
          <p:cNvPr id="1026" name="Picture 2" descr="C:\Users\zak\AppData\Local\Temp\SNAGHTMLee634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910" y="2924944"/>
            <a:ext cx="3295650" cy="27913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872282" y="5193027"/>
            <a:ext cx="13096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Style Sheet</a:t>
            </a:r>
          </a:p>
          <a:p>
            <a:pPr algn="ctr"/>
            <a:r>
              <a:rPr lang="en-US" sz="1400" dirty="0"/>
              <a:t>styles.css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3143672" y="3010180"/>
            <a:ext cx="4019029" cy="2620831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bg1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dirty="0">
                <a:solidFill>
                  <a:schemeClr val="bg1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solidFill>
                  <a:schemeClr val="bg1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&lt;!</a:t>
            </a:r>
            <a:r>
              <a:rPr lang="en-US" sz="1100" dirty="0" err="1" smtClean="0">
                <a:solidFill>
                  <a:schemeClr val="bg1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doctype</a:t>
            </a:r>
            <a:r>
              <a:rPr lang="en-US" sz="1100" dirty="0" smtClean="0">
                <a:solidFill>
                  <a:schemeClr val="bg1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 html&gt;</a:t>
            </a:r>
            <a:br>
              <a:rPr lang="en-US" sz="1100" dirty="0" smtClean="0">
                <a:solidFill>
                  <a:schemeClr val="bg1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solidFill>
                  <a:schemeClr val="bg1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&lt;html&gt;</a:t>
            </a:r>
            <a:br>
              <a:rPr lang="en-US" sz="1100" dirty="0" smtClean="0">
                <a:solidFill>
                  <a:schemeClr val="bg1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solidFill>
                  <a:schemeClr val="bg1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&lt;head&gt;</a:t>
            </a:r>
            <a:br>
              <a:rPr lang="en-US" sz="1100" dirty="0" smtClean="0">
                <a:solidFill>
                  <a:schemeClr val="bg1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solidFill>
                  <a:schemeClr val="bg1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b="1" dirty="0" smtClean="0">
                <a:solidFill>
                  <a:schemeClr val="bg1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100" b="1" dirty="0">
                <a:solidFill>
                  <a:schemeClr val="bg1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link </a:t>
            </a:r>
            <a:r>
              <a:rPr lang="en-US" sz="1100" b="1" dirty="0" err="1">
                <a:solidFill>
                  <a:schemeClr val="bg1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100" b="1" dirty="0">
                <a:solidFill>
                  <a:schemeClr val="bg1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b="1" dirty="0" smtClean="0">
                <a:solidFill>
                  <a:schemeClr val="bg1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styles.css" </a:t>
            </a:r>
            <a:r>
              <a:rPr lang="en-US" sz="1100" b="1" dirty="0" err="1" smtClean="0">
                <a:solidFill>
                  <a:schemeClr val="bg1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sz="1100" b="1" dirty="0">
                <a:solidFill>
                  <a:schemeClr val="bg1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="stylesheet"&gt;</a:t>
            </a:r>
          </a:p>
          <a:p>
            <a:r>
              <a:rPr lang="en-US" sz="1100" dirty="0" smtClean="0">
                <a:solidFill>
                  <a:schemeClr val="bg1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endParaRPr lang="en-US" sz="1100" dirty="0">
              <a:solidFill>
                <a:schemeClr val="bg1">
                  <a:lumMod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solidFill>
                  <a:schemeClr val="bg1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&lt;body&gt;</a:t>
            </a:r>
            <a:endParaRPr lang="en-US" sz="1100" dirty="0">
              <a:solidFill>
                <a:schemeClr val="bg1">
                  <a:lumMod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solidFill>
                  <a:schemeClr val="bg1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100" dirty="0">
                <a:solidFill>
                  <a:schemeClr val="bg1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h1 </a:t>
            </a:r>
            <a:r>
              <a:rPr lang="en-US" sz="1100" b="1" dirty="0">
                <a:solidFill>
                  <a:schemeClr val="bg1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class="heading"</a:t>
            </a:r>
            <a:r>
              <a:rPr lang="en-US" sz="1100" dirty="0">
                <a:solidFill>
                  <a:schemeClr val="bg1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100" dirty="0">
                <a:solidFill>
                  <a:schemeClr val="bg1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dirty="0">
                <a:solidFill>
                  <a:schemeClr val="bg1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dirty="0" smtClean="0">
                <a:solidFill>
                  <a:schemeClr val="bg1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  Welcome</a:t>
            </a:r>
            <a:r>
              <a:rPr lang="en-US" sz="1100" dirty="0">
                <a:solidFill>
                  <a:schemeClr val="bg1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>
                <a:solidFill>
                  <a:schemeClr val="bg1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solidFill>
                  <a:schemeClr val="bg1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100" dirty="0">
                <a:solidFill>
                  <a:schemeClr val="bg1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h1</a:t>
            </a:r>
            <a:r>
              <a:rPr lang="en-US" sz="1100" dirty="0" smtClean="0">
                <a:solidFill>
                  <a:schemeClr val="bg1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100" dirty="0" smtClean="0">
                <a:solidFill>
                  <a:schemeClr val="bg1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&lt;/body&gt;</a:t>
            </a:r>
            <a:br>
              <a:rPr lang="en-US" sz="1100" dirty="0" smtClean="0">
                <a:solidFill>
                  <a:schemeClr val="bg1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solidFill>
                  <a:schemeClr val="bg1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&lt;/html&gt;</a:t>
            </a:r>
            <a:endParaRPr lang="en-US" sz="1100" dirty="0">
              <a:solidFill>
                <a:schemeClr val="bg1">
                  <a:lumMod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98342" y="5733256"/>
            <a:ext cx="13096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Web Page</a:t>
            </a:r>
          </a:p>
          <a:p>
            <a:pPr algn="ctr"/>
            <a:r>
              <a:rPr lang="en-US" sz="1400" dirty="0"/>
              <a:t>index.html</a:t>
            </a:r>
          </a:p>
        </p:txBody>
      </p:sp>
      <p:sp>
        <p:nvSpPr>
          <p:cNvPr id="15" name="Oval 14"/>
          <p:cNvSpPr/>
          <p:nvPr/>
        </p:nvSpPr>
        <p:spPr>
          <a:xfrm>
            <a:off x="8760296" y="4221088"/>
            <a:ext cx="778669" cy="32344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4" idx="3"/>
            <a:endCxn id="13" idx="1"/>
          </p:cNvCxnSpPr>
          <p:nvPr/>
        </p:nvCxnSpPr>
        <p:spPr>
          <a:xfrm>
            <a:off x="2574877" y="4320595"/>
            <a:ext cx="56879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3"/>
          </p:cNvCxnSpPr>
          <p:nvPr/>
        </p:nvCxnSpPr>
        <p:spPr>
          <a:xfrm flipV="1">
            <a:off x="7162701" y="4320595"/>
            <a:ext cx="6782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3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208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Courier New</vt:lpstr>
      <vt:lpstr>Museo Slab 500</vt:lpstr>
      <vt:lpstr>Times New Roman</vt:lpstr>
      <vt:lpstr>Master light</vt:lpstr>
      <vt:lpstr>Master dark</vt:lpstr>
      <vt:lpstr>How CSS Works</vt:lpstr>
      <vt:lpstr>How CSS Works</vt:lpstr>
      <vt:lpstr>How CSS Works</vt:lpstr>
      <vt:lpstr>How CSS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Ruvalcaba, Zak</cp:lastModifiedBy>
  <cp:revision>213</cp:revision>
  <dcterms:created xsi:type="dcterms:W3CDTF">2011-04-02T17:19:46Z</dcterms:created>
  <dcterms:modified xsi:type="dcterms:W3CDTF">2018-11-01T21:34:05Z</dcterms:modified>
</cp:coreProperties>
</file>