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5"/>
  </p:notesMasterIdLst>
  <p:handoutMasterIdLst>
    <p:handoutMasterId r:id="rId6"/>
  </p:handoutMasterIdLst>
  <p:sldIdLst>
    <p:sldId id="315" r:id="rId3"/>
    <p:sldId id="316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CCCCCC"/>
    <a:srgbClr val="000000"/>
    <a:srgbClr val="CC6600"/>
    <a:srgbClr val="F1F3EE"/>
    <a:srgbClr val="D6993C"/>
    <a:srgbClr val="FAD64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45" autoAdjust="0"/>
    <p:restoredTop sz="94660"/>
  </p:normalViewPr>
  <p:slideViewPr>
    <p:cSldViewPr>
      <p:cViewPr varScale="1">
        <p:scale>
          <a:sx n="117" d="100"/>
          <a:sy n="117" d="100"/>
        </p:scale>
        <p:origin x="22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85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29-7-2019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FB6D3-21A4-47F7-9022-E59F61BF7B30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DE5A8-DE85-43AD-9035-7C8A278D4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5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5627" y="1988840"/>
            <a:ext cx="8832981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title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35627" y="2492722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 userDrawn="1"/>
        </p:nvSpPr>
        <p:spPr>
          <a:xfrm>
            <a:off x="6192011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©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664619" y="-99392"/>
            <a:ext cx="672075" cy="7056784"/>
          </a:xfrm>
          <a:prstGeom prst="rect">
            <a:avLst/>
          </a:prstGeom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>
              <a:solidFill>
                <a:schemeClr val="accent3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47528" y="2780928"/>
            <a:ext cx="8352928" cy="648072"/>
          </a:xfrm>
        </p:spPr>
        <p:txBody>
          <a:bodyPr/>
          <a:lstStyle/>
          <a:p>
            <a:pPr algn="ctr"/>
            <a:r>
              <a:rPr lang="en-US" dirty="0" smtClean="0"/>
              <a:t>CSS 1 Selector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CSS 1 Selector </a:t>
            </a:r>
            <a:r>
              <a:rPr lang="en-US" dirty="0" smtClean="0"/>
              <a:t>Types</a:t>
            </a:r>
            <a:endParaRPr lang="nl-NL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Introduction to CSS 1 selector types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-1" y="1797050"/>
          <a:ext cx="12192001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5641">
                  <a:extLst>
                    <a:ext uri="{9D8B030D-6E8A-4147-A177-3AD203B41FA5}">
                      <a16:colId xmlns:a16="http://schemas.microsoft.com/office/drawing/2014/main" val="812915334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4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9999">
                <a:tc>
                  <a:txBody>
                    <a:bodyPr/>
                    <a:lstStyle/>
                    <a:p>
                      <a:pPr marL="329184"/>
                      <a:r>
                        <a:rPr lang="en-US" sz="1400" dirty="0" smtClean="0"/>
                        <a:t>Selector Type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Example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999">
                <a:tc>
                  <a:txBody>
                    <a:bodyPr/>
                    <a:lstStyle/>
                    <a:p>
                      <a:pPr marL="329184"/>
                      <a:r>
                        <a:rPr lang="en-US" sz="1400" dirty="0" smtClean="0">
                          <a:latin typeface="+mn-lt"/>
                          <a:cs typeface="Courier New" panose="02070309020205020404" pitchFamily="49" charset="0"/>
                        </a:rPr>
                        <a:t>Class</a:t>
                      </a:r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.heading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Selects all elements with class="heading".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999">
                <a:tc>
                  <a:txBody>
                    <a:bodyPr/>
                    <a:lstStyle/>
                    <a:p>
                      <a:pPr marL="329184"/>
                      <a:r>
                        <a:rPr lang="en-US" sz="1400" dirty="0" smtClean="0">
                          <a:latin typeface="+mn-lt"/>
                          <a:cs typeface="Courier New" panose="02070309020205020404" pitchFamily="49" charset="0"/>
                        </a:rPr>
                        <a:t>ID</a:t>
                      </a:r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#heading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Selects</a:t>
                      </a:r>
                      <a:r>
                        <a:rPr lang="en-US" sz="1400" baseline="0" dirty="0" smtClean="0"/>
                        <a:t> all elements with id="heading".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999">
                <a:tc>
                  <a:txBody>
                    <a:bodyPr/>
                    <a:lstStyle/>
                    <a:p>
                      <a:pPr marL="329184"/>
                      <a:r>
                        <a:rPr lang="en-US" sz="1400" dirty="0" smtClean="0">
                          <a:latin typeface="+mn-lt"/>
                          <a:cs typeface="Courier New" panose="02070309020205020404" pitchFamily="49" charset="0"/>
                        </a:rPr>
                        <a:t>Type</a:t>
                      </a:r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Selects all &lt;h1&gt;</a:t>
                      </a:r>
                      <a:r>
                        <a:rPr lang="en-US" sz="1400" baseline="0" dirty="0" smtClean="0"/>
                        <a:t> elements.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999">
                <a:tc>
                  <a:txBody>
                    <a:bodyPr/>
                    <a:lstStyle/>
                    <a:p>
                      <a:pPr marL="329184"/>
                      <a:r>
                        <a:rPr lang="en-US" sz="1400" dirty="0" smtClean="0">
                          <a:latin typeface="+mn-lt"/>
                          <a:cs typeface="Courier New" panose="02070309020205020404" pitchFamily="49" charset="0"/>
                        </a:rPr>
                        <a:t>Multiple</a:t>
                      </a:r>
                      <a:r>
                        <a:rPr lang="en-US" sz="1400" baseline="0" dirty="0" smtClean="0">
                          <a:latin typeface="+mn-lt"/>
                          <a:cs typeface="Courier New" panose="02070309020205020404" pitchFamily="49" charset="0"/>
                        </a:rPr>
                        <a:t> Element</a:t>
                      </a:r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div, h1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Selects all &lt;div&gt; elements</a:t>
                      </a:r>
                      <a:r>
                        <a:rPr lang="en-US" sz="1400" baseline="0" dirty="0" smtClean="0"/>
                        <a:t> and &lt;h1&gt; elements.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999">
                <a:tc>
                  <a:txBody>
                    <a:bodyPr/>
                    <a:lstStyle/>
                    <a:p>
                      <a:pPr marL="329184"/>
                      <a:r>
                        <a:rPr lang="en-US" sz="1400" dirty="0" smtClean="0">
                          <a:latin typeface="+mn-lt"/>
                          <a:cs typeface="Courier New" panose="02070309020205020404" pitchFamily="49" charset="0"/>
                        </a:rPr>
                        <a:t>Descendant</a:t>
                      </a:r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</a:t>
                      </a:r>
                      <a:r>
                        <a:rPr lang="en-US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h1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Selects all &lt;h1&gt;</a:t>
                      </a:r>
                      <a:r>
                        <a:rPr lang="en-US" sz="1400" baseline="0" dirty="0" smtClean="0"/>
                        <a:t> elements inside &lt;div&gt; elements.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9999">
                <a:tc>
                  <a:txBody>
                    <a:bodyPr/>
                    <a:lstStyle/>
                    <a:p>
                      <a:pPr marL="329184"/>
                      <a:r>
                        <a:rPr lang="en-US" sz="1400" dirty="0" smtClean="0">
                          <a:latin typeface="+mn-lt"/>
                          <a:cs typeface="Courier New" panose="02070309020205020404" pitchFamily="49" charset="0"/>
                        </a:rPr>
                        <a:t>Pseudo-Class</a:t>
                      </a:r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a:active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Selects</a:t>
                      </a:r>
                      <a:r>
                        <a:rPr lang="en-US" sz="1400" baseline="0" dirty="0" smtClean="0"/>
                        <a:t> the active link.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999">
                <a:tc>
                  <a:txBody>
                    <a:bodyPr/>
                    <a:lstStyle/>
                    <a:p>
                      <a:pPr marL="329184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a:hover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Selects links on mouse over.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9999">
                <a:tc>
                  <a:txBody>
                    <a:bodyPr/>
                    <a:lstStyle/>
                    <a:p>
                      <a:pPr marL="329184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a:link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Selects all unvisited links.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9999">
                <a:tc>
                  <a:txBody>
                    <a:bodyPr/>
                    <a:lstStyle/>
                    <a:p>
                      <a:pPr marL="329184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a:visited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Selects all visited links.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9999">
                <a:tc>
                  <a:txBody>
                    <a:bodyPr/>
                    <a:lstStyle/>
                    <a:p>
                      <a:pPr marL="329184"/>
                      <a:r>
                        <a:rPr lang="en-US" sz="1400" dirty="0" smtClean="0">
                          <a:latin typeface="+mn-lt"/>
                          <a:cs typeface="Courier New" panose="02070309020205020404" pitchFamily="49" charset="0"/>
                        </a:rPr>
                        <a:t>Pseudo-Element</a:t>
                      </a:r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p::first-letter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Selects the first letter of every &lt;p&gt;</a:t>
                      </a:r>
                      <a:r>
                        <a:rPr lang="en-US" sz="1400" baseline="0" dirty="0" smtClean="0"/>
                        <a:t> element.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9999">
                <a:tc>
                  <a:txBody>
                    <a:bodyPr/>
                    <a:lstStyle/>
                    <a:p>
                      <a:pPr marL="329184"/>
                      <a:endParaRPr lang="en-US" sz="14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p::first-line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Selects the first line of every &lt;p&gt; element.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22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136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Courier New</vt:lpstr>
      <vt:lpstr>Museo Slab 500</vt:lpstr>
      <vt:lpstr>Times New Roman</vt:lpstr>
      <vt:lpstr>Master light</vt:lpstr>
      <vt:lpstr>Master dark</vt:lpstr>
      <vt:lpstr>CSS 1 Selector Types</vt:lpstr>
      <vt:lpstr>CSS 1 Selector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Zak Ruvalcaba</cp:lastModifiedBy>
  <cp:revision>209</cp:revision>
  <dcterms:created xsi:type="dcterms:W3CDTF">2011-04-02T17:19:46Z</dcterms:created>
  <dcterms:modified xsi:type="dcterms:W3CDTF">2019-07-29T16:30:46Z</dcterms:modified>
</cp:coreProperties>
</file>