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256" r:id="rId3"/>
    <p:sldId id="257" r:id="rId4"/>
    <p:sldId id="258" r:id="rId5"/>
    <p:sldId id="259" r:id="rId6"/>
    <p:sldId id="260"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5" autoAdjust="0"/>
    <p:restoredTop sz="94660"/>
  </p:normalViewPr>
  <p:slideViewPr>
    <p:cSldViewPr>
      <p:cViewPr varScale="1">
        <p:scale>
          <a:sx n="117" d="100"/>
          <a:sy n="117" d="100"/>
        </p:scale>
        <p:origin x="222" y="96"/>
      </p:cViewPr>
      <p:guideLst>
        <p:guide orient="horz" pos="2160"/>
        <p:guide pos="3840"/>
      </p:guideLst>
    </p:cSldViewPr>
  </p:slideViewPr>
  <p:notesTextViewPr>
    <p:cViewPr>
      <p:scale>
        <a:sx n="100" d="100"/>
        <a:sy n="100" d="100"/>
      </p:scale>
      <p:origin x="0" y="0"/>
    </p:cViewPr>
  </p:notesTextViewPr>
  <p:notesViewPr>
    <p:cSldViewPr>
      <p:cViewPr varScale="1">
        <p:scale>
          <a:sx n="82" d="100"/>
          <a:sy n="82"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5-11-2018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FB6D3-21A4-47F7-9022-E59F61BF7B30}" type="datetimeFigureOut">
              <a:rPr lang="en-US" smtClean="0"/>
              <a:t>11/5/2018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DE5A8-DE85-43AD-9035-7C8A278D4CF1}" type="slidenum">
              <a:rPr lang="en-US" smtClean="0"/>
              <a:t>‹#›</a:t>
            </a:fld>
            <a:endParaRPr lang="en-US"/>
          </a:p>
        </p:txBody>
      </p:sp>
    </p:spTree>
    <p:extLst>
      <p:ext uri="{BB962C8B-B14F-4D97-AF65-F5344CB8AC3E}">
        <p14:creationId xmlns:p14="http://schemas.microsoft.com/office/powerpoint/2010/main" val="11942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35627" y="1988840"/>
            <a:ext cx="8832981" cy="720080"/>
          </a:xfrm>
        </p:spPr>
        <p:txBody>
          <a:bodyPr/>
          <a:lstStyle>
            <a:lvl1pPr algn="l">
              <a:defRPr/>
            </a:lvl1pPr>
          </a:lstStyle>
          <a:p>
            <a:r>
              <a:rPr lang="en-US" dirty="0" smtClean="0"/>
              <a:t>Click to edit title</a:t>
            </a:r>
            <a:endParaRPr lang="nl-NL" dirty="0"/>
          </a:p>
        </p:txBody>
      </p:sp>
      <p:sp>
        <p:nvSpPr>
          <p:cNvPr id="5" name="Text Placeholder 4"/>
          <p:cNvSpPr>
            <a:spLocks noGrp="1"/>
          </p:cNvSpPr>
          <p:nvPr>
            <p:ph type="body" sz="quarter" idx="10"/>
          </p:nvPr>
        </p:nvSpPr>
        <p:spPr>
          <a:xfrm>
            <a:off x="2735627" y="2492722"/>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Title 6"/>
          <p:cNvSpPr txBox="1">
            <a:spLocks/>
          </p:cNvSpPr>
          <p:nvPr userDrawn="1"/>
        </p:nvSpPr>
        <p:spPr>
          <a:xfrm>
            <a:off x="6192011"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Copyright </a:t>
            </a:r>
            <a:r>
              <a:rPr kumimoji="0" lang="en-US" sz="12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Zak Ruvalcaba</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996952"/>
            <a:ext cx="8352928" cy="864096"/>
          </a:xfrm>
        </p:spPr>
        <p:txBody>
          <a:bodyPr/>
          <a:lstStyle/>
          <a:p>
            <a:pPr algn="ctr"/>
            <a:r>
              <a:rPr lang="en-US" dirty="0" smtClean="0"/>
              <a:t>Common Box Properties</a:t>
            </a:r>
            <a:endParaRPr lang="en-US" dirty="0"/>
          </a:p>
        </p:txBody>
      </p:sp>
    </p:spTree>
    <p:extLst>
      <p:ext uri="{BB962C8B-B14F-4D97-AF65-F5344CB8AC3E}">
        <p14:creationId xmlns:p14="http://schemas.microsoft.com/office/powerpoint/2010/main" val="170270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Box Properties</a:t>
            </a:r>
            <a:endParaRPr lang="nl-NL" dirty="0"/>
          </a:p>
        </p:txBody>
      </p:sp>
      <p:sp>
        <p:nvSpPr>
          <p:cNvPr id="7" name="Text Placeholder 6"/>
          <p:cNvSpPr>
            <a:spLocks noGrp="1"/>
          </p:cNvSpPr>
          <p:nvPr>
            <p:ph type="body" sz="quarter" idx="14"/>
          </p:nvPr>
        </p:nvSpPr>
        <p:spPr>
          <a:xfrm>
            <a:off x="335360" y="1628800"/>
            <a:ext cx="6984776" cy="4679950"/>
          </a:xfrm>
        </p:spPr>
        <p:txBody>
          <a:bodyPr>
            <a:noAutofit/>
          </a:bodyPr>
          <a:lstStyle/>
          <a:p>
            <a:pPr>
              <a:defRPr/>
            </a:pPr>
            <a:r>
              <a:rPr lang="en-US" sz="1600" dirty="0">
                <a:solidFill>
                  <a:schemeClr val="tx1"/>
                </a:solidFill>
              </a:rPr>
              <a:t>Most HTML elements can be considered boxes. In CSS, the term "box model" refers to the design and layout of these elements using various CSS properties that control margins, borders (covered in the next presentation), paddings, widths, heights, and more. Box properties are an important part of web design and you'll find that you'll be using these properties with great regularity regardless of whether you're using the DIV+CSS or the HTML5+CSS method of design and layout (covered later).</a:t>
            </a:r>
          </a:p>
        </p:txBody>
      </p:sp>
      <p:sp>
        <p:nvSpPr>
          <p:cNvPr id="2" name="Text Placeholder 1"/>
          <p:cNvSpPr>
            <a:spLocks noGrp="1"/>
          </p:cNvSpPr>
          <p:nvPr>
            <p:ph type="body" sz="quarter" idx="11"/>
          </p:nvPr>
        </p:nvSpPr>
        <p:spPr/>
        <p:txBody>
          <a:bodyPr/>
          <a:lstStyle/>
          <a:p>
            <a:r>
              <a:rPr lang="en-US" dirty="0" smtClean="0"/>
              <a:t>Introduction to The Box Model</a:t>
            </a:r>
            <a:endParaRPr lang="en-US" dirty="0"/>
          </a:p>
        </p:txBody>
      </p:sp>
      <p:pic>
        <p:nvPicPr>
          <p:cNvPr id="9" name="Picture 2" descr="http://www.mandalatv.net/itp/drivebys/css/lib/img/box_mode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177281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02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Box Properties</a:t>
            </a:r>
            <a:endParaRPr lang="nl-NL" dirty="0"/>
          </a:p>
        </p:txBody>
      </p:sp>
      <p:sp>
        <p:nvSpPr>
          <p:cNvPr id="2" name="Text Placeholder 1"/>
          <p:cNvSpPr>
            <a:spLocks noGrp="1"/>
          </p:cNvSpPr>
          <p:nvPr>
            <p:ph type="body" sz="quarter" idx="11"/>
          </p:nvPr>
        </p:nvSpPr>
        <p:spPr/>
        <p:txBody>
          <a:bodyPr/>
          <a:lstStyle/>
          <a:p>
            <a:r>
              <a:rPr lang="en-US" dirty="0" smtClean="0"/>
              <a:t>CSS 1 and CSS </a:t>
            </a:r>
            <a:r>
              <a:rPr lang="en-US" dirty="0"/>
              <a:t>2 properties</a:t>
            </a:r>
          </a:p>
        </p:txBody>
      </p:sp>
      <p:graphicFrame>
        <p:nvGraphicFramePr>
          <p:cNvPr id="4" name="Table 3"/>
          <p:cNvGraphicFramePr>
            <a:graphicFrameLocks noGrp="1"/>
          </p:cNvGraphicFramePr>
          <p:nvPr>
            <p:extLst/>
          </p:nvPr>
        </p:nvGraphicFramePr>
        <p:xfrm>
          <a:off x="1" y="1797050"/>
          <a:ext cx="12191998" cy="2743200"/>
        </p:xfrm>
        <a:graphic>
          <a:graphicData uri="http://schemas.openxmlformats.org/drawingml/2006/table">
            <a:tbl>
              <a:tblPr firstRow="1" bandRow="1">
                <a:tableStyleId>{5C22544A-7EE6-4342-B048-85BDC9FD1C3A}</a:tableStyleId>
              </a:tblPr>
              <a:tblGrid>
                <a:gridCol w="3058770">
                  <a:extLst>
                    <a:ext uri="{9D8B030D-6E8A-4147-A177-3AD203B41FA5}">
                      <a16:colId xmlns:a16="http://schemas.microsoft.com/office/drawing/2014/main" val="20000"/>
                    </a:ext>
                  </a:extLst>
                </a:gridCol>
                <a:gridCol w="5787249">
                  <a:extLst>
                    <a:ext uri="{9D8B030D-6E8A-4147-A177-3AD203B41FA5}">
                      <a16:colId xmlns:a16="http://schemas.microsoft.com/office/drawing/2014/main" val="20001"/>
                    </a:ext>
                  </a:extLst>
                </a:gridCol>
                <a:gridCol w="3345979">
                  <a:extLst>
                    <a:ext uri="{9D8B030D-6E8A-4147-A177-3AD203B41FA5}">
                      <a16:colId xmlns:a16="http://schemas.microsoft.com/office/drawing/2014/main" val="20002"/>
                    </a:ext>
                  </a:extLst>
                </a:gridCol>
              </a:tblGrid>
              <a:tr h="125322">
                <a:tc>
                  <a:txBody>
                    <a:bodyPr/>
                    <a:lstStyle/>
                    <a:p>
                      <a:pPr marL="329184"/>
                      <a:r>
                        <a:rPr lang="en-US" sz="1400" dirty="0" smtClean="0"/>
                        <a:t>Property</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Description</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Values</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5322">
                <a:tc>
                  <a:txBody>
                    <a:bodyPr/>
                    <a:lstStyle/>
                    <a:p>
                      <a:pPr marL="329184"/>
                      <a:r>
                        <a:rPr lang="en-US" sz="1400" dirty="0" smtClean="0">
                          <a:latin typeface="Courier New" pitchFamily="49" charset="0"/>
                          <a:cs typeface="Courier New" pitchFamily="49" charset="0"/>
                        </a:rPr>
                        <a:t>margin&lt;-side&gt;</a:t>
                      </a:r>
                      <a:endParaRPr lang="en-US" sz="1400" dirty="0">
                        <a:latin typeface="Courier New" pitchFamily="49" charset="0"/>
                        <a:cs typeface="Courier New"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Sets the amount of margin for a side</a:t>
                      </a:r>
                      <a:r>
                        <a:rPr lang="en-US" sz="1400" baseline="0" dirty="0" smtClean="0"/>
                        <a:t> of the box.</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Width in pixels or percent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322">
                <a:tc>
                  <a:txBody>
                    <a:bodyPr/>
                    <a:lstStyle/>
                    <a:p>
                      <a:pPr marL="329184"/>
                      <a:r>
                        <a:rPr lang="en-US" sz="1400" dirty="0" smtClean="0">
                          <a:latin typeface="Courier New" pitchFamily="49" charset="0"/>
                          <a:cs typeface="Courier New" pitchFamily="49" charset="0"/>
                        </a:rPr>
                        <a:t>padding&lt;-side&gt;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 the amount of padding for a side of the box.</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Width in pixels or percent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5322">
                <a:tc>
                  <a:txBody>
                    <a:bodyPr/>
                    <a:lstStyle/>
                    <a:p>
                      <a:pPr marL="329184"/>
                      <a:r>
                        <a:rPr lang="en-US" sz="1400" dirty="0" smtClean="0">
                          <a:latin typeface="Courier New" pitchFamily="49" charset="0"/>
                          <a:cs typeface="Courier New" pitchFamily="49" charset="0"/>
                        </a:rPr>
                        <a:t>width</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width</a:t>
                      </a:r>
                      <a:r>
                        <a:rPr lang="en-US" sz="1400" baseline="0" dirty="0" smtClean="0"/>
                        <a:t> </a:t>
                      </a:r>
                      <a:r>
                        <a:rPr lang="en-US" sz="1400" dirty="0" smtClean="0"/>
                        <a:t>of the box.</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length, percentage,</a:t>
                      </a:r>
                      <a:r>
                        <a:rPr lang="en-US" sz="1400" baseline="0" dirty="0" smtClean="0"/>
                        <a:t> auto</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25322">
                <a:tc>
                  <a:txBody>
                    <a:bodyPr/>
                    <a:lstStyle/>
                    <a:p>
                      <a:pPr marL="329184"/>
                      <a:r>
                        <a:rPr lang="en-US" sz="1400" dirty="0" smtClean="0">
                          <a:latin typeface="Courier New" pitchFamily="49" charset="0"/>
                          <a:cs typeface="Courier New" pitchFamily="49" charset="0"/>
                        </a:rPr>
                        <a:t>min-width</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Sets the</a:t>
                      </a:r>
                      <a:r>
                        <a:rPr lang="en-US" sz="1400" baseline="0" dirty="0" smtClean="0"/>
                        <a:t> </a:t>
                      </a:r>
                      <a:r>
                        <a:rPr lang="en-US" sz="1400" dirty="0" smtClean="0"/>
                        <a:t>minimum</a:t>
                      </a:r>
                      <a:r>
                        <a:rPr lang="en-US" sz="1400" baseline="0" dirty="0" smtClean="0"/>
                        <a:t> width </a:t>
                      </a:r>
                      <a:r>
                        <a:rPr lang="en-US" sz="1400" dirty="0" smtClean="0"/>
                        <a:t>of the box.</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length, percentage,</a:t>
                      </a:r>
                      <a:r>
                        <a:rPr lang="en-US" sz="1400" baseline="0" dirty="0" smtClean="0"/>
                        <a:t> auto</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5322">
                <a:tc>
                  <a:txBody>
                    <a:bodyPr/>
                    <a:lstStyle/>
                    <a:p>
                      <a:pPr marL="329184"/>
                      <a:r>
                        <a:rPr lang="en-US" sz="1400" dirty="0" smtClean="0">
                          <a:latin typeface="Courier New" pitchFamily="49" charset="0"/>
                          <a:cs typeface="Courier New" pitchFamily="49" charset="0"/>
                        </a:rPr>
                        <a:t>max-width</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Sets the maximum</a:t>
                      </a:r>
                      <a:r>
                        <a:rPr lang="en-US" sz="1400" baseline="0" dirty="0" smtClean="0"/>
                        <a:t> width </a:t>
                      </a:r>
                      <a:r>
                        <a:rPr lang="en-US" sz="1400" dirty="0" smtClean="0"/>
                        <a:t>of the box.</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length, percentage,</a:t>
                      </a:r>
                      <a:r>
                        <a:rPr lang="en-US" sz="1400" baseline="0" dirty="0" smtClean="0"/>
                        <a:t> auto</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25322">
                <a:tc>
                  <a:txBody>
                    <a:bodyPr/>
                    <a:lstStyle/>
                    <a:p>
                      <a:pPr marL="329184"/>
                      <a:r>
                        <a:rPr lang="en-US" sz="1400" dirty="0" smtClean="0">
                          <a:latin typeface="Courier New" pitchFamily="49" charset="0"/>
                          <a:cs typeface="Courier New" pitchFamily="49" charset="0"/>
                        </a:rPr>
                        <a:t>height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Sets the height</a:t>
                      </a:r>
                      <a:r>
                        <a:rPr lang="en-US" sz="1400" baseline="0" dirty="0" smtClean="0"/>
                        <a:t> </a:t>
                      </a:r>
                      <a:r>
                        <a:rPr lang="en-US" sz="1400" dirty="0" smtClean="0"/>
                        <a:t>of the box</a:t>
                      </a:r>
                      <a:r>
                        <a:rPr lang="en-US" sz="1400" baseline="0" dirty="0" smtClean="0"/>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length, percentage,</a:t>
                      </a:r>
                      <a:r>
                        <a:rPr lang="en-US" sz="1400" baseline="0" dirty="0" smtClean="0"/>
                        <a:t> auto</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25322">
                <a:tc>
                  <a:txBody>
                    <a:bodyPr/>
                    <a:lstStyle/>
                    <a:p>
                      <a:pPr marL="329184"/>
                      <a:r>
                        <a:rPr lang="en-US" sz="1400" dirty="0" smtClean="0">
                          <a:latin typeface="Courier New" pitchFamily="49" charset="0"/>
                          <a:cs typeface="Courier New" pitchFamily="49" charset="0"/>
                        </a:rPr>
                        <a:t>min-height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Sets the</a:t>
                      </a:r>
                      <a:r>
                        <a:rPr lang="en-US" sz="1400" baseline="0" dirty="0" smtClean="0"/>
                        <a:t> </a:t>
                      </a:r>
                      <a:r>
                        <a:rPr lang="en-US" sz="1400" dirty="0" smtClean="0"/>
                        <a:t>minimum</a:t>
                      </a:r>
                      <a:r>
                        <a:rPr lang="en-US" sz="1400" baseline="0" dirty="0" smtClean="0"/>
                        <a:t> height </a:t>
                      </a:r>
                      <a:r>
                        <a:rPr lang="en-US" sz="1400" dirty="0" smtClean="0"/>
                        <a:t>of the box</a:t>
                      </a:r>
                      <a:r>
                        <a:rPr lang="en-US" sz="1400" baseline="0" dirty="0" smtClean="0"/>
                        <a: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length, percentage,</a:t>
                      </a:r>
                      <a:r>
                        <a:rPr lang="en-US" sz="1400" baseline="0" dirty="0" smtClean="0"/>
                        <a:t> auto</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5322">
                <a:tc>
                  <a:txBody>
                    <a:bodyPr/>
                    <a:lstStyle/>
                    <a:p>
                      <a:pPr marL="329184"/>
                      <a:r>
                        <a:rPr lang="en-US" sz="1400" dirty="0" smtClean="0">
                          <a:latin typeface="Courier New" pitchFamily="49" charset="0"/>
                          <a:cs typeface="Courier New" pitchFamily="49" charset="0"/>
                        </a:rPr>
                        <a:t>max-height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Sets the </a:t>
                      </a:r>
                      <a:r>
                        <a:rPr lang="en-US" sz="1400" baseline="0" dirty="0" smtClean="0"/>
                        <a:t>maximum height </a:t>
                      </a:r>
                      <a:r>
                        <a:rPr lang="en-US" sz="1400" dirty="0" smtClean="0"/>
                        <a:t>of the box</a:t>
                      </a:r>
                      <a:r>
                        <a:rPr lang="en-US" sz="1400" baseline="0" dirty="0" smtClean="0"/>
                        <a:t>.</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length, percentage,</a:t>
                      </a:r>
                      <a:r>
                        <a:rPr lang="en-US" sz="1400" baseline="0" dirty="0" smtClean="0"/>
                        <a:t> auto</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793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Box Properties</a:t>
            </a:r>
            <a:endParaRPr lang="nl-NL" dirty="0"/>
          </a:p>
        </p:txBody>
      </p:sp>
      <p:sp>
        <p:nvSpPr>
          <p:cNvPr id="7" name="Text Placeholder 6"/>
          <p:cNvSpPr>
            <a:spLocks noGrp="1"/>
          </p:cNvSpPr>
          <p:nvPr>
            <p:ph type="body" sz="quarter" idx="14"/>
          </p:nvPr>
        </p:nvSpPr>
        <p:spPr>
          <a:xfrm>
            <a:off x="335360" y="1628800"/>
            <a:ext cx="9649072" cy="4676750"/>
          </a:xfrm>
        </p:spPr>
        <p:txBody>
          <a:bodyPr>
            <a:noAutofit/>
          </a:bodyPr>
          <a:lstStyle/>
          <a:p>
            <a:r>
              <a:rPr lang="en-US" sz="1600" dirty="0">
                <a:solidFill>
                  <a:schemeClr val="tx1"/>
                </a:solidFill>
              </a:rPr>
              <a:t>This example uses a type selector to set various box properties for the &lt;section&gt; tag</a:t>
            </a:r>
            <a:r>
              <a:rPr lang="en-US" sz="1600" dirty="0" smtClean="0">
                <a:solidFill>
                  <a:schemeClr val="tx1"/>
                </a:solidFill>
              </a:rPr>
              <a:t>:</a:t>
            </a:r>
          </a:p>
          <a:p>
            <a:endParaRPr lang="en-US" sz="1600" dirty="0">
              <a:solidFill>
                <a:schemeClr val="tx1"/>
              </a:solidFill>
            </a:endParaRPr>
          </a:p>
          <a:p>
            <a:r>
              <a:rPr lang="en-US" sz="1600" dirty="0">
                <a:solidFill>
                  <a:schemeClr val="tx1"/>
                </a:solidFill>
                <a:latin typeface="Courier New" pitchFamily="49" charset="0"/>
                <a:cs typeface="Courier New" pitchFamily="49" charset="0"/>
              </a:rPr>
              <a:t>section </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width</a:t>
            </a:r>
            <a:r>
              <a:rPr lang="en-US" sz="1600" dirty="0" smtClean="0">
                <a:solidFill>
                  <a:schemeClr val="tx1"/>
                </a:solidFill>
                <a:latin typeface="Courier New" pitchFamily="49" charset="0"/>
                <a:cs typeface="Courier New" pitchFamily="49" charset="0"/>
              </a:rPr>
              <a:t>: 460px;</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min-height</a:t>
            </a:r>
            <a:r>
              <a:rPr lang="en-US" sz="1600" b="1" dirty="0" smtClean="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200px;</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padding</a:t>
            </a:r>
            <a:r>
              <a:rPr lang="en-US" sz="1600" b="1" smtClean="0">
                <a:solidFill>
                  <a:schemeClr val="tx1"/>
                </a:solidFill>
                <a:latin typeface="Courier New" pitchFamily="49" charset="0"/>
                <a:cs typeface="Courier New" pitchFamily="49" charset="0"/>
              </a:rPr>
              <a:t>: </a:t>
            </a:r>
            <a:r>
              <a:rPr lang="en-US" sz="1600" smtClean="0">
                <a:solidFill>
                  <a:schemeClr val="tx1"/>
                </a:solidFill>
                <a:latin typeface="Courier New" pitchFamily="49" charset="0"/>
                <a:cs typeface="Courier New" pitchFamily="49" charset="0"/>
              </a:rPr>
              <a:t>5px;</a:t>
            </a:r>
            <a:r>
              <a:rPr lang="en-US" sz="1600" dirty="0" smtClean="0">
                <a:solidFill>
                  <a:schemeClr val="tx1"/>
                </a:solidFill>
                <a:latin typeface="Courier New" pitchFamily="49" charset="0"/>
                <a:cs typeface="Courier New" pitchFamily="49" charset="0"/>
              </a:rPr>
              <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margin-right</a:t>
            </a:r>
            <a:r>
              <a:rPr lang="en-US" sz="1600" b="1" dirty="0" smtClean="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20px;</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Example</a:t>
            </a:r>
            <a:endParaRPr lang="en-US" dirty="0"/>
          </a:p>
        </p:txBody>
      </p:sp>
    </p:spTree>
    <p:extLst>
      <p:ext uri="{BB962C8B-B14F-4D97-AF65-F5344CB8AC3E}">
        <p14:creationId xmlns:p14="http://schemas.microsoft.com/office/powerpoint/2010/main" val="3915922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Box Properties</a:t>
            </a:r>
            <a:endParaRPr lang="nl-NL" dirty="0"/>
          </a:p>
        </p:txBody>
      </p:sp>
      <p:sp>
        <p:nvSpPr>
          <p:cNvPr id="2" name="Text Placeholder 1"/>
          <p:cNvSpPr>
            <a:spLocks noGrp="1"/>
          </p:cNvSpPr>
          <p:nvPr>
            <p:ph type="body" sz="quarter" idx="11"/>
          </p:nvPr>
        </p:nvSpPr>
        <p:spPr/>
        <p:txBody>
          <a:bodyPr/>
          <a:lstStyle/>
          <a:p>
            <a:r>
              <a:rPr lang="en-US" dirty="0"/>
              <a:t>CSS 3 properties</a:t>
            </a:r>
          </a:p>
        </p:txBody>
      </p:sp>
      <p:graphicFrame>
        <p:nvGraphicFramePr>
          <p:cNvPr id="4" name="Table 3"/>
          <p:cNvGraphicFramePr>
            <a:graphicFrameLocks noGrp="1"/>
          </p:cNvGraphicFramePr>
          <p:nvPr>
            <p:extLst/>
          </p:nvPr>
        </p:nvGraphicFramePr>
        <p:xfrm>
          <a:off x="0" y="1797050"/>
          <a:ext cx="12191999" cy="1341120"/>
        </p:xfrm>
        <a:graphic>
          <a:graphicData uri="http://schemas.openxmlformats.org/drawingml/2006/table">
            <a:tbl>
              <a:tblPr firstRow="1" bandRow="1">
                <a:tableStyleId>{5C22544A-7EE6-4342-B048-85BDC9FD1C3A}</a:tableStyleId>
              </a:tblPr>
              <a:tblGrid>
                <a:gridCol w="2139704">
                  <a:extLst>
                    <a:ext uri="{9D8B030D-6E8A-4147-A177-3AD203B41FA5}">
                      <a16:colId xmlns:a16="http://schemas.microsoft.com/office/drawing/2014/main" val="20000"/>
                    </a:ext>
                  </a:extLst>
                </a:gridCol>
                <a:gridCol w="5540472">
                  <a:extLst>
                    <a:ext uri="{9D8B030D-6E8A-4147-A177-3AD203B41FA5}">
                      <a16:colId xmlns:a16="http://schemas.microsoft.com/office/drawing/2014/main" val="20001"/>
                    </a:ext>
                  </a:extLst>
                </a:gridCol>
                <a:gridCol w="4511823">
                  <a:extLst>
                    <a:ext uri="{9D8B030D-6E8A-4147-A177-3AD203B41FA5}">
                      <a16:colId xmlns:a16="http://schemas.microsoft.com/office/drawing/2014/main" val="20002"/>
                    </a:ext>
                  </a:extLst>
                </a:gridCol>
              </a:tblGrid>
              <a:tr h="141781">
                <a:tc>
                  <a:txBody>
                    <a:bodyPr/>
                    <a:lstStyle/>
                    <a:p>
                      <a:pPr marL="329184"/>
                      <a:r>
                        <a:rPr lang="en-US" sz="1400" dirty="0" smtClean="0"/>
                        <a:t>Property</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Description</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Values</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1028">
                <a:tc>
                  <a:txBody>
                    <a:bodyPr/>
                    <a:lstStyle/>
                    <a:p>
                      <a:pPr marL="329184"/>
                      <a:r>
                        <a:rPr lang="en-US" sz="1400" dirty="0" smtClean="0">
                          <a:latin typeface="Courier New" pitchFamily="49" charset="0"/>
                          <a:cs typeface="Courier New" pitchFamily="49" charset="0"/>
                        </a:rPr>
                        <a:t>overflow-x</a:t>
                      </a:r>
                      <a:endParaRPr lang="en-US" sz="1400" dirty="0">
                        <a:latin typeface="Courier New" pitchFamily="49" charset="0"/>
                        <a:cs typeface="Courier New"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Specifies whether or not to clip the left/right edges of the content</a:t>
                      </a:r>
                      <a:r>
                        <a:rPr lang="en-US" sz="1400" baseline="0" dirty="0" smtClean="0"/>
                        <a:t> </a:t>
                      </a:r>
                      <a:r>
                        <a:rPr lang="en-US" sz="1400" dirty="0" smtClean="0"/>
                        <a:t>if it overflows the element's content area.</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visible, hidden, scroll, auto, no-display,</a:t>
                      </a:r>
                      <a:r>
                        <a:rPr lang="en-US" sz="1400" baseline="0" dirty="0" smtClean="0"/>
                        <a:t> no-content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1028">
                <a:tc>
                  <a:txBody>
                    <a:bodyPr/>
                    <a:lstStyle/>
                    <a:p>
                      <a:pPr marL="329184"/>
                      <a:r>
                        <a:rPr lang="en-US" sz="1400" dirty="0" smtClean="0">
                          <a:latin typeface="Courier New" pitchFamily="49" charset="0"/>
                          <a:cs typeface="Courier New" pitchFamily="49" charset="0"/>
                        </a:rPr>
                        <a:t>overflow-y</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Specifies whether or not to clip the top/bottom</a:t>
                      </a:r>
                      <a:r>
                        <a:rPr lang="en-US" sz="1400" baseline="0" dirty="0" smtClean="0"/>
                        <a:t> </a:t>
                      </a:r>
                      <a:r>
                        <a:rPr lang="en-US" sz="1400" dirty="0" smtClean="0"/>
                        <a:t>edges of the content</a:t>
                      </a:r>
                      <a:r>
                        <a:rPr lang="en-US" sz="1400" baseline="0" dirty="0" smtClean="0"/>
                        <a:t> </a:t>
                      </a:r>
                      <a:r>
                        <a:rPr lang="en-US" sz="1400" dirty="0" smtClean="0"/>
                        <a:t>if it overflows the element's content area.</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visible, hidden, scroll, auto, no-display,</a:t>
                      </a:r>
                      <a:r>
                        <a:rPr lang="en-US" sz="1400" baseline="0" dirty="0" smtClean="0"/>
                        <a:t> no-content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5297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335</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Courier New</vt:lpstr>
      <vt:lpstr>Museo Slab 500</vt:lpstr>
      <vt:lpstr>Times New Roman</vt:lpstr>
      <vt:lpstr>Master light</vt:lpstr>
      <vt:lpstr>Master dark</vt:lpstr>
      <vt:lpstr>Common Box Properties</vt:lpstr>
      <vt:lpstr>Common Box Properties</vt:lpstr>
      <vt:lpstr>Common Box Properties</vt:lpstr>
      <vt:lpstr>Common Box Properties</vt:lpstr>
      <vt:lpstr>Common Box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215</cp:revision>
  <dcterms:created xsi:type="dcterms:W3CDTF">2011-04-02T17:19:46Z</dcterms:created>
  <dcterms:modified xsi:type="dcterms:W3CDTF">2018-11-05T18:22:11Z</dcterms:modified>
</cp:coreProperties>
</file>