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7"/>
  </p:notesMasterIdLst>
  <p:handoutMasterIdLst>
    <p:handoutMasterId r:id="rId8"/>
  </p:handoutMasterIdLst>
  <p:sldIdLst>
    <p:sldId id="256" r:id="rId3"/>
    <p:sldId id="257" r:id="rId4"/>
    <p:sldId id="258" r:id="rId5"/>
    <p:sldId id="259" r:id="rId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CCCC"/>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45" autoAdjust="0"/>
    <p:restoredTop sz="94660"/>
  </p:normalViewPr>
  <p:slideViewPr>
    <p:cSldViewPr>
      <p:cViewPr varScale="1">
        <p:scale>
          <a:sx n="117" d="100"/>
          <a:sy n="117" d="100"/>
        </p:scale>
        <p:origin x="222" y="96"/>
      </p:cViewPr>
      <p:guideLst>
        <p:guide orient="horz" pos="2160"/>
        <p:guide pos="3840"/>
      </p:guideLst>
    </p:cSldViewPr>
  </p:slideViewPr>
  <p:notesTextViewPr>
    <p:cViewPr>
      <p:scale>
        <a:sx n="100" d="100"/>
        <a:sy n="100" d="100"/>
      </p:scale>
      <p:origin x="0" y="0"/>
    </p:cViewPr>
  </p:notesTextViewPr>
  <p:notesViewPr>
    <p:cSldViewPr>
      <p:cViewPr varScale="1">
        <p:scale>
          <a:sx n="82" d="100"/>
          <a:sy n="82"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1-11-2018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4FB6D3-21A4-47F7-9022-E59F61BF7B30}" type="datetimeFigureOut">
              <a:rPr lang="en-US" smtClean="0"/>
              <a:t>11/1/2018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5DE5A8-DE85-43AD-9035-7C8A278D4CF1}" type="slidenum">
              <a:rPr lang="en-US" smtClean="0"/>
              <a:t>‹#›</a:t>
            </a:fld>
            <a:endParaRPr lang="en-US"/>
          </a:p>
        </p:txBody>
      </p:sp>
    </p:spTree>
    <p:extLst>
      <p:ext uri="{BB962C8B-B14F-4D97-AF65-F5344CB8AC3E}">
        <p14:creationId xmlns:p14="http://schemas.microsoft.com/office/powerpoint/2010/main" val="119425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35627" y="1988840"/>
            <a:ext cx="8832981" cy="720080"/>
          </a:xfrm>
        </p:spPr>
        <p:txBody>
          <a:bodyPr/>
          <a:lstStyle>
            <a:lvl1pPr algn="l">
              <a:defRPr/>
            </a:lvl1pPr>
          </a:lstStyle>
          <a:p>
            <a:r>
              <a:rPr lang="en-US" dirty="0" smtClean="0"/>
              <a:t>Click to edit title</a:t>
            </a:r>
            <a:endParaRPr lang="nl-NL" dirty="0"/>
          </a:p>
        </p:txBody>
      </p:sp>
      <p:sp>
        <p:nvSpPr>
          <p:cNvPr id="5" name="Text Placeholder 4"/>
          <p:cNvSpPr>
            <a:spLocks noGrp="1"/>
          </p:cNvSpPr>
          <p:nvPr>
            <p:ph type="body" sz="quarter" idx="10"/>
          </p:nvPr>
        </p:nvSpPr>
        <p:spPr>
          <a:xfrm>
            <a:off x="2735627" y="2492722"/>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9" name="Title 6"/>
          <p:cNvSpPr txBox="1">
            <a:spLocks/>
          </p:cNvSpPr>
          <p:nvPr userDrawn="1"/>
        </p:nvSpPr>
        <p:spPr>
          <a:xfrm>
            <a:off x="6192011"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n-lt"/>
                <a:ea typeface="+mn-ea"/>
                <a:cs typeface="+mn-cs"/>
              </a:rPr>
              <a:t>Copyright </a:t>
            </a:r>
            <a:r>
              <a:rPr kumimoji="0" lang="en-US" sz="1200" b="0" i="0" u="none" strike="noStrike" kern="1200" cap="none" spc="0" normalizeH="0" baseline="0" noProof="0" dirty="0" smtClean="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0" lang="en-US" sz="1200" b="0" i="0" u="none" strike="noStrike" kern="1200" cap="none" spc="0" normalizeH="0" baseline="0" noProof="0" dirty="0" smtClean="0">
                <a:ln>
                  <a:noFill/>
                </a:ln>
                <a:solidFill>
                  <a:schemeClr val="accent2"/>
                </a:solidFill>
                <a:effectLst/>
                <a:uLnTx/>
                <a:uFillTx/>
                <a:latin typeface="+mn-lt"/>
                <a:ea typeface="+mn-ea"/>
                <a:cs typeface="+mn-cs"/>
              </a:rPr>
              <a:t>Zak Ruvalcaba</a:t>
            </a:r>
            <a:endParaRPr kumimoji="0" lang="nl-NL" sz="12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1"/>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1"/>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996952"/>
            <a:ext cx="8352928" cy="864096"/>
          </a:xfrm>
        </p:spPr>
        <p:txBody>
          <a:bodyPr/>
          <a:lstStyle/>
          <a:p>
            <a:pPr algn="ctr"/>
            <a:r>
              <a:rPr lang="en-US" dirty="0" smtClean="0"/>
              <a:t>Common Border Properties</a:t>
            </a:r>
            <a:endParaRPr lang="en-US" dirty="0"/>
          </a:p>
        </p:txBody>
      </p:sp>
    </p:spTree>
    <p:extLst>
      <p:ext uri="{BB962C8B-B14F-4D97-AF65-F5344CB8AC3E}">
        <p14:creationId xmlns:p14="http://schemas.microsoft.com/office/powerpoint/2010/main" val="1702704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 Border Properties</a:t>
            </a:r>
            <a:endParaRPr lang="nl-NL" dirty="0"/>
          </a:p>
        </p:txBody>
      </p:sp>
      <p:sp>
        <p:nvSpPr>
          <p:cNvPr id="7" name="Text Placeholder 6"/>
          <p:cNvSpPr>
            <a:spLocks noGrp="1"/>
          </p:cNvSpPr>
          <p:nvPr>
            <p:ph type="body" sz="quarter" idx="14"/>
          </p:nvPr>
        </p:nvSpPr>
        <p:spPr>
          <a:xfrm>
            <a:off x="335360" y="1628800"/>
            <a:ext cx="11593288" cy="864096"/>
          </a:xfrm>
        </p:spPr>
        <p:txBody>
          <a:bodyPr>
            <a:noAutofit/>
          </a:bodyPr>
          <a:lstStyle/>
          <a:p>
            <a:pPr>
              <a:defRPr/>
            </a:pPr>
            <a:r>
              <a:rPr lang="en-US" sz="1600" dirty="0" smtClean="0">
                <a:solidFill>
                  <a:schemeClr val="tx1"/>
                </a:solidFill>
              </a:rPr>
              <a:t>Sets </a:t>
            </a:r>
            <a:r>
              <a:rPr lang="en-US" sz="1600" dirty="0">
                <a:solidFill>
                  <a:schemeClr val="tx1"/>
                </a:solidFill>
              </a:rPr>
              <a:t>the visible </a:t>
            </a:r>
            <a:r>
              <a:rPr lang="en-US" sz="1600" dirty="0" smtClean="0">
                <a:solidFill>
                  <a:schemeClr val="tx1"/>
                </a:solidFill>
              </a:rPr>
              <a:t>border </a:t>
            </a:r>
            <a:r>
              <a:rPr lang="en-US" sz="1600" dirty="0">
                <a:solidFill>
                  <a:schemeClr val="tx1"/>
                </a:solidFill>
              </a:rPr>
              <a:t>style, color, and width for elements within your web </a:t>
            </a:r>
            <a:r>
              <a:rPr lang="en-US" sz="1600" dirty="0" smtClean="0">
                <a:solidFill>
                  <a:schemeClr val="tx1"/>
                </a:solidFill>
              </a:rPr>
              <a:t>page. You </a:t>
            </a:r>
            <a:r>
              <a:rPr lang="en-US" sz="1600" dirty="0">
                <a:solidFill>
                  <a:schemeClr val="tx1"/>
                </a:solidFill>
              </a:rPr>
              <a:t>can </a:t>
            </a:r>
            <a:r>
              <a:rPr lang="en-US" sz="1600" dirty="0" smtClean="0">
                <a:solidFill>
                  <a:schemeClr val="tx1"/>
                </a:solidFill>
              </a:rPr>
              <a:t>also use </a:t>
            </a:r>
            <a:r>
              <a:rPr lang="en-US" sz="1600" dirty="0">
                <a:solidFill>
                  <a:schemeClr val="tx1"/>
                </a:solidFill>
              </a:rPr>
              <a:t>the new CSS3 box-shadow and/or border-radius properties to set an </a:t>
            </a:r>
            <a:r>
              <a:rPr lang="en-US" sz="1600" dirty="0" smtClean="0">
                <a:solidFill>
                  <a:schemeClr val="tx1"/>
                </a:solidFill>
              </a:rPr>
              <a:t>element's </a:t>
            </a:r>
            <a:r>
              <a:rPr lang="en-US" sz="1600" dirty="0">
                <a:solidFill>
                  <a:schemeClr val="tx1"/>
                </a:solidFill>
              </a:rPr>
              <a:t>drop shadow or corner curve properties respectively.</a:t>
            </a:r>
          </a:p>
        </p:txBody>
      </p:sp>
      <p:sp>
        <p:nvSpPr>
          <p:cNvPr id="2" name="Text Placeholder 1"/>
          <p:cNvSpPr>
            <a:spLocks noGrp="1"/>
          </p:cNvSpPr>
          <p:nvPr>
            <p:ph type="body" sz="quarter" idx="11"/>
          </p:nvPr>
        </p:nvSpPr>
        <p:spPr/>
        <p:txBody>
          <a:bodyPr/>
          <a:lstStyle/>
          <a:p>
            <a:r>
              <a:rPr lang="en-US" dirty="0" smtClean="0"/>
              <a:t>CSS </a:t>
            </a:r>
            <a:r>
              <a:rPr lang="en-US" dirty="0"/>
              <a:t>1 and CSS </a:t>
            </a:r>
            <a:r>
              <a:rPr lang="en-US" dirty="0"/>
              <a:t>2 properties</a:t>
            </a:r>
            <a:endParaRPr lang="en-US" dirty="0"/>
          </a:p>
          <a:p>
            <a:endParaRPr lang="en-US" dirty="0"/>
          </a:p>
        </p:txBody>
      </p:sp>
      <p:graphicFrame>
        <p:nvGraphicFramePr>
          <p:cNvPr id="6" name="Table 5"/>
          <p:cNvGraphicFramePr>
            <a:graphicFrameLocks noGrp="1"/>
          </p:cNvGraphicFramePr>
          <p:nvPr>
            <p:extLst/>
          </p:nvPr>
        </p:nvGraphicFramePr>
        <p:xfrm>
          <a:off x="1" y="2564904"/>
          <a:ext cx="12192000" cy="3718560"/>
        </p:xfrm>
        <a:graphic>
          <a:graphicData uri="http://schemas.openxmlformats.org/drawingml/2006/table">
            <a:tbl>
              <a:tblPr firstRow="1" bandRow="1">
                <a:tableStyleId>{5C22544A-7EE6-4342-B048-85BDC9FD1C3A}</a:tableStyleId>
              </a:tblPr>
              <a:tblGrid>
                <a:gridCol w="3274177">
                  <a:extLst>
                    <a:ext uri="{9D8B030D-6E8A-4147-A177-3AD203B41FA5}">
                      <a16:colId xmlns:a16="http://schemas.microsoft.com/office/drawing/2014/main" val="20000"/>
                    </a:ext>
                  </a:extLst>
                </a:gridCol>
                <a:gridCol w="5198086">
                  <a:extLst>
                    <a:ext uri="{9D8B030D-6E8A-4147-A177-3AD203B41FA5}">
                      <a16:colId xmlns:a16="http://schemas.microsoft.com/office/drawing/2014/main" val="20001"/>
                    </a:ext>
                  </a:extLst>
                </a:gridCol>
                <a:gridCol w="3719737">
                  <a:extLst>
                    <a:ext uri="{9D8B030D-6E8A-4147-A177-3AD203B41FA5}">
                      <a16:colId xmlns:a16="http://schemas.microsoft.com/office/drawing/2014/main" val="20002"/>
                    </a:ext>
                  </a:extLst>
                </a:gridCol>
              </a:tblGrid>
              <a:tr h="143254">
                <a:tc>
                  <a:txBody>
                    <a:bodyPr/>
                    <a:lstStyle/>
                    <a:p>
                      <a:pPr marL="329184"/>
                      <a:r>
                        <a:rPr lang="en-US" sz="1400" dirty="0" smtClean="0"/>
                        <a:t>Property</a:t>
                      </a:r>
                      <a:endParaRPr lang="en-US"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smtClean="0"/>
                        <a:t>Description</a:t>
                      </a:r>
                      <a:endParaRPr lang="en-US"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smtClean="0"/>
                        <a:t>Values</a:t>
                      </a:r>
                      <a:endParaRPr lang="en-US"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43254">
                <a:tc>
                  <a:txBody>
                    <a:bodyPr/>
                    <a:lstStyle/>
                    <a:p>
                      <a:pPr marL="329184"/>
                      <a:r>
                        <a:rPr lang="en-US" sz="1400" dirty="0" smtClean="0">
                          <a:latin typeface="Courier New" pitchFamily="49" charset="0"/>
                          <a:cs typeface="Courier New" pitchFamily="49" charset="0"/>
                        </a:rPr>
                        <a:t>border&lt;-side&gt;&lt;-color&gt;</a:t>
                      </a:r>
                      <a:endParaRPr lang="en-US" sz="1400" dirty="0">
                        <a:latin typeface="Courier New" pitchFamily="49" charset="0"/>
                        <a:cs typeface="Courier New"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t>Sets the color for</a:t>
                      </a:r>
                      <a:r>
                        <a:rPr lang="en-US" sz="1400" baseline="0" dirty="0" smtClean="0"/>
                        <a:t> the border of a box.</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t>Hex</a:t>
                      </a:r>
                      <a:r>
                        <a:rPr lang="en-US" sz="1400" baseline="0" dirty="0" smtClean="0"/>
                        <a:t> color or color by name</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43531">
                <a:tc>
                  <a:txBody>
                    <a:bodyPr/>
                    <a:lstStyle/>
                    <a:p>
                      <a:pPr marL="329184"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border&lt;-side&gt;&lt;-style&gt;</a:t>
                      </a:r>
                      <a:endParaRPr lang="en-US" sz="14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Sets the style</a:t>
                      </a:r>
                      <a:r>
                        <a:rPr lang="en-US" sz="1400" baseline="0" dirty="0" smtClean="0"/>
                        <a:t> for the border of a box.</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none, hidden, dotted, dashed,</a:t>
                      </a:r>
                      <a:r>
                        <a:rPr lang="en-US" sz="1400" baseline="0" dirty="0" smtClean="0"/>
                        <a:t> solid, double, groove, ridge, inset, outset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43254">
                <a:tc>
                  <a:txBody>
                    <a:bodyPr/>
                    <a:lstStyle/>
                    <a:p>
                      <a:pPr marL="329184"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border&lt;-side&gt;&lt;-width&gt;</a:t>
                      </a:r>
                      <a:endParaRPr lang="en-US" sz="14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Sets the width for the border</a:t>
                      </a:r>
                      <a:r>
                        <a:rPr lang="en-US" sz="1400" baseline="0" dirty="0" smtClean="0"/>
                        <a:t> of a box.</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Width in pixels or percent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44642">
                <a:tc>
                  <a:txBody>
                    <a:bodyPr/>
                    <a:lstStyle/>
                    <a:p>
                      <a:pPr marL="329184"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outline</a:t>
                      </a:r>
                      <a:endParaRPr lang="en-US" sz="14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Generic property that sets the outline</a:t>
                      </a:r>
                      <a:r>
                        <a:rPr lang="en-US" sz="1400" baseline="0" dirty="0" smtClean="0"/>
                        <a:t> color, style, and width of an element within a single selector. Outline is different than border in that outline is not part of the element's dimension. Therefore, changing the width and height of an element will not affect the element's outline like it would border.</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outline-color, outline-style,</a:t>
                      </a:r>
                      <a:r>
                        <a:rPr lang="en-US" sz="1400" baseline="0" dirty="0" smtClean="0"/>
                        <a:t> outline-width</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43254">
                <a:tc>
                  <a:txBody>
                    <a:bodyPr/>
                    <a:lstStyle/>
                    <a:p>
                      <a:pPr marL="329184"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outline-color</a:t>
                      </a:r>
                      <a:endParaRPr lang="en-US" sz="14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Sets the color of the outline.</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Hex</a:t>
                      </a:r>
                      <a:r>
                        <a:rPr lang="en-US" sz="1400" baseline="0" dirty="0" smtClean="0"/>
                        <a:t> color or color by name, invert</a:t>
                      </a:r>
                      <a:endParaRPr lang="en-US" sz="140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43531">
                <a:tc>
                  <a:txBody>
                    <a:bodyPr/>
                    <a:lstStyle/>
                    <a:p>
                      <a:pPr marL="329184"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outline-style</a:t>
                      </a:r>
                      <a:endParaRPr lang="en-US" sz="14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Sets the style of the outline.</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none, hidden, dotted, dashed,</a:t>
                      </a:r>
                      <a:r>
                        <a:rPr lang="en-US" sz="1400" baseline="0" dirty="0" smtClean="0"/>
                        <a:t> solid, double, groove, ridge, inset, outset</a:t>
                      </a:r>
                      <a:endParaRPr lang="en-US" sz="1400"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43254">
                <a:tc>
                  <a:txBody>
                    <a:bodyPr/>
                    <a:lstStyle/>
                    <a:p>
                      <a:pPr marL="329184"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outline-width</a:t>
                      </a:r>
                      <a:endParaRPr lang="en-US" sz="14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Sets the width of the outline.</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thin, medium, thick,</a:t>
                      </a:r>
                      <a:r>
                        <a:rPr lang="en-US" sz="1400" baseline="0" dirty="0" smtClean="0"/>
                        <a:t> length</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16560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Border Properties</a:t>
            </a:r>
            <a:endParaRPr lang="nl-NL" dirty="0"/>
          </a:p>
        </p:txBody>
      </p:sp>
      <p:sp>
        <p:nvSpPr>
          <p:cNvPr id="7" name="Text Placeholder 6"/>
          <p:cNvSpPr>
            <a:spLocks noGrp="1"/>
          </p:cNvSpPr>
          <p:nvPr>
            <p:ph type="body" sz="quarter" idx="14"/>
          </p:nvPr>
        </p:nvSpPr>
        <p:spPr>
          <a:xfrm>
            <a:off x="335360" y="1628800"/>
            <a:ext cx="9649072" cy="4676750"/>
          </a:xfrm>
        </p:spPr>
        <p:txBody>
          <a:bodyPr>
            <a:noAutofit/>
          </a:bodyPr>
          <a:lstStyle/>
          <a:p>
            <a:r>
              <a:rPr lang="en-US" sz="1600" dirty="0">
                <a:solidFill>
                  <a:schemeClr val="tx1"/>
                </a:solidFill>
              </a:rPr>
              <a:t>This example uses a type selector to set border top and bottom properties for the &lt;section&gt; tag</a:t>
            </a:r>
            <a:r>
              <a:rPr lang="en-US" sz="1600" dirty="0" smtClean="0">
                <a:solidFill>
                  <a:schemeClr val="tx1"/>
                </a:solidFill>
              </a:rPr>
              <a:t>:</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a:solidFill>
                  <a:schemeClr val="tx1"/>
                </a:solidFill>
                <a:latin typeface="Courier New" pitchFamily="49" charset="0"/>
                <a:cs typeface="Courier New" pitchFamily="49" charset="0"/>
              </a:rPr>
              <a:t>section </a:t>
            </a:r>
            <a:r>
              <a:rPr lang="en-US" sz="1600" dirty="0" smtClean="0">
                <a:solidFill>
                  <a:schemeClr val="tx1"/>
                </a:solidFill>
                <a:latin typeface="Courier New" pitchFamily="49" charset="0"/>
                <a:cs typeface="Courier New" pitchFamily="49" charset="0"/>
              </a:rPr>
              <a:t>{</a:t>
            </a:r>
            <a:br>
              <a:rPr lang="en-US" sz="1600" dirty="0" smtClean="0">
                <a:solidFill>
                  <a:schemeClr val="tx1"/>
                </a:solidFill>
                <a:latin typeface="Courier New" pitchFamily="49" charset="0"/>
                <a:cs typeface="Courier New" pitchFamily="49" charset="0"/>
              </a:rPr>
            </a:br>
            <a:r>
              <a:rPr lang="en-US" sz="1600" b="1" dirty="0" smtClean="0">
                <a:solidFill>
                  <a:schemeClr val="tx1"/>
                </a:solidFill>
                <a:latin typeface="Courier New" pitchFamily="49" charset="0"/>
                <a:cs typeface="Courier New" pitchFamily="49" charset="0"/>
              </a:rPr>
              <a:t>    </a:t>
            </a:r>
            <a:r>
              <a:rPr lang="en-US" sz="1600" b="1" dirty="0">
                <a:solidFill>
                  <a:schemeClr val="tx1"/>
                </a:solidFill>
                <a:latin typeface="Courier New" pitchFamily="49" charset="0"/>
                <a:cs typeface="Courier New" pitchFamily="49" charset="0"/>
              </a:rPr>
              <a:t>border-top</a:t>
            </a:r>
            <a:r>
              <a:rPr lang="en-US" sz="1600" dirty="0" smtClean="0">
                <a:solidFill>
                  <a:schemeClr val="tx1"/>
                </a:solidFill>
                <a:latin typeface="Courier New" pitchFamily="49" charset="0"/>
                <a:cs typeface="Courier New" pitchFamily="49" charset="0"/>
              </a:rPr>
              <a:t>: solid </a:t>
            </a:r>
            <a:r>
              <a:rPr lang="en-US" sz="1600" dirty="0">
                <a:solidFill>
                  <a:schemeClr val="tx1"/>
                </a:solidFill>
                <a:latin typeface="Courier New" pitchFamily="49" charset="0"/>
                <a:cs typeface="Courier New" pitchFamily="49" charset="0"/>
              </a:rPr>
              <a:t>1px #929CA4</a:t>
            </a:r>
            <a:r>
              <a:rPr lang="en-US" sz="1600" dirty="0" smtClean="0">
                <a:solidFill>
                  <a:schemeClr val="tx1"/>
                </a:solidFill>
                <a:latin typeface="Courier New" pitchFamily="49" charset="0"/>
                <a:cs typeface="Courier New" pitchFamily="49" charset="0"/>
              </a:rPr>
              <a:t>;</a:t>
            </a:r>
            <a:br>
              <a:rPr lang="en-US" sz="1600" dirty="0" smtClean="0">
                <a:solidFill>
                  <a:schemeClr val="tx1"/>
                </a:solidFill>
                <a:latin typeface="Courier New" pitchFamily="49" charset="0"/>
                <a:cs typeface="Courier New" pitchFamily="49" charset="0"/>
              </a:rPr>
            </a:br>
            <a:r>
              <a:rPr lang="en-US" sz="1600" dirty="0" smtClean="0">
                <a:solidFill>
                  <a:schemeClr val="tx1"/>
                </a:solidFill>
                <a:latin typeface="Courier New" pitchFamily="49" charset="0"/>
                <a:cs typeface="Courier New" pitchFamily="49" charset="0"/>
              </a:rPr>
              <a:t>    </a:t>
            </a:r>
            <a:r>
              <a:rPr lang="en-US" sz="1600" b="1" dirty="0">
                <a:solidFill>
                  <a:schemeClr val="tx1"/>
                </a:solidFill>
                <a:latin typeface="Courier New" pitchFamily="49" charset="0"/>
                <a:cs typeface="Courier New" pitchFamily="49" charset="0"/>
              </a:rPr>
              <a:t>border-bottom</a:t>
            </a:r>
            <a:r>
              <a:rPr lang="en-US" sz="1600" b="1" dirty="0" smtClean="0">
                <a:solidFill>
                  <a:schemeClr val="tx1"/>
                </a:solidFill>
                <a:latin typeface="Courier New" pitchFamily="49" charset="0"/>
                <a:cs typeface="Courier New" pitchFamily="49" charset="0"/>
              </a:rPr>
              <a:t>: </a:t>
            </a:r>
            <a:r>
              <a:rPr lang="en-US" sz="1600" dirty="0" smtClean="0">
                <a:solidFill>
                  <a:schemeClr val="tx1"/>
                </a:solidFill>
                <a:latin typeface="Courier New" pitchFamily="49" charset="0"/>
                <a:cs typeface="Courier New" pitchFamily="49" charset="0"/>
              </a:rPr>
              <a:t>solid </a:t>
            </a:r>
            <a:r>
              <a:rPr lang="en-US" sz="1600" dirty="0">
                <a:solidFill>
                  <a:schemeClr val="tx1"/>
                </a:solidFill>
                <a:latin typeface="Courier New" pitchFamily="49" charset="0"/>
                <a:cs typeface="Courier New" pitchFamily="49" charset="0"/>
              </a:rPr>
              <a:t>1px #DFE3E6</a:t>
            </a:r>
            <a:r>
              <a:rPr lang="en-US" sz="1600" dirty="0" smtClean="0">
                <a:solidFill>
                  <a:schemeClr val="tx1"/>
                </a:solidFill>
                <a:latin typeface="Courier New" pitchFamily="49" charset="0"/>
                <a:cs typeface="Courier New" pitchFamily="49" charset="0"/>
              </a:rPr>
              <a:t>;</a:t>
            </a:r>
            <a:br>
              <a:rPr lang="en-US" sz="1600" dirty="0" smtClean="0">
                <a:solidFill>
                  <a:schemeClr val="tx1"/>
                </a:solidFill>
                <a:latin typeface="Courier New" pitchFamily="49" charset="0"/>
                <a:cs typeface="Courier New" pitchFamily="49" charset="0"/>
              </a:rPr>
            </a:br>
            <a:r>
              <a:rPr lang="en-US" sz="1600" dirty="0" smtClean="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endParaRPr lang="en-US" sz="1600" dirty="0">
              <a:solidFill>
                <a:schemeClr val="tx1"/>
              </a:solidFill>
            </a:endParaRPr>
          </a:p>
          <a:p>
            <a:r>
              <a:rPr lang="en-US" sz="1600" dirty="0">
                <a:solidFill>
                  <a:schemeClr val="tx1"/>
                </a:solidFill>
              </a:rPr>
              <a:t>If the properties are the same, you can use the generic border property instead</a:t>
            </a:r>
            <a:r>
              <a:rPr lang="en-US" sz="1600" dirty="0" smtClean="0">
                <a:solidFill>
                  <a:schemeClr val="tx1"/>
                </a:solidFill>
              </a:rPr>
              <a:t>:</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a:solidFill>
                  <a:schemeClr val="tx1"/>
                </a:solidFill>
                <a:latin typeface="Courier New" pitchFamily="49" charset="0"/>
                <a:cs typeface="Courier New" pitchFamily="49" charset="0"/>
              </a:rPr>
              <a:t>section </a:t>
            </a:r>
            <a:r>
              <a:rPr lang="en-US" sz="1600" dirty="0" smtClean="0">
                <a:solidFill>
                  <a:schemeClr val="tx1"/>
                </a:solidFill>
                <a:latin typeface="Courier New" pitchFamily="49" charset="0"/>
                <a:cs typeface="Courier New" pitchFamily="49" charset="0"/>
              </a:rPr>
              <a:t>{</a:t>
            </a:r>
            <a:br>
              <a:rPr lang="en-US" sz="1600" dirty="0" smtClean="0">
                <a:solidFill>
                  <a:schemeClr val="tx1"/>
                </a:solidFill>
                <a:latin typeface="Courier New" pitchFamily="49" charset="0"/>
                <a:cs typeface="Courier New" pitchFamily="49" charset="0"/>
              </a:rPr>
            </a:br>
            <a:r>
              <a:rPr lang="en-US" sz="1600" b="1" dirty="0" smtClean="0">
                <a:solidFill>
                  <a:schemeClr val="tx1"/>
                </a:solidFill>
                <a:latin typeface="Courier New" pitchFamily="49" charset="0"/>
                <a:cs typeface="Courier New" pitchFamily="49" charset="0"/>
              </a:rPr>
              <a:t>    </a:t>
            </a:r>
            <a:r>
              <a:rPr lang="en-US" sz="1600" b="1" dirty="0">
                <a:solidFill>
                  <a:schemeClr val="tx1"/>
                </a:solidFill>
                <a:latin typeface="Courier New" pitchFamily="49" charset="0"/>
                <a:cs typeface="Courier New" pitchFamily="49" charset="0"/>
              </a:rPr>
              <a:t>border</a:t>
            </a:r>
            <a:r>
              <a:rPr lang="en-US" sz="1600" dirty="0" smtClean="0">
                <a:solidFill>
                  <a:schemeClr val="tx1"/>
                </a:solidFill>
                <a:latin typeface="Courier New" pitchFamily="49" charset="0"/>
                <a:cs typeface="Courier New" pitchFamily="49" charset="0"/>
              </a:rPr>
              <a:t>: solid </a:t>
            </a:r>
            <a:r>
              <a:rPr lang="en-US" sz="1600" dirty="0">
                <a:solidFill>
                  <a:schemeClr val="tx1"/>
                </a:solidFill>
                <a:latin typeface="Courier New" pitchFamily="49" charset="0"/>
                <a:cs typeface="Courier New" pitchFamily="49" charset="0"/>
              </a:rPr>
              <a:t>1px #929CA4</a:t>
            </a:r>
            <a:r>
              <a:rPr lang="en-US" sz="1600" dirty="0" smtClean="0">
                <a:solidFill>
                  <a:schemeClr val="tx1"/>
                </a:solidFill>
                <a:latin typeface="Courier New" pitchFamily="49" charset="0"/>
                <a:cs typeface="Courier New" pitchFamily="49" charset="0"/>
              </a:rPr>
              <a:t>;</a:t>
            </a:r>
            <a:br>
              <a:rPr lang="en-US" sz="1600" dirty="0" smtClean="0">
                <a:solidFill>
                  <a:schemeClr val="tx1"/>
                </a:solidFill>
                <a:latin typeface="Courier New" pitchFamily="49" charset="0"/>
                <a:cs typeface="Courier New" pitchFamily="49" charset="0"/>
              </a:rPr>
            </a:br>
            <a:r>
              <a:rPr lang="en-US" sz="1600" dirty="0" smtClean="0">
                <a:solidFill>
                  <a:schemeClr val="tx1"/>
                </a:solidFill>
                <a:latin typeface="Courier New" pitchFamily="49" charset="0"/>
                <a:cs typeface="Courier New" pitchFamily="49" charset="0"/>
              </a:rPr>
              <a:t>}</a:t>
            </a: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Example</a:t>
            </a:r>
            <a:endParaRPr lang="en-US" dirty="0"/>
          </a:p>
        </p:txBody>
      </p:sp>
    </p:spTree>
    <p:extLst>
      <p:ext uri="{BB962C8B-B14F-4D97-AF65-F5344CB8AC3E}">
        <p14:creationId xmlns:p14="http://schemas.microsoft.com/office/powerpoint/2010/main" val="3362792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Border Properties</a:t>
            </a:r>
            <a:endParaRPr lang="nl-NL" dirty="0"/>
          </a:p>
        </p:txBody>
      </p:sp>
      <p:sp>
        <p:nvSpPr>
          <p:cNvPr id="2" name="Text Placeholder 1"/>
          <p:cNvSpPr>
            <a:spLocks noGrp="1"/>
          </p:cNvSpPr>
          <p:nvPr>
            <p:ph type="body" sz="quarter" idx="11"/>
          </p:nvPr>
        </p:nvSpPr>
        <p:spPr/>
        <p:txBody>
          <a:bodyPr/>
          <a:lstStyle/>
          <a:p>
            <a:r>
              <a:rPr lang="en-US" dirty="0"/>
              <a:t>CSS 3 properties</a:t>
            </a:r>
            <a:endParaRPr lang="en-US" dirty="0"/>
          </a:p>
        </p:txBody>
      </p:sp>
      <p:graphicFrame>
        <p:nvGraphicFramePr>
          <p:cNvPr id="4" name="Table 3"/>
          <p:cNvGraphicFramePr>
            <a:graphicFrameLocks noGrp="1"/>
          </p:cNvGraphicFramePr>
          <p:nvPr>
            <p:extLst/>
          </p:nvPr>
        </p:nvGraphicFramePr>
        <p:xfrm>
          <a:off x="1" y="1797050"/>
          <a:ext cx="12191998" cy="1127760"/>
        </p:xfrm>
        <a:graphic>
          <a:graphicData uri="http://schemas.openxmlformats.org/drawingml/2006/table">
            <a:tbl>
              <a:tblPr firstRow="1" bandRow="1">
                <a:tableStyleId>{5C22544A-7EE6-4342-B048-85BDC9FD1C3A}</a:tableStyleId>
              </a:tblPr>
              <a:tblGrid>
                <a:gridCol w="2998206">
                  <a:extLst>
                    <a:ext uri="{9D8B030D-6E8A-4147-A177-3AD203B41FA5}">
                      <a16:colId xmlns:a16="http://schemas.microsoft.com/office/drawing/2014/main" val="20000"/>
                    </a:ext>
                  </a:extLst>
                </a:gridCol>
                <a:gridCol w="5096950">
                  <a:extLst>
                    <a:ext uri="{9D8B030D-6E8A-4147-A177-3AD203B41FA5}">
                      <a16:colId xmlns:a16="http://schemas.microsoft.com/office/drawing/2014/main" val="20001"/>
                    </a:ext>
                  </a:extLst>
                </a:gridCol>
                <a:gridCol w="4096842">
                  <a:extLst>
                    <a:ext uri="{9D8B030D-6E8A-4147-A177-3AD203B41FA5}">
                      <a16:colId xmlns:a16="http://schemas.microsoft.com/office/drawing/2014/main" val="20002"/>
                    </a:ext>
                  </a:extLst>
                </a:gridCol>
              </a:tblGrid>
              <a:tr h="0">
                <a:tc>
                  <a:txBody>
                    <a:bodyPr/>
                    <a:lstStyle/>
                    <a:p>
                      <a:pPr marL="329184"/>
                      <a:r>
                        <a:rPr lang="en-US" sz="1400" dirty="0" smtClean="0"/>
                        <a:t>Property</a:t>
                      </a:r>
                      <a:endParaRPr lang="en-US"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smtClean="0"/>
                        <a:t>Description</a:t>
                      </a:r>
                      <a:endParaRPr lang="en-US"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smtClean="0"/>
                        <a:t>Values</a:t>
                      </a:r>
                      <a:endParaRPr lang="en-US"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329184"/>
                      <a:r>
                        <a:rPr lang="en-US" sz="1400" dirty="0" smtClean="0">
                          <a:latin typeface="Courier New" pitchFamily="49" charset="0"/>
                          <a:cs typeface="Courier New" pitchFamily="49" charset="0"/>
                        </a:rPr>
                        <a:t>border&lt;-side&gt;&lt;-radius&gt;</a:t>
                      </a:r>
                      <a:endParaRPr lang="en-US" sz="1400" dirty="0">
                        <a:latin typeface="Courier New" pitchFamily="49" charset="0"/>
                        <a:cs typeface="Courier New"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t>Adds a curved edge to the</a:t>
                      </a:r>
                      <a:r>
                        <a:rPr lang="en-US" sz="1400" baseline="0" dirty="0" smtClean="0"/>
                        <a:t> top-left, top-right, bottom-right, or bottom-left corner of an element.</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t>length, percentage</a:t>
                      </a:r>
                      <a:endParaRPr lang="en-US" sz="1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329184"/>
                      <a:r>
                        <a:rPr lang="en-US" sz="1400" dirty="0" smtClean="0">
                          <a:latin typeface="Courier New" pitchFamily="49" charset="0"/>
                          <a:cs typeface="Courier New" pitchFamily="49" charset="0"/>
                        </a:rPr>
                        <a:t>box-shadow</a:t>
                      </a:r>
                      <a:endParaRPr lang="en-US" sz="1400" dirty="0">
                        <a:latin typeface="Courier New" pitchFamily="49" charset="0"/>
                        <a:cs typeface="Courier New"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Adds a drop</a:t>
                      </a:r>
                      <a:r>
                        <a:rPr lang="en-US" sz="1400" baseline="0" dirty="0" smtClean="0"/>
                        <a:t> shadow effect to an element.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h-shadow,</a:t>
                      </a:r>
                      <a:r>
                        <a:rPr lang="en-US" sz="1400" baseline="0" dirty="0" smtClean="0"/>
                        <a:t> y-shadow, blur, spread, color, inset</a:t>
                      </a:r>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89172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1480</TotalTime>
  <Words>336</Words>
  <Application>Microsoft Office PowerPoint</Application>
  <PresentationFormat>Widescreen</PresentationFormat>
  <Paragraphs>44</Paragraphs>
  <Slides>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Courier New</vt:lpstr>
      <vt:lpstr>Museo Slab 500</vt:lpstr>
      <vt:lpstr>Times New Roman</vt:lpstr>
      <vt:lpstr>Master light</vt:lpstr>
      <vt:lpstr>Master dark</vt:lpstr>
      <vt:lpstr>Common Border Properties</vt:lpstr>
      <vt:lpstr>Common Border Properties</vt:lpstr>
      <vt:lpstr>Common Border Properties</vt:lpstr>
      <vt:lpstr>Common Border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216</cp:revision>
  <dcterms:created xsi:type="dcterms:W3CDTF">2011-04-02T17:19:46Z</dcterms:created>
  <dcterms:modified xsi:type="dcterms:W3CDTF">2018-11-01T18:43:15Z</dcterms:modified>
</cp:coreProperties>
</file>