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Commonly used programming paradigms: procedural programming, object-oriented programming.</a:t>
            </a:r>
          </a:p>
          <a:p>
            <a:pPr/>
            <a:r>
              <a:t>In our context, procedure == function.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Header file can have everything, just like processing.</a:t>
            </a:r>
          </a:p>
          <a:p>
            <a:pPr/>
            <a:r>
              <a:t>Can you find the member functions and member variable?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Using .h/.hpp file and .cpp file separately can make your class more clear! </a:t>
            </a:r>
          </a:p>
          <a:p>
            <a:pPr/>
            <a:r>
              <a:t>Only the implementation of the functions goes to the .cpp file. Their declarations are still in the .h file, as well as declaration of the member variable.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Don't forget to include your .h file in your .cpp file!</a:t>
            </a:r>
          </a:p>
          <a:p>
            <a:pPr/>
            <a:r>
              <a:t>Why are we doing Dog::setup() instead of setup() in cpp file? Because we have to tell the compiler that the this function is belong to the Dog class. "Why can't they be associated automatically?", because you can include more than one class in your .h file and so as the .cpp file!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Of course, if you want to define a constructor that accepts arguments, you need to declare it in the class definition first.</a:t>
            </a:r>
          </a:p>
          <a:p>
            <a:pPr/>
            <a:r>
              <a:t>class Dog {</a:t>
            </a:r>
          </a:p>
          <a:p>
            <a:pPr/>
            <a:r>
              <a:t>…</a:t>
            </a:r>
          </a:p>
          <a:p>
            <a:pPr/>
            <a:r>
              <a:t>Dog(float important_number);</a:t>
            </a:r>
          </a:p>
          <a:p>
            <a:pPr/>
            <a:r>
              <a:t>…</a:t>
            </a:r>
          </a:p>
          <a:p>
            <a:pPr/>
            <a: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Open your ofApp.h file to look for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But this IS made of a particle system. And many visual effects, including explosion, flow, flame, etc. can be implemented as particle systems. And we are going to learn the fundamentals of particle system today!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sub-procedure == function call</a:t>
            </a:r>
          </a:p>
          <a:p>
            <a:pPr/>
            <a:r>
              <a:t>Remember in our first oF application, we called ofDrawCircle() within draw().</a:t>
            </a:r>
          </a:p>
          <a:p>
            <a:pPr/>
            <a:r>
              <a:t>Once a function call returns, the caller function will continue from the next line after the function call.</a:t>
            </a:r>
          </a:p>
          <a:p>
            <a:pPr/>
            <a:r>
              <a:t>The good thing about designing a program as a collection of procedures is that the program can be well structured.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The bad thing is, in reality, once the program grows in scale, it will be very hard too keep it well-structured.</a:t>
            </a:r>
          </a:p>
          <a:p>
            <a:pPr/>
            <a:r>
              <a:t>Since data is kept in global storage for procedures to coordinate on, it is hard to know who should/shouldn’t have access to what, and who is to blame if something goes wrong.</a:t>
            </a:r>
          </a:p>
          <a:p>
            <a:pPr/>
            <a:r>
              <a:t>Remember that in our first oF app, many functions (update(), draw(), mousePressed()) have access to the information of the ball.</a:t>
            </a:r>
          </a:p>
          <a:p>
            <a:pPr/>
            <a:r>
              <a:t>If we want to add another ball (or, 10 more balls), we’ll have to duplicate the ball data and all the code in those functions that manipulates these data. It is error-prone, and the code will become hard to maintain.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Introducing OOP—the modern programming paradigm which save programers from chaos.</a:t>
            </a:r>
          </a:p>
          <a:p>
            <a:pPr/>
            <a:r>
              <a:t>OOP is based on our understanding of the real world. We don’t deconstruct the world into a pool of data + a set of actions on these data. We think of the world as individual objects, and each object has its own attributes (data), and its own behaviors (member functions). Normally, an object’s data is internal—only it member functions can access it. If you want to do something with an object, you call its member function. This protects the data from being manipulated by unwanted parties. And because you don’t directly deal with an object’s data, the object becomes easier to understand and 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OOP makes it easier to design programs based on the real world.</a:t>
            </a:r>
          </a:p>
          <a:p>
            <a:pPr/>
            <a:r>
              <a:t>Example: the corporate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Try to summarize an object as a collection of attributes and a collection of behaviors.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The benefit of doing this in the digital world is, once you have the model designed, you can make infinite number of instances (objects) from that model.</a:t>
            </a:r>
          </a:p>
          <a:p>
            <a:pPr/>
            <a:r>
              <a:t>The model (or mould) you base the instances from are called class, which is the most important keyword you’ll use when writing OOP code in 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Going back to code…</a:t>
            </a:r>
          </a:p>
          <a:p>
            <a:pPr/>
            <a:r>
              <a:t>Recap function in 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This is the application framework setup by oF for you as the foundation of your app.</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Title Text</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g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tif"/><Relationship Id="rId4" Type="http://schemas.openxmlformats.org/officeDocument/2006/relationships/hyperlink" Target="http://openframeworks.cc/ofBook/chapters/cplusplus_basics.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tif"/><Relationship Id="rId4" Type="http://schemas.openxmlformats.org/officeDocument/2006/relationships/hyperlink" Target="http://coronet.iicm.edu/sa/scripts/lesson01.ht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embeddedcareers-world.blogspot.com/2013/04/object-oriented-programming-with-c-part.html" TargetMode="External"/><Relationship Id="rId4" Type="http://schemas.openxmlformats.org/officeDocument/2006/relationships/image" Target="../media/image3.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embeddedcareers-world.blogspot.com/2013/04/object-oriented-programming-with-c-part.html" TargetMode="External"/><Relationship Id="rId4" Type="http://schemas.openxmlformats.org/officeDocument/2006/relationships/image" Target="../media/image4.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embeddedcareers-world.blogspot.com/2013/04/object-oriented-programming-with-c-part.html" TargetMode="External"/><Relationship Id="rId4" Type="http://schemas.openxmlformats.org/officeDocument/2006/relationships/image" Target="../media/image5.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lexisbirds.blogspot.com/p/c.html" TargetMode="External"/><Relationship Id="rId4" Type="http://schemas.openxmlformats.org/officeDocument/2006/relationships/image" Target="../media/image6.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lexisbirds.blogspot.com/p/c.html" TargetMode="External"/><Relationship Id="rId4" Type="http://schemas.openxmlformats.org/officeDocument/2006/relationships/image" Target="../media/image7.tif"/><Relationship Id="rId5"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98137" y="2298700"/>
            <a:ext cx="21787726" cy="4648200"/>
          </a:xfrm>
          <a:prstGeom prst="rect">
            <a:avLst/>
          </a:prstGeom>
        </p:spPr>
        <p:txBody>
          <a:bodyPr/>
          <a:lstStyle/>
          <a:p>
            <a:pPr>
              <a:defRPr sz="9600">
                <a:latin typeface="Helvetica"/>
                <a:ea typeface="Helvetica"/>
                <a:cs typeface="Helvetica"/>
                <a:sym typeface="Helvetica"/>
              </a:defRPr>
            </a:pPr>
            <a:r>
              <a:t>An Introduction to </a:t>
            </a:r>
            <a:br/>
            <a:r>
              <a:t>Object-Oriented Programming</a:t>
            </a:r>
          </a:p>
        </p:txBody>
      </p:sp>
      <p:sp>
        <p:nvSpPr>
          <p:cNvPr id="120" name="Shape 120"/>
          <p:cNvSpPr/>
          <p:nvPr>
            <p:ph type="subTitle" sz="quarter" idx="1"/>
          </p:nvPr>
        </p:nvSpPr>
        <p:spPr>
          <a:xfrm>
            <a:off x="1778000" y="7695487"/>
            <a:ext cx="20828000" cy="1587501"/>
          </a:xfrm>
          <a:prstGeom prst="rect">
            <a:avLst/>
          </a:prstGeom>
        </p:spPr>
        <p:txBody>
          <a:bodyPr/>
          <a:lstStyle/>
          <a:p>
            <a:pPr lvl="1">
              <a:defRPr sz="4800"/>
            </a:pPr>
            <a:r>
              <a:t>CC Lab 2016 openFrameworks Week 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An oF app will at least have these functions.</a:t>
            </a:r>
          </a:p>
          <a:p>
            <a:pPr defTabSz="457200">
              <a:defRPr sz="4800">
                <a:solidFill>
                  <a:srgbClr val="333333"/>
                </a:solidFill>
                <a:latin typeface="Helvetica Neue Light"/>
                <a:ea typeface="Helvetica Neue Light"/>
                <a:cs typeface="Helvetica Neue Light"/>
                <a:sym typeface="Helvetica Neue Light"/>
              </a:defRPr>
            </a:pPr>
            <a:r>
              <a:t>Familiar, right?</a:t>
            </a:r>
          </a:p>
        </p:txBody>
      </p:sp>
      <p:sp>
        <p:nvSpPr>
          <p:cNvPr id="184" name="Shape 184"/>
          <p:cNvSpPr/>
          <p:nvPr/>
        </p:nvSpPr>
        <p:spPr>
          <a:xfrm>
            <a:off x="9062541" y="3388406"/>
            <a:ext cx="6258918" cy="62030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4000">
                <a:solidFill>
                  <a:srgbClr val="333333"/>
                </a:solidFill>
                <a:latin typeface="Consolas"/>
                <a:ea typeface="Consolas"/>
                <a:cs typeface="Consolas"/>
                <a:sym typeface="Consolas"/>
              </a:defRPr>
            </a:pPr>
            <a:r>
              <a:t>void ofApp::setup(){</a:t>
            </a:r>
          </a:p>
          <a:p>
            <a:pPr algn="l" defTabSz="457200">
              <a:lnSpc>
                <a:spcPct val="120000"/>
              </a:lnSpc>
              <a:defRPr sz="4000">
                <a:solidFill>
                  <a:srgbClr val="333333"/>
                </a:solidFill>
                <a:latin typeface="Consolas"/>
                <a:ea typeface="Consolas"/>
                <a:cs typeface="Consolas"/>
                <a:sym typeface="Consolas"/>
              </a:defRPr>
            </a:pPr>
            <a:r>
              <a:t>  // do something</a:t>
            </a:r>
          </a:p>
          <a:p>
            <a:pPr algn="l" defTabSz="457200">
              <a:lnSpc>
                <a:spcPct val="120000"/>
              </a:lnSpc>
              <a:defRPr sz="4000">
                <a:solidFill>
                  <a:srgbClr val="333333"/>
                </a:solidFill>
                <a:latin typeface="Consolas"/>
                <a:ea typeface="Consolas"/>
                <a:cs typeface="Consolas"/>
                <a:sym typeface="Consolas"/>
              </a:defRPr>
            </a:pPr>
            <a:r>
              <a:t>}</a:t>
            </a:r>
          </a:p>
          <a:p>
            <a:pPr algn="l" defTabSz="457200">
              <a:lnSpc>
                <a:spcPct val="120000"/>
              </a:lnSpc>
              <a:defRPr sz="4000">
                <a:solidFill>
                  <a:srgbClr val="333333"/>
                </a:solidFill>
                <a:latin typeface="Consolas"/>
                <a:ea typeface="Consolas"/>
                <a:cs typeface="Consolas"/>
                <a:sym typeface="Consolas"/>
              </a:defRPr>
            </a:pPr>
            <a:r>
              <a:t>void ofApp::update(){</a:t>
            </a:r>
          </a:p>
          <a:p>
            <a:pPr algn="l" defTabSz="457200">
              <a:lnSpc>
                <a:spcPct val="120000"/>
              </a:lnSpc>
              <a:defRPr sz="4000">
                <a:solidFill>
                  <a:srgbClr val="333333"/>
                </a:solidFill>
                <a:latin typeface="Consolas"/>
                <a:ea typeface="Consolas"/>
                <a:cs typeface="Consolas"/>
                <a:sym typeface="Consolas"/>
              </a:defRPr>
            </a:pPr>
            <a:r>
              <a:t>  // do something</a:t>
            </a:r>
          </a:p>
          <a:p>
            <a:pPr algn="l" defTabSz="457200">
              <a:lnSpc>
                <a:spcPct val="120000"/>
              </a:lnSpc>
              <a:defRPr sz="4000">
                <a:solidFill>
                  <a:srgbClr val="333333"/>
                </a:solidFill>
                <a:latin typeface="Consolas"/>
                <a:ea typeface="Consolas"/>
                <a:cs typeface="Consolas"/>
                <a:sym typeface="Consolas"/>
              </a:defRPr>
            </a:pPr>
            <a:r>
              <a:t>}</a:t>
            </a:r>
          </a:p>
          <a:p>
            <a:pPr algn="l" defTabSz="457200">
              <a:lnSpc>
                <a:spcPct val="120000"/>
              </a:lnSpc>
              <a:defRPr sz="4000">
                <a:solidFill>
                  <a:srgbClr val="333333"/>
                </a:solidFill>
                <a:latin typeface="Consolas"/>
                <a:ea typeface="Consolas"/>
                <a:cs typeface="Consolas"/>
                <a:sym typeface="Consolas"/>
              </a:defRPr>
            </a:pPr>
            <a:r>
              <a:t>void ofApp::draw(){</a:t>
            </a:r>
          </a:p>
          <a:p>
            <a:pPr algn="l" defTabSz="457200">
              <a:lnSpc>
                <a:spcPct val="120000"/>
              </a:lnSpc>
              <a:defRPr sz="4000">
                <a:solidFill>
                  <a:srgbClr val="333333"/>
                </a:solidFill>
                <a:latin typeface="Consolas"/>
                <a:ea typeface="Consolas"/>
                <a:cs typeface="Consolas"/>
                <a:sym typeface="Consolas"/>
              </a:defRPr>
            </a:pPr>
            <a:r>
              <a:t>  // do something</a:t>
            </a:r>
          </a:p>
          <a:p>
            <a:pPr algn="l" defTabSz="457200">
              <a:lnSpc>
                <a:spcPct val="120000"/>
              </a:lnSpc>
              <a:defRPr sz="4000">
                <a:solidFill>
                  <a:srgbClr val="333333"/>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nvSpPr>
        <p:spPr>
          <a:xfrm>
            <a:off x="1367083" y="11000400"/>
            <a:ext cx="21649834" cy="15714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Defining a class</a:t>
            </a:r>
          </a:p>
          <a:p>
            <a:pPr defTabSz="457200">
              <a:defRPr sz="4800">
                <a:solidFill>
                  <a:srgbClr val="333333"/>
                </a:solidFill>
                <a:latin typeface="Helvetica Neue Light"/>
                <a:ea typeface="Helvetica Neue Light"/>
                <a:cs typeface="Helvetica Neue Light"/>
                <a:sym typeface="Helvetica Neue Light"/>
              </a:defRPr>
            </a:pPr>
            <a:r>
              <a:t>The </a:t>
            </a:r>
            <a:r>
              <a:rPr>
                <a:latin typeface="Consolas"/>
                <a:ea typeface="Consolas"/>
                <a:cs typeface="Consolas"/>
                <a:sym typeface="Consolas"/>
              </a:rPr>
              <a:t>class</a:t>
            </a:r>
            <a:r>
              <a:t> keyword</a:t>
            </a:r>
          </a:p>
        </p:txBody>
      </p:sp>
      <p:sp>
        <p:nvSpPr>
          <p:cNvPr id="189" name="Shape 189"/>
          <p:cNvSpPr/>
          <p:nvPr/>
        </p:nvSpPr>
        <p:spPr>
          <a:xfrm>
            <a:off x="9062541" y="788707"/>
            <a:ext cx="6258918" cy="96976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4000">
                <a:solidFill>
                  <a:srgbClr val="333333"/>
                </a:solidFill>
                <a:latin typeface="Consolas"/>
                <a:ea typeface="Consolas"/>
                <a:cs typeface="Consolas"/>
                <a:sym typeface="Consolas"/>
              </a:defRPr>
            </a:pPr>
            <a:r>
              <a:t>class Dog {</a:t>
            </a:r>
          </a:p>
          <a:p>
            <a:pPr algn="l" defTabSz="457200">
              <a:lnSpc>
                <a:spcPct val="120000"/>
              </a:lnSpc>
              <a:defRPr sz="4000">
                <a:solidFill>
                  <a:srgbClr val="333333"/>
                </a:solidFill>
                <a:latin typeface="Consolas"/>
                <a:ea typeface="Consolas"/>
                <a:cs typeface="Consolas"/>
                <a:sym typeface="Consolas"/>
              </a:defRPr>
            </a:pPr>
            <a:r>
              <a:t>// public functions</a:t>
            </a:r>
          </a:p>
          <a:p>
            <a:pPr algn="l" defTabSz="457200">
              <a:lnSpc>
                <a:spcPct val="120000"/>
              </a:lnSpc>
              <a:defRPr sz="4000">
                <a:solidFill>
                  <a:srgbClr val="333333"/>
                </a:solidFill>
                <a:latin typeface="Consolas"/>
                <a:ea typeface="Consolas"/>
                <a:cs typeface="Consolas"/>
                <a:sym typeface="Consolas"/>
              </a:defRPr>
            </a:pPr>
            <a:r>
              <a:t>public:</a:t>
            </a:r>
          </a:p>
          <a:p>
            <a:pPr algn="l" defTabSz="457200">
              <a:lnSpc>
                <a:spcPct val="120000"/>
              </a:lnSpc>
              <a:defRPr sz="4000">
                <a:solidFill>
                  <a:srgbClr val="333333"/>
                </a:solidFill>
                <a:latin typeface="Consolas"/>
                <a:ea typeface="Consolas"/>
                <a:cs typeface="Consolas"/>
                <a:sym typeface="Consolas"/>
              </a:defRPr>
            </a:pPr>
            <a:r>
              <a:t>    void setup(){</a:t>
            </a:r>
          </a:p>
          <a:p>
            <a:pPr algn="l" defTabSz="457200">
              <a:lnSpc>
                <a:spcPct val="120000"/>
              </a:lnSpc>
              <a:defRPr sz="4000">
                <a:solidFill>
                  <a:srgbClr val="333333"/>
                </a:solidFill>
                <a:latin typeface="Consolas"/>
                <a:ea typeface="Consolas"/>
                <a:cs typeface="Consolas"/>
                <a:sym typeface="Consolas"/>
              </a:defRPr>
            </a:pPr>
            <a:r>
              <a:t>       //do something</a:t>
            </a:r>
          </a:p>
          <a:p>
            <a:pPr algn="l" defTabSz="457200">
              <a:lnSpc>
                <a:spcPct val="120000"/>
              </a:lnSpc>
              <a:defRPr sz="4000">
                <a:solidFill>
                  <a:srgbClr val="333333"/>
                </a:solidFill>
                <a:latin typeface="Consolas"/>
                <a:ea typeface="Consolas"/>
                <a:cs typeface="Consolas"/>
                <a:sym typeface="Consolas"/>
              </a:defRPr>
            </a:pPr>
            <a:r>
              <a:t>    };</a:t>
            </a:r>
          </a:p>
          <a:p>
            <a:pPr algn="l" defTabSz="457200">
              <a:lnSpc>
                <a:spcPct val="120000"/>
              </a:lnSpc>
              <a:defRPr sz="4000">
                <a:solidFill>
                  <a:srgbClr val="333333"/>
                </a:solidFill>
                <a:latin typeface="Consolas"/>
                <a:ea typeface="Consolas"/>
                <a:cs typeface="Consolas"/>
                <a:sym typeface="Consolas"/>
              </a:defRPr>
            </a:pPr>
            <a:r>
              <a:t>    void update(){</a:t>
            </a:r>
          </a:p>
          <a:p>
            <a:pPr algn="l" defTabSz="457200">
              <a:lnSpc>
                <a:spcPct val="120000"/>
              </a:lnSpc>
              <a:defRPr sz="4000">
                <a:solidFill>
                  <a:srgbClr val="333333"/>
                </a:solidFill>
                <a:latin typeface="Consolas"/>
                <a:ea typeface="Consolas"/>
                <a:cs typeface="Consolas"/>
                <a:sym typeface="Consolas"/>
              </a:defRPr>
            </a:pPr>
            <a:r>
              <a:t>       //do something</a:t>
            </a:r>
          </a:p>
          <a:p>
            <a:pPr algn="l" defTabSz="457200">
              <a:lnSpc>
                <a:spcPct val="120000"/>
              </a:lnSpc>
              <a:defRPr sz="4000">
                <a:solidFill>
                  <a:srgbClr val="333333"/>
                </a:solidFill>
                <a:latin typeface="Consolas"/>
                <a:ea typeface="Consolas"/>
                <a:cs typeface="Consolas"/>
                <a:sym typeface="Consolas"/>
              </a:defRPr>
            </a:pPr>
            <a:r>
              <a:t>    };</a:t>
            </a:r>
          </a:p>
          <a:p>
            <a:pPr algn="l" defTabSz="457200">
              <a:lnSpc>
                <a:spcPct val="120000"/>
              </a:lnSpc>
              <a:defRPr sz="4000">
                <a:solidFill>
                  <a:srgbClr val="333333"/>
                </a:solidFill>
                <a:latin typeface="Consolas"/>
                <a:ea typeface="Consolas"/>
                <a:cs typeface="Consolas"/>
                <a:sym typeface="Consolas"/>
              </a:defRPr>
            </a:pPr>
            <a:r>
              <a:t>    void draw(){</a:t>
            </a:r>
          </a:p>
          <a:p>
            <a:pPr algn="l" defTabSz="457200">
              <a:lnSpc>
                <a:spcPct val="120000"/>
              </a:lnSpc>
              <a:defRPr sz="4000">
                <a:solidFill>
                  <a:srgbClr val="333333"/>
                </a:solidFill>
                <a:latin typeface="Consolas"/>
                <a:ea typeface="Consolas"/>
                <a:cs typeface="Consolas"/>
                <a:sym typeface="Consolas"/>
              </a:defRPr>
            </a:pPr>
            <a:r>
              <a:t>       //do something</a:t>
            </a:r>
          </a:p>
          <a:p>
            <a:pPr algn="l" defTabSz="457200">
              <a:lnSpc>
                <a:spcPct val="120000"/>
              </a:lnSpc>
              <a:defRPr sz="4000">
                <a:solidFill>
                  <a:srgbClr val="333333"/>
                </a:solidFill>
                <a:latin typeface="Consolas"/>
                <a:ea typeface="Consolas"/>
                <a:cs typeface="Consolas"/>
                <a:sym typeface="Consolas"/>
              </a:defRPr>
            </a:pPr>
            <a:r>
              <a:t>    };</a:t>
            </a:r>
          </a:p>
          <a:p>
            <a:pPr algn="l" defTabSz="457200">
              <a:lnSpc>
                <a:spcPct val="120000"/>
              </a:lnSpc>
              <a:defRPr sz="4000">
                <a:solidFill>
                  <a:srgbClr val="333333"/>
                </a:solidFill>
                <a:latin typeface="Consolas"/>
                <a:ea typeface="Consolas"/>
                <a:cs typeface="Consolas"/>
                <a:sym typeface="Consolas"/>
              </a:defRPr>
            </a:pPr>
            <a:r>
              <a:t>    float mNumber;</a:t>
            </a:r>
          </a:p>
          <a:p>
            <a:pPr algn="l" defTabSz="457200">
              <a:lnSpc>
                <a:spcPct val="120000"/>
              </a:lnSpc>
              <a:defRPr sz="4000">
                <a:solidFill>
                  <a:srgbClr val="333333"/>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Separate interface and implementation into .h and .cpp files.</a:t>
            </a:r>
          </a:p>
          <a:p>
            <a:pPr defTabSz="457200">
              <a:defRPr sz="4800">
                <a:solidFill>
                  <a:srgbClr val="333333"/>
                </a:solidFill>
                <a:latin typeface="Helvetica Neue Light"/>
                <a:ea typeface="Helvetica Neue Light"/>
                <a:cs typeface="Helvetica Neue Light"/>
                <a:sym typeface="Helvetica Neue Light"/>
              </a:defRPr>
            </a:pPr>
            <a:r>
              <a:t>Dog.h</a:t>
            </a:r>
          </a:p>
        </p:txBody>
      </p:sp>
      <p:sp>
        <p:nvSpPr>
          <p:cNvPr id="194" name="Shape 194"/>
          <p:cNvSpPr/>
          <p:nvPr/>
        </p:nvSpPr>
        <p:spPr>
          <a:xfrm>
            <a:off x="9062541" y="3388406"/>
            <a:ext cx="7376121" cy="62030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4000">
                <a:solidFill>
                  <a:srgbClr val="333333"/>
                </a:solidFill>
                <a:latin typeface="Consolas"/>
                <a:ea typeface="Consolas"/>
                <a:cs typeface="Consolas"/>
                <a:sym typeface="Consolas"/>
              </a:defRPr>
            </a:pPr>
            <a:r>
              <a:t>class Dog {</a:t>
            </a:r>
          </a:p>
          <a:p>
            <a:pPr algn="l" defTabSz="457200">
              <a:lnSpc>
                <a:spcPct val="120000"/>
              </a:lnSpc>
              <a:defRPr sz="4000">
                <a:solidFill>
                  <a:srgbClr val="333333"/>
                </a:solidFill>
                <a:latin typeface="Consolas"/>
                <a:ea typeface="Consolas"/>
                <a:cs typeface="Consolas"/>
                <a:sym typeface="Consolas"/>
              </a:defRPr>
            </a:pPr>
            <a:r>
              <a:t>// public functions</a:t>
            </a:r>
          </a:p>
          <a:p>
            <a:pPr algn="l" defTabSz="457200">
              <a:lnSpc>
                <a:spcPct val="120000"/>
              </a:lnSpc>
              <a:defRPr sz="4000">
                <a:solidFill>
                  <a:srgbClr val="333333"/>
                </a:solidFill>
                <a:latin typeface="Consolas"/>
                <a:ea typeface="Consolas"/>
                <a:cs typeface="Consolas"/>
                <a:sym typeface="Consolas"/>
              </a:defRPr>
            </a:pPr>
            <a:r>
              <a:t>public:</a:t>
            </a:r>
          </a:p>
          <a:p>
            <a:pPr algn="l" defTabSz="457200">
              <a:lnSpc>
                <a:spcPct val="120000"/>
              </a:lnSpc>
              <a:defRPr sz="4000">
                <a:solidFill>
                  <a:srgbClr val="333333"/>
                </a:solidFill>
                <a:latin typeface="Consolas"/>
                <a:ea typeface="Consolas"/>
                <a:cs typeface="Consolas"/>
                <a:sym typeface="Consolas"/>
              </a:defRPr>
            </a:pPr>
            <a:r>
              <a:t>    Dog(); // constructor</a:t>
            </a:r>
          </a:p>
          <a:p>
            <a:pPr algn="l" defTabSz="457200">
              <a:lnSpc>
                <a:spcPct val="120000"/>
              </a:lnSpc>
              <a:defRPr sz="4000">
                <a:solidFill>
                  <a:srgbClr val="333333"/>
                </a:solidFill>
                <a:latin typeface="Consolas"/>
                <a:ea typeface="Consolas"/>
                <a:cs typeface="Consolas"/>
                <a:sym typeface="Consolas"/>
              </a:defRPr>
            </a:pPr>
            <a:r>
              <a:t>    void setup();</a:t>
            </a:r>
          </a:p>
          <a:p>
            <a:pPr algn="l" defTabSz="457200">
              <a:lnSpc>
                <a:spcPct val="120000"/>
              </a:lnSpc>
              <a:defRPr sz="4000">
                <a:solidFill>
                  <a:srgbClr val="333333"/>
                </a:solidFill>
                <a:latin typeface="Consolas"/>
                <a:ea typeface="Consolas"/>
                <a:cs typeface="Consolas"/>
                <a:sym typeface="Consolas"/>
              </a:defRPr>
            </a:pPr>
            <a:r>
              <a:t>    void update();</a:t>
            </a:r>
          </a:p>
          <a:p>
            <a:pPr algn="l" defTabSz="457200">
              <a:lnSpc>
                <a:spcPct val="120000"/>
              </a:lnSpc>
              <a:defRPr sz="4000">
                <a:solidFill>
                  <a:srgbClr val="333333"/>
                </a:solidFill>
                <a:latin typeface="Consolas"/>
                <a:ea typeface="Consolas"/>
                <a:cs typeface="Consolas"/>
                <a:sym typeface="Consolas"/>
              </a:defRPr>
            </a:pPr>
            <a:r>
              <a:t>    void draw();</a:t>
            </a:r>
          </a:p>
          <a:p>
            <a:pPr algn="l" defTabSz="457200">
              <a:lnSpc>
                <a:spcPct val="120000"/>
              </a:lnSpc>
              <a:defRPr sz="4000">
                <a:solidFill>
                  <a:srgbClr val="333333"/>
                </a:solidFill>
                <a:latin typeface="Consolas"/>
                <a:ea typeface="Consolas"/>
                <a:cs typeface="Consolas"/>
                <a:sym typeface="Consolas"/>
              </a:defRPr>
            </a:pPr>
            <a:r>
              <a:t>    float mNumber;</a:t>
            </a:r>
          </a:p>
          <a:p>
            <a:pPr algn="l" defTabSz="457200">
              <a:lnSpc>
                <a:spcPct val="120000"/>
              </a:lnSpc>
              <a:defRPr sz="4000">
                <a:solidFill>
                  <a:srgbClr val="333333"/>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Separate interface and implementation into .h and .cpp files.</a:t>
            </a:r>
          </a:p>
          <a:p>
            <a:pPr defTabSz="457200">
              <a:defRPr sz="4800">
                <a:solidFill>
                  <a:srgbClr val="333333"/>
                </a:solidFill>
                <a:latin typeface="Helvetica Neue Light"/>
                <a:ea typeface="Helvetica Neue Light"/>
                <a:cs typeface="Helvetica Neue Light"/>
                <a:sym typeface="Helvetica Neue Light"/>
              </a:defRPr>
            </a:pPr>
            <a:r>
              <a:t>Dog.cpp</a:t>
            </a:r>
          </a:p>
        </p:txBody>
      </p:sp>
      <p:sp>
        <p:nvSpPr>
          <p:cNvPr id="199" name="Shape 199"/>
          <p:cNvSpPr/>
          <p:nvPr/>
        </p:nvSpPr>
        <p:spPr>
          <a:xfrm>
            <a:off x="9062541" y="1990572"/>
            <a:ext cx="5979617" cy="8998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4000">
                <a:solidFill>
                  <a:srgbClr val="333333"/>
                </a:solidFill>
                <a:latin typeface="Consolas"/>
                <a:ea typeface="Consolas"/>
                <a:cs typeface="Consolas"/>
                <a:sym typeface="Consolas"/>
              </a:defRPr>
            </a:pPr>
            <a:r>
              <a:t>#include "example.h"</a:t>
            </a:r>
          </a:p>
          <a:p>
            <a:pPr algn="l" defTabSz="457200">
              <a:lnSpc>
                <a:spcPct val="120000"/>
              </a:lnSpc>
              <a:defRPr sz="4000">
                <a:solidFill>
                  <a:srgbClr val="333333"/>
                </a:solidFill>
                <a:latin typeface="Consolas"/>
                <a:ea typeface="Consolas"/>
                <a:cs typeface="Consolas"/>
                <a:sym typeface="Consolas"/>
              </a:defRPr>
            </a:pPr>
            <a:r>
              <a:t>Dog::Dog(){</a:t>
            </a:r>
          </a:p>
          <a:p>
            <a:pPr algn="l" defTabSz="457200">
              <a:lnSpc>
                <a:spcPct val="120000"/>
              </a:lnSpc>
              <a:defRPr sz="4000">
                <a:solidFill>
                  <a:srgbClr val="333333"/>
                </a:solidFill>
                <a:latin typeface="Consolas"/>
                <a:ea typeface="Consolas"/>
                <a:cs typeface="Consolas"/>
                <a:sym typeface="Consolas"/>
              </a:defRPr>
            </a:pPr>
            <a:r>
              <a:t>   //initialization</a:t>
            </a:r>
          </a:p>
          <a:p>
            <a:pPr algn="l" defTabSz="457200">
              <a:lnSpc>
                <a:spcPct val="120000"/>
              </a:lnSpc>
              <a:defRPr sz="4000">
                <a:solidFill>
                  <a:srgbClr val="333333"/>
                </a:solidFill>
                <a:latin typeface="Consolas"/>
                <a:ea typeface="Consolas"/>
                <a:cs typeface="Consolas"/>
                <a:sym typeface="Consolas"/>
              </a:defRPr>
            </a:pPr>
            <a:r>
              <a:t>}</a:t>
            </a:r>
          </a:p>
          <a:p>
            <a:pPr algn="l" defTabSz="457200">
              <a:lnSpc>
                <a:spcPct val="120000"/>
              </a:lnSpc>
              <a:defRPr sz="4000">
                <a:solidFill>
                  <a:srgbClr val="333333"/>
                </a:solidFill>
                <a:latin typeface="Consolas"/>
                <a:ea typeface="Consolas"/>
                <a:cs typeface="Consolas"/>
                <a:sym typeface="Consolas"/>
              </a:defRPr>
            </a:pPr>
            <a:r>
              <a:t>void Dog::setup(){</a:t>
            </a:r>
          </a:p>
          <a:p>
            <a:pPr algn="l" defTabSz="457200">
              <a:lnSpc>
                <a:spcPct val="120000"/>
              </a:lnSpc>
              <a:defRPr sz="4000">
                <a:solidFill>
                  <a:srgbClr val="333333"/>
                </a:solidFill>
                <a:latin typeface="Consolas"/>
                <a:ea typeface="Consolas"/>
                <a:cs typeface="Consolas"/>
                <a:sym typeface="Consolas"/>
              </a:defRPr>
            </a:pPr>
            <a:r>
              <a:t>   //do something</a:t>
            </a:r>
          </a:p>
          <a:p>
            <a:pPr algn="l" defTabSz="457200">
              <a:lnSpc>
                <a:spcPct val="120000"/>
              </a:lnSpc>
              <a:defRPr sz="4000">
                <a:solidFill>
                  <a:srgbClr val="333333"/>
                </a:solidFill>
                <a:latin typeface="Consolas"/>
                <a:ea typeface="Consolas"/>
                <a:cs typeface="Consolas"/>
                <a:sym typeface="Consolas"/>
              </a:defRPr>
            </a:pPr>
            <a:r>
              <a:t>};</a:t>
            </a:r>
          </a:p>
          <a:p>
            <a:pPr algn="l" defTabSz="457200">
              <a:lnSpc>
                <a:spcPct val="120000"/>
              </a:lnSpc>
              <a:defRPr sz="4000">
                <a:solidFill>
                  <a:srgbClr val="333333"/>
                </a:solidFill>
                <a:latin typeface="Consolas"/>
                <a:ea typeface="Consolas"/>
                <a:cs typeface="Consolas"/>
                <a:sym typeface="Consolas"/>
              </a:defRPr>
            </a:pPr>
            <a:r>
              <a:t>void Dog::update(){</a:t>
            </a:r>
          </a:p>
          <a:p>
            <a:pPr algn="l" defTabSz="457200">
              <a:lnSpc>
                <a:spcPct val="120000"/>
              </a:lnSpc>
              <a:defRPr sz="4000">
                <a:solidFill>
                  <a:srgbClr val="333333"/>
                </a:solidFill>
                <a:latin typeface="Consolas"/>
                <a:ea typeface="Consolas"/>
                <a:cs typeface="Consolas"/>
                <a:sym typeface="Consolas"/>
              </a:defRPr>
            </a:pPr>
            <a:r>
              <a:t>   //do something</a:t>
            </a:r>
          </a:p>
          <a:p>
            <a:pPr algn="l" defTabSz="457200">
              <a:lnSpc>
                <a:spcPct val="120000"/>
              </a:lnSpc>
              <a:defRPr sz="4000">
                <a:solidFill>
                  <a:srgbClr val="333333"/>
                </a:solidFill>
                <a:latin typeface="Consolas"/>
                <a:ea typeface="Consolas"/>
                <a:cs typeface="Consolas"/>
                <a:sym typeface="Consolas"/>
              </a:defRPr>
            </a:pPr>
            <a:r>
              <a:t>};</a:t>
            </a:r>
          </a:p>
          <a:p>
            <a:pPr algn="l" defTabSz="457200">
              <a:lnSpc>
                <a:spcPct val="120000"/>
              </a:lnSpc>
              <a:defRPr sz="4000">
                <a:solidFill>
                  <a:srgbClr val="333333"/>
                </a:solidFill>
                <a:latin typeface="Consolas"/>
                <a:ea typeface="Consolas"/>
                <a:cs typeface="Consolas"/>
                <a:sym typeface="Consolas"/>
              </a:defRPr>
            </a:pPr>
            <a:r>
              <a:t>void Dog::draw(){</a:t>
            </a:r>
          </a:p>
          <a:p>
            <a:pPr algn="l" defTabSz="457200">
              <a:lnSpc>
                <a:spcPct val="120000"/>
              </a:lnSpc>
              <a:defRPr sz="4000">
                <a:solidFill>
                  <a:srgbClr val="333333"/>
                </a:solidFill>
                <a:latin typeface="Consolas"/>
                <a:ea typeface="Consolas"/>
                <a:cs typeface="Consolas"/>
                <a:sym typeface="Consolas"/>
              </a:defRPr>
            </a:pPr>
            <a:r>
              <a:t>   //do something</a:t>
            </a:r>
          </a:p>
          <a:p>
            <a:pPr algn="l" defTabSz="457200">
              <a:lnSpc>
                <a:spcPct val="120000"/>
              </a:lnSpc>
              <a:defRPr sz="4000">
                <a:solidFill>
                  <a:srgbClr val="333333"/>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nvSpPr>
        <p:spPr>
          <a:xfrm>
            <a:off x="1679356" y="3770858"/>
            <a:ext cx="21025288" cy="6174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4800">
                <a:solidFill>
                  <a:srgbClr val="333333"/>
                </a:solidFill>
                <a:latin typeface="Helvetica Neue"/>
                <a:ea typeface="Helvetica Neue"/>
                <a:cs typeface="Helvetica Neue"/>
                <a:sym typeface="Helvetica Neue"/>
              </a:defRPr>
            </a:pPr>
            <a:r>
              <a:t>Use a constructor to assign initial values to your objects.</a:t>
            </a:r>
          </a:p>
          <a:p>
            <a:pPr algn="l" defTabSz="457200">
              <a:defRPr sz="4000">
                <a:solidFill>
                  <a:srgbClr val="333333"/>
                </a:solidFill>
                <a:latin typeface="Helvetica Neue"/>
                <a:ea typeface="Helvetica Neue"/>
                <a:cs typeface="Helvetica Neue"/>
                <a:sym typeface="Helvetica Neue"/>
              </a:defRPr>
            </a:pPr>
          </a:p>
          <a:p>
            <a:pPr algn="l" defTabSz="457200">
              <a:defRPr sz="4000">
                <a:solidFill>
                  <a:srgbClr val="333333"/>
                </a:solidFill>
                <a:latin typeface="Consolas"/>
                <a:ea typeface="Consolas"/>
                <a:cs typeface="Consolas"/>
                <a:sym typeface="Consolas"/>
              </a:defRPr>
            </a:pPr>
            <a:r>
              <a:t>Dog::Dog() {</a:t>
            </a:r>
          </a:p>
          <a:p>
            <a:pPr algn="l" defTabSz="457200">
              <a:defRPr sz="4000">
                <a:solidFill>
                  <a:srgbClr val="333333"/>
                </a:solidFill>
                <a:latin typeface="Consolas"/>
                <a:ea typeface="Consolas"/>
                <a:cs typeface="Consolas"/>
                <a:sym typeface="Consolas"/>
              </a:defRPr>
            </a:pPr>
            <a:r>
              <a:t>   cout &lt;&lt; "this class is being created" &lt;&lt; endl;</a:t>
            </a:r>
          </a:p>
          <a:p>
            <a:pPr algn="l" defTabSz="457200">
              <a:defRPr sz="4000">
                <a:solidFill>
                  <a:srgbClr val="333333"/>
                </a:solidFill>
                <a:latin typeface="Consolas"/>
                <a:ea typeface="Consolas"/>
                <a:cs typeface="Consolas"/>
                <a:sym typeface="Consolas"/>
              </a:defRPr>
            </a:pPr>
            <a:r>
              <a:t>   mNumber = 0;</a:t>
            </a:r>
          </a:p>
          <a:p>
            <a:pPr algn="l" defTabSz="457200">
              <a:defRPr sz="4000">
                <a:solidFill>
                  <a:srgbClr val="333333"/>
                </a:solidFill>
                <a:latin typeface="Consolas"/>
                <a:ea typeface="Consolas"/>
                <a:cs typeface="Consolas"/>
                <a:sym typeface="Consolas"/>
              </a:defRPr>
            </a:pPr>
            <a:r>
              <a:t>}</a:t>
            </a:r>
          </a:p>
          <a:p>
            <a:pPr algn="l" defTabSz="457200">
              <a:defRPr sz="4000">
                <a:solidFill>
                  <a:srgbClr val="333333"/>
                </a:solidFill>
                <a:latin typeface="Helvetica Neue"/>
                <a:ea typeface="Helvetica Neue"/>
                <a:cs typeface="Helvetica Neue"/>
                <a:sym typeface="Helvetica Neue"/>
              </a:defRPr>
            </a:pPr>
          </a:p>
          <a:p>
            <a:pPr algn="l" defTabSz="457200">
              <a:defRPr sz="4000">
                <a:solidFill>
                  <a:srgbClr val="333333"/>
                </a:solidFill>
                <a:latin typeface="Helvetica Neue"/>
                <a:ea typeface="Helvetica Neue"/>
                <a:cs typeface="Helvetica Neue"/>
                <a:sym typeface="Helvetica Neue"/>
              </a:defRPr>
            </a:pPr>
            <a:r>
              <a:t>You declare an object by calling the constructor.</a:t>
            </a:r>
          </a:p>
          <a:p>
            <a:pPr algn="l" defTabSz="457200">
              <a:defRPr sz="4000">
                <a:solidFill>
                  <a:srgbClr val="333333"/>
                </a:solidFill>
                <a:latin typeface="Helvetica Neue"/>
                <a:ea typeface="Helvetica Neue"/>
                <a:cs typeface="Helvetica Neue"/>
                <a:sym typeface="Helvetica Neue"/>
              </a:defRPr>
            </a:pPr>
          </a:p>
          <a:p>
            <a:pPr algn="l" defTabSz="457200">
              <a:defRPr sz="4000">
                <a:solidFill>
                  <a:srgbClr val="333333"/>
                </a:solidFill>
                <a:latin typeface="Consolas"/>
                <a:ea typeface="Consolas"/>
                <a:cs typeface="Consolas"/>
                <a:sym typeface="Consolas"/>
              </a:defRPr>
            </a:pPr>
            <a:r>
              <a:t>Dog rayne();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1679356" y="3734562"/>
            <a:ext cx="21025288" cy="62468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4800">
                <a:solidFill>
                  <a:srgbClr val="333333"/>
                </a:solidFill>
                <a:latin typeface="Helvetica Neue"/>
                <a:ea typeface="Helvetica Neue"/>
                <a:cs typeface="Helvetica Neue"/>
                <a:sym typeface="Helvetica Neue"/>
              </a:defRPr>
            </a:pPr>
            <a:r>
              <a:t>A constructor can also accept arguments.</a:t>
            </a:r>
          </a:p>
          <a:p>
            <a:pPr algn="l" defTabSz="457200">
              <a:defRPr sz="4000">
                <a:solidFill>
                  <a:srgbClr val="333333"/>
                </a:solidFill>
                <a:latin typeface="Helvetica Neue"/>
                <a:ea typeface="Helvetica Neue"/>
                <a:cs typeface="Helvetica Neue"/>
                <a:sym typeface="Helvetica Neue"/>
              </a:defRPr>
            </a:pPr>
          </a:p>
          <a:p>
            <a:pPr algn="l" defTabSz="457200">
              <a:defRPr sz="4000">
                <a:solidFill>
                  <a:srgbClr val="333333"/>
                </a:solidFill>
                <a:latin typeface="Consolas"/>
                <a:ea typeface="Consolas"/>
                <a:cs typeface="Consolas"/>
                <a:sym typeface="Consolas"/>
              </a:defRPr>
            </a:pPr>
            <a:r>
              <a:t>Dog::Dog(float important_number) {</a:t>
            </a:r>
          </a:p>
          <a:p>
            <a:pPr algn="l" defTabSz="457200">
              <a:defRPr sz="4000">
                <a:solidFill>
                  <a:srgbClr val="333333"/>
                </a:solidFill>
                <a:latin typeface="Consolas"/>
                <a:ea typeface="Consolas"/>
                <a:cs typeface="Consolas"/>
                <a:sym typeface="Consolas"/>
              </a:defRPr>
            </a:pPr>
            <a:r>
              <a:t>   cout &lt;&lt; "this class is being created" &lt;&lt; endl;</a:t>
            </a:r>
          </a:p>
          <a:p>
            <a:pPr algn="l" defTabSz="457200">
              <a:defRPr sz="4000">
                <a:solidFill>
                  <a:srgbClr val="333333"/>
                </a:solidFill>
                <a:latin typeface="Consolas"/>
                <a:ea typeface="Consolas"/>
                <a:cs typeface="Consolas"/>
                <a:sym typeface="Consolas"/>
              </a:defRPr>
            </a:pPr>
            <a:r>
              <a:t>   mNumber = important_number;</a:t>
            </a:r>
          </a:p>
          <a:p>
            <a:pPr algn="l" defTabSz="457200">
              <a:defRPr sz="4000">
                <a:solidFill>
                  <a:srgbClr val="333333"/>
                </a:solidFill>
                <a:latin typeface="Consolas"/>
                <a:ea typeface="Consolas"/>
                <a:cs typeface="Consolas"/>
                <a:sym typeface="Consolas"/>
              </a:defRPr>
            </a:pPr>
            <a:r>
              <a:t>}</a:t>
            </a:r>
          </a:p>
          <a:p>
            <a:pPr algn="l" defTabSz="457200">
              <a:defRPr sz="4000">
                <a:solidFill>
                  <a:srgbClr val="333333"/>
                </a:solidFill>
                <a:latin typeface="Consolas"/>
                <a:ea typeface="Consolas"/>
                <a:cs typeface="Consolas"/>
                <a:sym typeface="Consolas"/>
              </a:defRPr>
            </a:pPr>
          </a:p>
          <a:p>
            <a:pPr algn="l" defTabSz="457200">
              <a:defRPr sz="4000">
                <a:solidFill>
                  <a:srgbClr val="333333"/>
                </a:solidFill>
                <a:latin typeface="Helvetica Neue"/>
                <a:ea typeface="Helvetica Neue"/>
                <a:cs typeface="Helvetica Neue"/>
                <a:sym typeface="Helvetica Neue"/>
              </a:defRPr>
            </a:pPr>
            <a:r>
              <a:t>Then you use it by passing the argument.</a:t>
            </a:r>
          </a:p>
          <a:p>
            <a:pPr algn="l" defTabSz="457200">
              <a:defRPr sz="4000">
                <a:solidFill>
                  <a:srgbClr val="333333"/>
                </a:solidFill>
                <a:latin typeface="Helvetica Neue"/>
                <a:ea typeface="Helvetica Neue"/>
                <a:cs typeface="Helvetica Neue"/>
                <a:sym typeface="Helvetica Neue"/>
              </a:defRPr>
            </a:pPr>
          </a:p>
          <a:p>
            <a:pPr algn="l" defTabSz="457200">
              <a:defRPr sz="4000">
                <a:solidFill>
                  <a:srgbClr val="333333"/>
                </a:solidFill>
                <a:latin typeface="Helvetica Neue"/>
                <a:ea typeface="Helvetica Neue"/>
                <a:cs typeface="Helvetica Neue"/>
                <a:sym typeface="Helvetica Neue"/>
              </a:defRPr>
            </a:pPr>
            <a:r>
              <a:t>Dog bella(42);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nvSpPr>
        <p:spPr>
          <a:xfrm>
            <a:off x="1679356" y="3136106"/>
            <a:ext cx="21025288" cy="744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4800">
                <a:solidFill>
                  <a:srgbClr val="333333"/>
                </a:solidFill>
                <a:latin typeface="Helvetica Neue"/>
                <a:ea typeface="Helvetica Neue"/>
                <a:cs typeface="Helvetica Neue"/>
                <a:sym typeface="Helvetica Neue"/>
              </a:defRPr>
            </a:pPr>
            <a:r>
              <a:t>How to use a class in your main app?</a:t>
            </a:r>
          </a:p>
          <a:p>
            <a:pPr algn="l" defTabSz="457200">
              <a:defRPr b="1" sz="4000">
                <a:solidFill>
                  <a:srgbClr val="4078C0"/>
                </a:solidFill>
                <a:latin typeface="Helvetica Neue"/>
                <a:ea typeface="Helvetica Neue"/>
                <a:cs typeface="Helvetica Neue"/>
                <a:sym typeface="Helvetica Neue"/>
              </a:defRPr>
            </a:pPr>
          </a:p>
          <a:p>
            <a:pPr algn="l" defTabSz="457200">
              <a:defRPr b="1" sz="4000">
                <a:solidFill>
                  <a:srgbClr val="333333"/>
                </a:solidFill>
                <a:latin typeface="Helvetica Neue"/>
                <a:ea typeface="Helvetica Neue"/>
                <a:cs typeface="Helvetica Neue"/>
                <a:sym typeface="Helvetica Neue"/>
              </a:defRPr>
            </a:pPr>
            <a:r>
              <a:t>#include</a:t>
            </a:r>
          </a:p>
          <a:p>
            <a:pPr algn="l" defTabSz="457200">
              <a:defRPr sz="4000">
                <a:solidFill>
                  <a:srgbClr val="333333"/>
                </a:solidFill>
                <a:latin typeface="Helvetica Neue"/>
                <a:ea typeface="Helvetica Neue"/>
                <a:cs typeface="Helvetica Neue"/>
                <a:sym typeface="Helvetica Neue"/>
              </a:defRPr>
            </a:pPr>
            <a:r>
              <a:t>In order to use the class and its functions. We need to have the tell the app that we are using them. So the first thing we want to do is include the </a:t>
            </a:r>
            <a:r>
              <a:rPr>
                <a:latin typeface="Consolas"/>
                <a:ea typeface="Consolas"/>
                <a:cs typeface="Consolas"/>
                <a:sym typeface="Consolas"/>
              </a:rPr>
              <a:t>example.h</a:t>
            </a:r>
            <a:r>
              <a:t> file in your main app </a:t>
            </a:r>
            <a:r>
              <a:rPr>
                <a:latin typeface="Consolas"/>
                <a:ea typeface="Consolas"/>
                <a:cs typeface="Consolas"/>
                <a:sym typeface="Consolas"/>
              </a:rPr>
              <a:t>.h</a:t>
            </a:r>
            <a:r>
              <a:t> file - like the </a:t>
            </a:r>
            <a:r>
              <a:rPr>
                <a:latin typeface="Consolas"/>
                <a:ea typeface="Consolas"/>
                <a:cs typeface="Consolas"/>
                <a:sym typeface="Consolas"/>
              </a:rPr>
              <a:t>ofApp.h</a:t>
            </a:r>
            <a:r>
              <a:t>. Just include your class doing </a:t>
            </a:r>
            <a:r>
              <a:rPr>
                <a:latin typeface="Consolas"/>
                <a:ea typeface="Consolas"/>
                <a:cs typeface="Consolas"/>
                <a:sym typeface="Consolas"/>
              </a:rPr>
              <a:t>#include "Dog.h"</a:t>
            </a:r>
          </a:p>
          <a:p>
            <a:pPr algn="l" defTabSz="457200">
              <a:defRPr b="1" sz="4000">
                <a:solidFill>
                  <a:srgbClr val="4078C0"/>
                </a:solidFill>
                <a:latin typeface="Helvetica Neue"/>
                <a:ea typeface="Helvetica Neue"/>
                <a:cs typeface="Helvetica Neue"/>
                <a:sym typeface="Helvetica Neue"/>
              </a:defRPr>
            </a:pPr>
          </a:p>
          <a:p>
            <a:pPr algn="l" defTabSz="457200">
              <a:defRPr b="1" sz="4000">
                <a:solidFill>
                  <a:srgbClr val="333333"/>
                </a:solidFill>
                <a:latin typeface="Consolas"/>
                <a:ea typeface="Consolas"/>
                <a:cs typeface="Consolas"/>
                <a:sym typeface="Consolas"/>
              </a:defRPr>
            </a:pPr>
            <a:r>
              <a:rPr b="0"/>
              <a:t>example.mNumber</a:t>
            </a:r>
            <a:r>
              <a:rPr>
                <a:latin typeface="Helvetica Neue"/>
                <a:ea typeface="Helvetica Neue"/>
                <a:cs typeface="Helvetica Neue"/>
                <a:sym typeface="Helvetica Neue"/>
              </a:rPr>
              <a:t> or </a:t>
            </a:r>
            <a:r>
              <a:rPr b="0"/>
              <a:t>example.setup()</a:t>
            </a:r>
            <a:endParaRPr>
              <a:latin typeface="Helvetica Neue"/>
              <a:ea typeface="Helvetica Neue"/>
              <a:cs typeface="Helvetica Neue"/>
              <a:sym typeface="Helvetica Neue"/>
            </a:endParaRPr>
          </a:p>
          <a:p>
            <a:pPr algn="l" defTabSz="457200">
              <a:defRPr sz="4000">
                <a:solidFill>
                  <a:srgbClr val="333333"/>
                </a:solidFill>
                <a:latin typeface="Helvetica Neue"/>
                <a:ea typeface="Helvetica Neue"/>
                <a:cs typeface="Helvetica Neue"/>
                <a:sym typeface="Helvetica Neue"/>
              </a:defRPr>
            </a:pPr>
            <a:r>
              <a:t>Access a variable or a function is easy. Use </a:t>
            </a:r>
            <a:r>
              <a:rPr>
                <a:latin typeface="Consolas"/>
                <a:ea typeface="Consolas"/>
                <a:cs typeface="Consolas"/>
                <a:sym typeface="Consolas"/>
              </a:rPr>
              <a:t>.</a:t>
            </a:r>
            <a:r>
              <a:t> after class name to access the variable, so as the function. In order to distinguish between variable a function. We need </a:t>
            </a:r>
            <a:r>
              <a:rPr>
                <a:latin typeface="Consolas"/>
                <a:ea typeface="Consolas"/>
                <a:cs typeface="Consolas"/>
                <a:sym typeface="Consolas"/>
              </a:rPr>
              <a:t>()</a:t>
            </a:r>
            <a:r>
              <a:t> to be added after a function, it is prepared for taking arguments even though we are using none.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nvSpPr>
        <p:spPr>
          <a:xfrm>
            <a:off x="1679356" y="3218716"/>
            <a:ext cx="21025288" cy="72785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4800">
                <a:solidFill>
                  <a:srgbClr val="333333"/>
                </a:solidFill>
                <a:latin typeface="Consolas"/>
                <a:ea typeface="Consolas"/>
                <a:cs typeface="Consolas"/>
                <a:sym typeface="Consolas"/>
              </a:defRPr>
            </a:pPr>
            <a:r>
              <a:rPr>
                <a:latin typeface="Helvetica Neue"/>
                <a:ea typeface="Helvetica Neue"/>
                <a:cs typeface="Helvetica Neue"/>
                <a:sym typeface="Helvetica Neue"/>
              </a:rPr>
              <a:t>What is </a:t>
            </a:r>
            <a:r>
              <a:t>#pragma once</a:t>
            </a:r>
            <a:r>
              <a:rPr>
                <a:latin typeface="Helvetica Neue"/>
                <a:ea typeface="Helvetica Neue"/>
                <a:cs typeface="Helvetica Neue"/>
                <a:sym typeface="Helvetica Neue"/>
              </a:rPr>
              <a:t> ???</a:t>
            </a:r>
            <a:endParaRPr>
              <a:latin typeface="Helvetica Neue"/>
              <a:ea typeface="Helvetica Neue"/>
              <a:cs typeface="Helvetica Neue"/>
              <a:sym typeface="Helvetica Neue"/>
            </a:endParaRPr>
          </a:p>
          <a:p>
            <a:pPr algn="l" defTabSz="457200">
              <a:defRPr b="1" sz="4800">
                <a:solidFill>
                  <a:srgbClr val="333333"/>
                </a:solidFill>
                <a:latin typeface="Consolas"/>
                <a:ea typeface="Consolas"/>
                <a:cs typeface="Consolas"/>
                <a:sym typeface="Consolas"/>
              </a:defRPr>
            </a:pPr>
            <a:endParaRPr>
              <a:latin typeface="Helvetica Neue"/>
              <a:ea typeface="Helvetica Neue"/>
              <a:cs typeface="Helvetica Neue"/>
              <a:sym typeface="Helvetica Neue"/>
            </a:endParaRPr>
          </a:p>
          <a:p>
            <a:pPr algn="l" defTabSz="457200">
              <a:defRPr sz="4000">
                <a:solidFill>
                  <a:srgbClr val="333333"/>
                </a:solidFill>
                <a:latin typeface="Helvetica Neue"/>
                <a:ea typeface="Helvetica Neue"/>
                <a:cs typeface="Helvetica Neue"/>
                <a:sym typeface="Helvetica Neue"/>
              </a:defRPr>
            </a:pPr>
            <a:r>
              <a:t>You probably noticed that </a:t>
            </a:r>
            <a:r>
              <a:rPr>
                <a:latin typeface="Consolas"/>
                <a:ea typeface="Consolas"/>
                <a:cs typeface="Consolas"/>
                <a:sym typeface="Consolas"/>
              </a:rPr>
              <a:t>#pragma once</a:t>
            </a:r>
            <a:r>
              <a:t> is literally being used in every single header files.</a:t>
            </a:r>
          </a:p>
          <a:p>
            <a:pPr algn="l" defTabSz="457200">
              <a:defRPr sz="4000">
                <a:solidFill>
                  <a:srgbClr val="333333"/>
                </a:solidFill>
                <a:latin typeface="Helvetica Neue"/>
                <a:ea typeface="Helvetica Neue"/>
                <a:cs typeface="Helvetica Neue"/>
                <a:sym typeface="Helvetica Neue"/>
              </a:defRPr>
            </a:pPr>
          </a:p>
          <a:p>
            <a:pPr lvl="5" algn="l" defTabSz="457200">
              <a:defRPr sz="4000">
                <a:solidFill>
                  <a:srgbClr val="777777"/>
                </a:solidFill>
                <a:latin typeface="Helvetica Neue"/>
                <a:ea typeface="Helvetica Neue"/>
                <a:cs typeface="Helvetica Neue"/>
                <a:sym typeface="Helvetica Neue"/>
              </a:defRPr>
            </a:pPr>
            <a:r>
              <a:t>In the C and C++ programming languages, #</a:t>
            </a:r>
            <a:r>
              <a:rPr b="1"/>
              <a:t>pragma once</a:t>
            </a:r>
            <a:r>
              <a:t> is a non-standard but widely supported preprocessor directive designed to cause the current source file to be included only </a:t>
            </a:r>
            <a:r>
              <a:rPr b="1"/>
              <a:t>once</a:t>
            </a:r>
            <a:r>
              <a:t> in a single compilation. - Wikipedia</a:t>
            </a:r>
          </a:p>
          <a:p>
            <a:pPr algn="l" defTabSz="457200">
              <a:defRPr sz="4000">
                <a:solidFill>
                  <a:srgbClr val="333333"/>
                </a:solidFill>
                <a:latin typeface="Helvetica Neue"/>
                <a:ea typeface="Helvetica Neue"/>
                <a:cs typeface="Helvetica Neue"/>
                <a:sym typeface="Helvetica Neue"/>
              </a:defRPr>
            </a:pPr>
          </a:p>
          <a:p>
            <a:pPr algn="l" defTabSz="457200">
              <a:defRPr sz="4000">
                <a:solidFill>
                  <a:srgbClr val="333333"/>
                </a:solidFill>
                <a:latin typeface="Helvetica Neue"/>
                <a:ea typeface="Helvetica Neue"/>
                <a:cs typeface="Helvetica Neue"/>
                <a:sym typeface="Helvetica Neue"/>
              </a:defRPr>
            </a:pPr>
            <a:r>
              <a:t>If you don't have it in your program. The program will probably still work. However, if the header file is include somewhere like a precompiled header file, the header file might get sourced by both the precompiled header and the it self, causing an error.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Example: A particle system!</a:t>
            </a:r>
          </a:p>
          <a:p>
            <a:pPr defTabSz="457200">
              <a:defRPr sz="4800">
                <a:solidFill>
                  <a:srgbClr val="333333"/>
                </a:solidFill>
                <a:latin typeface="Helvetica Neue Light"/>
                <a:ea typeface="Helvetica Neue Light"/>
                <a:cs typeface="Helvetica Neue Light"/>
                <a:sym typeface="Helvetica Neue Light"/>
              </a:defRPr>
            </a:pPr>
            <a:r>
              <a:t>(Not this one, of course…)</a:t>
            </a:r>
          </a:p>
        </p:txBody>
      </p:sp>
      <p:pic>
        <p:nvPicPr>
          <p:cNvPr id="216" name="giphy.gif"/>
          <p:cNvPicPr>
            <a:picLocks noChangeAspect="0"/>
          </p:cNvPicPr>
          <p:nvPr/>
        </p:nvPicPr>
        <p:blipFill>
          <a:blip r:embed="rId3">
            <a:extLst/>
          </a:blip>
          <a:stretch>
            <a:fillRect/>
          </a:stretch>
        </p:blipFill>
        <p:spPr>
          <a:xfrm>
            <a:off x="-453865" y="-4847"/>
            <a:ext cx="25291730" cy="1021785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nvSpPr>
        <p:spPr>
          <a:xfrm>
            <a:off x="1504509" y="2586319"/>
            <a:ext cx="21374981" cy="85433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5200">
                <a:solidFill>
                  <a:srgbClr val="333333"/>
                </a:solidFill>
                <a:latin typeface="Helvetica Neue"/>
                <a:ea typeface="Helvetica Neue"/>
                <a:cs typeface="Helvetica Neue"/>
                <a:sym typeface="Helvetica Neue"/>
              </a:defRPr>
            </a:pPr>
            <a:r>
              <a:t>Homework</a:t>
            </a:r>
          </a:p>
          <a:p>
            <a:pPr marL="586153" indent="-586153" algn="l" defTabSz="457200">
              <a:lnSpc>
                <a:spcPct val="120000"/>
              </a:lnSpc>
              <a:buSzPct val="75000"/>
              <a:buChar char="•"/>
              <a:defRPr sz="4800">
                <a:solidFill>
                  <a:srgbClr val="333333"/>
                </a:solidFill>
                <a:latin typeface="Helvetica Neue"/>
                <a:ea typeface="Helvetica Neue"/>
                <a:cs typeface="Helvetica Neue"/>
                <a:sym typeface="Helvetica Neue"/>
              </a:defRPr>
            </a:pPr>
          </a:p>
          <a:p>
            <a:pPr marL="586153" indent="-586153" algn="l" defTabSz="457200">
              <a:lnSpc>
                <a:spcPct val="120000"/>
              </a:lnSpc>
              <a:buSzPct val="75000"/>
              <a:buChar char="•"/>
              <a:defRPr sz="4800">
                <a:solidFill>
                  <a:srgbClr val="333333"/>
                </a:solidFill>
                <a:latin typeface="Helvetica Neue"/>
                <a:ea typeface="Helvetica Neue"/>
                <a:cs typeface="Helvetica Neue"/>
                <a:sym typeface="Helvetica Neue"/>
              </a:defRPr>
            </a:pPr>
            <a:r>
              <a:t>Improve your particle system. You can either</a:t>
            </a:r>
          </a:p>
          <a:p>
            <a:pPr lvl="1" marL="1221153" indent="-586153" algn="l" defTabSz="457200">
              <a:lnSpc>
                <a:spcPct val="120000"/>
              </a:lnSpc>
              <a:buSzPct val="75000"/>
              <a:buChar char="•"/>
              <a:defRPr sz="4800">
                <a:solidFill>
                  <a:srgbClr val="333333"/>
                </a:solidFill>
                <a:latin typeface="Helvetica Neue"/>
                <a:ea typeface="Helvetica Neue"/>
                <a:cs typeface="Helvetica Neue"/>
                <a:sym typeface="Helvetica Neue"/>
              </a:defRPr>
            </a:pPr>
            <a:r>
              <a:t>make it interactive (remember how to do mouse interactions? You can implement keyboard interactions, or even include physical buttons/sensors using Firmata!), or</a:t>
            </a:r>
          </a:p>
          <a:p>
            <a:pPr lvl="1" marL="1221153" indent="-586153" algn="l" defTabSz="457200">
              <a:lnSpc>
                <a:spcPct val="120000"/>
              </a:lnSpc>
              <a:buSzPct val="75000"/>
              <a:buChar char="•"/>
              <a:defRPr sz="4800">
                <a:solidFill>
                  <a:srgbClr val="333333"/>
                </a:solidFill>
                <a:latin typeface="Helvetica Neue"/>
                <a:ea typeface="Helvetica Neue"/>
                <a:cs typeface="Helvetica Neue"/>
                <a:sym typeface="Helvetica Neue"/>
              </a:defRPr>
            </a:pPr>
            <a:r>
              <a:t>give the particles a richer look. Try to draw different colors and shapes. Try to make the look change over time. You can even let your app (literally) rain cats and dogs!</a:t>
            </a:r>
          </a:p>
          <a:p>
            <a:pPr marL="586153" indent="-586153" algn="l" defTabSz="457200">
              <a:lnSpc>
                <a:spcPct val="120000"/>
              </a:lnSpc>
              <a:buSzPct val="75000"/>
              <a:buChar char="•"/>
              <a:defRPr sz="4800">
                <a:solidFill>
                  <a:srgbClr val="333333"/>
                </a:solidFill>
                <a:latin typeface="Helvetica Neue"/>
                <a:ea typeface="Helvetica Neue"/>
                <a:cs typeface="Helvetica Neue"/>
                <a:sym typeface="Helvetica Neue"/>
              </a:defRPr>
            </a:pPr>
            <a:r>
              <a:t>Push your code to Github, publish a video demo to our slack channel.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Procedural Programming</a:t>
            </a:r>
          </a:p>
          <a:p>
            <a:pPr defTabSz="457200">
              <a:defRPr sz="4800">
                <a:solidFill>
                  <a:srgbClr val="333333"/>
                </a:solidFill>
                <a:latin typeface="Helvetica Neue Light"/>
                <a:ea typeface="Helvetica Neue Light"/>
                <a:cs typeface="Helvetica Neue Light"/>
                <a:sym typeface="Helvetica Neue Light"/>
              </a:defRPr>
            </a:pPr>
            <a:r>
              <a:t>A program is a bunch of procedures.</a:t>
            </a:r>
          </a:p>
        </p:txBody>
      </p:sp>
      <p:pic>
        <p:nvPicPr>
          <p:cNvPr id="123" name="pasted-image.tiff"/>
          <p:cNvPicPr>
            <a:picLocks noChangeAspect="1"/>
          </p:cNvPicPr>
          <p:nvPr/>
        </p:nvPicPr>
        <p:blipFill>
          <a:blip r:embed="rId3">
            <a:extLst/>
          </a:blip>
          <a:stretch>
            <a:fillRect/>
          </a:stretch>
        </p:blipFill>
        <p:spPr>
          <a:xfrm>
            <a:off x="6828300" y="1032150"/>
            <a:ext cx="10727399" cy="9484591"/>
          </a:xfrm>
          <a:prstGeom prst="rect">
            <a:avLst/>
          </a:prstGeom>
          <a:ln w="12700">
            <a:miter lim="400000"/>
          </a:ln>
        </p:spPr>
      </p:pic>
      <p:sp>
        <p:nvSpPr>
          <p:cNvPr id="124" name="Shape 124"/>
          <p:cNvSpPr/>
          <p:nvPr/>
        </p:nvSpPr>
        <p:spPr>
          <a:xfrm>
            <a:off x="441376" y="13028477"/>
            <a:ext cx="92428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Image source: </a:t>
            </a:r>
            <a:r>
              <a:rPr u="sng">
                <a:hlinkClick r:id="rId4" invalidUrl="" action="" tgtFrame="" tooltip="" history="1" highlightClick="0" endSnd="0"/>
              </a:rPr>
              <a:t>http://openframeworks.cc/ofBook/chapters/cplusplus_basics.html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pasted-image.tiff"/>
          <p:cNvPicPr>
            <a:picLocks noChangeAspect="1"/>
          </p:cNvPicPr>
          <p:nvPr/>
        </p:nvPicPr>
        <p:blipFill>
          <a:blip r:embed="rId3">
            <a:extLst/>
          </a:blip>
          <a:srcRect l="7110" t="3272" r="717" b="1512"/>
          <a:stretch>
            <a:fillRect/>
          </a:stretch>
        </p:blipFill>
        <p:spPr>
          <a:xfrm>
            <a:off x="6551775" y="3160437"/>
            <a:ext cx="11280437" cy="6584886"/>
          </a:xfrm>
          <a:prstGeom prst="rect">
            <a:avLst/>
          </a:prstGeom>
          <a:ln w="12700">
            <a:miter lim="400000"/>
          </a:ln>
        </p:spPr>
      </p:pic>
      <p:sp>
        <p:nvSpPr>
          <p:cNvPr id="129" name="Shape 129"/>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Procedural Programming</a:t>
            </a:r>
          </a:p>
          <a:p>
            <a:pPr defTabSz="457200">
              <a:defRPr sz="4800">
                <a:solidFill>
                  <a:srgbClr val="333333"/>
                </a:solidFill>
                <a:latin typeface="Helvetica Neue Light"/>
                <a:ea typeface="Helvetica Neue Light"/>
                <a:cs typeface="Helvetica Neue Light"/>
                <a:sym typeface="Helvetica Neue Light"/>
              </a:defRPr>
            </a:pPr>
            <a:r>
              <a:t>A procedure can be composed of sub-procedures.</a:t>
            </a:r>
          </a:p>
        </p:txBody>
      </p:sp>
      <p:sp>
        <p:nvSpPr>
          <p:cNvPr id="130" name="Shape 130"/>
          <p:cNvSpPr/>
          <p:nvPr/>
        </p:nvSpPr>
        <p:spPr>
          <a:xfrm>
            <a:off x="441376" y="13028477"/>
            <a:ext cx="71917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Image source: </a:t>
            </a:r>
            <a:r>
              <a:rPr u="sng">
                <a:hlinkClick r:id="rId4" invalidUrl="" action="" tgtFrame="" tooltip="" history="1" highlightClick="0" endSnd="0"/>
              </a:rPr>
              <a:t>http://coronet.iicm.edu/sa/scripts/lesson01.htm</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Procedural Programming</a:t>
            </a:r>
          </a:p>
          <a:p>
            <a:pPr defTabSz="457200">
              <a:defRPr sz="4800">
                <a:solidFill>
                  <a:srgbClr val="333333"/>
                </a:solidFill>
                <a:latin typeface="Helvetica Neue Light"/>
                <a:ea typeface="Helvetica Neue Light"/>
                <a:cs typeface="Helvetica Neue Light"/>
                <a:sym typeface="Helvetica Neue Light"/>
              </a:defRPr>
            </a:pPr>
            <a:r>
              <a:t>A dangerous flattened world</a:t>
            </a:r>
          </a:p>
        </p:txBody>
      </p:sp>
      <p:sp>
        <p:nvSpPr>
          <p:cNvPr id="135" name="Shape 135"/>
          <p:cNvSpPr/>
          <p:nvPr/>
        </p:nvSpPr>
        <p:spPr>
          <a:xfrm>
            <a:off x="441376" y="13028477"/>
            <a:ext cx="1324559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Image source: </a:t>
            </a:r>
            <a:r>
              <a:rPr u="sng">
                <a:hlinkClick r:id="rId3" invalidUrl="" action="" tgtFrame="" tooltip="" history="1" highlightClick="0" endSnd="0"/>
              </a:rPr>
              <a:t>http://embeddedcareers-world.blogspot.com/2013/04/object-oriented-programming-with-c-part.html</a:t>
            </a:r>
            <a:r>
              <a:t> </a:t>
            </a:r>
          </a:p>
        </p:txBody>
      </p:sp>
      <p:pic>
        <p:nvPicPr>
          <p:cNvPr id="136" name="pasted-image.tiff"/>
          <p:cNvPicPr>
            <a:picLocks noChangeAspect="1"/>
          </p:cNvPicPr>
          <p:nvPr/>
        </p:nvPicPr>
        <p:blipFill>
          <a:blip r:embed="rId4">
            <a:extLst/>
          </a:blip>
          <a:srcRect l="0" t="0" r="0" b="10336"/>
          <a:stretch>
            <a:fillRect/>
          </a:stretch>
        </p:blipFill>
        <p:spPr>
          <a:xfrm>
            <a:off x="5181401" y="4068564"/>
            <a:ext cx="14021364" cy="5578816"/>
          </a:xfrm>
          <a:prstGeom prst="rect">
            <a:avLst/>
          </a:prstGeom>
          <a:ln w="12700">
            <a:miter lim="400000"/>
          </a:ln>
        </p:spPr>
      </p:pic>
      <p:sp>
        <p:nvSpPr>
          <p:cNvPr id="137" name="Shape 137"/>
          <p:cNvSpPr/>
          <p:nvPr/>
        </p:nvSpPr>
        <p:spPr>
          <a:xfrm flipH="1">
            <a:off x="11906357" y="8336796"/>
            <a:ext cx="495086" cy="1"/>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38" name="Shape 138"/>
          <p:cNvSpPr/>
          <p:nvPr/>
        </p:nvSpPr>
        <p:spPr>
          <a:xfrm>
            <a:off x="8207643" y="8018220"/>
            <a:ext cx="623589" cy="1"/>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39" name="Shape 139"/>
          <p:cNvSpPr/>
          <p:nvPr/>
        </p:nvSpPr>
        <p:spPr>
          <a:xfrm>
            <a:off x="15486033" y="8018220"/>
            <a:ext cx="623588" cy="1"/>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42" name="Shape 142"/>
          <p:cNvSpPr/>
          <p:nvPr/>
        </p:nvSpPr>
        <p:spPr>
          <a:xfrm>
            <a:off x="6655112" y="8681454"/>
            <a:ext cx="7409804" cy="539654"/>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50"/>
                </a:moveTo>
                <a:cubicBezTo>
                  <a:pt x="14400" y="21600"/>
                  <a:pt x="7200" y="21583"/>
                  <a:pt x="0" y="0"/>
                </a:cubicBezTo>
              </a:path>
            </a:pathLst>
          </a:custGeom>
          <a:ln w="25400">
            <a:solidFill>
              <a:srgbClr val="000000"/>
            </a:solidFill>
            <a:miter lim="400000"/>
            <a:headEnd type="triangle"/>
          </a:ln>
        </p:spPr>
        <p:txBody>
          <a:bodyPr/>
          <a:lstStyle/>
          <a:p>
            <a:pPr/>
          </a:p>
        </p:txBody>
      </p:sp>
      <p:sp>
        <p:nvSpPr>
          <p:cNvPr id="143" name="Shape 143"/>
          <p:cNvSpPr/>
          <p:nvPr/>
        </p:nvSpPr>
        <p:spPr>
          <a:xfrm>
            <a:off x="11689291" y="7090387"/>
            <a:ext cx="6022278" cy="542741"/>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966"/>
                </a:moveTo>
                <a:cubicBezTo>
                  <a:pt x="7203" y="-5400"/>
                  <a:pt x="14403" y="-5322"/>
                  <a:pt x="21600" y="16200"/>
                </a:cubicBezTo>
              </a:path>
            </a:pathLst>
          </a:custGeom>
          <a:ln w="25400">
            <a:solidFill>
              <a:srgbClr val="000000"/>
            </a:solidFill>
            <a:miter lim="400000"/>
            <a:headEnd type="triangle"/>
          </a:ln>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Object-Oriented Programming (OOP)</a:t>
            </a:r>
          </a:p>
          <a:p>
            <a:pPr defTabSz="457200">
              <a:defRPr sz="4800">
                <a:solidFill>
                  <a:srgbClr val="333333"/>
                </a:solidFill>
                <a:latin typeface="Helvetica Neue Light"/>
                <a:ea typeface="Helvetica Neue Light"/>
                <a:cs typeface="Helvetica Neue Light"/>
                <a:sym typeface="Helvetica Neue Light"/>
              </a:defRPr>
            </a:pPr>
            <a:r>
              <a:t>Modeling the real world with data encapsulation</a:t>
            </a:r>
          </a:p>
        </p:txBody>
      </p:sp>
      <p:sp>
        <p:nvSpPr>
          <p:cNvPr id="148" name="Shape 148"/>
          <p:cNvSpPr/>
          <p:nvPr/>
        </p:nvSpPr>
        <p:spPr>
          <a:xfrm>
            <a:off x="441376" y="13028477"/>
            <a:ext cx="1324559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Image source: </a:t>
            </a:r>
            <a:r>
              <a:rPr u="sng">
                <a:hlinkClick r:id="rId3" invalidUrl="" action="" tgtFrame="" tooltip="" history="1" highlightClick="0" endSnd="0"/>
              </a:rPr>
              <a:t>http://embeddedcareers-world.blogspot.com/2013/04/object-oriented-programming-with-c-part.html</a:t>
            </a:r>
            <a:r>
              <a:t> </a:t>
            </a:r>
          </a:p>
        </p:txBody>
      </p:sp>
      <p:pic>
        <p:nvPicPr>
          <p:cNvPr id="149" name="pasted-image.tiff"/>
          <p:cNvPicPr>
            <a:picLocks noChangeAspect="1"/>
          </p:cNvPicPr>
          <p:nvPr/>
        </p:nvPicPr>
        <p:blipFill>
          <a:blip r:embed="rId4">
            <a:extLst/>
          </a:blip>
          <a:srcRect l="0" t="0" r="0" b="7863"/>
          <a:stretch>
            <a:fillRect/>
          </a:stretch>
        </p:blipFill>
        <p:spPr>
          <a:xfrm>
            <a:off x="5821957" y="604340"/>
            <a:ext cx="12739988" cy="1012412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Object-Oriented Programming (OOP)</a:t>
            </a:r>
          </a:p>
          <a:p>
            <a:pPr defTabSz="457200">
              <a:defRPr sz="4800">
                <a:solidFill>
                  <a:srgbClr val="333333"/>
                </a:solidFill>
                <a:latin typeface="Helvetica Neue Light"/>
                <a:ea typeface="Helvetica Neue Light"/>
                <a:cs typeface="Helvetica Neue Light"/>
                <a:sym typeface="Helvetica Neue Light"/>
              </a:defRPr>
            </a:pPr>
            <a:r>
              <a:t>The corporate model</a:t>
            </a:r>
          </a:p>
        </p:txBody>
      </p:sp>
      <p:sp>
        <p:nvSpPr>
          <p:cNvPr id="154" name="Shape 154"/>
          <p:cNvSpPr/>
          <p:nvPr/>
        </p:nvSpPr>
        <p:spPr>
          <a:xfrm>
            <a:off x="441376" y="13028477"/>
            <a:ext cx="1324559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Image source: </a:t>
            </a:r>
            <a:r>
              <a:rPr u="sng">
                <a:hlinkClick r:id="rId3" invalidUrl="" action="" tgtFrame="" tooltip="" history="1" highlightClick="0" endSnd="0"/>
              </a:rPr>
              <a:t>http://embeddedcareers-world.blogspot.com/2013/04/object-oriented-programming-with-c-part.html</a:t>
            </a:r>
            <a:r>
              <a:t> </a:t>
            </a:r>
          </a:p>
        </p:txBody>
      </p:sp>
      <p:pic>
        <p:nvPicPr>
          <p:cNvPr id="155" name="pasted-image.tiff"/>
          <p:cNvPicPr>
            <a:picLocks noChangeAspect="1"/>
          </p:cNvPicPr>
          <p:nvPr/>
        </p:nvPicPr>
        <p:blipFill>
          <a:blip r:embed="rId4">
            <a:extLst/>
          </a:blip>
          <a:srcRect l="0" t="0" r="0" b="8170"/>
          <a:stretch>
            <a:fillRect/>
          </a:stretch>
        </p:blipFill>
        <p:spPr>
          <a:xfrm>
            <a:off x="5745958" y="532723"/>
            <a:ext cx="12892084" cy="10210866"/>
          </a:xfrm>
          <a:prstGeom prst="rect">
            <a:avLst/>
          </a:prstGeom>
          <a:ln w="12700">
            <a:miter lim="400000"/>
          </a:ln>
        </p:spPr>
      </p:pic>
      <p:sp>
        <p:nvSpPr>
          <p:cNvPr id="156" name="Shape 156"/>
          <p:cNvSpPr/>
          <p:nvPr/>
        </p:nvSpPr>
        <p:spPr>
          <a:xfrm>
            <a:off x="10917694" y="3007101"/>
            <a:ext cx="3105128" cy="593086"/>
          </a:xfrm>
          <a:prstGeom prst="rect">
            <a:avLst/>
          </a:prstGeom>
          <a:solidFill>
            <a:schemeClr val="accent2">
              <a:hueOff val="-2473793"/>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a:r>
              <a:t>Set sales target</a:t>
            </a:r>
          </a:p>
        </p:txBody>
      </p:sp>
      <p:sp>
        <p:nvSpPr>
          <p:cNvPr id="157" name="Shape 157"/>
          <p:cNvSpPr/>
          <p:nvPr/>
        </p:nvSpPr>
        <p:spPr>
          <a:xfrm>
            <a:off x="10917694" y="3704525"/>
            <a:ext cx="3105128" cy="593085"/>
          </a:xfrm>
          <a:prstGeom prst="rect">
            <a:avLst/>
          </a:prstGeom>
          <a:solidFill>
            <a:schemeClr val="accent2">
              <a:hueOff val="-2473793"/>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a:r>
              <a:t>Update sales data</a:t>
            </a:r>
          </a:p>
        </p:txBody>
      </p:sp>
      <p:sp>
        <p:nvSpPr>
          <p:cNvPr id="158" name="Shape 158"/>
          <p:cNvSpPr/>
          <p:nvPr/>
        </p:nvSpPr>
        <p:spPr>
          <a:xfrm>
            <a:off x="6636287" y="8702728"/>
            <a:ext cx="3105128" cy="593085"/>
          </a:xfrm>
          <a:prstGeom prst="rect">
            <a:avLst/>
          </a:prstGeom>
          <a:solidFill>
            <a:schemeClr val="accent2">
              <a:hueOff val="-2473793"/>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a:r>
              <a:t>Add employee</a:t>
            </a:r>
          </a:p>
        </p:txBody>
      </p:sp>
      <p:sp>
        <p:nvSpPr>
          <p:cNvPr id="159" name="Shape 159"/>
          <p:cNvSpPr/>
          <p:nvPr/>
        </p:nvSpPr>
        <p:spPr>
          <a:xfrm>
            <a:off x="6636287" y="9400152"/>
            <a:ext cx="3105128" cy="593085"/>
          </a:xfrm>
          <a:prstGeom prst="rect">
            <a:avLst/>
          </a:prstGeom>
          <a:solidFill>
            <a:schemeClr val="accent2">
              <a:hueOff val="-2473793"/>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a:r>
              <a:t>Assign responsibility</a:t>
            </a:r>
          </a:p>
        </p:txBody>
      </p:sp>
      <p:sp>
        <p:nvSpPr>
          <p:cNvPr id="160" name="Shape 160"/>
          <p:cNvSpPr/>
          <p:nvPr/>
        </p:nvSpPr>
        <p:spPr>
          <a:xfrm>
            <a:off x="14676034" y="8605863"/>
            <a:ext cx="3105127" cy="593086"/>
          </a:xfrm>
          <a:prstGeom prst="rect">
            <a:avLst/>
          </a:prstGeom>
          <a:solidFill>
            <a:schemeClr val="accent2">
              <a:hueOff val="-2473793"/>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a:r>
              <a:t>Set budget</a:t>
            </a:r>
          </a:p>
        </p:txBody>
      </p:sp>
      <p:sp>
        <p:nvSpPr>
          <p:cNvPr id="161" name="Shape 161"/>
          <p:cNvSpPr/>
          <p:nvPr/>
        </p:nvSpPr>
        <p:spPr>
          <a:xfrm>
            <a:off x="14676034" y="9303287"/>
            <a:ext cx="3105127" cy="593086"/>
          </a:xfrm>
          <a:prstGeom prst="rect">
            <a:avLst/>
          </a:prstGeom>
          <a:solidFill>
            <a:schemeClr val="accent2">
              <a:hueOff val="-2473793"/>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a:r>
              <a:t>Financial report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Object-Oriented Design </a:t>
            </a:r>
          </a:p>
          <a:p>
            <a:pPr defTabSz="457200">
              <a:defRPr sz="4800">
                <a:solidFill>
                  <a:srgbClr val="333333"/>
                </a:solidFill>
                <a:latin typeface="Helvetica Neue Light"/>
                <a:ea typeface="Helvetica Neue Light"/>
                <a:cs typeface="Helvetica Neue Light"/>
                <a:sym typeface="Helvetica Neue Light"/>
              </a:defRPr>
            </a:pPr>
            <a:r>
              <a:t>Analyze the problem</a:t>
            </a:r>
          </a:p>
        </p:txBody>
      </p:sp>
      <p:sp>
        <p:nvSpPr>
          <p:cNvPr id="166" name="Shape 166"/>
          <p:cNvSpPr/>
          <p:nvPr/>
        </p:nvSpPr>
        <p:spPr>
          <a:xfrm>
            <a:off x="441376" y="13028477"/>
            <a:ext cx="624509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Image source: </a:t>
            </a:r>
            <a:r>
              <a:rPr u="sng">
                <a:hlinkClick r:id="rId3" invalidUrl="" action="" tgtFrame="" tooltip="" history="1" highlightClick="0" endSnd="0"/>
              </a:rPr>
              <a:t>http://lexisbirds.blogspot.com/p/c.html</a:t>
            </a:r>
            <a:r>
              <a:t> </a:t>
            </a:r>
          </a:p>
        </p:txBody>
      </p:sp>
      <p:pic>
        <p:nvPicPr>
          <p:cNvPr id="167" name="pasted-image.tiff"/>
          <p:cNvPicPr>
            <a:picLocks noChangeAspect="1"/>
          </p:cNvPicPr>
          <p:nvPr/>
        </p:nvPicPr>
        <p:blipFill>
          <a:blip r:embed="rId4">
            <a:extLst/>
          </a:blip>
          <a:srcRect l="0" t="9894" r="0" b="0"/>
          <a:stretch>
            <a:fillRect/>
          </a:stretch>
        </p:blipFill>
        <p:spPr>
          <a:xfrm>
            <a:off x="5746154" y="2296417"/>
            <a:ext cx="12891741" cy="842176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defRPr b="1" sz="4800">
                <a:solidFill>
                  <a:srgbClr val="333333"/>
                </a:solidFill>
                <a:latin typeface="Helvetica Neue"/>
                <a:ea typeface="Helvetica Neue"/>
                <a:cs typeface="Helvetica Neue"/>
                <a:sym typeface="Helvetica Neue"/>
              </a:defRPr>
            </a:pPr>
            <a:r>
              <a:t>Class</a:t>
            </a:r>
          </a:p>
          <a:p>
            <a:pPr defTabSz="457200">
              <a:defRPr sz="4800">
                <a:solidFill>
                  <a:srgbClr val="333333"/>
                </a:solidFill>
                <a:latin typeface="Helvetica Neue Light"/>
                <a:ea typeface="Helvetica Neue Light"/>
                <a:cs typeface="Helvetica Neue Light"/>
                <a:sym typeface="Helvetica Neue Light"/>
              </a:defRPr>
            </a:pPr>
            <a:r>
              <a:t>Mould of objects</a:t>
            </a:r>
          </a:p>
        </p:txBody>
      </p:sp>
      <p:sp>
        <p:nvSpPr>
          <p:cNvPr id="172" name="Shape 172"/>
          <p:cNvSpPr/>
          <p:nvPr/>
        </p:nvSpPr>
        <p:spPr>
          <a:xfrm>
            <a:off x="441376" y="13028477"/>
            <a:ext cx="624509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Image source: </a:t>
            </a:r>
            <a:r>
              <a:rPr u="sng">
                <a:hlinkClick r:id="rId3" invalidUrl="" action="" tgtFrame="" tooltip="" history="1" highlightClick="0" endSnd="0"/>
              </a:rPr>
              <a:t>http://lexisbirds.blogspot.com/p/c.html</a:t>
            </a:r>
            <a:r>
              <a:t> </a:t>
            </a:r>
          </a:p>
        </p:txBody>
      </p:sp>
      <p:pic>
        <p:nvPicPr>
          <p:cNvPr id="173" name="pasted-image.tiff"/>
          <p:cNvPicPr>
            <a:picLocks noChangeAspect="1"/>
          </p:cNvPicPr>
          <p:nvPr/>
        </p:nvPicPr>
        <p:blipFill>
          <a:blip r:embed="rId4">
            <a:extLst/>
          </a:blip>
          <a:srcRect l="3372" t="13780" r="6222" b="10076"/>
          <a:stretch>
            <a:fillRect/>
          </a:stretch>
        </p:blipFill>
        <p:spPr>
          <a:xfrm>
            <a:off x="4931171" y="2603547"/>
            <a:ext cx="14521780" cy="7542310"/>
          </a:xfrm>
          <a:prstGeom prst="rect">
            <a:avLst/>
          </a:prstGeom>
          <a:ln w="12700">
            <a:miter lim="400000"/>
          </a:ln>
        </p:spPr>
      </p:pic>
      <p:sp>
        <p:nvSpPr>
          <p:cNvPr id="174" name="Shape 174"/>
          <p:cNvSpPr/>
          <p:nvPr/>
        </p:nvSpPr>
        <p:spPr>
          <a:xfrm>
            <a:off x="6055101" y="2115949"/>
            <a:ext cx="1270001" cy="1270001"/>
          </a:xfrm>
          <a:prstGeom prst="rect">
            <a:avLst/>
          </a:prstGeom>
          <a:blipFill>
            <a:blip r:embed="rId5"/>
          </a:blipFill>
          <a:ln w="12700">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nvSpPr>
        <p:spPr>
          <a:xfrm>
            <a:off x="1367083" y="11000400"/>
            <a:ext cx="21649834" cy="1544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b="1" sz="4800">
                <a:solidFill>
                  <a:srgbClr val="333333"/>
                </a:solidFill>
                <a:latin typeface="Helvetica Neue"/>
                <a:ea typeface="Helvetica Neue"/>
                <a:cs typeface="Helvetica Neue"/>
                <a:sym typeface="Helvetica Neue"/>
              </a:defRPr>
            </a:lvl1pPr>
          </a:lstStyle>
          <a:p>
            <a:pPr/>
            <a:r>
              <a:t>What does a function look like in C++?</a:t>
            </a:r>
          </a:p>
        </p:txBody>
      </p:sp>
      <p:sp>
        <p:nvSpPr>
          <p:cNvPr id="179" name="Shape 179"/>
          <p:cNvSpPr/>
          <p:nvPr/>
        </p:nvSpPr>
        <p:spPr>
          <a:xfrm>
            <a:off x="5710931" y="3009189"/>
            <a:ext cx="12962137" cy="69614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4000">
                <a:solidFill>
                  <a:srgbClr val="333333"/>
                </a:solidFill>
                <a:latin typeface="Helvetica Neue"/>
                <a:ea typeface="Helvetica Neue"/>
                <a:cs typeface="Helvetica Neue"/>
                <a:sym typeface="Helvetica Neue"/>
              </a:defRPr>
            </a:pPr>
            <a:r>
              <a:t>A function that returns a value or an object:</a:t>
            </a:r>
          </a:p>
          <a:p>
            <a:pPr algn="l" defTabSz="457200">
              <a:lnSpc>
                <a:spcPct val="120000"/>
              </a:lnSpc>
              <a:defRPr sz="4000">
                <a:solidFill>
                  <a:srgbClr val="333333"/>
                </a:solidFill>
                <a:latin typeface="Consolas"/>
                <a:ea typeface="Consolas"/>
                <a:cs typeface="Consolas"/>
                <a:sym typeface="Consolas"/>
              </a:defRPr>
            </a:pPr>
            <a:r>
              <a:t>int calculateArea(float width, float height){</a:t>
            </a:r>
          </a:p>
          <a:p>
            <a:pPr algn="l" defTabSz="457200">
              <a:lnSpc>
                <a:spcPct val="120000"/>
              </a:lnSpc>
              <a:defRPr sz="4000">
                <a:solidFill>
                  <a:srgbClr val="333333"/>
                </a:solidFill>
                <a:latin typeface="Consolas"/>
                <a:ea typeface="Consolas"/>
                <a:cs typeface="Consolas"/>
                <a:sym typeface="Consolas"/>
              </a:defRPr>
            </a:pPr>
            <a:r>
              <a:t>    float = width * height;</a:t>
            </a:r>
          </a:p>
          <a:p>
            <a:pPr algn="l" defTabSz="457200">
              <a:lnSpc>
                <a:spcPct val="120000"/>
              </a:lnSpc>
              <a:defRPr sz="4000">
                <a:solidFill>
                  <a:srgbClr val="333333"/>
                </a:solidFill>
                <a:latin typeface="Consolas"/>
                <a:ea typeface="Consolas"/>
                <a:cs typeface="Consolas"/>
                <a:sym typeface="Consolas"/>
              </a:defRPr>
            </a:pPr>
            <a:r>
              <a:t>    return area;</a:t>
            </a:r>
          </a:p>
          <a:p>
            <a:pPr algn="l" defTabSz="457200">
              <a:lnSpc>
                <a:spcPct val="120000"/>
              </a:lnSpc>
              <a:defRPr sz="4000">
                <a:solidFill>
                  <a:srgbClr val="333333"/>
                </a:solidFill>
                <a:latin typeface="Consolas"/>
                <a:ea typeface="Consolas"/>
                <a:cs typeface="Consolas"/>
                <a:sym typeface="Consolas"/>
              </a:defRPr>
            </a:pPr>
            <a:r>
              <a:t>}</a:t>
            </a:r>
          </a:p>
          <a:p>
            <a:pPr algn="l" defTabSz="457200">
              <a:lnSpc>
                <a:spcPct val="120000"/>
              </a:lnSpc>
              <a:defRPr sz="4000">
                <a:solidFill>
                  <a:srgbClr val="333333"/>
                </a:solidFill>
                <a:latin typeface="Helvetica Neue"/>
                <a:ea typeface="Helvetica Neue"/>
                <a:cs typeface="Helvetica Neue"/>
                <a:sym typeface="Helvetica Neue"/>
              </a:defRPr>
            </a:pPr>
            <a:r>
              <a:t>A function that does not return anything:</a:t>
            </a:r>
          </a:p>
          <a:p>
            <a:pPr algn="l" defTabSz="457200">
              <a:lnSpc>
                <a:spcPct val="120000"/>
              </a:lnSpc>
              <a:defRPr sz="4000">
                <a:solidFill>
                  <a:srgbClr val="333333"/>
                </a:solidFill>
                <a:latin typeface="Consolas"/>
                <a:ea typeface="Consolas"/>
                <a:cs typeface="Consolas"/>
                <a:sym typeface="Consolas"/>
              </a:defRPr>
            </a:pPr>
            <a:r>
              <a:t>void setup()</a:t>
            </a:r>
          </a:p>
          <a:p>
            <a:pPr algn="l" defTabSz="457200">
              <a:lnSpc>
                <a:spcPct val="120000"/>
              </a:lnSpc>
              <a:defRPr sz="4000">
                <a:solidFill>
                  <a:srgbClr val="333333"/>
                </a:solidFill>
                <a:latin typeface="Consolas"/>
                <a:ea typeface="Consolas"/>
                <a:cs typeface="Consolas"/>
                <a:sym typeface="Consolas"/>
              </a:defRPr>
            </a:pPr>
            <a:r>
              <a:t>{</a:t>
            </a:r>
          </a:p>
          <a:p>
            <a:pPr algn="l" defTabSz="457200">
              <a:lnSpc>
                <a:spcPct val="120000"/>
              </a:lnSpc>
              <a:defRPr sz="4000">
                <a:solidFill>
                  <a:srgbClr val="333333"/>
                </a:solidFill>
                <a:latin typeface="Consolas"/>
                <a:ea typeface="Consolas"/>
                <a:cs typeface="Consolas"/>
                <a:sym typeface="Consolas"/>
              </a:defRPr>
            </a:pPr>
            <a:r>
              <a:t>  // do something</a:t>
            </a:r>
          </a:p>
          <a:p>
            <a:pPr algn="l" defTabSz="457200">
              <a:lnSpc>
                <a:spcPct val="120000"/>
              </a:lnSpc>
              <a:defRPr sz="4000">
                <a:solidFill>
                  <a:srgbClr val="333333"/>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