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C484-029E-437E-A1CB-0B5E12229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72C53-5563-4BC7-9C1E-7C0FC09BF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D5F14E-F48B-4971-B931-4139EC85A057}"/>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5" name="Footer Placeholder 4">
            <a:extLst>
              <a:ext uri="{FF2B5EF4-FFF2-40B4-BE49-F238E27FC236}">
                <a16:creationId xmlns:a16="http://schemas.microsoft.com/office/drawing/2014/main" id="{A2F04F47-2706-416E-9679-3F66DCEF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90F08-39DC-457C-807B-183F96756B70}"/>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104560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C8E8-FF45-4927-A22F-C24D888ECC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B6BD73-4162-4852-B956-59DB0EE4A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34BA6-AEEC-428C-9B8A-A6360B39E6F0}"/>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5" name="Footer Placeholder 4">
            <a:extLst>
              <a:ext uri="{FF2B5EF4-FFF2-40B4-BE49-F238E27FC236}">
                <a16:creationId xmlns:a16="http://schemas.microsoft.com/office/drawing/2014/main" id="{FBE4C979-4B10-4A36-9D6D-B3A867B7A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9A08-593B-448E-B485-AF7DB94DAFE5}"/>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324196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BE4D5-4260-4160-8DE2-0FB52A8AC3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14C8D-F8B9-4CB1-8C2D-8FE9FF3A6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6CB56-4112-4658-8540-7764BFA06DEE}"/>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5" name="Footer Placeholder 4">
            <a:extLst>
              <a:ext uri="{FF2B5EF4-FFF2-40B4-BE49-F238E27FC236}">
                <a16:creationId xmlns:a16="http://schemas.microsoft.com/office/drawing/2014/main" id="{6B0B5D0E-DDB4-41C8-8EB0-76607E14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41F7C-655D-4D30-A6EF-162A0F2A04AB}"/>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257655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FE30-E87F-4E7F-851C-60B45AC37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E2A76-8E79-4B17-8197-E45A8F596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4FB4F-2FD3-4166-955D-F55E31DDBF70}"/>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5" name="Footer Placeholder 4">
            <a:extLst>
              <a:ext uri="{FF2B5EF4-FFF2-40B4-BE49-F238E27FC236}">
                <a16:creationId xmlns:a16="http://schemas.microsoft.com/office/drawing/2014/main" id="{69D3314E-4F3C-44D3-BD7A-4D916F517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04C12-94A5-4A03-8AC4-FEABD95CA01E}"/>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169213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8120-7A7A-490D-A411-6516ACCDA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E2A3C7-E643-4C46-9B58-EA66C3BF7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EEA8A-D36C-40D3-9E98-63C6877A09AE}"/>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5" name="Footer Placeholder 4">
            <a:extLst>
              <a:ext uri="{FF2B5EF4-FFF2-40B4-BE49-F238E27FC236}">
                <a16:creationId xmlns:a16="http://schemas.microsoft.com/office/drawing/2014/main" id="{2542CF45-E6E0-4BC7-8542-1229B7F0B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88D6C-8D40-444B-AD0B-5670C5F062DB}"/>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125869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00B2-C287-48A7-B0D2-30173B187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93795-77F7-41A2-8891-C98A3D9FE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F9780F-FD56-40E7-A8D8-0C28CAD94C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F75D0-8A2B-4074-A03A-23238A047F6E}"/>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6" name="Footer Placeholder 5">
            <a:extLst>
              <a:ext uri="{FF2B5EF4-FFF2-40B4-BE49-F238E27FC236}">
                <a16:creationId xmlns:a16="http://schemas.microsoft.com/office/drawing/2014/main" id="{60959D61-EA0F-4235-8430-B10EF287A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35E30-F99E-4CA6-9D13-D27D789C7A74}"/>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419004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3D27-19F0-42EE-BDAA-805215A9B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4D742-0564-4204-955B-D75DDF2FE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81FFB-8129-442C-AA15-57F01AA636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A9F9EE-F9CF-4F0B-8B62-5D1600640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3BA5C-B3E3-44E5-97F8-7FD0092D3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5AFB2C-8FE0-4C5D-B396-F0BEF8141475}"/>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8" name="Footer Placeholder 7">
            <a:extLst>
              <a:ext uri="{FF2B5EF4-FFF2-40B4-BE49-F238E27FC236}">
                <a16:creationId xmlns:a16="http://schemas.microsoft.com/office/drawing/2014/main" id="{EF865551-93E5-4CA5-A9D5-325A8C28F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61ED84-3F5D-4DA6-AA1B-01CDDFE076A3}"/>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226806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3A69-A55D-4080-9654-2277286F1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DDB0F7-2E83-4E9A-A2A2-79A96E7DF223}"/>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4" name="Footer Placeholder 3">
            <a:extLst>
              <a:ext uri="{FF2B5EF4-FFF2-40B4-BE49-F238E27FC236}">
                <a16:creationId xmlns:a16="http://schemas.microsoft.com/office/drawing/2014/main" id="{1C098C96-DC29-43B4-B272-EF79AC6032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AD909-BAD7-401A-A08C-34947199E445}"/>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204906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00BF3-B971-4379-826A-D23228125981}"/>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3" name="Footer Placeholder 2">
            <a:extLst>
              <a:ext uri="{FF2B5EF4-FFF2-40B4-BE49-F238E27FC236}">
                <a16:creationId xmlns:a16="http://schemas.microsoft.com/office/drawing/2014/main" id="{92BBD1EF-0F86-4925-92F5-6CBA04F2F5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2DF3D2-9C8F-4C93-94D9-D9CB922699D9}"/>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146440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BE90-BF67-45A3-AE78-1191ABBC9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D50CC-7FB2-4EE1-8767-71407431E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85199F-8A98-4846-8B6D-2B263CCC0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F26CB-9593-4BBA-82D8-0CEB816D55B0}"/>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6" name="Footer Placeholder 5">
            <a:extLst>
              <a:ext uri="{FF2B5EF4-FFF2-40B4-BE49-F238E27FC236}">
                <a16:creationId xmlns:a16="http://schemas.microsoft.com/office/drawing/2014/main" id="{7D1FCB39-AD70-4A82-8AB2-BA1FE5BCC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AC51F-FC4F-45A9-947F-2A8AB82A003B}"/>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22560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702E-2921-46CA-A5CF-C6E49B668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622F4A-6051-4B47-B077-6AACC71ED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0DA762-429C-4495-90A5-79F8940FC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9333E-B571-490D-A1A9-2A3DFAF10368}"/>
              </a:ext>
            </a:extLst>
          </p:cNvPr>
          <p:cNvSpPr>
            <a:spLocks noGrp="1"/>
          </p:cNvSpPr>
          <p:nvPr>
            <p:ph type="dt" sz="half" idx="10"/>
          </p:nvPr>
        </p:nvSpPr>
        <p:spPr/>
        <p:txBody>
          <a:bodyPr/>
          <a:lstStyle/>
          <a:p>
            <a:fld id="{8BD2A5B7-FD16-4702-97D9-670540FDCFEC}" type="datetimeFigureOut">
              <a:rPr lang="en-US" smtClean="0"/>
              <a:t>12/13/2022</a:t>
            </a:fld>
            <a:endParaRPr lang="en-US"/>
          </a:p>
        </p:txBody>
      </p:sp>
      <p:sp>
        <p:nvSpPr>
          <p:cNvPr id="6" name="Footer Placeholder 5">
            <a:extLst>
              <a:ext uri="{FF2B5EF4-FFF2-40B4-BE49-F238E27FC236}">
                <a16:creationId xmlns:a16="http://schemas.microsoft.com/office/drawing/2014/main" id="{B363A3F7-F21A-43C0-BC21-13566A69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4B69D-D05D-409C-83ED-1DC1FA59AE4D}"/>
              </a:ext>
            </a:extLst>
          </p:cNvPr>
          <p:cNvSpPr>
            <a:spLocks noGrp="1"/>
          </p:cNvSpPr>
          <p:nvPr>
            <p:ph type="sldNum" sz="quarter" idx="12"/>
          </p:nvPr>
        </p:nvSpPr>
        <p:spPr/>
        <p:txBody>
          <a:bodyPr/>
          <a:lstStyle/>
          <a:p>
            <a:fld id="{17C42554-B17A-48EB-9C5C-569413E66BB7}" type="slidenum">
              <a:rPr lang="en-US" smtClean="0"/>
              <a:t>‹#›</a:t>
            </a:fld>
            <a:endParaRPr lang="en-US"/>
          </a:p>
        </p:txBody>
      </p:sp>
    </p:spTree>
    <p:extLst>
      <p:ext uri="{BB962C8B-B14F-4D97-AF65-F5344CB8AC3E}">
        <p14:creationId xmlns:p14="http://schemas.microsoft.com/office/powerpoint/2010/main" val="2468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A018AE-A772-4628-90BA-2D927480B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49EA74-6EFA-4411-B16B-C30A5997D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52DFC-8087-47D6-87DD-C537FA821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2A5B7-FD16-4702-97D9-670540FDCFEC}" type="datetimeFigureOut">
              <a:rPr lang="en-US" smtClean="0"/>
              <a:t>12/13/2022</a:t>
            </a:fld>
            <a:endParaRPr lang="en-US"/>
          </a:p>
        </p:txBody>
      </p:sp>
      <p:sp>
        <p:nvSpPr>
          <p:cNvPr id="5" name="Footer Placeholder 4">
            <a:extLst>
              <a:ext uri="{FF2B5EF4-FFF2-40B4-BE49-F238E27FC236}">
                <a16:creationId xmlns:a16="http://schemas.microsoft.com/office/drawing/2014/main" id="{B7C26E19-9103-43FA-ADDF-52884FAA8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EE1469-3C5C-410E-95BE-833FB2B0C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42554-B17A-48EB-9C5C-569413E66BB7}" type="slidenum">
              <a:rPr lang="en-US" smtClean="0"/>
              <a:t>‹#›</a:t>
            </a:fld>
            <a:endParaRPr lang="en-US"/>
          </a:p>
        </p:txBody>
      </p:sp>
    </p:spTree>
    <p:extLst>
      <p:ext uri="{BB962C8B-B14F-4D97-AF65-F5344CB8AC3E}">
        <p14:creationId xmlns:p14="http://schemas.microsoft.com/office/powerpoint/2010/main" val="175091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CF84-7722-3D6D-6D61-F1CDF17DCC69}"/>
              </a:ext>
            </a:extLst>
          </p:cNvPr>
          <p:cNvSpPr>
            <a:spLocks noGrp="1"/>
          </p:cNvSpPr>
          <p:nvPr>
            <p:ph type="title"/>
          </p:nvPr>
        </p:nvSpPr>
        <p:spPr/>
        <p:txBody>
          <a:bodyPr/>
          <a:lstStyle/>
          <a:p>
            <a:r>
              <a:rPr lang="en-US" dirty="0"/>
              <a:t>Demo architecture notes</a:t>
            </a:r>
          </a:p>
        </p:txBody>
      </p:sp>
      <p:sp>
        <p:nvSpPr>
          <p:cNvPr id="3" name="Content Placeholder 2">
            <a:extLst>
              <a:ext uri="{FF2B5EF4-FFF2-40B4-BE49-F238E27FC236}">
                <a16:creationId xmlns:a16="http://schemas.microsoft.com/office/drawing/2014/main" id="{B8A9A9E3-6D63-B5E8-B83E-BCE7C143BE33}"/>
              </a:ext>
            </a:extLst>
          </p:cNvPr>
          <p:cNvSpPr>
            <a:spLocks noGrp="1"/>
          </p:cNvSpPr>
          <p:nvPr>
            <p:ph idx="1"/>
          </p:nvPr>
        </p:nvSpPr>
        <p:spPr/>
        <p:txBody>
          <a:bodyPr>
            <a:normAutofit fontScale="92500" lnSpcReduction="10000"/>
          </a:bodyPr>
          <a:lstStyle/>
          <a:p>
            <a:r>
              <a:rPr lang="en-US" dirty="0"/>
              <a:t>Implementation done in Azure</a:t>
            </a:r>
          </a:p>
          <a:p>
            <a:r>
              <a:rPr lang="en-US" dirty="0"/>
              <a:t>Source data from s3 bucket moved over to Azure for simplicity</a:t>
            </a:r>
          </a:p>
          <a:p>
            <a:r>
              <a:rPr lang="en-US" dirty="0"/>
              <a:t>Scheduled time represented on the diagram is arbitrary. Actual time would be adjusted based on more info from the real system</a:t>
            </a:r>
          </a:p>
          <a:p>
            <a:r>
              <a:rPr lang="en-US" dirty="0"/>
              <a:t>Curated zone omitted for simplicity and cost reduction</a:t>
            </a:r>
          </a:p>
          <a:p>
            <a:r>
              <a:rPr lang="en-US" dirty="0"/>
              <a:t>Raw zone on the data lake keeps source data as it was in the original form without any processing</a:t>
            </a:r>
          </a:p>
          <a:p>
            <a:r>
              <a:rPr lang="en-US" dirty="0"/>
              <a:t>Reporting layer abstracted (not covered here due to lack of requirements). Star schema design (with Facts and Dimensions) on separate DB would be simplest solution. Other more scalable options also available (Synapse, Databricks, Snowflake)</a:t>
            </a:r>
          </a:p>
          <a:p>
            <a:endParaRPr lang="en-US" dirty="0"/>
          </a:p>
        </p:txBody>
      </p:sp>
    </p:spTree>
    <p:extLst>
      <p:ext uri="{BB962C8B-B14F-4D97-AF65-F5344CB8AC3E}">
        <p14:creationId xmlns:p14="http://schemas.microsoft.com/office/powerpoint/2010/main" val="424381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DAD1BC7B-24EB-45B8-B95D-E840F7A1FBB4}"/>
              </a:ext>
            </a:extLst>
          </p:cNvPr>
          <p:cNvSpPr/>
          <p:nvPr/>
        </p:nvSpPr>
        <p:spPr>
          <a:xfrm>
            <a:off x="6188017" y="1173666"/>
            <a:ext cx="4169001" cy="2959110"/>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DW (Azure SQL)</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2" name="Rectangle 41">
            <a:extLst>
              <a:ext uri="{FF2B5EF4-FFF2-40B4-BE49-F238E27FC236}">
                <a16:creationId xmlns:a16="http://schemas.microsoft.com/office/drawing/2014/main" id="{D1D5C4E5-ACE5-4DDA-BF8B-767503EBE7D2}"/>
              </a:ext>
            </a:extLst>
          </p:cNvPr>
          <p:cNvSpPr/>
          <p:nvPr/>
        </p:nvSpPr>
        <p:spPr>
          <a:xfrm>
            <a:off x="1917851" y="1173666"/>
            <a:ext cx="4013165" cy="5603744"/>
          </a:xfrm>
          <a:prstGeom prst="rect">
            <a:avLst/>
          </a:prstGeom>
          <a:solidFill>
            <a:schemeClr val="accent5">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Data Lake (Azure DL)</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4" name="Rectangle 3">
            <a:extLst>
              <a:ext uri="{FF2B5EF4-FFF2-40B4-BE49-F238E27FC236}">
                <a16:creationId xmlns:a16="http://schemas.microsoft.com/office/drawing/2014/main" id="{FA0C9150-71C2-4213-B4BC-2F788919BB19}"/>
              </a:ext>
            </a:extLst>
          </p:cNvPr>
          <p:cNvSpPr/>
          <p:nvPr/>
        </p:nvSpPr>
        <p:spPr>
          <a:xfrm>
            <a:off x="114300" y="1173666"/>
            <a:ext cx="1667694" cy="3487619"/>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Door2door</a:t>
            </a:r>
          </a:p>
          <a:p>
            <a:pPr algn="ctr"/>
            <a:r>
              <a:rPr lang="en-US" b="1" dirty="0">
                <a:solidFill>
                  <a:schemeClr val="tx1"/>
                </a:solidFill>
              </a:rPr>
              <a:t>raw</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cxnSp>
        <p:nvCxnSpPr>
          <p:cNvPr id="12" name="Connector: Elbow 11">
            <a:extLst>
              <a:ext uri="{FF2B5EF4-FFF2-40B4-BE49-F238E27FC236}">
                <a16:creationId xmlns:a16="http://schemas.microsoft.com/office/drawing/2014/main" id="{32E7FFDE-2C0E-4A0B-9E6D-22BB768AE178}"/>
              </a:ext>
            </a:extLst>
          </p:cNvPr>
          <p:cNvCxnSpPr>
            <a:cxnSpLocks/>
            <a:stCxn id="5" idx="3"/>
            <a:endCxn id="10" idx="1"/>
          </p:cNvCxnSpPr>
          <p:nvPr/>
        </p:nvCxnSpPr>
        <p:spPr>
          <a:xfrm>
            <a:off x="1474959" y="2971800"/>
            <a:ext cx="1379886" cy="8492"/>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7FDD933-5F8C-4642-BBB4-6553C89EFC36}"/>
              </a:ext>
            </a:extLst>
          </p:cNvPr>
          <p:cNvSpPr txBox="1"/>
          <p:nvPr/>
        </p:nvSpPr>
        <p:spPr>
          <a:xfrm>
            <a:off x="4051472" y="703666"/>
            <a:ext cx="566181" cy="369332"/>
          </a:xfrm>
          <a:prstGeom prst="rect">
            <a:avLst/>
          </a:prstGeom>
          <a:noFill/>
        </p:spPr>
        <p:txBody>
          <a:bodyPr wrap="none" rtlCol="0">
            <a:spAutoFit/>
          </a:bodyPr>
          <a:lstStyle/>
          <a:p>
            <a:r>
              <a:rPr lang="en-US" dirty="0"/>
              <a:t>ADF</a:t>
            </a:r>
          </a:p>
        </p:txBody>
      </p:sp>
      <p:cxnSp>
        <p:nvCxnSpPr>
          <p:cNvPr id="19" name="Straight Arrow Connector 18">
            <a:extLst>
              <a:ext uri="{FF2B5EF4-FFF2-40B4-BE49-F238E27FC236}">
                <a16:creationId xmlns:a16="http://schemas.microsoft.com/office/drawing/2014/main" id="{B2020459-377C-4F6D-BD33-E616025BD6DA}"/>
              </a:ext>
            </a:extLst>
          </p:cNvPr>
          <p:cNvCxnSpPr>
            <a:cxnSpLocks/>
          </p:cNvCxnSpPr>
          <p:nvPr/>
        </p:nvCxnSpPr>
        <p:spPr>
          <a:xfrm>
            <a:off x="1482574" y="1115485"/>
            <a:ext cx="659845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5D75874-7CB7-4CDB-9204-72ACE5A71EAF}"/>
              </a:ext>
            </a:extLst>
          </p:cNvPr>
          <p:cNvCxnSpPr>
            <a:cxnSpLocks/>
            <a:stCxn id="24" idx="3"/>
            <a:endCxn id="34" idx="1"/>
          </p:cNvCxnSpPr>
          <p:nvPr/>
        </p:nvCxnSpPr>
        <p:spPr>
          <a:xfrm flipV="1">
            <a:off x="7597445" y="2976123"/>
            <a:ext cx="1458776" cy="2957"/>
          </a:xfrm>
          <a:prstGeom prst="bent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itle 96">
            <a:extLst>
              <a:ext uri="{FF2B5EF4-FFF2-40B4-BE49-F238E27FC236}">
                <a16:creationId xmlns:a16="http://schemas.microsoft.com/office/drawing/2014/main" id="{B9B6F060-C0F5-4F64-A39F-B87369F3CD84}"/>
              </a:ext>
            </a:extLst>
          </p:cNvPr>
          <p:cNvSpPr txBox="1">
            <a:spLocks/>
          </p:cNvSpPr>
          <p:nvPr/>
        </p:nvSpPr>
        <p:spPr>
          <a:xfrm>
            <a:off x="838200" y="180567"/>
            <a:ext cx="10515600" cy="61741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Azure demo architecture - high level</a:t>
            </a:r>
          </a:p>
        </p:txBody>
      </p:sp>
      <p:cxnSp>
        <p:nvCxnSpPr>
          <p:cNvPr id="28" name="Connector: Elbow 27">
            <a:extLst>
              <a:ext uri="{FF2B5EF4-FFF2-40B4-BE49-F238E27FC236}">
                <a16:creationId xmlns:a16="http://schemas.microsoft.com/office/drawing/2014/main" id="{9F2A547A-3496-46F0-83C7-4317EEC72494}"/>
              </a:ext>
            </a:extLst>
          </p:cNvPr>
          <p:cNvCxnSpPr>
            <a:cxnSpLocks/>
            <a:stCxn id="34" idx="3"/>
            <a:endCxn id="44" idx="1"/>
          </p:cNvCxnSpPr>
          <p:nvPr/>
        </p:nvCxnSpPr>
        <p:spPr>
          <a:xfrm>
            <a:off x="9970621" y="2976123"/>
            <a:ext cx="912788" cy="3698"/>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9E006D2-6311-4D8B-84E3-6E7A1B540B3B}"/>
              </a:ext>
            </a:extLst>
          </p:cNvPr>
          <p:cNvCxnSpPr>
            <a:cxnSpLocks/>
            <a:stCxn id="10" idx="3"/>
          </p:cNvCxnSpPr>
          <p:nvPr/>
        </p:nvCxnSpPr>
        <p:spPr>
          <a:xfrm>
            <a:off x="3769245" y="2980292"/>
            <a:ext cx="1099755" cy="21428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B3E25785-F0D2-450F-954B-51D6B9B0EF5A}"/>
              </a:ext>
            </a:extLst>
          </p:cNvPr>
          <p:cNvCxnSpPr>
            <a:cxnSpLocks/>
            <a:stCxn id="10" idx="3"/>
            <a:endCxn id="24" idx="1"/>
          </p:cNvCxnSpPr>
          <p:nvPr/>
        </p:nvCxnSpPr>
        <p:spPr>
          <a:xfrm flipV="1">
            <a:off x="3769245" y="2979080"/>
            <a:ext cx="2913800" cy="1212"/>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98B8F7D-55CD-48E8-A1A5-B33C38DEA68B}"/>
              </a:ext>
            </a:extLst>
          </p:cNvPr>
          <p:cNvSpPr txBox="1"/>
          <p:nvPr/>
        </p:nvSpPr>
        <p:spPr>
          <a:xfrm>
            <a:off x="3924240" y="4080311"/>
            <a:ext cx="1907959" cy="646331"/>
          </a:xfrm>
          <a:prstGeom prst="rect">
            <a:avLst/>
          </a:prstGeom>
          <a:noFill/>
        </p:spPr>
        <p:txBody>
          <a:bodyPr wrap="none" rtlCol="0">
            <a:spAutoFit/>
          </a:bodyPr>
          <a:lstStyle/>
          <a:p>
            <a:pPr algn="ctr"/>
            <a:r>
              <a:rPr lang="en-US" dirty="0"/>
              <a:t>Archive</a:t>
            </a:r>
          </a:p>
          <a:p>
            <a:pPr algn="ctr"/>
            <a:r>
              <a:rPr lang="en-US" dirty="0"/>
              <a:t>(After load to DW)</a:t>
            </a:r>
          </a:p>
        </p:txBody>
      </p:sp>
      <p:sp>
        <p:nvSpPr>
          <p:cNvPr id="39" name="TextBox 38">
            <a:extLst>
              <a:ext uri="{FF2B5EF4-FFF2-40B4-BE49-F238E27FC236}">
                <a16:creationId xmlns:a16="http://schemas.microsoft.com/office/drawing/2014/main" id="{96C5EF53-2B8B-4C09-90AF-B935C499E640}"/>
              </a:ext>
            </a:extLst>
          </p:cNvPr>
          <p:cNvSpPr txBox="1"/>
          <p:nvPr/>
        </p:nvSpPr>
        <p:spPr>
          <a:xfrm>
            <a:off x="1434650" y="2561622"/>
            <a:ext cx="1146532" cy="369332"/>
          </a:xfrm>
          <a:prstGeom prst="rect">
            <a:avLst/>
          </a:prstGeom>
          <a:noFill/>
        </p:spPr>
        <p:txBody>
          <a:bodyPr wrap="none" rtlCol="0">
            <a:spAutoFit/>
          </a:bodyPr>
          <a:lstStyle/>
          <a:p>
            <a:r>
              <a:rPr lang="en-US" dirty="0"/>
              <a:t>UTC 07:00</a:t>
            </a:r>
          </a:p>
        </p:txBody>
      </p:sp>
      <p:sp>
        <p:nvSpPr>
          <p:cNvPr id="58" name="TextBox 57">
            <a:extLst>
              <a:ext uri="{FF2B5EF4-FFF2-40B4-BE49-F238E27FC236}">
                <a16:creationId xmlns:a16="http://schemas.microsoft.com/office/drawing/2014/main" id="{67A3B72C-893A-4180-BCCE-6C686CA0DAB6}"/>
              </a:ext>
            </a:extLst>
          </p:cNvPr>
          <p:cNvSpPr txBox="1"/>
          <p:nvPr/>
        </p:nvSpPr>
        <p:spPr>
          <a:xfrm>
            <a:off x="7980179" y="2311688"/>
            <a:ext cx="711156" cy="646331"/>
          </a:xfrm>
          <a:prstGeom prst="rect">
            <a:avLst/>
          </a:prstGeom>
          <a:noFill/>
        </p:spPr>
        <p:txBody>
          <a:bodyPr wrap="none" rtlCol="0">
            <a:spAutoFit/>
          </a:bodyPr>
          <a:lstStyle/>
          <a:p>
            <a:pPr algn="ctr"/>
            <a:r>
              <a:rPr lang="en-US" dirty="0"/>
              <a:t>After </a:t>
            </a:r>
          </a:p>
          <a:p>
            <a:pPr algn="ctr"/>
            <a:r>
              <a:rPr lang="en-US" dirty="0"/>
              <a:t>load</a:t>
            </a:r>
          </a:p>
        </p:txBody>
      </p:sp>
      <p:pic>
        <p:nvPicPr>
          <p:cNvPr id="5" name="Graphic 4" descr="Open folder outline">
            <a:extLst>
              <a:ext uri="{FF2B5EF4-FFF2-40B4-BE49-F238E27FC236}">
                <a16:creationId xmlns:a16="http://schemas.microsoft.com/office/drawing/2014/main" id="{16639504-3E25-57B6-64FA-01A959ABF8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59" y="2514600"/>
            <a:ext cx="914400" cy="914400"/>
          </a:xfrm>
          <a:prstGeom prst="rect">
            <a:avLst/>
          </a:prstGeom>
        </p:spPr>
      </p:pic>
      <p:sp>
        <p:nvSpPr>
          <p:cNvPr id="7" name="TextBox 6">
            <a:extLst>
              <a:ext uri="{FF2B5EF4-FFF2-40B4-BE49-F238E27FC236}">
                <a16:creationId xmlns:a16="http://schemas.microsoft.com/office/drawing/2014/main" id="{8542F156-7B91-005A-806A-D86BD7AE9BB1}"/>
              </a:ext>
            </a:extLst>
          </p:cNvPr>
          <p:cNvSpPr txBox="1"/>
          <p:nvPr/>
        </p:nvSpPr>
        <p:spPr>
          <a:xfrm>
            <a:off x="428687" y="3337229"/>
            <a:ext cx="1099042" cy="646331"/>
          </a:xfrm>
          <a:prstGeom prst="rect">
            <a:avLst/>
          </a:prstGeom>
          <a:noFill/>
        </p:spPr>
        <p:txBody>
          <a:bodyPr wrap="square" rtlCol="0">
            <a:spAutoFit/>
          </a:bodyPr>
          <a:lstStyle/>
          <a:p>
            <a:pPr algn="ctr"/>
            <a:r>
              <a:rPr lang="en-US" dirty="0" err="1"/>
              <a:t>Src</a:t>
            </a:r>
            <a:r>
              <a:rPr lang="en-US" dirty="0"/>
              <a:t> </a:t>
            </a:r>
          </a:p>
          <a:p>
            <a:pPr algn="ctr"/>
            <a:r>
              <a:rPr lang="en-US" dirty="0"/>
              <a:t>.</a:t>
            </a:r>
            <a:r>
              <a:rPr lang="en-US" dirty="0" err="1"/>
              <a:t>json</a:t>
            </a:r>
            <a:r>
              <a:rPr lang="en-US" dirty="0"/>
              <a:t> files</a:t>
            </a:r>
          </a:p>
        </p:txBody>
      </p:sp>
      <p:pic>
        <p:nvPicPr>
          <p:cNvPr id="10" name="Graphic 9" descr="Open folder outline">
            <a:extLst>
              <a:ext uri="{FF2B5EF4-FFF2-40B4-BE49-F238E27FC236}">
                <a16:creationId xmlns:a16="http://schemas.microsoft.com/office/drawing/2014/main" id="{26245B33-AEE0-C5CE-FBAB-5A0235DE37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4845" y="2523092"/>
            <a:ext cx="914400" cy="914400"/>
          </a:xfrm>
          <a:prstGeom prst="rect">
            <a:avLst/>
          </a:prstGeom>
        </p:spPr>
      </p:pic>
      <p:sp>
        <p:nvSpPr>
          <p:cNvPr id="11" name="TextBox 10">
            <a:extLst>
              <a:ext uri="{FF2B5EF4-FFF2-40B4-BE49-F238E27FC236}">
                <a16:creationId xmlns:a16="http://schemas.microsoft.com/office/drawing/2014/main" id="{9AB3E283-A43D-CDCD-6850-D1756EA5365E}"/>
              </a:ext>
            </a:extLst>
          </p:cNvPr>
          <p:cNvSpPr txBox="1"/>
          <p:nvPr/>
        </p:nvSpPr>
        <p:spPr>
          <a:xfrm>
            <a:off x="2722973" y="3345721"/>
            <a:ext cx="1099042" cy="369332"/>
          </a:xfrm>
          <a:prstGeom prst="rect">
            <a:avLst/>
          </a:prstGeom>
          <a:noFill/>
        </p:spPr>
        <p:txBody>
          <a:bodyPr wrap="square" rtlCol="0">
            <a:spAutoFit/>
          </a:bodyPr>
          <a:lstStyle/>
          <a:p>
            <a:pPr algn="ctr"/>
            <a:r>
              <a:rPr lang="en-US" dirty="0"/>
              <a:t>landing</a:t>
            </a:r>
          </a:p>
        </p:txBody>
      </p:sp>
      <p:pic>
        <p:nvPicPr>
          <p:cNvPr id="16" name="Graphic 15" descr="Open folder outline">
            <a:extLst>
              <a:ext uri="{FF2B5EF4-FFF2-40B4-BE49-F238E27FC236}">
                <a16:creationId xmlns:a16="http://schemas.microsoft.com/office/drawing/2014/main" id="{62486664-DDEF-5F89-AF79-4561CA2614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93287" y="5057794"/>
            <a:ext cx="914400" cy="914400"/>
          </a:xfrm>
          <a:prstGeom prst="rect">
            <a:avLst/>
          </a:prstGeom>
        </p:spPr>
      </p:pic>
      <p:sp>
        <p:nvSpPr>
          <p:cNvPr id="17" name="TextBox 16">
            <a:extLst>
              <a:ext uri="{FF2B5EF4-FFF2-40B4-BE49-F238E27FC236}">
                <a16:creationId xmlns:a16="http://schemas.microsoft.com/office/drawing/2014/main" id="{1AEAA7C9-6831-12A5-4425-4107FB57F7C0}"/>
              </a:ext>
            </a:extLst>
          </p:cNvPr>
          <p:cNvSpPr txBox="1"/>
          <p:nvPr/>
        </p:nvSpPr>
        <p:spPr>
          <a:xfrm>
            <a:off x="4261415" y="5880423"/>
            <a:ext cx="1099042" cy="369332"/>
          </a:xfrm>
          <a:prstGeom prst="rect">
            <a:avLst/>
          </a:prstGeom>
          <a:noFill/>
        </p:spPr>
        <p:txBody>
          <a:bodyPr wrap="square" rtlCol="0">
            <a:spAutoFit/>
          </a:bodyPr>
          <a:lstStyle/>
          <a:p>
            <a:pPr algn="ctr"/>
            <a:r>
              <a:rPr lang="en-US" dirty="0"/>
              <a:t>landing</a:t>
            </a:r>
          </a:p>
        </p:txBody>
      </p:sp>
      <p:pic>
        <p:nvPicPr>
          <p:cNvPr id="24" name="Graphic 23" descr="Database outline">
            <a:extLst>
              <a:ext uri="{FF2B5EF4-FFF2-40B4-BE49-F238E27FC236}">
                <a16:creationId xmlns:a16="http://schemas.microsoft.com/office/drawing/2014/main" id="{0C135334-67D8-7642-D320-54542DC91A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83045" y="2521880"/>
            <a:ext cx="914400" cy="914400"/>
          </a:xfrm>
          <a:prstGeom prst="rect">
            <a:avLst/>
          </a:prstGeom>
        </p:spPr>
      </p:pic>
      <p:sp>
        <p:nvSpPr>
          <p:cNvPr id="27" name="TextBox 26">
            <a:extLst>
              <a:ext uri="{FF2B5EF4-FFF2-40B4-BE49-F238E27FC236}">
                <a16:creationId xmlns:a16="http://schemas.microsoft.com/office/drawing/2014/main" id="{B8635395-C3BA-BA8D-1FCB-B4DE7B7841E4}"/>
              </a:ext>
            </a:extLst>
          </p:cNvPr>
          <p:cNvSpPr txBox="1"/>
          <p:nvPr/>
        </p:nvSpPr>
        <p:spPr>
          <a:xfrm>
            <a:off x="6568700" y="3316588"/>
            <a:ext cx="1197141" cy="646331"/>
          </a:xfrm>
          <a:prstGeom prst="rect">
            <a:avLst/>
          </a:prstGeom>
          <a:noFill/>
        </p:spPr>
        <p:txBody>
          <a:bodyPr wrap="square">
            <a:spAutoFit/>
          </a:bodyPr>
          <a:lstStyle/>
          <a:p>
            <a:pPr algn="ctr"/>
            <a:r>
              <a:rPr lang="en-US" dirty="0" err="1"/>
              <a:t>InSight</a:t>
            </a:r>
            <a:endParaRPr lang="en-US" dirty="0"/>
          </a:p>
          <a:p>
            <a:pPr algn="ctr"/>
            <a:r>
              <a:rPr lang="en-US" dirty="0"/>
              <a:t>(SQL - stg)</a:t>
            </a:r>
          </a:p>
        </p:txBody>
      </p:sp>
      <p:sp>
        <p:nvSpPr>
          <p:cNvPr id="33" name="TextBox 32">
            <a:extLst>
              <a:ext uri="{FF2B5EF4-FFF2-40B4-BE49-F238E27FC236}">
                <a16:creationId xmlns:a16="http://schemas.microsoft.com/office/drawing/2014/main" id="{FAA5E542-BCE7-2598-612C-23097D9F8BD5}"/>
              </a:ext>
            </a:extLst>
          </p:cNvPr>
          <p:cNvSpPr txBox="1"/>
          <p:nvPr/>
        </p:nvSpPr>
        <p:spPr>
          <a:xfrm>
            <a:off x="8816695" y="3311494"/>
            <a:ext cx="1304664" cy="646331"/>
          </a:xfrm>
          <a:prstGeom prst="rect">
            <a:avLst/>
          </a:prstGeom>
          <a:noFill/>
        </p:spPr>
        <p:txBody>
          <a:bodyPr wrap="square">
            <a:spAutoFit/>
          </a:bodyPr>
          <a:lstStyle/>
          <a:p>
            <a:pPr algn="ctr"/>
            <a:r>
              <a:rPr lang="en-US" dirty="0" err="1"/>
              <a:t>InSight</a:t>
            </a:r>
            <a:endParaRPr lang="en-US" dirty="0"/>
          </a:p>
          <a:p>
            <a:pPr algn="ctr"/>
            <a:r>
              <a:rPr lang="en-US" dirty="0"/>
              <a:t>(SQL - </a:t>
            </a:r>
            <a:r>
              <a:rPr lang="en-US" dirty="0" err="1"/>
              <a:t>dbo</a:t>
            </a:r>
            <a:r>
              <a:rPr lang="en-US" dirty="0"/>
              <a:t>)</a:t>
            </a:r>
          </a:p>
        </p:txBody>
      </p:sp>
      <p:pic>
        <p:nvPicPr>
          <p:cNvPr id="34" name="Graphic 33" descr="Database outline">
            <a:extLst>
              <a:ext uri="{FF2B5EF4-FFF2-40B4-BE49-F238E27FC236}">
                <a16:creationId xmlns:a16="http://schemas.microsoft.com/office/drawing/2014/main" id="{12540811-9DF9-C906-CC92-958F6BA0B7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6221" y="2518923"/>
            <a:ext cx="914400" cy="914400"/>
          </a:xfrm>
          <a:prstGeom prst="rect">
            <a:avLst/>
          </a:prstGeom>
        </p:spPr>
      </p:pic>
      <p:sp>
        <p:nvSpPr>
          <p:cNvPr id="38" name="TextBox 37">
            <a:extLst>
              <a:ext uri="{FF2B5EF4-FFF2-40B4-BE49-F238E27FC236}">
                <a16:creationId xmlns:a16="http://schemas.microsoft.com/office/drawing/2014/main" id="{359DC5A4-A756-8C2F-6E54-94B58E0577A7}"/>
              </a:ext>
            </a:extLst>
          </p:cNvPr>
          <p:cNvSpPr txBox="1"/>
          <p:nvPr/>
        </p:nvSpPr>
        <p:spPr>
          <a:xfrm>
            <a:off x="10705851" y="3259393"/>
            <a:ext cx="1263814" cy="646331"/>
          </a:xfrm>
          <a:prstGeom prst="rect">
            <a:avLst/>
          </a:prstGeom>
          <a:noFill/>
        </p:spPr>
        <p:txBody>
          <a:bodyPr wrap="square">
            <a:spAutoFit/>
          </a:bodyPr>
          <a:lstStyle/>
          <a:p>
            <a:pPr algn="ctr"/>
            <a:r>
              <a:rPr lang="en-US" dirty="0"/>
              <a:t>Reporting</a:t>
            </a:r>
          </a:p>
          <a:p>
            <a:pPr algn="ctr"/>
            <a:r>
              <a:rPr lang="en-US" dirty="0"/>
              <a:t>&amp; Analysis</a:t>
            </a:r>
          </a:p>
        </p:txBody>
      </p:sp>
      <p:pic>
        <p:nvPicPr>
          <p:cNvPr id="44" name="Graphic 43" descr="Blog outline">
            <a:extLst>
              <a:ext uri="{FF2B5EF4-FFF2-40B4-BE49-F238E27FC236}">
                <a16:creationId xmlns:a16="http://schemas.microsoft.com/office/drawing/2014/main" id="{7C53849A-2D1E-BDB2-EEF3-80DD26B290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83409" y="2522621"/>
            <a:ext cx="914400" cy="914400"/>
          </a:xfrm>
          <a:prstGeom prst="rect">
            <a:avLst/>
          </a:prstGeom>
        </p:spPr>
      </p:pic>
    </p:spTree>
    <p:extLst>
      <p:ext uri="{BB962C8B-B14F-4D97-AF65-F5344CB8AC3E}">
        <p14:creationId xmlns:p14="http://schemas.microsoft.com/office/powerpoint/2010/main" val="456721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77572</TotalTime>
  <Words>162</Words>
  <Application>Microsoft Office PowerPoint</Application>
  <PresentationFormat>Widescreen</PresentationFormat>
  <Paragraphs>61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Demo architecture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Jasminko Sofo</dc:creator>
  <cp:lastModifiedBy>Jasminko Sofo</cp:lastModifiedBy>
  <cp:revision>40</cp:revision>
  <dcterms:created xsi:type="dcterms:W3CDTF">2021-08-04T11:22:40Z</dcterms:created>
  <dcterms:modified xsi:type="dcterms:W3CDTF">2022-12-13T22:19:39Z</dcterms:modified>
</cp:coreProperties>
</file>