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99" r:id="rId6"/>
    <p:sldId id="281" r:id="rId7"/>
    <p:sldId id="266" r:id="rId8"/>
    <p:sldId id="267" r:id="rId9"/>
    <p:sldId id="268" r:id="rId10"/>
    <p:sldId id="269" r:id="rId11"/>
    <p:sldId id="282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9"/>
    <p:restoredTop sz="96859"/>
  </p:normalViewPr>
  <p:slideViewPr>
    <p:cSldViewPr showGuides="1">
      <p:cViewPr varScale="1">
        <p:scale>
          <a:sx n="69" d="100"/>
          <a:sy n="69" d="100"/>
        </p:scale>
        <p:origin x="-678" y="-96"/>
      </p:cViewPr>
      <p:guideLst>
        <p:guide orient="horz" pos="217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1963" y="304800"/>
            <a:ext cx="2143125" cy="58277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78563" cy="58277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210050" cy="43799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752600"/>
            <a:ext cx="4211638" cy="43799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27000" y="547688"/>
            <a:ext cx="8542338" cy="1052512"/>
            <a:chOff x="80" y="624"/>
            <a:chExt cx="5381" cy="663"/>
          </a:xfrm>
        </p:grpSpPr>
        <p:sp>
          <p:nvSpPr>
            <p:cNvPr id="1027" name="Rectangle 3"/>
            <p:cNvSpPr/>
            <p:nvPr/>
          </p:nvSpPr>
          <p:spPr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" name="Rectangle 4"/>
            <p:cNvSpPr/>
            <p:nvPr/>
          </p:nvSpPr>
          <p:spPr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" name="Rectangle 5"/>
            <p:cNvSpPr/>
            <p:nvPr/>
          </p:nvSpPr>
          <p:spPr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" name="Rectangle 6"/>
            <p:cNvSpPr/>
            <p:nvPr/>
          </p:nvSpPr>
          <p:spPr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7"/>
            <p:cNvSpPr/>
            <p:nvPr/>
          </p:nvSpPr>
          <p:spPr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8"/>
            <p:cNvSpPr/>
            <p:nvPr/>
          </p:nvSpPr>
          <p:spPr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9"/>
            <p:cNvSpPr/>
            <p:nvPr/>
          </p:nvSpPr>
          <p:spPr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381000" y="1752600"/>
            <a:ext cx="8574088" cy="4379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/>
          <p:nvPr/>
        </p:nvSpPr>
        <p:spPr>
          <a:xfrm>
            <a:off x="468313" y="692150"/>
            <a:ext cx="8382000" cy="5845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功能</a:t>
            </a:r>
            <a:endParaRPr lang="zh-CN" altLang="en-US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5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500" b="1" dirty="0">
                <a:latin typeface="Times New Roman" panose="02020603050405020304" charset="0"/>
                <a:ea typeface="宋体" panose="02010600030101010101" pitchFamily="2" charset="-122"/>
              </a:rPr>
              <a:t>一、</a:t>
            </a:r>
            <a:r>
              <a:rPr lang="en-US" altLang="zh-CN" sz="2500" b="1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r>
              <a:rPr lang="zh-CN" altLang="en-US" sz="2500" b="1" dirty="0">
                <a:latin typeface="Times New Roman" panose="02020603050405020304" charset="0"/>
                <a:ea typeface="宋体" panose="02010600030101010101" pitchFamily="2" charset="-122"/>
              </a:rPr>
              <a:t>功能介绍</a:t>
            </a:r>
            <a:br>
              <a:rPr lang="zh-CN" altLang="en-US" sz="1100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sz="1100" dirty="0">
                <a:latin typeface="Times New Roman" panose="02020603050405020304" charset="0"/>
                <a:ea typeface="宋体" panose="02010600030101010101" pitchFamily="2" charset="-122"/>
              </a:rPr>
              <a:t>      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  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DEBUG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程序</a:t>
            </a:r>
            <a:r>
              <a:rPr lang="zh-CN" altLang="en-US" u="sng" dirty="0">
                <a:latin typeface="Tahoma" panose="020B0604030504040204" pitchFamily="34" charset="0"/>
                <a:ea typeface="宋体" panose="02010600030101010101" pitchFamily="2" charset="-122"/>
              </a:rPr>
              <a:t>是专门为汇编语言设计的一种调试工具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，它通过单步、跟踪、断点和连续等方式为程序员提供了非常有效的调试手段。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它的功能包括以下几个方面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:</a:t>
            </a:r>
            <a:b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</a:b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      1.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直接输入、更改、跟踪、运行汇编程序；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观察操作系统的内容；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查看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ROM BIOS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的内容；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观察更改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RAM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内部的设置值；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5.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以扇区或文件的方式读写软盘数据。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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detect bug</a:t>
            </a: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1266" name="Rectangle 3"/>
          <p:cNvSpPr/>
          <p:nvPr/>
        </p:nvSpPr>
        <p:spPr>
          <a:xfrm>
            <a:off x="539750" y="1773238"/>
            <a:ext cx="8064500" cy="3381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DEBUG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中地址用段地址与偏移地址来表示，有二种表示方法：</a:t>
            </a:r>
            <a:b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）用段地址和偏移地址表示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FOFF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0100</a:t>
            </a:r>
            <a:b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）用段寄存器和偏移地址表示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CS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0100</a:t>
            </a:r>
            <a:endParaRPr lang="en-US" altLang="zh-CN" sz="3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-D105 110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-D 1234</a:t>
            </a:r>
            <a:r>
              <a:rPr lang="zh-CN" altLang="en-US" dirty="0"/>
              <a:t>：</a:t>
            </a:r>
            <a:r>
              <a:rPr lang="en-US" altLang="zh-CN" dirty="0"/>
              <a:t>100  105</a:t>
            </a:r>
            <a:endParaRPr lang="en-US" altLang="zh-CN" dirty="0"/>
          </a:p>
          <a:p>
            <a:pPr eaLnBrk="1" hangingPunct="1"/>
            <a:r>
              <a:rPr lang="en-US" altLang="zh-CN" dirty="0"/>
              <a:t>-D DS</a:t>
            </a:r>
            <a:r>
              <a:rPr lang="zh-CN" altLang="en-US" dirty="0"/>
              <a:t>：</a:t>
            </a:r>
            <a:r>
              <a:rPr lang="en-US" altLang="zh-CN" dirty="0"/>
              <a:t>100 105</a:t>
            </a:r>
            <a:endParaRPr lang="en-US" altLang="zh-CN" dirty="0"/>
          </a:p>
          <a:p>
            <a:pPr eaLnBrk="1" hangingPunct="1"/>
            <a:r>
              <a:rPr lang="en-US" altLang="zh-CN" dirty="0"/>
              <a:t>-D 105 L6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E</a:t>
            </a:r>
            <a:r>
              <a:rPr lang="zh-CN" altLang="en-US" dirty="0"/>
              <a:t>命令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修改内存单元的内容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-E[</a:t>
            </a:r>
            <a:r>
              <a:rPr lang="zh-CN" altLang="en-US" dirty="0"/>
              <a:t>段地址</a:t>
            </a:r>
            <a:r>
              <a:rPr lang="en-US" altLang="zh-CN" dirty="0"/>
              <a:t>:]</a:t>
            </a:r>
            <a:r>
              <a:rPr lang="zh-CN" altLang="en-US" dirty="0"/>
              <a:t>起始偏移  </a:t>
            </a:r>
            <a:r>
              <a:rPr lang="en-US" altLang="zh-CN" dirty="0"/>
              <a:t>[</a:t>
            </a:r>
            <a:r>
              <a:rPr lang="zh-CN" altLang="en-US" dirty="0"/>
              <a:t>修改内容列表</a:t>
            </a:r>
            <a:r>
              <a:rPr lang="en-US" altLang="zh-CN" dirty="0"/>
              <a:t>]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-E 1000  </a:t>
            </a:r>
            <a:r>
              <a:rPr lang="en-US" altLang="zh-CN" dirty="0">
                <a:latin typeface="Times New Roman" panose="02020603050405020304" charset="0"/>
              </a:rPr>
              <a:t>“</a:t>
            </a:r>
            <a:r>
              <a:rPr lang="en-US" altLang="zh-CN" dirty="0"/>
              <a:t>ABCD</a:t>
            </a:r>
            <a:r>
              <a:rPr lang="en-US" altLang="zh-CN" dirty="0">
                <a:latin typeface="Times New Roman" panose="02020603050405020304" charset="0"/>
              </a:rPr>
              <a:t>”</a:t>
            </a:r>
            <a:r>
              <a:rPr lang="en-US" altLang="zh-CN" dirty="0"/>
              <a:t>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或 </a:t>
            </a:r>
            <a:r>
              <a:rPr lang="en-US" altLang="zh-CN" dirty="0"/>
              <a:t>-E 1000 41 42 43 44</a:t>
            </a:r>
            <a:endParaRPr lang="en-US" altLang="zh-CN" dirty="0"/>
          </a:p>
        </p:txBody>
      </p:sp>
      <p:sp>
        <p:nvSpPr>
          <p:cNvPr id="13315" name="Rectangle 4"/>
          <p:cNvSpPr/>
          <p:nvPr/>
        </p:nvSpPr>
        <p:spPr>
          <a:xfrm>
            <a:off x="684213" y="4607719"/>
            <a:ext cx="714311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-E110       </a:t>
            </a: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      省略内容列表，边显示边修改，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继续修改按空格，修改完后按回车 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4</a:t>
            </a:r>
            <a:r>
              <a:rPr lang="zh-CN" altLang="en-US" sz="2800" dirty="0"/>
              <a:t>、 </a:t>
            </a:r>
            <a:r>
              <a:rPr lang="en-US" altLang="zh-CN" sz="2800" dirty="0"/>
              <a:t>F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填充内容列表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-F[</a:t>
            </a:r>
            <a:r>
              <a:rPr lang="zh-CN" altLang="en-US" sz="2800" dirty="0"/>
              <a:t>段地址</a:t>
            </a:r>
            <a:r>
              <a:rPr lang="en-US" altLang="zh-CN" sz="2800" dirty="0"/>
              <a:t>:]</a:t>
            </a:r>
            <a:r>
              <a:rPr lang="zh-CN" altLang="en-US" sz="2800" dirty="0"/>
              <a:t>起始偏移 终止偏移 填充内容列表</a:t>
            </a: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/>
            <a:r>
              <a:rPr lang="en-US" altLang="zh-CN" sz="2800" dirty="0"/>
              <a:t>-F 0200 0300 </a:t>
            </a:r>
            <a:r>
              <a:rPr lang="en-US" altLang="zh-CN" sz="2800" dirty="0">
                <a:latin typeface="Times New Roman" panose="02020603050405020304" charset="0"/>
              </a:rPr>
              <a:t>“</a:t>
            </a:r>
            <a:r>
              <a:rPr lang="en-US" altLang="zh-CN" sz="2800" dirty="0"/>
              <a:t>AB</a:t>
            </a:r>
            <a:r>
              <a:rPr lang="en-US" altLang="zh-CN" sz="2800" dirty="0">
                <a:latin typeface="Times New Roman" panose="02020603050405020304" charset="0"/>
              </a:rPr>
              <a:t>“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 </a:t>
            </a:r>
            <a:r>
              <a:rPr lang="en-US" altLang="zh-CN" sz="2800" dirty="0"/>
              <a:t>U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将指定地址范围的机器码反汇编成汇编指令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-U[[</a:t>
            </a:r>
            <a:r>
              <a:rPr lang="zh-CN" altLang="en-US" sz="2800" dirty="0"/>
              <a:t>段地址</a:t>
            </a:r>
            <a:r>
              <a:rPr lang="en-US" altLang="zh-CN" sz="2800" dirty="0"/>
              <a:t>:]</a:t>
            </a:r>
            <a:r>
              <a:rPr lang="zh-CN" altLang="en-US" sz="2800" dirty="0"/>
              <a:t>起始偏移  </a:t>
            </a:r>
            <a:r>
              <a:rPr lang="en-US" altLang="zh-CN" sz="2800" dirty="0"/>
              <a:t>[</a:t>
            </a:r>
            <a:r>
              <a:rPr lang="zh-CN" altLang="en-US" sz="2800" dirty="0"/>
              <a:t>终止偏移</a:t>
            </a:r>
            <a:r>
              <a:rPr lang="en-US" altLang="zh-CN" sz="2800" dirty="0"/>
              <a:t>]]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-U100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136C:0100 B89F82        MOV     AX,829F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136C:0103 BB782C        MOV     BX,2C78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136C:0106 01D8          ADD     AX,BX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136C:0108 F4            HLT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136C:0109 26            ES:				 </a:t>
            </a:r>
            <a:endParaRPr lang="en-US" altLang="zh-CN" sz="2800" dirty="0"/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7</a:t>
            </a:r>
            <a:r>
              <a:rPr lang="zh-CN" altLang="en-US" sz="2800" dirty="0"/>
              <a:t>、 </a:t>
            </a:r>
            <a:r>
              <a:rPr lang="en-US" altLang="zh-CN" sz="2800" dirty="0"/>
              <a:t>T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单步跟踪进入命令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-T[=[</a:t>
            </a:r>
            <a:r>
              <a:rPr lang="zh-CN" altLang="en-US" sz="2800" dirty="0"/>
              <a:t>段地址</a:t>
            </a:r>
            <a:r>
              <a:rPr lang="en-US" altLang="zh-CN" sz="2800" dirty="0"/>
              <a:t>:]</a:t>
            </a:r>
            <a:r>
              <a:rPr lang="zh-CN" altLang="en-US" sz="2800" dirty="0"/>
              <a:t>起始偏移</a:t>
            </a:r>
            <a:r>
              <a:rPr lang="en-US" altLang="zh-CN" sz="2800" dirty="0"/>
              <a:t>] [</a:t>
            </a:r>
            <a:r>
              <a:rPr lang="zh-CN" altLang="en-US" sz="2800" dirty="0"/>
              <a:t>指令条数</a:t>
            </a:r>
            <a:r>
              <a:rPr lang="en-US" altLang="zh-CN" sz="2800" dirty="0"/>
              <a:t>] 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指令条数默认为一条指令，该命令可从指定地址起执行指定条数指令后停下来，每条指令执行后均会显示寄存器内容和状态值。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-T   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1600" dirty="0"/>
              <a:t>AX=829F BX=2C78 CX=0000 DX=0000  SP=FFEE  BP=0000  SI=0000  DI=0000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/>
              <a:t> DS=136C  ES=136C  SS=136C  CS=136C  IP=0106   NV UP EI PL NZ NA PO NC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/>
              <a:t>136C:0106 01D8          ADD     AX,BX</a:t>
            </a:r>
            <a:endParaRPr lang="en-US" altLang="zh-CN" sz="1600" dirty="0"/>
          </a:p>
        </p:txBody>
      </p:sp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8</a:t>
            </a:r>
            <a:r>
              <a:rPr lang="zh-CN" altLang="en-US" sz="2800" dirty="0"/>
              <a:t>、 </a:t>
            </a:r>
            <a:r>
              <a:rPr lang="en-US" altLang="zh-CN" sz="2800" dirty="0"/>
              <a:t>P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单步跟踪跳过命令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-P[=[</a:t>
            </a:r>
            <a:r>
              <a:rPr lang="zh-CN" altLang="en-US" sz="2800" dirty="0"/>
              <a:t>段地址</a:t>
            </a:r>
            <a:r>
              <a:rPr lang="en-US" altLang="zh-CN" sz="2800" dirty="0"/>
              <a:t>:]</a:t>
            </a:r>
            <a:r>
              <a:rPr lang="zh-CN" altLang="en-US" sz="2800" dirty="0"/>
              <a:t>起始偏移</a:t>
            </a:r>
            <a:r>
              <a:rPr lang="en-US" altLang="zh-CN" sz="2800" dirty="0"/>
              <a:t>] [</a:t>
            </a:r>
            <a:r>
              <a:rPr lang="zh-CN" altLang="en-US" sz="2800" dirty="0"/>
              <a:t>指令条数</a:t>
            </a:r>
            <a:r>
              <a:rPr lang="en-US" altLang="zh-CN" sz="2800" dirty="0"/>
              <a:t>] 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指令条数默认为一条指令，</a:t>
            </a:r>
            <a:r>
              <a:rPr lang="zh-CN" altLang="en-US" sz="2800" dirty="0">
                <a:solidFill>
                  <a:srgbClr val="FF0000"/>
                </a:solidFill>
              </a:rPr>
              <a:t>该命令可从指定地址起执行指定条数指令后停下来</a:t>
            </a:r>
            <a:r>
              <a:rPr lang="zh-CN" altLang="en-US" sz="2800" dirty="0"/>
              <a:t>，每条指令执行后均会显示寄存器内容和状态值。与上一条</a:t>
            </a:r>
            <a:r>
              <a:rPr lang="en-US" altLang="zh-CN" sz="2800" dirty="0"/>
              <a:t>T</a:t>
            </a:r>
            <a:r>
              <a:rPr lang="zh-CN" altLang="en-US" sz="2800" dirty="0"/>
              <a:t>命令相比最主要的不同是遇到</a:t>
            </a:r>
            <a:r>
              <a:rPr lang="en-US" altLang="zh-CN" sz="2800" dirty="0"/>
              <a:t>CALL</a:t>
            </a:r>
            <a:r>
              <a:rPr lang="zh-CN" altLang="en-US" sz="2800" dirty="0"/>
              <a:t>及</a:t>
            </a:r>
            <a:r>
              <a:rPr lang="en-US" altLang="zh-CN" sz="2800" dirty="0"/>
              <a:t>INT</a:t>
            </a:r>
            <a:r>
              <a:rPr lang="zh-CN" altLang="en-US" sz="2800" dirty="0"/>
              <a:t>指令时是否进入子程序内部，</a:t>
            </a:r>
            <a:r>
              <a:rPr lang="en-US" altLang="zh-CN" sz="2800" dirty="0"/>
              <a:t>T</a:t>
            </a:r>
            <a:r>
              <a:rPr lang="zh-CN" altLang="en-US" sz="2800" dirty="0"/>
              <a:t>会进入，</a:t>
            </a:r>
            <a:r>
              <a:rPr lang="en-US" altLang="zh-CN" sz="2800" dirty="0"/>
              <a:t>P</a:t>
            </a:r>
            <a:r>
              <a:rPr lang="zh-CN" altLang="en-US" sz="2800" dirty="0"/>
              <a:t>不会进入，当成一条指令一次完毕。所以在调试程序时，若子程序需要调试则用</a:t>
            </a:r>
            <a:r>
              <a:rPr lang="en-US" altLang="zh-CN" sz="2800" dirty="0"/>
              <a:t>T</a:t>
            </a:r>
            <a:r>
              <a:rPr lang="zh-CN" altLang="en-US" sz="2800" dirty="0"/>
              <a:t>进入，否则用</a:t>
            </a:r>
            <a:r>
              <a:rPr lang="en-US" altLang="zh-CN" sz="2800" dirty="0"/>
              <a:t>P</a:t>
            </a:r>
            <a:r>
              <a:rPr lang="zh-CN" altLang="en-US" sz="2800" dirty="0"/>
              <a:t>跳过以节省时间。</a:t>
            </a:r>
            <a:endParaRPr lang="zh-CN" altLang="en-US" sz="2800" dirty="0"/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9</a:t>
            </a:r>
            <a:r>
              <a:rPr lang="zh-CN" altLang="en-US" sz="2400" dirty="0"/>
              <a:t>、 </a:t>
            </a:r>
            <a:r>
              <a:rPr lang="en-US" altLang="zh-CN" sz="2400" dirty="0"/>
              <a:t>G</a:t>
            </a:r>
            <a:r>
              <a:rPr lang="zh-CN" altLang="en-US" sz="2400" dirty="0"/>
              <a:t>命令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连续运行命令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-G[=[</a:t>
            </a:r>
            <a:r>
              <a:rPr lang="zh-CN" altLang="en-US" sz="2400" dirty="0"/>
              <a:t>段地址</a:t>
            </a:r>
            <a:r>
              <a:rPr lang="en-US" altLang="zh-CN" sz="2400" dirty="0"/>
              <a:t>:]</a:t>
            </a:r>
            <a:r>
              <a:rPr lang="zh-CN" altLang="en-US" sz="2400" dirty="0"/>
              <a:t>起始偏移</a:t>
            </a:r>
            <a:r>
              <a:rPr lang="en-US" altLang="zh-CN" sz="2400" dirty="0"/>
              <a:t>] [</a:t>
            </a:r>
            <a:r>
              <a:rPr lang="zh-CN" altLang="en-US" sz="2400" dirty="0"/>
              <a:t>偏移</a:t>
            </a:r>
            <a:r>
              <a:rPr lang="en-US" altLang="zh-CN" sz="2400" dirty="0"/>
              <a:t>2 [</a:t>
            </a:r>
            <a:r>
              <a:rPr lang="zh-CN" altLang="en-US" sz="2400" dirty="0"/>
              <a:t>偏移</a:t>
            </a:r>
            <a:r>
              <a:rPr lang="en-US" altLang="zh-CN" sz="2400" dirty="0"/>
              <a:t>3 [</a:t>
            </a:r>
            <a:r>
              <a:rPr lang="en-US" altLang="zh-CN" sz="2400" dirty="0">
                <a:latin typeface="Times New Roman" panose="02020603050405020304" charset="0"/>
              </a:rPr>
              <a:t>…</a:t>
            </a:r>
            <a:r>
              <a:rPr lang="en-US" altLang="zh-CN" sz="2400" dirty="0"/>
              <a:t>]]] 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起始偏移规定了运行的起始偏移地址，后面的若干偏移均为断点地址。如：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-G=100 108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从</a:t>
            </a:r>
            <a:r>
              <a:rPr lang="en-US" altLang="zh-CN" sz="2400" dirty="0"/>
              <a:t>100H</a:t>
            </a:r>
            <a:r>
              <a:rPr lang="zh-CN" altLang="en-US" sz="2400" dirty="0"/>
              <a:t>处连续执行到</a:t>
            </a:r>
            <a:r>
              <a:rPr lang="en-US" altLang="zh-CN" sz="2400" dirty="0"/>
              <a:t>108H</a:t>
            </a:r>
            <a:r>
              <a:rPr lang="zh-CN" altLang="en-US" sz="2400" dirty="0"/>
              <a:t>处，不包括</a:t>
            </a:r>
            <a:r>
              <a:rPr lang="en-US" altLang="zh-CN" sz="2400" dirty="0"/>
              <a:t>108H</a:t>
            </a:r>
            <a:r>
              <a:rPr lang="zh-CN" altLang="en-US" sz="2400" dirty="0"/>
              <a:t>处指令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AX=AF17 BX=2C78 CX=0000 DX=0000SP=FFEE BP=0000 SI=0000  DI=0000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DS=136C ES=136C  SS=136C  CS=136C  IP=0108   NV UP EI NG NZ AC PE NC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/>
              <a:t>136C:0108 F4            HLT</a:t>
            </a:r>
            <a:endParaRPr lang="en-US" altLang="zh-CN" sz="1600" dirty="0"/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3"/>
          <p:cNvSpPr>
            <a:spLocks noGrp="1"/>
          </p:cNvSpPr>
          <p:nvPr>
            <p:ph idx="1"/>
          </p:nvPr>
        </p:nvSpPr>
        <p:spPr>
          <a:xfrm>
            <a:off x="304800" y="1528763"/>
            <a:ext cx="8569325" cy="4948237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400" dirty="0"/>
              <a:t>将</a:t>
            </a:r>
            <a:r>
              <a:rPr lang="en-US" altLang="zh-CN" sz="2400" dirty="0"/>
              <a:t>AX,BX,CX,DX</a:t>
            </a:r>
            <a:r>
              <a:rPr lang="zh-CN" altLang="en-US" sz="2400" dirty="0"/>
              <a:t>的值分别改为</a:t>
            </a:r>
            <a:r>
              <a:rPr lang="en-US" altLang="zh-CN" sz="2400" dirty="0"/>
              <a:t>100H,200H,300H,400H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、将</a:t>
            </a:r>
            <a:r>
              <a:rPr lang="en-US" altLang="zh-CN" sz="2400" dirty="0"/>
              <a:t>2000H:1000H</a:t>
            </a:r>
            <a:r>
              <a:rPr lang="zh-CN" altLang="en-US" sz="2400" dirty="0"/>
              <a:t>开始的连续</a:t>
            </a:r>
            <a:r>
              <a:rPr lang="en-US" altLang="zh-CN" sz="2400" dirty="0"/>
              <a:t>3</a:t>
            </a:r>
            <a:r>
              <a:rPr lang="zh-CN" altLang="en-US" sz="2400" dirty="0"/>
              <a:t>个字节单元的值分别改为</a:t>
            </a:r>
            <a:r>
              <a:rPr lang="en-US" altLang="zh-CN" sz="2400" dirty="0"/>
              <a:t>12H,34H,56H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、将</a:t>
            </a:r>
            <a:r>
              <a:rPr lang="en-US" altLang="zh-CN" sz="2400" dirty="0"/>
              <a:t>3000H:1000H</a:t>
            </a:r>
            <a:r>
              <a:rPr lang="zh-CN" altLang="en-US" sz="2400" dirty="0"/>
              <a:t>开始的连续</a:t>
            </a:r>
            <a:r>
              <a:rPr lang="en-US" altLang="zh-CN" sz="2400" dirty="0"/>
              <a:t>20H</a:t>
            </a:r>
            <a:r>
              <a:rPr lang="zh-CN" altLang="en-US" sz="2400" dirty="0"/>
              <a:t>个字节单元的内容全部改写</a:t>
            </a:r>
            <a:r>
              <a:rPr lang="en-US" altLang="zh-CN" sz="2400" dirty="0"/>
              <a:t>55H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、写一段程序</a:t>
            </a:r>
            <a:r>
              <a:rPr lang="en-US" altLang="zh-CN" sz="2400" dirty="0"/>
              <a:t>,</a:t>
            </a:r>
            <a:r>
              <a:rPr lang="zh-CN" altLang="en-US" sz="2400" dirty="0"/>
              <a:t>求偏移地址</a:t>
            </a:r>
            <a:r>
              <a:rPr lang="en-US" altLang="zh-CN" sz="2400" dirty="0"/>
              <a:t>1000H</a:t>
            </a:r>
            <a:r>
              <a:rPr lang="zh-CN" altLang="en-US" sz="2400" dirty="0"/>
              <a:t>开始的连续</a:t>
            </a:r>
            <a:r>
              <a:rPr lang="en-US" altLang="zh-CN" sz="2400" dirty="0"/>
              <a:t>3</a:t>
            </a:r>
            <a:r>
              <a:rPr lang="zh-CN" altLang="en-US" sz="2400" dirty="0"/>
              <a:t>个字节单元的和</a:t>
            </a:r>
            <a:r>
              <a:rPr lang="en-US" altLang="zh-CN" sz="2400" dirty="0"/>
              <a:t>,</a:t>
            </a:r>
            <a:r>
              <a:rPr lang="zh-CN" altLang="en-US" sz="2400" dirty="0"/>
              <a:t>将结果保存到偏移地址</a:t>
            </a:r>
            <a:r>
              <a:rPr lang="en-US" altLang="zh-CN" sz="2400" dirty="0"/>
              <a:t>2000H</a:t>
            </a:r>
            <a:r>
              <a:rPr lang="zh-CN" altLang="en-US" sz="2400" dirty="0"/>
              <a:t>字节单元中（设不会溢出）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、设偏移地址</a:t>
            </a:r>
            <a:r>
              <a:rPr lang="en-US" altLang="zh-CN" sz="2400" dirty="0"/>
              <a:t>1000H</a:t>
            </a:r>
            <a:r>
              <a:rPr lang="zh-CN" altLang="en-US" sz="2400" dirty="0"/>
              <a:t>和</a:t>
            </a:r>
            <a:r>
              <a:rPr lang="en-US" altLang="zh-CN" sz="2400" dirty="0"/>
              <a:t>1004H</a:t>
            </a:r>
            <a:r>
              <a:rPr lang="zh-CN" altLang="en-US" sz="2400" dirty="0"/>
              <a:t>两个字单元的内容分别为</a:t>
            </a:r>
            <a:r>
              <a:rPr lang="en-US" altLang="zh-CN" sz="2400" dirty="0"/>
              <a:t>1234H,5678H,</a:t>
            </a:r>
            <a:r>
              <a:rPr lang="zh-CN" altLang="en-US" sz="2400" dirty="0"/>
              <a:t>写一段程序实现将两个字单元的值进行交换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、设</a:t>
            </a:r>
            <a:r>
              <a:rPr lang="en-US" altLang="zh-CN" sz="2400" dirty="0"/>
              <a:t>AX=1234H</a:t>
            </a:r>
            <a:r>
              <a:rPr lang="zh-CN" altLang="en-US" sz="2400" dirty="0"/>
              <a:t>，</a:t>
            </a:r>
            <a:r>
              <a:rPr lang="en-US" altLang="zh-CN" sz="2400" dirty="0"/>
              <a:t>BX=55AAH</a:t>
            </a:r>
            <a:r>
              <a:rPr lang="zh-CN" altLang="en-US" sz="2400" dirty="0"/>
              <a:t>，用堆栈操作指令实现交换</a:t>
            </a:r>
            <a:r>
              <a:rPr lang="en-US" altLang="zh-CN" sz="2400" dirty="0"/>
              <a:t>AX</a:t>
            </a:r>
            <a:r>
              <a:rPr lang="zh-CN" altLang="en-US" sz="2400" dirty="0"/>
              <a:t>和</a:t>
            </a:r>
            <a:r>
              <a:rPr lang="en-US" altLang="zh-CN" sz="2400" dirty="0"/>
              <a:t>BX</a:t>
            </a:r>
            <a:r>
              <a:rPr lang="zh-CN" altLang="en-US" sz="2400" dirty="0"/>
              <a:t>的值，并观察堆栈段和</a:t>
            </a:r>
            <a:r>
              <a:rPr lang="en-US" altLang="zh-CN" sz="2400" dirty="0"/>
              <a:t>SP</a:t>
            </a:r>
            <a:r>
              <a:rPr lang="zh-CN" altLang="en-US" sz="2400" dirty="0"/>
              <a:t>的变化</a:t>
            </a:r>
            <a:endParaRPr lang="zh-CN" altLang="en-US" sz="2400" dirty="0"/>
          </a:p>
        </p:txBody>
      </p:sp>
      <p:sp>
        <p:nvSpPr>
          <p:cNvPr id="20482" name="Rectangle 4"/>
          <p:cNvSpPr/>
          <p:nvPr/>
        </p:nvSpPr>
        <p:spPr>
          <a:xfrm>
            <a:off x="2357438" y="3127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上机练习</a:t>
            </a:r>
            <a:endParaRPr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、安装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DOSBox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二、</a:t>
            </a:r>
            <a:r>
              <a:rPr lang="en-US" altLang="zh-CN" b="1" dirty="0"/>
              <a:t>DEBUG</a:t>
            </a:r>
            <a:r>
              <a:rPr lang="zh-CN" altLang="en-US" b="1" dirty="0"/>
              <a:t>程序的使用</a:t>
            </a:r>
            <a:endParaRPr lang="zh-CN" altLang="en-US" b="1" dirty="0"/>
          </a:p>
        </p:txBody>
      </p:sp>
      <p:sp>
        <p:nvSpPr>
          <p:cNvPr id="4099" name="Rectangle 5"/>
          <p:cNvSpPr/>
          <p:nvPr/>
        </p:nvSpPr>
        <p:spPr>
          <a:xfrm>
            <a:off x="611188" y="2852738"/>
            <a:ext cx="8964612" cy="18161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defTabSz="914400">
              <a:tabLst>
                <a:tab pos="533400" algn="l"/>
              </a:tabLst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DOSBox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是一种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DOS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模拟程序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defTabSz="914400">
              <a:tabLst>
                <a:tab pos="533400" algn="l"/>
              </a:tabLst>
            </a:pP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defTabSz="914400">
              <a:tabLst>
                <a:tab pos="533400" algn="l"/>
              </a:tabLst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DOSBox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虚拟环境下把你的文件夹设置为虚拟盘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defTabSz="914400">
              <a:tabLst>
                <a:tab pos="533400" algn="l"/>
              </a:tabLst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 mount  k  d:\masm</a:t>
            </a:r>
            <a:endParaRPr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/>
          <p:nvPr/>
        </p:nvSpPr>
        <p:spPr>
          <a:xfrm>
            <a:off x="457200" y="1600200"/>
            <a:ext cx="8534400" cy="434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DOS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提示符下可键入以下命令：</a:t>
            </a:r>
            <a:b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   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提示符为“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—”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所有命令均为单个字母，数据均以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进制显示，且省略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b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</a:b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1219200" y="635000"/>
            <a:ext cx="3768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程序的使用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/>
          <p:nvPr/>
        </p:nvSpPr>
        <p:spPr>
          <a:xfrm>
            <a:off x="1219200" y="635000"/>
            <a:ext cx="3768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DEBUG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程序的使用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700530"/>
            <a:ext cx="6877050" cy="441007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8740" name="Group 68"/>
          <p:cNvGraphicFramePr>
            <a:graphicFrameLocks noGrp="1"/>
          </p:cNvGraphicFramePr>
          <p:nvPr>
            <p:ph type="tbl" idx="1"/>
          </p:nvPr>
        </p:nvGraphicFramePr>
        <p:xfrm>
          <a:off x="107950" y="260350"/>
          <a:ext cx="9144000" cy="6388100"/>
        </p:xfrm>
        <a:graphic>
          <a:graphicData uri="http://schemas.openxmlformats.org/drawingml/2006/table">
            <a:tbl>
              <a:tblPr/>
              <a:tblGrid>
                <a:gridCol w="2849563"/>
                <a:gridCol w="1724025"/>
                <a:gridCol w="4570412"/>
              </a:tblGrid>
              <a:tr h="51824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6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汇编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从指定地址开始进行汇编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从上次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命令结束位置开始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61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显示内存单元内容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地址范围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  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从指定地址开始显示地址单元内容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显示指定范围内存储单元的内容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从上次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命令结束的位置开始显示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73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修改内存单元内容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  内容表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用内容表的内容代替指定地址开始的内容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显示和修改从指定地址开始的内容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61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运行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G=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G=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地址，断点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从指定地址开始执行，直到结束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从当前位置开始执行，直到结束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从指定地址开始执行，直到断点位置结束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6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装入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L[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把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命令给出的磁盘文件装入指定的地址或从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CS:100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开始的内存区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预先定义一个文件，如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ABC.EXE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退出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结束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DEBUG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的运行，返回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DOS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显示和修改寄存器内容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寄存器名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显示所有寄存器的内容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显示并修改寄存器的内容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6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跟踪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T[=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],[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值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从指定地址开始，执行一条或数条指令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从当前位置开始，执行一条指令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7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反汇编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U=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地址范围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从指定地址开始，反汇编成汇编源程序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把指定地址范围的机器指令，反汇编成汇编源程序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764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把指定地址或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CS:100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开始的内存块（块字节长度由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BX:CX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指定）以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命令给出的文件名写入磁盘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三、</a:t>
            </a:r>
            <a:r>
              <a:rPr lang="en-US" altLang="zh-CN" b="1" dirty="0">
                <a:solidFill>
                  <a:schemeClr val="tx1"/>
                </a:solidFill>
              </a:rPr>
              <a:t>DEBUG</a:t>
            </a:r>
            <a:r>
              <a:rPr lang="zh-CN" altLang="en-US" b="1" dirty="0">
                <a:solidFill>
                  <a:schemeClr val="tx1"/>
                </a:solidFill>
              </a:rPr>
              <a:t>命令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R</a:t>
            </a:r>
            <a:r>
              <a:rPr lang="zh-CN" altLang="en-US" dirty="0"/>
              <a:t>命令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显示和修改寄存器的内容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用法：</a:t>
            </a:r>
            <a:r>
              <a:rPr lang="en-US" altLang="zh-CN" dirty="0"/>
              <a:t>-R [</a:t>
            </a:r>
            <a:r>
              <a:rPr lang="zh-CN" altLang="en-US" dirty="0"/>
              <a:t>寄存器名</a:t>
            </a:r>
            <a:r>
              <a:rPr lang="en-US" altLang="zh-CN" dirty="0"/>
              <a:t>|F]</a:t>
            </a:r>
            <a:endParaRPr lang="en-US" altLang="zh-CN" dirty="0"/>
          </a:p>
        </p:txBody>
      </p:sp>
      <p:sp>
        <p:nvSpPr>
          <p:cNvPr id="7171" name="Rectangle 4"/>
          <p:cNvSpPr/>
          <p:nvPr/>
        </p:nvSpPr>
        <p:spPr>
          <a:xfrm>
            <a:off x="250825" y="4371975"/>
            <a:ext cx="8588375" cy="1281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33375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-R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333375"/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AX=0000  BX=0000  CX=0000  DX=0000  SP=FFEE  BP=0000  SI=0000  DI=0000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333375"/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DS=1368  ES=1368  SS=1368  CS=1368  IP=0100   NV UP EI PL NZ NA PO NC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333375"/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1368:0100 A10002        MOV   AX,[0200]                     DS:0200=3412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PSW</a:t>
            </a:r>
            <a:r>
              <a:rPr lang="zh-CN" altLang="en-US" sz="2400" dirty="0"/>
              <a:t>各标志位的置位</a:t>
            </a:r>
            <a:r>
              <a:rPr lang="en-US" altLang="zh-CN" sz="2400" dirty="0"/>
              <a:t>/</a:t>
            </a:r>
            <a:r>
              <a:rPr lang="zh-CN" altLang="en-US" sz="2400" dirty="0"/>
              <a:t>复位（</a:t>
            </a:r>
            <a:r>
              <a:rPr lang="en-US" altLang="zh-CN" sz="2400" dirty="0"/>
              <a:t>1/0</a:t>
            </a:r>
            <a:r>
              <a:rPr lang="zh-CN" altLang="en-US" sz="2400" dirty="0"/>
              <a:t>）分别为： 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OF</a:t>
            </a:r>
            <a:r>
              <a:rPr lang="zh-CN" altLang="en-US" sz="2400" dirty="0"/>
              <a:t>：</a:t>
            </a:r>
            <a:r>
              <a:rPr lang="en-US" altLang="zh-CN" sz="2400" dirty="0"/>
              <a:t>OV/NV	(Overflow/No Overflow)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DF</a:t>
            </a:r>
            <a:r>
              <a:rPr lang="zh-CN" altLang="en-US" sz="2400" dirty="0"/>
              <a:t>：</a:t>
            </a:r>
            <a:r>
              <a:rPr lang="en-US" altLang="zh-CN" sz="2400" dirty="0"/>
              <a:t>DN/UP	(Down/Up)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</a:t>
            </a:r>
            <a:r>
              <a:rPr lang="zh-CN" altLang="en-US" sz="2400" dirty="0"/>
              <a:t>：</a:t>
            </a:r>
            <a:r>
              <a:rPr lang="en-US" altLang="zh-CN" sz="2400" dirty="0"/>
              <a:t>EI/DI	(Enable Interrupt/Disable Interrupt)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SF</a:t>
            </a:r>
            <a:r>
              <a:rPr lang="zh-CN" altLang="en-US" sz="2400" dirty="0"/>
              <a:t>：</a:t>
            </a:r>
            <a:r>
              <a:rPr lang="en-US" altLang="zh-CN" sz="2400" dirty="0"/>
              <a:t>NG/PL	(Negative/Positive)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ZF</a:t>
            </a:r>
            <a:r>
              <a:rPr lang="zh-CN" altLang="en-US" sz="2400" dirty="0"/>
              <a:t>：</a:t>
            </a:r>
            <a:r>
              <a:rPr lang="en-US" altLang="zh-CN" sz="2400" dirty="0"/>
              <a:t>ZR/NZ	(Zero/Not Zero)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AF</a:t>
            </a:r>
            <a:r>
              <a:rPr lang="zh-CN" altLang="en-US" sz="2400" dirty="0"/>
              <a:t>：</a:t>
            </a:r>
            <a:r>
              <a:rPr lang="en-US" altLang="zh-CN" sz="2400" dirty="0"/>
              <a:t>AC/NA	(Auxiliary Carry/No Auxiliary Carry)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PF</a:t>
            </a:r>
            <a:r>
              <a:rPr lang="zh-CN" altLang="en-US" sz="2400" dirty="0"/>
              <a:t>：</a:t>
            </a:r>
            <a:r>
              <a:rPr lang="en-US" altLang="zh-CN" sz="2400" dirty="0"/>
              <a:t>PE/PO	(Parity Even/Parity Odd)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CF</a:t>
            </a:r>
            <a:r>
              <a:rPr lang="zh-CN" altLang="en-US" sz="2400" dirty="0"/>
              <a:t>：</a:t>
            </a:r>
            <a:r>
              <a:rPr lang="en-US" altLang="zh-CN" sz="2400" dirty="0"/>
              <a:t>CY/NC	(Carry/No Carry)</a:t>
            </a:r>
            <a:endParaRPr lang="en-US" altLang="zh-CN" sz="2400" dirty="0"/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 -RBX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BX 0369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：</a:t>
            </a:r>
            <a:r>
              <a:rPr lang="en-US" altLang="zh-CN" dirty="0"/>
              <a:t>1234   	</a:t>
            </a:r>
            <a:endParaRPr lang="en-US" altLang="zh-CN" dirty="0"/>
          </a:p>
          <a:p>
            <a:pPr eaLnBrk="1" hangingPunct="1"/>
            <a:r>
              <a:rPr lang="en-US" altLang="zh-CN" dirty="0"/>
              <a:t>-RF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NV UP EI PL NZ NA PO NC  -CY ZR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则</a:t>
            </a:r>
            <a:r>
              <a:rPr lang="en-US" altLang="zh-CN" dirty="0"/>
              <a:t>NC</a:t>
            </a:r>
            <a:r>
              <a:rPr lang="zh-CN" altLang="en-US" dirty="0"/>
              <a:t>改为</a:t>
            </a:r>
            <a:r>
              <a:rPr lang="en-US" altLang="zh-CN" dirty="0"/>
              <a:t>CY</a:t>
            </a:r>
            <a:r>
              <a:rPr lang="zh-CN" altLang="en-US" dirty="0"/>
              <a:t>，</a:t>
            </a:r>
            <a:r>
              <a:rPr lang="en-US" altLang="zh-CN" dirty="0"/>
              <a:t>NZ</a:t>
            </a:r>
            <a:r>
              <a:rPr lang="zh-CN" altLang="en-US" dirty="0"/>
              <a:t>改</a:t>
            </a:r>
            <a:r>
              <a:rPr lang="en-US" altLang="zh-CN" dirty="0"/>
              <a:t>ZR(</a:t>
            </a:r>
            <a:r>
              <a:rPr lang="zh-CN" altLang="en-US" dirty="0"/>
              <a:t>次序无关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583613" cy="48450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 </a:t>
            </a:r>
            <a:r>
              <a:rPr lang="en-US" altLang="zh-CN" sz="2800" dirty="0"/>
              <a:t>2</a:t>
            </a:r>
            <a:r>
              <a:rPr lang="zh-CN" altLang="en-US" sz="2800" dirty="0"/>
              <a:t>、 </a:t>
            </a:r>
            <a:r>
              <a:rPr lang="en-US" altLang="zh-CN" sz="2800" dirty="0"/>
              <a:t>D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     显示指定范围的内存单元内容：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     </a:t>
            </a:r>
            <a:r>
              <a:rPr lang="en-US" altLang="zh-CN" sz="2800" dirty="0"/>
              <a:t>-D[[</a:t>
            </a:r>
            <a:r>
              <a:rPr lang="zh-CN" altLang="en-US" sz="2800" dirty="0"/>
              <a:t>段地址</a:t>
            </a:r>
            <a:r>
              <a:rPr lang="en-US" altLang="zh-CN" sz="2800" dirty="0"/>
              <a:t>:]</a:t>
            </a:r>
            <a:r>
              <a:rPr lang="zh-CN" altLang="en-US" sz="2800" dirty="0"/>
              <a:t>起始偏移 </a:t>
            </a:r>
            <a:r>
              <a:rPr lang="en-US" altLang="zh-CN" sz="2800" dirty="0"/>
              <a:t>[</a:t>
            </a:r>
            <a:r>
              <a:rPr lang="zh-CN" altLang="en-US" sz="2800" dirty="0"/>
              <a:t>终止偏移</a:t>
            </a:r>
            <a:r>
              <a:rPr lang="en-US" altLang="zh-CN" sz="2800" dirty="0"/>
              <a:t>]]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    -D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136C:0100  3C 3E 75 70 38 04 75 06-AC 26 FE 06 3C 04 E8 2E      &lt;&gt;up8.u..&amp;..&lt;...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136C:0110  FB 3C 3C 74 04 3C 0D 75-0D C6 05 0D 34 00 5B 13     .&lt;&lt;t.&lt;.u....4.[.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136C:0120  04 09 00 E9 C3 00 57 BF-E7 04 8B DF 32 D2 06 51      ......W.....2..Q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136C:0130  B9 04 01 AC 3C 0D 74 23-3C 22 75 05 80 F2 01 EB     ....&lt;.t#&lt;"u.....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/>
              <a:t>136C:0140  F2 0A D2 75 19 E8 FF FA-74 11 3A 06 1E D4 74 0B      ...u....t.:...t.</a:t>
            </a: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endParaRPr lang="en-US" altLang="zh-CN" sz="14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000" dirty="0"/>
              <a:t>   </a:t>
            </a:r>
            <a:endParaRPr lang="en-US" altLang="zh-CN" sz="1000" dirty="0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commondata" val="eyJoZGlkIjoiY2QwNGNiMGFiYzY2MDk4YzRjNTEzNmIyZWEyYTUyNTQifQ=="/>
</p:tagLst>
</file>

<file path=ppt/theme/theme1.xml><?xml version="1.0" encoding="utf-8"?>
<a:theme xmlns:a="http://schemas.openxmlformats.org/drawingml/2006/main" name="微机技术">
  <a:themeElements>
    <a:clrScheme name="微机技术 8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微机技术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技术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技术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技术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技术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技术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技术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技术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技术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Settings\tianzuwei\Application Data\Microsoft\Templates\微机技术.pot</Template>
  <TotalTime>0</TotalTime>
  <Words>3731</Words>
  <Application>WPS 演示</Application>
  <PresentationFormat>全屏显示(4:3)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Tahoma</vt:lpstr>
      <vt:lpstr>黑体</vt:lpstr>
      <vt:lpstr>Times New Roman</vt:lpstr>
      <vt:lpstr>微软雅黑</vt:lpstr>
      <vt:lpstr>Arial Unicode MS</vt:lpstr>
      <vt:lpstr>Calibri</vt:lpstr>
      <vt:lpstr>微机技术</vt:lpstr>
      <vt:lpstr>PowerPoint 演示文稿</vt:lpstr>
      <vt:lpstr>二、DEBUG程序的使用</vt:lpstr>
      <vt:lpstr>PowerPoint 演示文稿</vt:lpstr>
      <vt:lpstr>PowerPoint 演示文稿</vt:lpstr>
      <vt:lpstr>PowerPoint 演示文稿</vt:lpstr>
      <vt:lpstr>三、DEBUG命令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tianzuwei</dc:creator>
  <cp:lastModifiedBy>小影</cp:lastModifiedBy>
  <cp:revision>35</cp:revision>
  <dcterms:created xsi:type="dcterms:W3CDTF">2006-03-16T03:59:00Z</dcterms:created>
  <dcterms:modified xsi:type="dcterms:W3CDTF">2024-04-11T05:46:18Z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C46C69D9C0E743F19CFDF30DB4589A8A_12</vt:lpwstr>
  </property>
  <property fmtid="{D5CDD505-2E9C-101B-9397-08002B2CF9AE}" pid="3" name="KSOProductBuildVer">
    <vt:lpwstr>2052-12.1.0.16388</vt:lpwstr>
  </property>
</Properties>
</file>