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9513C-B8E3-4FAB-A8A1-75CBBB65C33E}" type="datetimeFigureOut">
              <a:rPr lang="en-US" smtClean="0"/>
              <a:t>01-May-21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3E15F-FC4C-4D2F-8DDB-8C3FF73E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5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US" altLang="en-US" noProof="0" smtClean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US" altLang="en-US" noProof="0" smtClean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B6A69797-2A58-4086-AA55-26186D9A9071}" type="datetime1">
              <a:rPr lang="en-US" smtClean="0"/>
              <a:t>01-May-21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87871C-8C6B-493D-ACCD-9C89C65E6B3F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8512C4-81E2-4C9B-9CBF-1773346CCCD2}" type="datetime1">
              <a:rPr lang="en-US" smtClean="0"/>
              <a:t>01-May-21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87871C-8C6B-493D-ACCD-9C89C65E6B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FB7188-1269-4D29-B0FD-E70B3C2E928A}" type="datetime1">
              <a:rPr lang="en-US" smtClean="0"/>
              <a:t>01-May-21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87871C-8C6B-493D-ACCD-9C89C65E6B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68971-969D-4C25-A729-08367EFAEA6C}" type="datetime1">
              <a:rPr lang="en-US" smtClean="0"/>
              <a:t>01-May-21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187871C-8C6B-493D-ACCD-9C89C65E6B3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D4D5F6-784D-4AC3-B030-8A0F3D1443E7}" type="datetime1">
              <a:rPr lang="en-US" smtClean="0"/>
              <a:t>01-May-21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87871C-8C6B-493D-ACCD-9C89C65E6B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439D0A-E6C5-4462-B8B4-1CB6F11CDC95}" type="datetime1">
              <a:rPr lang="en-US" smtClean="0"/>
              <a:t>01-May-21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87871C-8C6B-493D-ACCD-9C89C65E6B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E5B5B9-EA7E-4558-A10D-8FCD273262FC}" type="datetime1">
              <a:rPr lang="en-US" smtClean="0"/>
              <a:t>01-May-21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87871C-8C6B-493D-ACCD-9C89C65E6B3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44703A-E7EF-4C7D-93AD-78209A367E51}" type="datetime1">
              <a:rPr lang="en-US" smtClean="0"/>
              <a:t>01-May-21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87871C-8C6B-493D-ACCD-9C89C65E6B3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E613F2-071D-4F3E-A600-68FC46432185}" type="datetime1">
              <a:rPr lang="en-US" smtClean="0"/>
              <a:t>01-May-21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87871C-8C6B-493D-ACCD-9C89C65E6B3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1C8E7F-BB8F-4714-A017-D8BC0BF5B36C}" type="datetime1">
              <a:rPr lang="en-US" smtClean="0"/>
              <a:t>01-May-21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87871C-8C6B-493D-ACCD-9C89C65E6B3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F0239E-E277-4A43-827C-6EECE40F01C4}" type="datetime1">
              <a:rPr lang="en-US" smtClean="0"/>
              <a:t>01-May-21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87871C-8C6B-493D-ACCD-9C89C65E6B3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B2552D-A22A-4D39-ABAA-8395E33FC00C}" type="datetime1">
              <a:rPr lang="en-US" smtClean="0"/>
              <a:t>01-May-21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87871C-8C6B-493D-ACCD-9C89C65E6B3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FE306AF2-D1E7-4FC6-BC2A-D3270491049E}" type="datetime1">
              <a:rPr lang="en-US" smtClean="0"/>
              <a:t>01-May-21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187871C-8C6B-493D-ACCD-9C89C65E6B3F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tstrapcdn.com/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187871C-8C6B-493D-ACCD-9C89C65E6B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8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bootstrap provides classes to style of HTML tables. </a:t>
            </a:r>
            <a:endParaRPr lang="en-US" sz="2400" dirty="0" smtClean="0"/>
          </a:p>
          <a:p>
            <a:r>
              <a:rPr lang="en-US" sz="2400" dirty="0" smtClean="0"/>
              <a:t>To </a:t>
            </a:r>
            <a:r>
              <a:rPr lang="en-US" sz="2400" dirty="0"/>
              <a:t>change the default style of HTML table, add bootstrap .table class to the &lt;table&gt; element. </a:t>
            </a:r>
            <a:endParaRPr lang="en-US" sz="2400" dirty="0" smtClean="0"/>
          </a:p>
          <a:p>
            <a:r>
              <a:rPr lang="en-US" sz="2400" dirty="0" smtClean="0"/>
              <a:t>Bootstrap </a:t>
            </a:r>
            <a:r>
              <a:rPr lang="en-US" sz="2400" dirty="0"/>
              <a:t>table classes used to create striped table </a:t>
            </a:r>
            <a:r>
              <a:rPr lang="en-US" sz="2400" dirty="0" smtClean="0"/>
              <a:t>rows</a:t>
            </a:r>
            <a:r>
              <a:rPr lang="en-US" sz="2400" dirty="0"/>
              <a:t>, add borders to the cell and the tables, add the colors to the table rows, table headers and also allow us to differentiate handover rows,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871C-8C6B-493D-ACCD-9C89C65E6B3F}" type="slidenum">
              <a:rPr lang="en-US" smtClean="0"/>
              <a:t>10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495800"/>
            <a:ext cx="3429000" cy="1897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195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19263"/>
            <a:ext cx="8686800" cy="4411662"/>
          </a:xfrm>
        </p:spPr>
        <p:txBody>
          <a:bodyPr/>
          <a:lstStyle/>
          <a:p>
            <a:r>
              <a:rPr lang="en-US" sz="2100" dirty="0"/>
              <a:t>The following classes are used with .table class like </a:t>
            </a: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en-US" sz="2100" dirty="0" smtClean="0"/>
              <a:t>&lt;</a:t>
            </a:r>
            <a:r>
              <a:rPr lang="en-US" sz="2100" dirty="0"/>
              <a:t>table class="table [class-name]"&gt; to add styles to the table:</a:t>
            </a:r>
          </a:p>
          <a:p>
            <a:r>
              <a:rPr lang="en-US" sz="2100" b="1" dirty="0">
                <a:solidFill>
                  <a:srgbClr val="FF0000"/>
                </a:solidFill>
              </a:rPr>
              <a:t>.table-dark </a:t>
            </a:r>
            <a:r>
              <a:rPr lang="en-US" sz="2100" dirty="0"/>
              <a:t>- used to get a dark background table with the light text.</a:t>
            </a:r>
          </a:p>
          <a:p>
            <a:r>
              <a:rPr lang="en-US" sz="2100" b="1" dirty="0">
                <a:solidFill>
                  <a:srgbClr val="FF0000"/>
                </a:solidFill>
              </a:rPr>
              <a:t>.table-bordered </a:t>
            </a:r>
            <a:r>
              <a:rPr lang="en-US" sz="2100" dirty="0"/>
              <a:t>- adds the border on all sides of the table and cells.</a:t>
            </a:r>
          </a:p>
          <a:p>
            <a:r>
              <a:rPr lang="en-US" sz="2100" b="1" dirty="0">
                <a:solidFill>
                  <a:srgbClr val="FF0000"/>
                </a:solidFill>
              </a:rPr>
              <a:t>.table-striped </a:t>
            </a:r>
            <a:r>
              <a:rPr lang="en-US" sz="2100" dirty="0"/>
              <a:t>- used to add zebra-stripes table rows.</a:t>
            </a:r>
          </a:p>
          <a:p>
            <a:r>
              <a:rPr lang="en-US" sz="2100" b="1" dirty="0">
                <a:solidFill>
                  <a:srgbClr val="FF0000"/>
                </a:solidFill>
              </a:rPr>
              <a:t>.table-hover </a:t>
            </a:r>
            <a:r>
              <a:rPr lang="en-US" sz="2100" dirty="0"/>
              <a:t>- applies the hover effect to the table rows and cells, </a:t>
            </a:r>
            <a:r>
              <a:rPr lang="en-US" sz="2100" dirty="0" err="1"/>
              <a:t>i.e</a:t>
            </a:r>
            <a:r>
              <a:rPr lang="en-US" sz="2100" dirty="0"/>
              <a:t>, you will get grey background when a cursor rolls over a cell or a row.</a:t>
            </a:r>
          </a:p>
          <a:p>
            <a:r>
              <a:rPr lang="en-US" sz="2100" b="1" dirty="0">
                <a:solidFill>
                  <a:srgbClr val="FF0000"/>
                </a:solidFill>
              </a:rPr>
              <a:t>.</a:t>
            </a:r>
            <a:r>
              <a:rPr lang="en-US" sz="2100" b="1" dirty="0" err="1">
                <a:solidFill>
                  <a:srgbClr val="FF0000"/>
                </a:solidFill>
              </a:rPr>
              <a:t>thead</a:t>
            </a:r>
            <a:r>
              <a:rPr lang="en-US" sz="2100" b="1" dirty="0">
                <a:solidFill>
                  <a:srgbClr val="FF0000"/>
                </a:solidFill>
              </a:rPr>
              <a:t>-light </a:t>
            </a:r>
            <a:r>
              <a:rPr lang="en-US" sz="2100" dirty="0"/>
              <a:t>- used within &lt;</a:t>
            </a:r>
            <a:r>
              <a:rPr lang="en-US" sz="2100" dirty="0" err="1"/>
              <a:t>thead</a:t>
            </a:r>
            <a:r>
              <a:rPr lang="en-US" sz="2100" dirty="0"/>
              <a:t>&gt;, it makes the table header to appear light.</a:t>
            </a:r>
          </a:p>
          <a:p>
            <a:r>
              <a:rPr lang="en-US" sz="2100" b="1" dirty="0">
                <a:solidFill>
                  <a:srgbClr val="FF0000"/>
                </a:solidFill>
              </a:rPr>
              <a:t>.</a:t>
            </a:r>
            <a:r>
              <a:rPr lang="en-US" sz="2100" b="1" dirty="0" err="1">
                <a:solidFill>
                  <a:srgbClr val="FF0000"/>
                </a:solidFill>
              </a:rPr>
              <a:t>thead</a:t>
            </a:r>
            <a:r>
              <a:rPr lang="en-US" sz="2100" b="1" dirty="0">
                <a:solidFill>
                  <a:srgbClr val="FF0000"/>
                </a:solidFill>
              </a:rPr>
              <a:t>- dark </a:t>
            </a:r>
            <a:r>
              <a:rPr lang="en-US" sz="2100" dirty="0"/>
              <a:t>- used within &lt;</a:t>
            </a:r>
            <a:r>
              <a:rPr lang="en-US" sz="2100" dirty="0" err="1"/>
              <a:t>thead</a:t>
            </a:r>
            <a:r>
              <a:rPr lang="en-US" sz="2100" dirty="0"/>
              <a:t>&gt;, it makes the table header to appear dark gray.</a:t>
            </a:r>
          </a:p>
          <a:p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871C-8C6B-493D-ACCD-9C89C65E6B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99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/>
              <a:t>Contextual classes</a:t>
            </a:r>
            <a:r>
              <a:rPr lang="en-US" sz="2400" dirty="0"/>
              <a:t> is used to color the table rows &lt;</a:t>
            </a:r>
            <a:r>
              <a:rPr lang="en-US" sz="2400" dirty="0" err="1"/>
              <a:t>tr</a:t>
            </a:r>
            <a:r>
              <a:rPr lang="en-US" sz="2400" dirty="0"/>
              <a:t>&gt; and cells &lt;td&gt; individually. </a:t>
            </a:r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/>
              <a:t>can used these contextual classes in &lt;</a:t>
            </a:r>
            <a:r>
              <a:rPr lang="en-US" sz="2400" dirty="0" err="1"/>
              <a:t>tr</a:t>
            </a:r>
            <a:r>
              <a:rPr lang="en-US" sz="2400" dirty="0"/>
              <a:t>&gt; and &lt;</a:t>
            </a:r>
            <a:r>
              <a:rPr lang="en-US" sz="2400" dirty="0" err="1"/>
              <a:t>tr</a:t>
            </a:r>
            <a:r>
              <a:rPr lang="en-US" sz="2400" dirty="0"/>
              <a:t>&gt; of the &lt;table&gt; element: </a:t>
            </a:r>
            <a:endParaRPr lang="en-US" sz="2400" dirty="0" smtClean="0"/>
          </a:p>
          <a:p>
            <a:r>
              <a:rPr lang="en-US" sz="2400" dirty="0" smtClean="0"/>
              <a:t>.</a:t>
            </a:r>
            <a:r>
              <a:rPr lang="en-US" sz="2400" dirty="0"/>
              <a:t>table-warning, .table-primary, .table-info, .table-success, .table-danger, .table-active, .table-light, .table-secondary and .table-dark. </a:t>
            </a:r>
            <a:endParaRPr lang="en-US" sz="2400" dirty="0" smtClean="0"/>
          </a:p>
          <a:p>
            <a:r>
              <a:rPr lang="en-US" sz="2400" dirty="0" smtClean="0"/>
              <a:t>(</a:t>
            </a:r>
            <a:r>
              <a:rPr lang="en-US" sz="2400" dirty="0"/>
              <a:t>for example: &lt;</a:t>
            </a:r>
            <a:r>
              <a:rPr lang="en-US" sz="2400" dirty="0" err="1"/>
              <a:t>tr</a:t>
            </a:r>
            <a:r>
              <a:rPr lang="en-US" sz="2400" dirty="0"/>
              <a:t> class="table-primary"&gt;).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871C-8C6B-493D-ACCD-9C89C65E6B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77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Bootstrap alerts provide the contextual feedback messages for user actions on the page. </a:t>
            </a:r>
            <a:endParaRPr lang="en-US" sz="2400" dirty="0" smtClean="0"/>
          </a:p>
          <a:p>
            <a:r>
              <a:rPr lang="en-US" sz="2400" dirty="0" smtClean="0"/>
              <a:t>Alert </a:t>
            </a:r>
            <a:r>
              <a:rPr lang="en-US" sz="2400" dirty="0"/>
              <a:t>boxes contain text that needs the user's attention.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.alert class is display the alert message on website.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.alert class is used as base class then followed by contextual classes </a:t>
            </a:r>
            <a:endParaRPr lang="en-US" sz="2400" dirty="0" smtClean="0"/>
          </a:p>
          <a:p>
            <a:r>
              <a:rPr lang="en-US" sz="2400" dirty="0"/>
              <a:t>The contextual alert classes are: </a:t>
            </a:r>
            <a:endParaRPr lang="en-US" sz="2400" dirty="0" smtClean="0"/>
          </a:p>
          <a:p>
            <a:r>
              <a:rPr lang="en-US" sz="2200" dirty="0" smtClean="0"/>
              <a:t>.</a:t>
            </a:r>
            <a:r>
              <a:rPr lang="en-US" sz="2200" dirty="0"/>
              <a:t>alert-success, .alert-info, .alert-warning, .alert-danger,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.</a:t>
            </a:r>
            <a:r>
              <a:rPr lang="en-US" sz="2200" dirty="0"/>
              <a:t>alert-primary, .alert-secondary, .alert-light and .alert-dark.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871C-8C6B-493D-ACCD-9C89C65E6B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13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We </a:t>
            </a:r>
            <a:r>
              <a:rPr lang="en-US" sz="2200" dirty="0"/>
              <a:t>can dismiss/close any alert messages by using .alert-dismissible class. </a:t>
            </a:r>
            <a:endParaRPr lang="en-US" sz="2200" dirty="0" smtClean="0"/>
          </a:p>
          <a:p>
            <a:r>
              <a:rPr lang="en-US" sz="2200" dirty="0" smtClean="0"/>
              <a:t>We </a:t>
            </a:r>
            <a:r>
              <a:rPr lang="en-US" sz="2200" dirty="0"/>
              <a:t>can animate alerts when dismissing by using .fade and .show classes. Just add the data-dismiss="alert" attribute and class = "close" attribute to the &lt;button&gt; element to close the alert message boxes.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871C-8C6B-493D-ACCD-9C89C65E6B3F}" type="slidenum">
              <a:rPr lang="en-US" smtClean="0"/>
              <a:t>14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38600"/>
            <a:ext cx="844769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1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Bootstrap forms allow us to create elegant forms on the website. </a:t>
            </a:r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/>
              <a:t>can style the all textual form controls like input, select, </a:t>
            </a:r>
            <a:r>
              <a:rPr lang="en-US" sz="2400" dirty="0" err="1"/>
              <a:t>textarea</a:t>
            </a:r>
            <a:r>
              <a:rPr lang="en-US" sz="2400" dirty="0"/>
              <a:t>, etc., by using .form-control class. </a:t>
            </a:r>
            <a:endParaRPr lang="en-US" sz="2400" dirty="0" smtClean="0"/>
          </a:p>
          <a:p>
            <a:r>
              <a:rPr lang="en-US" sz="2400" dirty="0" smtClean="0"/>
              <a:t>There </a:t>
            </a:r>
            <a:r>
              <a:rPr lang="en-US" sz="2400" dirty="0"/>
              <a:t>are 3 different types of form layout </a:t>
            </a:r>
            <a:r>
              <a:rPr lang="en-US" sz="2400" dirty="0" smtClean="0"/>
              <a:t>– </a:t>
            </a:r>
          </a:p>
          <a:p>
            <a:pPr lvl="1"/>
            <a:r>
              <a:rPr lang="en-US" sz="2000" dirty="0" smtClean="0"/>
              <a:t>Vertical </a:t>
            </a:r>
            <a:r>
              <a:rPr lang="en-US" sz="2000" dirty="0"/>
              <a:t>Form </a:t>
            </a:r>
            <a:r>
              <a:rPr lang="en-US" sz="2000" dirty="0" smtClean="0"/>
              <a:t>layout</a:t>
            </a:r>
          </a:p>
          <a:p>
            <a:pPr lvl="1"/>
            <a:r>
              <a:rPr lang="en-US" sz="2000" dirty="0" smtClean="0"/>
              <a:t>Horizontal </a:t>
            </a:r>
            <a:r>
              <a:rPr lang="en-US" sz="2000" dirty="0"/>
              <a:t>Form </a:t>
            </a:r>
            <a:r>
              <a:rPr lang="en-US" sz="2000" dirty="0" smtClean="0"/>
              <a:t>layout</a:t>
            </a:r>
          </a:p>
          <a:p>
            <a:pPr lvl="1"/>
            <a:r>
              <a:rPr lang="en-US" sz="2000" dirty="0" smtClean="0"/>
              <a:t>Inline </a:t>
            </a:r>
            <a:r>
              <a:rPr lang="en-US" sz="2000" dirty="0"/>
              <a:t>Form layout.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871C-8C6B-493D-ACCD-9C89C65E6B3F}" type="slidenum">
              <a:rPr lang="en-US" smtClean="0"/>
              <a:t>15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876800"/>
            <a:ext cx="6248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97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solidFill>
                  <a:srgbClr val="FF0000"/>
                </a:solidFill>
              </a:rPr>
              <a:t>Vertical Form Layout </a:t>
            </a:r>
            <a:r>
              <a:rPr lang="en-US" sz="2200" dirty="0"/>
              <a:t>- This is a default </a:t>
            </a:r>
            <a:r>
              <a:rPr lang="en-US" sz="2200" dirty="0" err="1"/>
              <a:t>default</a:t>
            </a:r>
            <a:r>
              <a:rPr lang="en-US" sz="2200" dirty="0"/>
              <a:t> form layout provided by Bootstrap.</a:t>
            </a:r>
          </a:p>
          <a:p>
            <a:r>
              <a:rPr lang="en-US" sz="2200" dirty="0">
                <a:solidFill>
                  <a:srgbClr val="FF0000"/>
                </a:solidFill>
              </a:rPr>
              <a:t>Horizontal Form Layout </a:t>
            </a:r>
            <a:r>
              <a:rPr lang="en-US" sz="2200" dirty="0"/>
              <a:t>- In this layout, labels and form controls are aligned side-by-side by using the Bootstrap grid classes. The .row class and the .col-*-* grid classes used on the form groups to define the width of the layout. Also, to center them vertically we use .col-form-label on the &lt;label&gt;elements.</a:t>
            </a:r>
          </a:p>
          <a:p>
            <a:r>
              <a:rPr lang="en-US" sz="2200" dirty="0">
                <a:solidFill>
                  <a:srgbClr val="FF0000"/>
                </a:solidFill>
              </a:rPr>
              <a:t>Inline Form layout </a:t>
            </a:r>
            <a:r>
              <a:rPr lang="en-US" sz="2200" dirty="0"/>
              <a:t>- In this layout, a series of labels, form controls, and buttons are displayed in a single horizontal row. The .form-inline class is used within </a:t>
            </a:r>
            <a:r>
              <a:rPr lang="en-US" sz="2200" dirty="0" smtClean="0"/>
              <a:t>&lt;form&gt; </a:t>
            </a:r>
            <a:r>
              <a:rPr lang="en-US" sz="2200" dirty="0"/>
              <a:t>element to create inline form layout.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871C-8C6B-493D-ACCD-9C89C65E6B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4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Bootstrap includes several button styles in which each styles serves a semantic purpose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.</a:t>
            </a:r>
            <a:r>
              <a:rPr lang="en-US" sz="2400" dirty="0" err="1"/>
              <a:t>btn</a:t>
            </a:r>
            <a:r>
              <a:rPr lang="en-US" sz="2400" dirty="0"/>
              <a:t> classes are designed to be used with the &lt;button&gt;, &lt;a&gt; and &lt;input&gt; element.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contextual classes used with the .</a:t>
            </a:r>
            <a:r>
              <a:rPr lang="en-US" sz="2400" dirty="0" err="1"/>
              <a:t>btn</a:t>
            </a:r>
            <a:r>
              <a:rPr lang="en-US" sz="2400" dirty="0"/>
              <a:t> classes are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btn</a:t>
            </a:r>
            <a:r>
              <a:rPr lang="en-US" sz="2400" dirty="0" smtClean="0"/>
              <a:t>-primary</a:t>
            </a:r>
            <a:r>
              <a:rPr lang="en-US" sz="2400" dirty="0"/>
              <a:t>, </a:t>
            </a:r>
            <a:r>
              <a:rPr lang="en-US" sz="2400" dirty="0" err="1"/>
              <a:t>btn</a:t>
            </a:r>
            <a:r>
              <a:rPr lang="en-US" sz="2400" dirty="0"/>
              <a:t>-secondary, </a:t>
            </a:r>
            <a:r>
              <a:rPr lang="en-US" sz="2400" dirty="0" err="1"/>
              <a:t>btn</a:t>
            </a:r>
            <a:r>
              <a:rPr lang="en-US" sz="2400" dirty="0"/>
              <a:t>-success, </a:t>
            </a:r>
            <a:r>
              <a:rPr lang="en-US" sz="2400" dirty="0" err="1"/>
              <a:t>btn</a:t>
            </a:r>
            <a:r>
              <a:rPr lang="en-US" sz="2400" dirty="0"/>
              <a:t>-danger, </a:t>
            </a:r>
            <a:r>
              <a:rPr lang="en-US" sz="2400" dirty="0" err="1"/>
              <a:t>btn</a:t>
            </a:r>
            <a:r>
              <a:rPr lang="en-US" sz="2400" dirty="0"/>
              <a:t>-warning, </a:t>
            </a:r>
            <a:r>
              <a:rPr lang="en-US" sz="2400" dirty="0" err="1"/>
              <a:t>btn</a:t>
            </a:r>
            <a:r>
              <a:rPr lang="en-US" sz="2400" dirty="0"/>
              <a:t>-info, </a:t>
            </a:r>
            <a:r>
              <a:rPr lang="en-US" sz="2400" dirty="0" err="1"/>
              <a:t>btn</a:t>
            </a:r>
            <a:r>
              <a:rPr lang="en-US" sz="2400" dirty="0"/>
              <a:t>-dark, </a:t>
            </a:r>
            <a:r>
              <a:rPr lang="en-US" sz="2400" dirty="0" err="1"/>
              <a:t>btn</a:t>
            </a:r>
            <a:r>
              <a:rPr lang="en-US" sz="2400" dirty="0"/>
              <a:t>-light, and </a:t>
            </a:r>
            <a:r>
              <a:rPr lang="en-US" sz="2400" dirty="0" err="1"/>
              <a:t>btn</a:t>
            </a:r>
            <a:r>
              <a:rPr lang="en-US" sz="2400" dirty="0"/>
              <a:t>-link. 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871C-8C6B-493D-ACCD-9C89C65E6B3F}" type="slidenum">
              <a:rPr lang="en-US" smtClean="0"/>
              <a:t>17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53116"/>
            <a:ext cx="8551506" cy="1214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6206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When using button classes on &lt;a&gt; elements, we should use role="button" attribute to convey the purpose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The </a:t>
            </a:r>
            <a:r>
              <a:rPr lang="en-US" sz="2200" dirty="0"/>
              <a:t>.</a:t>
            </a:r>
            <a:r>
              <a:rPr lang="en-US" sz="2200" dirty="0" err="1"/>
              <a:t>btn</a:t>
            </a:r>
            <a:r>
              <a:rPr lang="en-US" sz="2200" dirty="0"/>
              <a:t>-outline-* used to remove all background colors on any button.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.</a:t>
            </a:r>
            <a:r>
              <a:rPr lang="en-US" sz="2200" dirty="0" err="1"/>
              <a:t>btn-lg</a:t>
            </a:r>
            <a:r>
              <a:rPr lang="en-US" sz="2200" dirty="0"/>
              <a:t> </a:t>
            </a:r>
            <a:r>
              <a:rPr lang="en-US" sz="2200" dirty="0" err="1"/>
              <a:t>or.btn-sm</a:t>
            </a:r>
            <a:r>
              <a:rPr lang="en-US" sz="2200" dirty="0"/>
              <a:t> classes are used to create larger and smaller buttons.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.active and .disabled class are used to represent the active and disabled state programmatically.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871C-8C6B-493D-ACCD-9C89C65E6B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89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</a:t>
            </a:r>
            <a:r>
              <a:rPr lang="en-US" dirty="0" err="1"/>
              <a:t>Navbar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Bootstrap allows us to create a responsive navigation header that includes support for navigation, branding, collapse plugin and more. </a:t>
            </a:r>
            <a:endParaRPr lang="en-US" sz="2600" dirty="0" smtClean="0"/>
          </a:p>
          <a:p>
            <a:r>
              <a:rPr lang="en-US" sz="2600" dirty="0" err="1" smtClean="0"/>
              <a:t>Navbars</a:t>
            </a:r>
            <a:r>
              <a:rPr lang="en-US" sz="2600" dirty="0" smtClean="0"/>
              <a:t> </a:t>
            </a:r>
            <a:r>
              <a:rPr lang="en-US" sz="2600" dirty="0"/>
              <a:t>require a wrapping .</a:t>
            </a:r>
            <a:r>
              <a:rPr lang="en-US" sz="2600" dirty="0" err="1"/>
              <a:t>navbar</a:t>
            </a:r>
            <a:r>
              <a:rPr lang="en-US" sz="2600" dirty="0"/>
              <a:t> with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.</a:t>
            </a:r>
            <a:r>
              <a:rPr lang="en-US" sz="2600" dirty="0" err="1"/>
              <a:t>navbar</a:t>
            </a:r>
            <a:r>
              <a:rPr lang="en-US" sz="2600" dirty="0"/>
              <a:t>-expand{-</a:t>
            </a:r>
            <a:r>
              <a:rPr lang="en-US" sz="2600" dirty="0" err="1"/>
              <a:t>sm</a:t>
            </a:r>
            <a:r>
              <a:rPr lang="en-US" sz="2600" dirty="0"/>
              <a:t>|-md|-</a:t>
            </a:r>
            <a:r>
              <a:rPr lang="en-US" sz="2600" dirty="0" err="1"/>
              <a:t>lg</a:t>
            </a:r>
            <a:r>
              <a:rPr lang="en-US" sz="2600" dirty="0"/>
              <a:t>|-xl} for responsive collapsing and color scheme classes.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871C-8C6B-493D-ACCD-9C89C65E6B3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2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Bootstrap is an open-source framework and mobile-first approach for developing responsive websites.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a front-end framework programmed to support both HTML5 and CSS3.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comprises the list of components such as Typography, Code, Table, Forms, Button, Images, Icons, etc.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responsive website is a website that automatically adjusts the screen size and looks good on all devices, from smartphones to a desktop.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easy to use, saves time and customizable. </a:t>
            </a:r>
            <a:endParaRPr lang="en-US" sz="2400" dirty="0" smtClean="0"/>
          </a:p>
          <a:p>
            <a:r>
              <a:rPr lang="en-US" sz="2400" dirty="0" smtClean="0"/>
              <a:t>Bootstrap </a:t>
            </a:r>
            <a:r>
              <a:rPr lang="en-US" sz="2400" dirty="0"/>
              <a:t>4 is the newest version of Bootstrap.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871C-8C6B-493D-ACCD-9C89C65E6B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</a:t>
            </a:r>
            <a:r>
              <a:rPr lang="en-US" dirty="0" err="1"/>
              <a:t>Navbar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Some of the </a:t>
            </a:r>
            <a:r>
              <a:rPr lang="en-US" sz="2400" dirty="0" err="1"/>
              <a:t>navbars</a:t>
            </a:r>
            <a:r>
              <a:rPr lang="en-US" sz="2400" dirty="0"/>
              <a:t> sub-components are listed below with their purposes.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.</a:t>
            </a:r>
            <a:r>
              <a:rPr lang="en-US" sz="2400" dirty="0" err="1">
                <a:solidFill>
                  <a:srgbClr val="FF0000"/>
                </a:solidFill>
              </a:rPr>
              <a:t>navbar</a:t>
            </a:r>
            <a:r>
              <a:rPr lang="en-US" sz="2400" dirty="0">
                <a:solidFill>
                  <a:srgbClr val="FF0000"/>
                </a:solidFill>
              </a:rPr>
              <a:t>-brand </a:t>
            </a:r>
            <a:r>
              <a:rPr lang="en-US" sz="2400" dirty="0"/>
              <a:t>- used with most elements that contain the name of the company, product, or project.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navbar-toggler</a:t>
            </a:r>
            <a:r>
              <a:rPr lang="en-US" sz="2400" dirty="0"/>
              <a:t> - used for collapse plugin and other navigation toggling behaviors (allows to change the position on mobile devices)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.form-inline </a:t>
            </a:r>
            <a:r>
              <a:rPr lang="en-US" sz="2400" dirty="0"/>
              <a:t>- used with any form-controls and actions.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.</a:t>
            </a:r>
            <a:r>
              <a:rPr lang="en-US" sz="2400" dirty="0" err="1">
                <a:solidFill>
                  <a:srgbClr val="FF0000"/>
                </a:solidFill>
              </a:rPr>
              <a:t>navbar</a:t>
            </a:r>
            <a:r>
              <a:rPr lang="en-US" sz="2400" dirty="0">
                <a:solidFill>
                  <a:srgbClr val="FF0000"/>
                </a:solidFill>
              </a:rPr>
              <a:t>-text </a:t>
            </a:r>
            <a:r>
              <a:rPr lang="en-US" sz="2400" dirty="0"/>
              <a:t>- used to align the text vertically also makes it centered.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.</a:t>
            </a:r>
            <a:r>
              <a:rPr lang="en-US" sz="2400" dirty="0" err="1">
                <a:solidFill>
                  <a:srgbClr val="FF0000"/>
                </a:solidFill>
              </a:rPr>
              <a:t>collapse.navbar</a:t>
            </a:r>
            <a:r>
              <a:rPr lang="en-US" sz="2400" dirty="0">
                <a:solidFill>
                  <a:srgbClr val="FF0000"/>
                </a:solidFill>
              </a:rPr>
              <a:t>-collapse </a:t>
            </a:r>
            <a:r>
              <a:rPr lang="en-US" sz="2400" dirty="0"/>
              <a:t>- used for grouping and hiding </a:t>
            </a:r>
            <a:r>
              <a:rPr lang="en-US" sz="2400" dirty="0" err="1"/>
              <a:t>navbar</a:t>
            </a:r>
            <a:r>
              <a:rPr lang="en-US" sz="2400" dirty="0"/>
              <a:t> contents depending upon the screen resolution.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871C-8C6B-493D-ACCD-9C89C65E6B3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25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Bootstrap provides color utility classes that support for styling links with hover states.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Text color </a:t>
            </a:r>
            <a:r>
              <a:rPr lang="en-US" sz="2200" dirty="0"/>
              <a:t>- used to set the color for text of an element.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contextual text color classes are </a:t>
            </a:r>
            <a:endParaRPr lang="en-US" sz="2200" dirty="0" smtClean="0"/>
          </a:p>
          <a:p>
            <a:r>
              <a:rPr lang="en-US" sz="2200" dirty="0" smtClean="0"/>
              <a:t>.</a:t>
            </a:r>
            <a:r>
              <a:rPr lang="en-US" sz="2200" dirty="0"/>
              <a:t>text-muted, .text-primary, .text-success, .text-info, .text-warning, .text-danger, .text-secondary, .text-white, .text-dark, .text-body, and .text-light.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Background color </a:t>
            </a:r>
            <a:r>
              <a:rPr lang="en-US" sz="2200" dirty="0"/>
              <a:t>- used to set the background color for an element.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contextual background color classes are similar to the contextual text color classes, here we use .</a:t>
            </a:r>
            <a:r>
              <a:rPr lang="en-US" sz="2200" dirty="0" err="1"/>
              <a:t>bg</a:t>
            </a:r>
            <a:r>
              <a:rPr lang="en-US" sz="2200" dirty="0"/>
              <a:t>-* instead of text-*.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871C-8C6B-493D-ACCD-9C89C65E6B3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69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Colors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871C-8C6B-493D-ACCD-9C89C65E6B3F}" type="slidenum">
              <a:rPr lang="en-US" smtClean="0"/>
              <a:t>22</a:t>
            </a:fld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905000"/>
            <a:ext cx="7086600" cy="3300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70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Download Bootstrap?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There are two ways to download and start using Bootstrap for our website:</a:t>
            </a:r>
          </a:p>
          <a:p>
            <a:r>
              <a:rPr lang="en-US" sz="2600" dirty="0"/>
              <a:t>Download Bootstrap 4 - You can download the bootstrap from </a:t>
            </a:r>
            <a:r>
              <a:rPr lang="en-US" sz="2600" dirty="0">
                <a:hlinkClick r:id="rId2"/>
              </a:rPr>
              <a:t>getbootstrap.com</a:t>
            </a:r>
            <a:r>
              <a:rPr lang="en-US" sz="2600" dirty="0"/>
              <a:t>.</a:t>
            </a:r>
          </a:p>
          <a:p>
            <a:r>
              <a:rPr lang="en-US" sz="2600" dirty="0"/>
              <a:t>Include Bootstrap from a CDN - You can skip the download with </a:t>
            </a:r>
            <a:r>
              <a:rPr lang="en-US" sz="2600" dirty="0" err="1">
                <a:hlinkClick r:id="rId3"/>
              </a:rPr>
              <a:t>BootstrapCDN</a:t>
            </a:r>
            <a:r>
              <a:rPr lang="en-US" sz="2600" dirty="0"/>
              <a:t> by copying the links and paste it in the head section of the html code.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871C-8C6B-493D-ACCD-9C89C65E6B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3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grid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Bootstrap grid system consists of series of containers, rows, and columns to layout and align content.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creates a responsive layout and built with grid and </a:t>
            </a:r>
            <a:r>
              <a:rPr lang="en-US" sz="2400" dirty="0" err="1"/>
              <a:t>flexboxes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Bootstrap </a:t>
            </a:r>
            <a:r>
              <a:rPr lang="en-US" sz="2400" dirty="0"/>
              <a:t>classifies the screen sizes ranging from extra small to extra large based on the pixels.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transition between the various screen sizes is known as breakpoints. </a:t>
            </a:r>
            <a:endParaRPr lang="en-US" sz="2400" dirty="0" smtClean="0"/>
          </a:p>
          <a:p>
            <a:r>
              <a:rPr lang="en-US" sz="2400" dirty="0" smtClean="0"/>
              <a:t>Bootstrap </a:t>
            </a:r>
            <a:r>
              <a:rPr lang="en-US" sz="2400" dirty="0"/>
              <a:t>grid system provides a set of responsive classes to specify the screen 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871C-8C6B-493D-ACCD-9C89C65E6B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4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19263"/>
            <a:ext cx="8915400" cy="4411662"/>
          </a:xfrm>
        </p:spPr>
        <p:txBody>
          <a:bodyPr/>
          <a:lstStyle/>
          <a:p>
            <a:r>
              <a:rPr lang="en-US" sz="2200" dirty="0"/>
              <a:t>Containers are the basic layout elements used to wrap the content in the website. </a:t>
            </a:r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container is the root of the Bootstrap 4 grid system which consists of all the elements and controls the layout width of a page.</a:t>
            </a:r>
          </a:p>
          <a:p>
            <a:r>
              <a:rPr lang="en-US" sz="2200" dirty="0"/>
              <a:t>Bootstrap provides two container classes:</a:t>
            </a:r>
          </a:p>
          <a:p>
            <a:pPr lvl="1"/>
            <a:r>
              <a:rPr lang="en-US" sz="2000" dirty="0"/>
              <a:t>.container - used to provide the responsive fixed width container</a:t>
            </a:r>
          </a:p>
          <a:p>
            <a:pPr lvl="1"/>
            <a:r>
              <a:rPr lang="en-US" sz="2000" dirty="0"/>
              <a:t>.container-fluid - used to provides a full-width container that spans the entire width of the viewport.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871C-8C6B-493D-ACCD-9C89C65E6B3F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214" y="4800600"/>
            <a:ext cx="574557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783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Bootstrap rows are horizontal slices of the screen. </a:t>
            </a:r>
            <a:endParaRPr lang="en-US" sz="2400" dirty="0" smtClean="0"/>
          </a:p>
          <a:p>
            <a:r>
              <a:rPr lang="en-US" sz="2400" dirty="0" smtClean="0"/>
              <a:t>They </a:t>
            </a:r>
            <a:r>
              <a:rPr lang="en-US" sz="2400" dirty="0"/>
              <a:t>are only used for containing columns or a wrapper for columns. </a:t>
            </a:r>
            <a:endParaRPr lang="en-US" sz="2400" dirty="0" smtClean="0"/>
          </a:p>
          <a:p>
            <a:r>
              <a:rPr lang="en-US" sz="2400" dirty="0" smtClean="0"/>
              <a:t>They </a:t>
            </a:r>
            <a:r>
              <a:rPr lang="en-US" sz="2400" dirty="0"/>
              <a:t>have to be placed in containers to avoid the horizontal scroll on the page.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bootstrap columns should be children for the row, to align properly. .row class is used to create the rows inside the container.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871C-8C6B-493D-ACCD-9C89C65E6B3F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774" y="5029200"/>
            <a:ext cx="2895600" cy="1408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212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r>
              <a:rPr lang="en-US" sz="2400" dirty="0"/>
              <a:t>.col class sets the width for the column dynamically that means we can set the width of each column in a row. </a:t>
            </a:r>
            <a:endParaRPr lang="en-US" sz="2400" dirty="0" smtClean="0"/>
          </a:p>
          <a:p>
            <a:r>
              <a:rPr lang="en-US" sz="2400" dirty="0" smtClean="0"/>
              <a:t>Grid </a:t>
            </a:r>
            <a:r>
              <a:rPr lang="en-US" sz="2400" dirty="0"/>
              <a:t>system supports a maximum of 12 columns in a row and anything after that will be shifted to a next row.</a:t>
            </a:r>
          </a:p>
          <a:p>
            <a:r>
              <a:rPr lang="en-US" sz="2400" dirty="0"/>
              <a:t>You can set the size for the column (ranging from 1 to 12). </a:t>
            </a:r>
            <a:endParaRPr lang="en-US" sz="2400" dirty="0" smtClean="0"/>
          </a:p>
          <a:p>
            <a:r>
              <a:rPr lang="en-US" sz="2400" i="1" dirty="0" smtClean="0"/>
              <a:t>For </a:t>
            </a:r>
            <a:r>
              <a:rPr lang="en-US" sz="2400" i="1" dirty="0"/>
              <a:t>example:</a:t>
            </a:r>
            <a:r>
              <a:rPr lang="en-US" sz="2400" dirty="0"/>
              <a:t> The .col-4 class creates 3 equal columns (because 12/4= 3 columns).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col-6 class creates 2 equal columns. </a:t>
            </a:r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/>
              <a:t>can also set different sizes for them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871C-8C6B-493D-ACCD-9C89C65E6B3F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343399"/>
            <a:ext cx="1981200" cy="1886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46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You </a:t>
            </a:r>
            <a:r>
              <a:rPr lang="en-US" sz="2200" dirty="0"/>
              <a:t>can set the </a:t>
            </a:r>
            <a:r>
              <a:rPr lang="en-US" sz="2200" i="1" dirty="0"/>
              <a:t>Breakpoints</a:t>
            </a:r>
            <a:r>
              <a:rPr lang="en-US" sz="2200" dirty="0"/>
              <a:t> for columns and used to specify the screen resolution. .col-[breakpoint] class is used to </a:t>
            </a:r>
            <a:r>
              <a:rPr lang="en-US" sz="2200" dirty="0" err="1"/>
              <a:t>deine</a:t>
            </a:r>
            <a:r>
              <a:rPr lang="en-US" sz="2200" dirty="0"/>
              <a:t> the </a:t>
            </a:r>
            <a:r>
              <a:rPr lang="en-US" sz="2200" dirty="0" err="1"/>
              <a:t>behaviour</a:t>
            </a:r>
            <a:r>
              <a:rPr lang="en-US" sz="2200" dirty="0"/>
              <a:t> for the columns in the displayed devices. </a:t>
            </a:r>
            <a:endParaRPr lang="en-US" sz="2200" dirty="0" smtClean="0"/>
          </a:p>
          <a:p>
            <a:r>
              <a:rPr lang="en-US" sz="2200" dirty="0" smtClean="0"/>
              <a:t>There </a:t>
            </a:r>
            <a:r>
              <a:rPr lang="en-US" sz="2200" dirty="0"/>
              <a:t>are 4 different breakpoint class listed below:</a:t>
            </a:r>
          </a:p>
          <a:p>
            <a:pPr lvl="1"/>
            <a:r>
              <a:rPr lang="en-US" sz="2000" dirty="0"/>
              <a:t>.col-</a:t>
            </a:r>
            <a:r>
              <a:rPr lang="en-US" sz="2000" dirty="0" err="1"/>
              <a:t>sm</a:t>
            </a:r>
            <a:r>
              <a:rPr lang="en-US" sz="2000" dirty="0"/>
              <a:t> - used for small devices where the screen width is equal to or greater than 576px</a:t>
            </a:r>
          </a:p>
          <a:p>
            <a:pPr lvl="1"/>
            <a:r>
              <a:rPr lang="en-US" sz="2000" dirty="0"/>
              <a:t>.col-md - used for medium devices where the screen width equal to or greater than 768px</a:t>
            </a:r>
          </a:p>
          <a:p>
            <a:pPr lvl="1"/>
            <a:r>
              <a:rPr lang="en-US" sz="2000" dirty="0"/>
              <a:t>.col-</a:t>
            </a:r>
            <a:r>
              <a:rPr lang="en-US" sz="2000" dirty="0" err="1"/>
              <a:t>lg</a:t>
            </a:r>
            <a:r>
              <a:rPr lang="en-US" sz="2000" dirty="0"/>
              <a:t>- used for large devices where the screen width equal to or greater than 992px</a:t>
            </a:r>
          </a:p>
          <a:p>
            <a:pPr lvl="1"/>
            <a:r>
              <a:rPr lang="en-US" sz="2000" dirty="0"/>
              <a:t>.col-xl - used for extra-large devices where the screen width equal to or greater than 1200px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871C-8C6B-493D-ACCD-9C89C65E6B3F}" type="slidenum">
              <a:rPr lang="en-US" smtClean="0"/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895" y="54078"/>
            <a:ext cx="2021920" cy="1351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32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7871C-8C6B-493D-ACCD-9C89C65E6B3F}" type="slidenum">
              <a:rPr lang="en-US" smtClean="0"/>
              <a:t>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57350"/>
            <a:ext cx="7105650" cy="1771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657600"/>
            <a:ext cx="3833813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044" y="3619500"/>
            <a:ext cx="3881758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6335319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48</TotalTime>
  <Words>1440</Words>
  <Application>Microsoft Office PowerPoint</Application>
  <PresentationFormat>On-screen Show (4:3)</PresentationFormat>
  <Paragraphs>131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Learner Template</vt:lpstr>
      <vt:lpstr>Bootstrap</vt:lpstr>
      <vt:lpstr>Bootstrap</vt:lpstr>
      <vt:lpstr>How to Download Bootstrap?</vt:lpstr>
      <vt:lpstr>Bootstrap grid systems</vt:lpstr>
      <vt:lpstr>Bootstrap containers</vt:lpstr>
      <vt:lpstr>Bootstrap rows</vt:lpstr>
      <vt:lpstr>Bootstrap columns</vt:lpstr>
      <vt:lpstr>Bootstrap columns</vt:lpstr>
      <vt:lpstr>Bootstrap - Example</vt:lpstr>
      <vt:lpstr>Bootstrap Tables</vt:lpstr>
      <vt:lpstr>Bootstrap Tables</vt:lpstr>
      <vt:lpstr>Bootstrap Tables</vt:lpstr>
      <vt:lpstr>Bootstrap Alerts</vt:lpstr>
      <vt:lpstr>Bootstrap Alerts</vt:lpstr>
      <vt:lpstr>Bootstrap forms</vt:lpstr>
      <vt:lpstr>Bootstrap forms</vt:lpstr>
      <vt:lpstr>Bootstrap buttons</vt:lpstr>
      <vt:lpstr>Bootstrap buttons</vt:lpstr>
      <vt:lpstr>Bootstrap Navbar</vt:lpstr>
      <vt:lpstr>Bootstrap Navbar</vt:lpstr>
      <vt:lpstr>Bootstrap Colors</vt:lpstr>
      <vt:lpstr>Bootstrap Colors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Windows User</dc:creator>
  <cp:lastModifiedBy>Windows User</cp:lastModifiedBy>
  <cp:revision>49</cp:revision>
  <dcterms:created xsi:type="dcterms:W3CDTF">2021-04-30T18:37:40Z</dcterms:created>
  <dcterms:modified xsi:type="dcterms:W3CDTF">2021-04-30T19:25:48Z</dcterms:modified>
</cp:coreProperties>
</file>