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9"/>
  </p:notesMasterIdLst>
  <p:sldIdLst>
    <p:sldId id="256" r:id="rId2"/>
    <p:sldId id="281" r:id="rId3"/>
    <p:sldId id="282" r:id="rId4"/>
    <p:sldId id="283" r:id="rId5"/>
    <p:sldId id="284" r:id="rId6"/>
    <p:sldId id="257" r:id="rId7"/>
    <p:sldId id="258" r:id="rId8"/>
    <p:sldId id="259" r:id="rId9"/>
    <p:sldId id="260" r:id="rId10"/>
    <p:sldId id="275" r:id="rId11"/>
    <p:sldId id="278" r:id="rId12"/>
    <p:sldId id="279" r:id="rId13"/>
    <p:sldId id="280" r:id="rId14"/>
    <p:sldId id="261" r:id="rId15"/>
    <p:sldId id="262" r:id="rId16"/>
    <p:sldId id="263" r:id="rId17"/>
    <p:sldId id="264" r:id="rId18"/>
    <p:sldId id="266" r:id="rId19"/>
    <p:sldId id="268" r:id="rId20"/>
    <p:sldId id="267" r:id="rId21"/>
    <p:sldId id="269" r:id="rId22"/>
    <p:sldId id="272" r:id="rId23"/>
    <p:sldId id="273" r:id="rId24"/>
    <p:sldId id="274" r:id="rId25"/>
    <p:sldId id="285" r:id="rId26"/>
    <p:sldId id="28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BA64-571F-4864-BB8F-DE4BF5BC35C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A675-FCE3-4A83-B84B-D6F23DD26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93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97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8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75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0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63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64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C80D7F8-421E-4C1A-A550-420DB63486B2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5B3562F-229B-40CB-B58D-62274F92D9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4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python-built-in-func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795D-A787-4245-9820-CD0F893D8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Essentials!</a:t>
            </a:r>
            <a:br>
              <a:rPr lang="en-IN" dirty="0"/>
            </a:br>
            <a:br>
              <a:rPr lang="en-IN" dirty="0"/>
            </a:br>
            <a:r>
              <a:rPr lang="en-IN" dirty="0"/>
              <a:t>VIT, Bhopal.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B47FF-D363-48E2-9723-2F052CE8B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Lets learn Python together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C2803-3487-4BBF-8715-6738F9986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5" y="544166"/>
            <a:ext cx="6996657" cy="24176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322B-B121-4D90-8532-8D9C242B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3562F-229B-40CB-B58D-62274F92D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6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6449-69C2-4F3A-B90F-E1B02D4B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Built-in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7FDBA-B813-4DA7-8BE4-F4F49E7E8C36}"/>
              </a:ext>
            </a:extLst>
          </p:cNvPr>
          <p:cNvSpPr txBox="1"/>
          <p:nvPr/>
        </p:nvSpPr>
        <p:spPr>
          <a:xfrm>
            <a:off x="2933700" y="2232275"/>
            <a:ext cx="857995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1. abs()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The abs() is one of the most popular Python built-in functions, which returns the absolute value of a number.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2. all()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The all() function takes a container as an argument. This Built in Functions returns True if all values in a python </a:t>
            </a:r>
            <a:r>
              <a:rPr lang="en-US" sz="1800" dirty="0" err="1">
                <a:solidFill>
                  <a:srgbClr val="000000"/>
                </a:solidFill>
              </a:rPr>
              <a:t>iterable</a:t>
            </a:r>
            <a:r>
              <a:rPr lang="en-US" sz="1800" dirty="0">
                <a:solidFill>
                  <a:srgbClr val="000000"/>
                </a:solidFill>
              </a:rPr>
              <a:t> have a Boolean value of True.</a:t>
            </a: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An empty value has a Boolean value of False.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3. bin()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bin() converts an integer to a binary string. We have seen this and other functions in our article on Python Numbers.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4. complex()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complex() function creates a complex number. We have seen this is our article on Python Numbers.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hlinkClick r:id="rId2"/>
              </a:rPr>
              <a:t>More on Built-In Functions in Python</a:t>
            </a:r>
            <a:endParaRPr lang="en-I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6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8B86-3FA6-418E-8028-602FA1F7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9661-F274-4574-8D27-688CA5991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547731"/>
            <a:ext cx="8770571" cy="3651504"/>
          </a:xfrm>
        </p:spPr>
        <p:txBody>
          <a:bodyPr/>
          <a:lstStyle/>
          <a:p>
            <a:r>
              <a:rPr lang="en-US" dirty="0"/>
              <a:t>Booleans are most useful when combined with conditional statements, using the keywords if, </a:t>
            </a:r>
            <a:r>
              <a:rPr lang="en-US" dirty="0" err="1"/>
              <a:t>elif</a:t>
            </a:r>
            <a:r>
              <a:rPr lang="en-US" dirty="0"/>
              <a:t>, and else.</a:t>
            </a:r>
          </a:p>
          <a:p>
            <a:r>
              <a:rPr lang="en-US" dirty="0"/>
              <a:t>Conditional statements, often referred to as if-then statements, let you control what pieces of code are run based on the value of some Boolean condition.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73ADE-4428-48F4-90D2-795045DC5A59}"/>
              </a:ext>
            </a:extLst>
          </p:cNvPr>
          <p:cNvSpPr txBox="1"/>
          <p:nvPr/>
        </p:nvSpPr>
        <p:spPr>
          <a:xfrm>
            <a:off x="3868392" y="4090892"/>
            <a:ext cx="41172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def inspect(x):</a:t>
            </a:r>
          </a:p>
          <a:p>
            <a:r>
              <a:rPr lang="en-US" sz="1400" dirty="0"/>
              <a:t>    if x == 0:</a:t>
            </a:r>
          </a:p>
          <a:p>
            <a:r>
              <a:rPr lang="en-US" sz="1400" dirty="0"/>
              <a:t>        print(x, "is zero")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x &gt; 0:</a:t>
            </a:r>
          </a:p>
          <a:p>
            <a:r>
              <a:rPr lang="en-US" sz="1400" dirty="0"/>
              <a:t>        print(x, "is positive")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x &lt; 0:</a:t>
            </a:r>
          </a:p>
          <a:p>
            <a:r>
              <a:rPr lang="en-US" sz="1400" dirty="0"/>
              <a:t>        print(x, "is negative")</a:t>
            </a:r>
          </a:p>
          <a:p>
            <a:r>
              <a:rPr lang="en-US" sz="1400" dirty="0"/>
              <a:t>    else:</a:t>
            </a:r>
          </a:p>
          <a:p>
            <a:r>
              <a:rPr lang="en-US" sz="1400" dirty="0"/>
              <a:t>        print(x, "is unlike anything I've ever seen...")</a:t>
            </a:r>
          </a:p>
          <a:p>
            <a:endParaRPr lang="en-US" sz="1400" dirty="0"/>
          </a:p>
          <a:p>
            <a:r>
              <a:rPr lang="en-US" sz="1400" dirty="0"/>
              <a:t>inspect(0)</a:t>
            </a:r>
          </a:p>
          <a:p>
            <a:r>
              <a:rPr lang="en-US" sz="1400" dirty="0"/>
              <a:t>inspect(-15)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9201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3D70-C29D-40FB-8568-FDCDDD90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BE96-6C0D-4055-92FA-1484666C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for loop is used for iterating over a sequence (that is either a list, a tuple, a dictionary, a set, or a string).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C528F-5ACA-4CBB-86B0-19547AE2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11" y="3464215"/>
            <a:ext cx="4501515" cy="2771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1D5C2-1F3F-4AAE-873F-7E0942E2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637" y="3627468"/>
            <a:ext cx="3187700" cy="1019810"/>
          </a:xfrm>
          <a:prstGeom prst="rect">
            <a:avLst/>
          </a:prstGeom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5CD047F9-B7C3-44F3-B03A-27B6D2368769}"/>
              </a:ext>
            </a:extLst>
          </p:cNvPr>
          <p:cNvSpPr txBox="1"/>
          <p:nvPr/>
        </p:nvSpPr>
        <p:spPr>
          <a:xfrm>
            <a:off x="8092005" y="4665953"/>
            <a:ext cx="254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 basic for loop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2B20E4D8-6E3D-497C-A644-C6D0B6ED448B}"/>
              </a:ext>
            </a:extLst>
          </p:cNvPr>
          <p:cNvSpPr txBox="1"/>
          <p:nvPr/>
        </p:nvSpPr>
        <p:spPr>
          <a:xfrm>
            <a:off x="3698850" y="6215093"/>
            <a:ext cx="362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Ways to Loop over a container</a:t>
            </a:r>
          </a:p>
        </p:txBody>
      </p:sp>
    </p:spTree>
    <p:extLst>
      <p:ext uri="{BB962C8B-B14F-4D97-AF65-F5344CB8AC3E}">
        <p14:creationId xmlns:p14="http://schemas.microsoft.com/office/powerpoint/2010/main" val="232467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3D70-C29D-40FB-8568-FDCDDD90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BE96-6C0D-4055-92FA-1484666C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loop we can execute a set of statements as long as a condition is true.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D72EE-8189-415F-BAE9-8E1E32C47F91}"/>
              </a:ext>
            </a:extLst>
          </p:cNvPr>
          <p:cNvSpPr txBox="1"/>
          <p:nvPr/>
        </p:nvSpPr>
        <p:spPr>
          <a:xfrm>
            <a:off x="3347002" y="3429000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nn-NO" dirty="0"/>
            </a:b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 +=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519B4-07D3-4E26-9A0B-BA10268860BA}"/>
              </a:ext>
            </a:extLst>
          </p:cNvPr>
          <p:cNvSpPr txBox="1"/>
          <p:nvPr/>
        </p:nvSpPr>
        <p:spPr>
          <a:xfrm>
            <a:off x="5122321" y="3654719"/>
            <a:ext cx="63143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sng" dirty="0">
                <a:solidFill>
                  <a:srgbClr val="000000"/>
                </a:solidFill>
                <a:effectLst/>
              </a:rPr>
              <a:t>The break Statement</a:t>
            </a:r>
          </a:p>
          <a:p>
            <a:pPr algn="l"/>
            <a:endParaRPr lang="en-US" b="0" i="0" u="sng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With the break statement we can stop the loop even if the while condition is true: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1E277-C6CD-41FD-885D-503135028A28}"/>
              </a:ext>
            </a:extLst>
          </p:cNvPr>
          <p:cNvSpPr txBox="1"/>
          <p:nvPr/>
        </p:nvSpPr>
        <p:spPr>
          <a:xfrm>
            <a:off x="7550425" y="4921915"/>
            <a:ext cx="38787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</a:rPr>
              <a:t>The continue Statement</a:t>
            </a:r>
          </a:p>
          <a:p>
            <a:endParaRPr lang="en-US" u="sng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With the </a:t>
            </a:r>
            <a:r>
              <a:rPr lang="en-US" b="0" i="0" dirty="0">
                <a:solidFill>
                  <a:srgbClr val="DC143C"/>
                </a:solidFill>
                <a:effectLst/>
              </a:rPr>
              <a:t>continue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statement we can stop the current iteration, and continue with the next</a:t>
            </a:r>
          </a:p>
        </p:txBody>
      </p:sp>
    </p:spTree>
    <p:extLst>
      <p:ext uri="{BB962C8B-B14F-4D97-AF65-F5344CB8AC3E}">
        <p14:creationId xmlns:p14="http://schemas.microsoft.com/office/powerpoint/2010/main" val="330734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D861-6790-4232-B771-C1ABD636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D5FB5-2B94-4DA8-BDC4-DD5A21DB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Lists</a:t>
            </a:r>
          </a:p>
          <a:p>
            <a:r>
              <a:rPr lang="en-IN" sz="3200" dirty="0"/>
              <a:t>Dictionaries</a:t>
            </a:r>
          </a:p>
          <a:p>
            <a:r>
              <a:rPr lang="en-IN" sz="3200" dirty="0"/>
              <a:t>Strings</a:t>
            </a:r>
          </a:p>
          <a:p>
            <a:r>
              <a:rPr lang="en-IN" sz="3200" dirty="0"/>
              <a:t>Tuples</a:t>
            </a:r>
          </a:p>
          <a:p>
            <a:r>
              <a:rPr lang="en-IN" sz="3200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60533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D7D8-FDAA-45FD-9427-3BB4F492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E69A-9D01-434A-B750-657CD6FC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are used to store multiple items in a single variable.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are created using square brackets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 items are ordered, changeable, and allow duplicate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 items are indexed, the first item has index [0], the second item has index [1] etc.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55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1A83-05C4-4F4C-AFE5-F9B261F3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518" y="2905538"/>
            <a:ext cx="8770571" cy="365150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When we say that lists are ordered, it means that the items have a defined order, and that order will not change.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If you add new items to a list, the new items will be placed at the end of the list.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16B44-9238-4B33-BDBF-56D4AF5679B2}"/>
              </a:ext>
            </a:extLst>
          </p:cNvPr>
          <p:cNvSpPr txBox="1"/>
          <p:nvPr/>
        </p:nvSpPr>
        <p:spPr>
          <a:xfrm>
            <a:off x="3476211" y="900644"/>
            <a:ext cx="7089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B5552-77B7-4E03-8C69-083E7EC0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95" y="4731290"/>
            <a:ext cx="2605405" cy="862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CD0876-46AD-4D05-ADFB-7F5FD156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77" y="4731290"/>
            <a:ext cx="2517775" cy="861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24173-F96A-4BD9-8C24-F79ED0417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313" y="4691533"/>
            <a:ext cx="2127885" cy="8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8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973E-200B-4991-AF10-B8135B2C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How can we access list elements?</a:t>
            </a:r>
          </a:p>
          <a:p>
            <a:r>
              <a:rPr lang="en-US" sz="2800" dirty="0">
                <a:solidFill>
                  <a:srgbClr val="000000"/>
                </a:solidFill>
              </a:rPr>
              <a:t>How can we change list elements?(replace any element)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How can we add list elements?</a:t>
            </a:r>
          </a:p>
          <a:p>
            <a:r>
              <a:rPr lang="en-US" sz="2800" dirty="0">
                <a:solidFill>
                  <a:srgbClr val="000000"/>
                </a:solidFill>
              </a:rPr>
              <a:t>How can we remove list elements?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How can we loop list elements?</a:t>
            </a:r>
          </a:p>
          <a:p>
            <a:r>
              <a:rPr lang="en-US" sz="2800" dirty="0">
                <a:solidFill>
                  <a:srgbClr val="000000"/>
                </a:solidFill>
              </a:rPr>
              <a:t>How can we sort list elements?</a:t>
            </a:r>
            <a:endParaRPr lang="en-US" sz="2800" b="0" i="0" dirty="0">
              <a:solidFill>
                <a:srgbClr val="000000"/>
              </a:solidFill>
              <a:effectLst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F4545-8072-41C5-9E1B-7A5CD04322B3}"/>
              </a:ext>
            </a:extLst>
          </p:cNvPr>
          <p:cNvSpPr txBox="1"/>
          <p:nvPr/>
        </p:nvSpPr>
        <p:spPr>
          <a:xfrm>
            <a:off x="2810288" y="268431"/>
            <a:ext cx="90073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list is changeable, meaning that we can change, add, and remove items in a list after it has been created.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Since lists are indexed, lists can have items with the same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len</a:t>
            </a:r>
            <a:r>
              <a:rPr lang="en-US" sz="1800" dirty="0">
                <a:solidFill>
                  <a:srgbClr val="000000"/>
                </a:solidFill>
              </a:rPr>
              <a:t>() is used to find the length of the list just like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They can be of any data type. It can </a:t>
            </a:r>
            <a:r>
              <a:rPr lang="en-US" sz="1800" dirty="0">
                <a:solidFill>
                  <a:srgbClr val="000000"/>
                </a:solidFill>
              </a:rPr>
              <a:t>also hold elements of different datatypes at the same time.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530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3B6BC5-D72E-4D54-B30B-1A64FCCD2BA7}"/>
              </a:ext>
            </a:extLst>
          </p:cNvPr>
          <p:cNvSpPr txBox="1"/>
          <p:nvPr/>
        </p:nvSpPr>
        <p:spPr>
          <a:xfrm>
            <a:off x="245993" y="1047572"/>
            <a:ext cx="60976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"blackcurrant"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thislist.insert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"watermelon"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thislist.append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thislist.remove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800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DF632-87A2-476D-9A13-BC3FD6668183}"/>
              </a:ext>
            </a:extLst>
          </p:cNvPr>
          <p:cNvSpPr txBox="1"/>
          <p:nvPr/>
        </p:nvSpPr>
        <p:spPr>
          <a:xfrm>
            <a:off x="6094344" y="975331"/>
            <a:ext cx="60976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thislist.pop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"pineapple"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sz="1800" dirty="0"/>
            </a:b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thislist.sort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sz="1800" dirty="0"/>
            </a:b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1001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333A-D376-425E-A662-8388BED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6251-3795-4044-A159-07D25B85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</a:rPr>
              <a:t>Dictionaries are used to store data values in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key:value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pairs.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</a:rPr>
              <a:t>A dictionary is a collection which is ordered*, changeable and does not allow duplicates.</a:t>
            </a: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</a:rPr>
              <a:t>Dictionaries are changeable, meaning that we can change, add or remove items after the dictionary has been created.</a:t>
            </a:r>
            <a:endParaRPr lang="en-IN" sz="1600" dirty="0">
              <a:solidFill>
                <a:srgbClr val="000000"/>
              </a:solidFill>
            </a:endParaRPr>
          </a:p>
          <a:p>
            <a:pPr algn="l"/>
            <a:endParaRPr lang="en-IN" sz="1600" dirty="0">
              <a:solidFill>
                <a:srgbClr val="000000"/>
              </a:solidFill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</a:rPr>
              <a:t>Dictionaries cannot have two items with the same key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. The values will be overwritten.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1669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33AECA8-04AE-42D1-AE22-0501B8157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0"/>
            <a:ext cx="5145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3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A5B75-B1D0-4A39-81EE-C64F41E04150}"/>
              </a:ext>
            </a:extLst>
          </p:cNvPr>
          <p:cNvSpPr txBox="1"/>
          <p:nvPr/>
        </p:nvSpPr>
        <p:spPr>
          <a:xfrm>
            <a:off x="3737113" y="1305341"/>
            <a:ext cx="83654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dirty="0">
                <a:solidFill>
                  <a:srgbClr val="000000"/>
                </a:solidFill>
                <a:effectLst/>
              </a:rPr>
              <a:t>How to access a dictionary?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We can access the items of a dictionary by referring to its key name, inside square brackets. </a:t>
            </a:r>
            <a:r>
              <a:rPr lang="en-US" sz="1800" dirty="0">
                <a:solidFill>
                  <a:srgbClr val="000000"/>
                </a:solidFill>
              </a:rPr>
              <a:t>The syntax is-</a:t>
            </a: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How to find out all the keys of a dictionary?</a:t>
            </a:r>
          </a:p>
          <a:p>
            <a:r>
              <a:rPr lang="en-US" dirty="0">
                <a:solidFill>
                  <a:srgbClr val="000000"/>
                </a:solidFill>
              </a:rPr>
              <a:t>The keys() method will return a list of all the keys in the dictionary.</a:t>
            </a:r>
          </a:p>
          <a:p>
            <a:r>
              <a:rPr lang="en-US" dirty="0">
                <a:solidFill>
                  <a:srgbClr val="000000"/>
                </a:solidFill>
              </a:rPr>
              <a:t>x = </a:t>
            </a:r>
            <a:r>
              <a:rPr lang="en-US" dirty="0" err="1">
                <a:solidFill>
                  <a:srgbClr val="000000"/>
                </a:solidFill>
              </a:rPr>
              <a:t>thisdict.keys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0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A5B75-B1D0-4A39-81EE-C64F41E04150}"/>
              </a:ext>
            </a:extLst>
          </p:cNvPr>
          <p:cNvSpPr txBox="1"/>
          <p:nvPr/>
        </p:nvSpPr>
        <p:spPr>
          <a:xfrm>
            <a:off x="3588026" y="381002"/>
            <a:ext cx="836543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dirty="0">
                <a:solidFill>
                  <a:srgbClr val="000000"/>
                </a:solidFill>
                <a:effectLst/>
              </a:rPr>
              <a:t>How to change the values in a dictionary?(We can also use the update function for this)</a:t>
            </a: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dirty="0"/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2018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How to add items to a dictionary?</a:t>
            </a:r>
          </a:p>
          <a:p>
            <a:r>
              <a:rPr lang="en-US" dirty="0">
                <a:solidFill>
                  <a:srgbClr val="000000"/>
                </a:solidFill>
              </a:rPr>
              <a:t>Adding an item to the dictionary is done by using a new index key and assigning a value to it:</a:t>
            </a: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br>
              <a:rPr lang="en-US" sz="1800" dirty="0"/>
            </a:br>
            <a:endParaRPr lang="en-US" sz="1800" dirty="0"/>
          </a:p>
          <a:p>
            <a:r>
              <a:rPr lang="en-US" dirty="0">
                <a:solidFill>
                  <a:srgbClr val="000000"/>
                </a:solidFill>
              </a:rPr>
              <a:t>How to delete items?- We can use the pop or delete function just like lists.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How to copy a dictionary?</a:t>
            </a:r>
          </a:p>
          <a:p>
            <a:pPr algn="l"/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"brand"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"Mustang"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"year"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1964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800" dirty="0"/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thisdict.copy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59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7C5E-F320-4291-A3E4-195878C0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Functions in Python:</a:t>
            </a:r>
            <a:br>
              <a:rPr lang="en-IN" dirty="0"/>
            </a:br>
            <a:r>
              <a:rPr lang="en-IN" dirty="0"/>
              <a:t>Lets start with the main function!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443E-148B-4F01-A90B-340A400E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75" y="2628212"/>
            <a:ext cx="9000828" cy="396143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700" b="1" i="0" dirty="0">
                <a:solidFill>
                  <a:srgbClr val="222222"/>
                </a:solidFill>
                <a:effectLst/>
              </a:rPr>
              <a:t>Python main function</a:t>
            </a:r>
            <a:r>
              <a:rPr lang="en-US" sz="1700" b="0" i="0" dirty="0">
                <a:solidFill>
                  <a:srgbClr val="222222"/>
                </a:solidFill>
                <a:effectLst/>
              </a:rPr>
              <a:t> is a starting point of any program. When the program is run, the python interpreter runs the code sequentially. Main function is executed only when it is run as a Python program. It will not run the main function if it imported as a module.</a:t>
            </a:r>
            <a:endParaRPr lang="en-US" sz="1700" dirty="0">
              <a:solidFill>
                <a:srgbClr val="222222"/>
              </a:solidFill>
            </a:endParaRPr>
          </a:p>
          <a:p>
            <a:pPr algn="l"/>
            <a:r>
              <a:rPr lang="en-US" sz="1700" b="0" i="0" dirty="0">
                <a:solidFill>
                  <a:srgbClr val="222222"/>
                </a:solidFill>
                <a:effectLst/>
              </a:rPr>
              <a:t>It is important that after defining the main function, you call the code by </a:t>
            </a:r>
            <a:r>
              <a:rPr lang="en-US" sz="1700" b="0" i="0" dirty="0" err="1">
                <a:solidFill>
                  <a:srgbClr val="222222"/>
                </a:solidFill>
                <a:effectLst/>
              </a:rPr>
              <a:t>if__name</a:t>
            </a:r>
            <a:r>
              <a:rPr lang="en-US" sz="1700" b="0" i="0" dirty="0">
                <a:solidFill>
                  <a:srgbClr val="222222"/>
                </a:solidFill>
                <a:effectLst/>
              </a:rPr>
              <a:t>__== "__main__" and then run the code, only then you will get the output.</a:t>
            </a:r>
          </a:p>
          <a:p>
            <a:pPr algn="l"/>
            <a:endParaRPr lang="en-US" sz="1000" b="1" dirty="0">
              <a:solidFill>
                <a:srgbClr val="FF0000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sz="1700" b="1" dirty="0">
                <a:solidFill>
                  <a:srgbClr val="FF0000"/>
                </a:solidFill>
                <a:latin typeface="Source Sans Pro" panose="020B0503030403020204" pitchFamily="34" charset="0"/>
              </a:rPr>
              <a:t>Def keyword</a:t>
            </a:r>
          </a:p>
          <a:p>
            <a:pPr marL="0" indent="0" algn="l">
              <a:buNone/>
            </a:pPr>
            <a:r>
              <a:rPr lang="en-US" sz="1800" dirty="0"/>
              <a:t>The def keyword is used to create, (or define) a function.</a:t>
            </a:r>
          </a:p>
          <a:p>
            <a:pPr marL="0" indent="0" algn="l">
              <a:buNone/>
            </a:pPr>
            <a:r>
              <a:rPr lang="en-US" sz="1800" dirty="0"/>
              <a:t>def main():</a:t>
            </a:r>
          </a:p>
          <a:p>
            <a:pPr marL="0" indent="0" algn="l">
              <a:buNone/>
            </a:pPr>
            <a:r>
              <a:rPr lang="en-US" sz="1800" dirty="0"/>
              <a:t> print("Hello from a function")</a:t>
            </a:r>
          </a:p>
          <a:p>
            <a:pPr marL="0" indent="0" algn="l">
              <a:buNone/>
            </a:pPr>
            <a:r>
              <a:rPr lang="en-US" sz="1800" dirty="0"/>
              <a:t>If __name__==“__main__”:</a:t>
            </a:r>
          </a:p>
          <a:p>
            <a:pPr marL="0" indent="0" algn="l">
              <a:buNone/>
            </a:pPr>
            <a:r>
              <a:rPr lang="en-US" sz="1800" dirty="0"/>
              <a:t>  main()</a:t>
            </a:r>
          </a:p>
          <a:p>
            <a:pPr algn="l"/>
            <a:endParaRPr lang="en-IN" sz="900" b="1" dirty="0">
              <a:solidFill>
                <a:srgbClr val="FF0000"/>
              </a:solidFill>
            </a:endParaRP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885291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0C7E0-E0D3-44FE-808D-180D751A9DCB}"/>
              </a:ext>
            </a:extLst>
          </p:cNvPr>
          <p:cNvSpPr txBox="1"/>
          <p:nvPr/>
        </p:nvSpPr>
        <p:spPr>
          <a:xfrm>
            <a:off x="3478696" y="1305341"/>
            <a:ext cx="91042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In Python, a function is a group of related statements that performs a specific task.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Functions help break our program into smaller and modular chunks. As our program grows larger and larger, functions make it more organized and manageable.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Furthermore, it avoids repetition and makes the code reusable.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A function is a block of code which only runs when it is called.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You can pass data, known as parameters, into a function.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A function can return data as a result.</a:t>
            </a:r>
          </a:p>
          <a:p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rgbClr val="002060"/>
                </a:solidFill>
              </a:rPr>
              <a:t># Python program to execute </a:t>
            </a:r>
          </a:p>
          <a:p>
            <a:r>
              <a:rPr lang="en-US" sz="1800" dirty="0">
                <a:solidFill>
                  <a:srgbClr val="002060"/>
                </a:solidFill>
              </a:rPr>
              <a:t># function directly </a:t>
            </a:r>
          </a:p>
          <a:p>
            <a:r>
              <a:rPr lang="en-US" sz="1800" dirty="0">
                <a:solidFill>
                  <a:srgbClr val="002060"/>
                </a:solidFill>
              </a:rPr>
              <a:t>def </a:t>
            </a:r>
            <a:r>
              <a:rPr lang="en-US" sz="1800" dirty="0" err="1">
                <a:solidFill>
                  <a:srgbClr val="002060"/>
                </a:solidFill>
              </a:rPr>
              <a:t>my_function</a:t>
            </a:r>
            <a:r>
              <a:rPr lang="en-US" sz="1800" dirty="0">
                <a:solidFill>
                  <a:srgbClr val="002060"/>
                </a:solidFill>
              </a:rPr>
              <a:t>(): </a:t>
            </a:r>
          </a:p>
          <a:p>
            <a:r>
              <a:rPr lang="en-US" sz="1800" dirty="0">
                <a:solidFill>
                  <a:srgbClr val="002060"/>
                </a:solidFill>
              </a:rPr>
              <a:t>    print ("I am inside function")</a:t>
            </a:r>
          </a:p>
          <a:p>
            <a:r>
              <a:rPr lang="en-US" sz="1800" dirty="0">
                <a:solidFill>
                  <a:srgbClr val="002060"/>
                </a:solidFill>
              </a:rPr>
              <a:t> </a:t>
            </a:r>
          </a:p>
          <a:p>
            <a:r>
              <a:rPr lang="en-US" sz="1800" dirty="0">
                <a:solidFill>
                  <a:srgbClr val="002060"/>
                </a:solidFill>
              </a:rPr>
              <a:t># We can test function by calling it. </a:t>
            </a:r>
          </a:p>
          <a:p>
            <a:r>
              <a:rPr lang="en-US" sz="1800" dirty="0" err="1">
                <a:solidFill>
                  <a:srgbClr val="002060"/>
                </a:solidFill>
              </a:rPr>
              <a:t>my_function</a:t>
            </a:r>
            <a:r>
              <a:rPr lang="en-US" sz="1800" dirty="0">
                <a:solidFill>
                  <a:srgbClr val="002060"/>
                </a:solidFill>
              </a:rPr>
              <a:t>()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244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8DFC08-3AD3-4368-B5F7-9729A68A11A0}"/>
              </a:ext>
            </a:extLst>
          </p:cNvPr>
          <p:cNvSpPr txBox="1"/>
          <p:nvPr/>
        </p:nvSpPr>
        <p:spPr>
          <a:xfrm>
            <a:off x="3714749" y="789816"/>
            <a:ext cx="667164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F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unction definitions cannot be empty, but if you for some reason have a function definition with no content, put in the pass statement to avoid getting an error.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sz="39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return statement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The return statement is used to exit a function and go back to the place from where it was called.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absolute_value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(num):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"""This function returns the absolute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value of the entered number"""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if num &gt;= 0: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 return num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else: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 return -num</a:t>
            </a:r>
          </a:p>
          <a:p>
            <a:pPr algn="l"/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print(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absolute_value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(2))</a:t>
            </a:r>
          </a:p>
          <a:p>
            <a:pPr algn="l"/>
            <a:endParaRPr lang="en-IN" sz="1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A8CF5-E50A-45CB-B1B1-63388A0A30FD}"/>
              </a:ext>
            </a:extLst>
          </p:cNvPr>
          <p:cNvSpPr txBox="1"/>
          <p:nvPr/>
        </p:nvSpPr>
        <p:spPr>
          <a:xfrm>
            <a:off x="3714749" y="97319"/>
            <a:ext cx="609765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IN" sz="39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The pass Statement</a:t>
            </a:r>
          </a:p>
        </p:txBody>
      </p:sp>
    </p:spTree>
    <p:extLst>
      <p:ext uri="{BB962C8B-B14F-4D97-AF65-F5344CB8AC3E}">
        <p14:creationId xmlns:p14="http://schemas.microsoft.com/office/powerpoint/2010/main" val="206148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D969-BFC3-4E1E-8131-809F2BB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44BA-242D-4A4D-9D2C-77A1EB52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 offers a shorter syntax when you want to create a new list based on the values of an existing list.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Based on a list of fruits, you want a new list, containing only the fruits with the letter "a" in the name.</a:t>
            </a:r>
          </a:p>
          <a:p>
            <a:endParaRPr lang="en-US" dirty="0"/>
          </a:p>
          <a:p>
            <a:r>
              <a:rPr lang="en-US" dirty="0"/>
              <a:t>Without list comprehension you will have to write a for statement with a conditional test inside: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96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4012CB-EE6A-4B25-B871-4D21C9680B55}"/>
              </a:ext>
            </a:extLst>
          </p:cNvPr>
          <p:cNvSpPr txBox="1"/>
          <p:nvPr/>
        </p:nvSpPr>
        <p:spPr>
          <a:xfrm>
            <a:off x="4052680" y="456626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newlist.append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47757-0CAF-4716-9758-82D755B8E865}"/>
              </a:ext>
            </a:extLst>
          </p:cNvPr>
          <p:cNvSpPr txBox="1"/>
          <p:nvPr/>
        </p:nvSpPr>
        <p:spPr>
          <a:xfrm>
            <a:off x="3297306" y="3244334"/>
            <a:ext cx="8092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With list comprehension you can do all that with only one line of code: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C9EFF-CFAE-46D3-BD5C-1003D794B9EF}"/>
              </a:ext>
            </a:extLst>
          </p:cNvPr>
          <p:cNvSpPr txBox="1"/>
          <p:nvPr/>
        </p:nvSpPr>
        <p:spPr>
          <a:xfrm>
            <a:off x="3416576" y="399301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x]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64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6C5C-2BCF-404B-833C-189FE25B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1" y="1830580"/>
            <a:ext cx="5859724" cy="952378"/>
          </a:xfrm>
        </p:spPr>
        <p:txBody>
          <a:bodyPr/>
          <a:lstStyle/>
          <a:p>
            <a:r>
              <a:rPr lang="en-IN" dirty="0"/>
              <a:t>Food for Thought!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09AF0-5C66-430F-80BC-DACFC8CC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783" y="2625627"/>
            <a:ext cx="5009321" cy="103880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Look up more about Python </a:t>
            </a:r>
            <a:r>
              <a:rPr lang="en-IN" dirty="0" err="1"/>
              <a:t>Lamda</a:t>
            </a:r>
            <a:r>
              <a:rPr lang="en-IN" dirty="0"/>
              <a:t> Functions, Python Iterators, Recursion, List Comprehension and Dictionary Comprehension.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EE76EA-C970-4204-ABF1-E293DFADD8D0}"/>
              </a:ext>
            </a:extLst>
          </p:cNvPr>
          <p:cNvSpPr txBox="1">
            <a:spLocks/>
          </p:cNvSpPr>
          <p:nvPr/>
        </p:nvSpPr>
        <p:spPr>
          <a:xfrm>
            <a:off x="3587502" y="3940077"/>
            <a:ext cx="5009321" cy="1038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Thank you for attending the session!</a:t>
            </a:r>
          </a:p>
          <a:p>
            <a:r>
              <a:rPr lang="en-IN" dirty="0"/>
              <a:t>Time for Q/A :D</a:t>
            </a:r>
          </a:p>
        </p:txBody>
      </p:sp>
    </p:spTree>
    <p:extLst>
      <p:ext uri="{BB962C8B-B14F-4D97-AF65-F5344CB8AC3E}">
        <p14:creationId xmlns:p14="http://schemas.microsoft.com/office/powerpoint/2010/main" val="125811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333DFE5-CFFC-4553-A813-BCD5D54E3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6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C650803-1ABD-4CD2-BA64-C499E055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17" y="526772"/>
            <a:ext cx="5992799" cy="616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24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5D1DCF1-8825-47D3-8895-DA837792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89" y="596348"/>
            <a:ext cx="6313617" cy="56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39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43BA-C74D-401C-B88E-D869373D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EB02-C813-4E2D-9FE1-1F0CF8D8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Basics: Variables, Data Types, Comments, Built In Functions</a:t>
            </a:r>
          </a:p>
          <a:p>
            <a:r>
              <a:rPr lang="en-IN" sz="3200" dirty="0"/>
              <a:t>Conditionals and Loops in Python</a:t>
            </a:r>
          </a:p>
          <a:p>
            <a:r>
              <a:rPr lang="en-IN" sz="3200" dirty="0"/>
              <a:t>Data Types in Python: Dictionaries, Lists, Sets, Strings, Tuples</a:t>
            </a:r>
          </a:p>
          <a:p>
            <a:r>
              <a:rPr lang="en-IN" sz="3200" dirty="0"/>
              <a:t>Functions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281931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DA61-4672-4FCE-B308-E0D35BA4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IN" altLang="en-US" sz="3900" dirty="0"/>
              <a:t>Features of Python</a:t>
            </a:r>
            <a:br>
              <a:rPr lang="en-IN" altLang="en-US" sz="3900" dirty="0"/>
            </a:br>
            <a:endParaRPr lang="en-IN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135D-BC5E-4C97-9DE0-EF0449ED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800" dirty="0"/>
              <a:t>Python is an interpreted, high-level, general- purpose programming language. </a:t>
            </a:r>
          </a:p>
          <a:p>
            <a:r>
              <a:rPr lang="en-IN" altLang="en-US" sz="2800" dirty="0"/>
              <a:t>Created by Guido van Rossum in 1989.</a:t>
            </a:r>
          </a:p>
          <a:p>
            <a:r>
              <a:rPr lang="en-IN" altLang="en-US" sz="2800" dirty="0"/>
              <a:t>Python 1.0 released in 1994.</a:t>
            </a:r>
          </a:p>
          <a:p>
            <a:r>
              <a:rPr lang="en-IN" altLang="en-US" sz="2800" dirty="0">
                <a:sym typeface="+mn-ea"/>
              </a:rPr>
              <a:t>Python 2.0 released in 2000.</a:t>
            </a:r>
          </a:p>
          <a:p>
            <a:r>
              <a:rPr lang="en-IN" altLang="en-US" sz="2800" dirty="0">
                <a:sym typeface="+mn-ea"/>
              </a:rPr>
              <a:t>Python 3.0 released in 2008</a:t>
            </a:r>
            <a:r>
              <a:rPr lang="en-IN" altLang="en-US" sz="2000" dirty="0">
                <a:sym typeface="+mn-ea"/>
              </a:rPr>
              <a:t>.</a:t>
            </a:r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F75394-7F89-414C-A062-50EF1174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569" y="4118113"/>
            <a:ext cx="2774662" cy="187544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E015C2C9-0205-4E1E-8727-27E9FC652E2E}"/>
              </a:ext>
            </a:extLst>
          </p:cNvPr>
          <p:cNvSpPr txBox="1"/>
          <p:nvPr/>
        </p:nvSpPr>
        <p:spPr>
          <a:xfrm>
            <a:off x="9258300" y="6030943"/>
            <a:ext cx="2356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Guido Van </a:t>
            </a:r>
            <a:r>
              <a:rPr lang="en-IN" altLang="en-US" dirty="0" err="1"/>
              <a:t>Rousom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06617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06B8-3114-44E9-A5AB-AAF297E7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FBF9-48EB-4EA1-8DEB-319ABCEC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sz="2000" i="1" u="sng" dirty="0"/>
              <a:t>def </a:t>
            </a:r>
            <a:r>
              <a:rPr lang="en-IN" altLang="en-US" sz="2000" i="1" dirty="0"/>
              <a:t>: </a:t>
            </a:r>
            <a:r>
              <a:rPr lang="en-IN" altLang="en-US" sz="2000" dirty="0"/>
              <a:t>Variables are containers for storing data values such as texts and numbers etc</a:t>
            </a:r>
            <a:r>
              <a:rPr lang="en-IN" altLang="en-US" sz="2000" i="1" dirty="0"/>
              <a:t>.</a:t>
            </a:r>
          </a:p>
          <a:p>
            <a:pPr marL="0" indent="0">
              <a:buNone/>
            </a:pPr>
            <a:endParaRPr lang="en-IN" altLang="en-US" sz="2000" i="1" dirty="0"/>
          </a:p>
          <a:p>
            <a:r>
              <a:rPr lang="en-IN" altLang="en-US" sz="2000" dirty="0"/>
              <a:t>Unlike other programming languages, Python has no command for declaring a variable.</a:t>
            </a:r>
          </a:p>
          <a:p>
            <a:r>
              <a:rPr lang="en-IN" altLang="en-US" sz="2000" dirty="0"/>
              <a:t>A variable is created the moment you first assign a value to it.</a:t>
            </a:r>
          </a:p>
          <a:p>
            <a:r>
              <a:rPr lang="en-IN" altLang="en-US" sz="2000" dirty="0"/>
              <a:t>Variables do not need to be declared with any particular type, and can even change type after they have been set. That's why Python is called as </a:t>
            </a:r>
            <a:r>
              <a:rPr lang="en-IN" altLang="en-US" sz="2000" dirty="0">
                <a:solidFill>
                  <a:srgbClr val="FF0000"/>
                </a:solidFill>
              </a:rPr>
              <a:t>Dynamically Typed Language</a:t>
            </a:r>
            <a:r>
              <a:rPr lang="en-IN" altLang="en-US" sz="2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51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BF07-8157-4D18-8AC3-C7B76B0F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rgbClr val="002060"/>
                </a:solidFill>
              </a:rPr>
              <a:t>Variables Naming Convention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64E2-7926-49C8-B72D-A6E4DA47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altLang="en-US" sz="2000" dirty="0"/>
              <a:t>A variable </a:t>
            </a:r>
            <a:r>
              <a:rPr lang="en-IN" altLang="en-US" sz="2000" dirty="0" err="1"/>
              <a:t>i</a:t>
            </a:r>
            <a:r>
              <a:rPr lang="en-US" altLang="en-IN" sz="2000" dirty="0"/>
              <a:t>n</a:t>
            </a:r>
            <a:r>
              <a:rPr lang="en-IN" altLang="en-US" sz="2000" dirty="0"/>
              <a:t> Python can have a short name (like x and y) or a more descriptive name (age, </a:t>
            </a:r>
            <a:r>
              <a:rPr lang="en-IN" altLang="en-US" sz="2000" dirty="0" err="1"/>
              <a:t>myName</a:t>
            </a:r>
            <a:r>
              <a:rPr lang="en-IN" altLang="en-US" sz="2000" dirty="0"/>
              <a:t>, </a:t>
            </a:r>
            <a:r>
              <a:rPr lang="en-IN" altLang="en-US" sz="2000" dirty="0" err="1"/>
              <a:t>total_area</a:t>
            </a:r>
            <a:r>
              <a:rPr lang="en-IN" altLang="en-US" sz="2000" dirty="0"/>
              <a:t>). </a:t>
            </a:r>
          </a:p>
          <a:p>
            <a:pPr marL="0" indent="0">
              <a:buNone/>
            </a:pPr>
            <a:r>
              <a:rPr lang="en-IN" altLang="en-US" sz="2000" dirty="0"/>
              <a:t>Rules for Python variables:</a:t>
            </a:r>
          </a:p>
          <a:p>
            <a:pPr marL="0" indent="0">
              <a:buNone/>
            </a:pPr>
            <a:endParaRPr lang="en-IN" altLang="en-US" sz="2000" dirty="0"/>
          </a:p>
          <a:p>
            <a:r>
              <a:rPr lang="en-IN" altLang="en-US" sz="2000" dirty="0"/>
              <a:t>A variable name must start with a letter or the underscore character</a:t>
            </a:r>
          </a:p>
          <a:p>
            <a:r>
              <a:rPr lang="en-IN" altLang="en-US" sz="2000" dirty="0"/>
              <a:t>A variable name cannot start with a number.</a:t>
            </a:r>
          </a:p>
          <a:p>
            <a:r>
              <a:rPr lang="en-IN" altLang="en-US" sz="2000" dirty="0"/>
              <a:t>A variable name can only contain alpha-numeric characters and underscores (A-z, 0-9, and _ ).</a:t>
            </a:r>
          </a:p>
          <a:p>
            <a:r>
              <a:rPr lang="en-IN" altLang="en-US" sz="2000" dirty="0"/>
              <a:t>Variable names are case-sensitive (age, Age and AGE are three different variables).</a:t>
            </a:r>
          </a:p>
          <a:p>
            <a:r>
              <a:rPr lang="en-IN" altLang="en-US" sz="2000" dirty="0"/>
              <a:t>You cannot use a reserved </a:t>
            </a:r>
            <a:r>
              <a:rPr lang="en-IN" altLang="en-US" sz="2000" dirty="0">
                <a:solidFill>
                  <a:srgbClr val="FF0000"/>
                </a:solidFill>
              </a:rPr>
              <a:t>keyword</a:t>
            </a:r>
            <a:r>
              <a:rPr lang="en-IN" altLang="en-US" sz="2000" dirty="0"/>
              <a:t> as variable name.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58023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67</TotalTime>
  <Words>2083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Schoolbook</vt:lpstr>
      <vt:lpstr>Consolas</vt:lpstr>
      <vt:lpstr>Corbel</vt:lpstr>
      <vt:lpstr>Segoe UI</vt:lpstr>
      <vt:lpstr>Source Sans Pro</vt:lpstr>
      <vt:lpstr>Verdana</vt:lpstr>
      <vt:lpstr>Feathered</vt:lpstr>
      <vt:lpstr>Python Essentials!  VIT, Bhopal.</vt:lpstr>
      <vt:lpstr>PowerPoint Presentation</vt:lpstr>
      <vt:lpstr>PowerPoint Presentation</vt:lpstr>
      <vt:lpstr>PowerPoint Presentation</vt:lpstr>
      <vt:lpstr>PowerPoint Presentation</vt:lpstr>
      <vt:lpstr>Agenda</vt:lpstr>
      <vt:lpstr>Features of Python </vt:lpstr>
      <vt:lpstr>Variables</vt:lpstr>
      <vt:lpstr>Variables Naming Convention</vt:lpstr>
      <vt:lpstr>Python Built-in Functions</vt:lpstr>
      <vt:lpstr>Conditionals in Python</vt:lpstr>
      <vt:lpstr>Loops in Python</vt:lpstr>
      <vt:lpstr>The while Loop</vt:lpstr>
      <vt:lpstr>Data Types in Python</vt:lpstr>
      <vt:lpstr>Lists</vt:lpstr>
      <vt:lpstr>PowerPoint Presentation</vt:lpstr>
      <vt:lpstr>PowerPoint Presentation</vt:lpstr>
      <vt:lpstr>PowerPoint Presentation</vt:lpstr>
      <vt:lpstr>Dictionaries</vt:lpstr>
      <vt:lpstr>PowerPoint Presentation</vt:lpstr>
      <vt:lpstr>PowerPoint Presentation</vt:lpstr>
      <vt:lpstr>Functions in Python: Lets start with the main function!</vt:lpstr>
      <vt:lpstr>PowerPoint Presentation</vt:lpstr>
      <vt:lpstr>PowerPoint Presentation</vt:lpstr>
      <vt:lpstr>List Comprehension</vt:lpstr>
      <vt:lpstr>PowerPoint Presentation</vt:lpstr>
      <vt:lpstr>Food for Thought!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Essentials!</dc:title>
  <dc:creator>Jasleen Sondhi</dc:creator>
  <cp:lastModifiedBy>Jasleen Sondhi</cp:lastModifiedBy>
  <cp:revision>12</cp:revision>
  <dcterms:created xsi:type="dcterms:W3CDTF">2021-04-27T09:26:05Z</dcterms:created>
  <dcterms:modified xsi:type="dcterms:W3CDTF">2021-04-28T08:22:21Z</dcterms:modified>
</cp:coreProperties>
</file>