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9" r:id="rId3"/>
    <p:sldId id="260" r:id="rId4"/>
    <p:sldId id="257" r:id="rId5"/>
    <p:sldId id="261" r:id="rId6"/>
    <p:sldId id="258"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7" r:id="rId30"/>
    <p:sldId id="284" r:id="rId31"/>
    <p:sldId id="288" r:id="rId32"/>
    <p:sldId id="290" r:id="rId33"/>
    <p:sldId id="285" r:id="rId34"/>
    <p:sldId id="286" r:id="rId35"/>
    <p:sldId id="289"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F89E55-EC8F-F7C9-DC63-1ABD083B9239}" v="160" dt="2021-06-01T14:46:11.628"/>
    <p1510:client id="{B8FFA4FC-E387-1E67-4B07-5E50154CC6AF}" v="42" dt="2021-05-30T13:23:43.258"/>
    <p1510:client id="{25AAA7A5-562D-495A-867A-EA301C6E2842}" v="290" dt="2021-05-26T13:59:52.936"/>
    <p1510:client id="{84030BCD-46C8-D651-09A0-CC026B218FA2}" v="190" dt="2021-05-27T13:02:30.768"/>
    <p1510:client id="{95F16567-D9B1-4FAF-F11B-17252CDABDED}" v="157" dt="2021-05-27T13:58:24.090"/>
    <p1510:client id="{EE89AF72-7419-3788-AC36-158B6B3C9A71}" v="237" dt="2021-05-26T18:05:12.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2C8DE-CCE8-413A-B6FC-E7CBDF57730C}"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D7B57178-78D6-46C5-A95E-E9EDBFB2832E}">
      <dgm:prSet/>
      <dgm:spPr/>
      <dgm:t>
        <a:bodyPr/>
        <a:lstStyle/>
        <a:p>
          <a:endParaRPr lang="en-US" dirty="0"/>
        </a:p>
      </dgm:t>
    </dgm:pt>
    <dgm:pt modelId="{70EC5C06-BF55-4D49-9340-BC3379259E57}" type="parTrans" cxnId="{0E9A9D36-35FD-4386-9C76-E94575117146}">
      <dgm:prSet/>
      <dgm:spPr/>
      <dgm:t>
        <a:bodyPr/>
        <a:lstStyle/>
        <a:p>
          <a:endParaRPr lang="en-US"/>
        </a:p>
      </dgm:t>
    </dgm:pt>
    <dgm:pt modelId="{AA797B65-ECC6-4481-A69B-E3564361968C}" type="sibTrans" cxnId="{0E9A9D36-35FD-4386-9C76-E94575117146}">
      <dgm:prSet/>
      <dgm:spPr/>
      <dgm:t>
        <a:bodyPr/>
        <a:lstStyle/>
        <a:p>
          <a:endParaRPr lang="en-US"/>
        </a:p>
      </dgm:t>
    </dgm:pt>
    <dgm:pt modelId="{8158F58B-E745-4F4B-A545-CF34D78318B8}">
      <dgm:prSet/>
      <dgm:spPr/>
      <dgm:t>
        <a:bodyPr/>
        <a:lstStyle/>
        <a:p>
          <a:r>
            <a:rPr lang="en-US" i="1" dirty="0"/>
            <a:t>Number</a:t>
          </a:r>
          <a:r>
            <a:rPr lang="en-US" dirty="0"/>
            <a:t>:.</a:t>
          </a:r>
        </a:p>
      </dgm:t>
    </dgm:pt>
    <dgm:pt modelId="{2B5C9A9E-F626-41F9-B2E8-7D637A5338C3}" type="parTrans" cxnId="{00067B64-13F7-4B0F-9169-9B6FE1A1AF7C}">
      <dgm:prSet/>
      <dgm:spPr/>
      <dgm:t>
        <a:bodyPr/>
        <a:lstStyle/>
        <a:p>
          <a:endParaRPr lang="en-US"/>
        </a:p>
      </dgm:t>
    </dgm:pt>
    <dgm:pt modelId="{541DAE90-9D94-4270-B2EA-D5E30FF9D1D4}" type="sibTrans" cxnId="{00067B64-13F7-4B0F-9169-9B6FE1A1AF7C}">
      <dgm:prSet/>
      <dgm:spPr/>
      <dgm:t>
        <a:bodyPr/>
        <a:lstStyle/>
        <a:p>
          <a:endParaRPr lang="en-US"/>
        </a:p>
      </dgm:t>
    </dgm:pt>
    <dgm:pt modelId="{5EB1B7A7-794F-4AF2-84E9-99804A6D07E3}">
      <dgm:prSet/>
      <dgm:spPr/>
      <dgm:t>
        <a:bodyPr/>
        <a:lstStyle/>
        <a:p>
          <a:r>
            <a:rPr lang="en-US" i="1" dirty="0"/>
            <a:t>String</a:t>
          </a:r>
          <a:r>
            <a:rPr lang="en-US" dirty="0"/>
            <a:t>: </a:t>
          </a:r>
        </a:p>
      </dgm:t>
    </dgm:pt>
    <dgm:pt modelId="{4CF606AA-940B-4101-99A9-11DE84E9824A}" type="parTrans" cxnId="{0B5A7BA3-1B20-4CD4-9679-ACF26C5A56CC}">
      <dgm:prSet/>
      <dgm:spPr/>
      <dgm:t>
        <a:bodyPr/>
        <a:lstStyle/>
        <a:p>
          <a:endParaRPr lang="en-US"/>
        </a:p>
      </dgm:t>
    </dgm:pt>
    <dgm:pt modelId="{6C8EB950-90AC-4495-B8DD-08AC4652B345}" type="sibTrans" cxnId="{0B5A7BA3-1B20-4CD4-9679-ACF26C5A56CC}">
      <dgm:prSet/>
      <dgm:spPr/>
      <dgm:t>
        <a:bodyPr/>
        <a:lstStyle/>
        <a:p>
          <a:endParaRPr lang="en-US"/>
        </a:p>
      </dgm:t>
    </dgm:pt>
    <dgm:pt modelId="{E3F8F604-20C2-4815-9138-850644B09ED6}">
      <dgm:prSet/>
      <dgm:spPr/>
      <dgm:t>
        <a:bodyPr/>
        <a:lstStyle/>
        <a:p>
          <a:r>
            <a:rPr lang="en-US" i="1" dirty="0"/>
            <a:t>Boolean</a:t>
          </a:r>
          <a:r>
            <a:rPr lang="en-US" dirty="0"/>
            <a:t>: </a:t>
          </a:r>
        </a:p>
      </dgm:t>
    </dgm:pt>
    <dgm:pt modelId="{13BF0A62-ADFA-4B7B-99E9-567024FCC18F}" type="parTrans" cxnId="{7B9D51F2-4CFA-4847-BA99-0FF56543E488}">
      <dgm:prSet/>
      <dgm:spPr/>
      <dgm:t>
        <a:bodyPr/>
        <a:lstStyle/>
        <a:p>
          <a:endParaRPr lang="en-US"/>
        </a:p>
      </dgm:t>
    </dgm:pt>
    <dgm:pt modelId="{5970C38E-CD11-4B82-83F8-6139B18F8A0E}" type="sibTrans" cxnId="{7B9D51F2-4CFA-4847-BA99-0FF56543E488}">
      <dgm:prSet/>
      <dgm:spPr/>
      <dgm:t>
        <a:bodyPr/>
        <a:lstStyle/>
        <a:p>
          <a:endParaRPr lang="en-US"/>
        </a:p>
      </dgm:t>
    </dgm:pt>
    <dgm:pt modelId="{7DBB6DFE-2C7E-4FEC-B0FD-AD9FFAEA422A}">
      <dgm:prSet/>
      <dgm:spPr/>
      <dgm:t>
        <a:bodyPr/>
        <a:lstStyle/>
        <a:p>
          <a:r>
            <a:rPr lang="en-US" i="1" dirty="0"/>
            <a:t>Null</a:t>
          </a:r>
          <a:r>
            <a:rPr lang="en-US" dirty="0"/>
            <a:t>: </a:t>
          </a:r>
        </a:p>
      </dgm:t>
    </dgm:pt>
    <dgm:pt modelId="{1296AF52-C512-423A-B1CE-4A23D374C82A}" type="parTrans" cxnId="{9C12DE4E-C0FB-4967-BC3F-B3E7766F3231}">
      <dgm:prSet/>
      <dgm:spPr/>
      <dgm:t>
        <a:bodyPr/>
        <a:lstStyle/>
        <a:p>
          <a:endParaRPr lang="en-US"/>
        </a:p>
      </dgm:t>
    </dgm:pt>
    <dgm:pt modelId="{F8AD6534-240E-4B29-B2F3-95509BED4A64}" type="sibTrans" cxnId="{9C12DE4E-C0FB-4967-BC3F-B3E7766F3231}">
      <dgm:prSet/>
      <dgm:spPr/>
      <dgm:t>
        <a:bodyPr/>
        <a:lstStyle/>
        <a:p>
          <a:endParaRPr lang="en-US"/>
        </a:p>
      </dgm:t>
    </dgm:pt>
    <dgm:pt modelId="{46C8C224-C931-4809-BF69-F76F6AB7A67C}">
      <dgm:prSet/>
      <dgm:spPr/>
      <dgm:t>
        <a:bodyPr/>
        <a:lstStyle/>
        <a:p>
          <a:r>
            <a:rPr lang="en-US" i="1" dirty="0"/>
            <a:t>Undefined</a:t>
          </a:r>
          <a:r>
            <a:rPr lang="en-US" dirty="0"/>
            <a:t>: </a:t>
          </a:r>
        </a:p>
      </dgm:t>
    </dgm:pt>
    <dgm:pt modelId="{2A34D8FB-7373-42C9-83CA-E8B5A392FB3A}" type="parTrans" cxnId="{9A7AAAF9-CE4A-48A3-8168-5743E0083BB4}">
      <dgm:prSet/>
      <dgm:spPr/>
      <dgm:t>
        <a:bodyPr/>
        <a:lstStyle/>
        <a:p>
          <a:endParaRPr lang="en-US"/>
        </a:p>
      </dgm:t>
    </dgm:pt>
    <dgm:pt modelId="{6CB0CCB2-889A-4971-95DD-9B911A3FC692}" type="sibTrans" cxnId="{9A7AAAF9-CE4A-48A3-8168-5743E0083BB4}">
      <dgm:prSet/>
      <dgm:spPr/>
      <dgm:t>
        <a:bodyPr/>
        <a:lstStyle/>
        <a:p>
          <a:endParaRPr lang="en-US"/>
        </a:p>
      </dgm:t>
    </dgm:pt>
    <dgm:pt modelId="{587C702E-76C9-4901-AB75-81AAB2EC8E3E}" type="pres">
      <dgm:prSet presAssocID="{5C02C8DE-CCE8-413A-B6FC-E7CBDF57730C}" presName="diagram" presStyleCnt="0">
        <dgm:presLayoutVars>
          <dgm:dir/>
          <dgm:resizeHandles val="exact"/>
        </dgm:presLayoutVars>
      </dgm:prSet>
      <dgm:spPr/>
    </dgm:pt>
    <dgm:pt modelId="{B5CD2E91-9F61-4BE5-9A4E-6F1F5156EA21}" type="pres">
      <dgm:prSet presAssocID="{D7B57178-78D6-46C5-A95E-E9EDBFB2832E}" presName="node" presStyleLbl="node1" presStyleIdx="0" presStyleCnt="6">
        <dgm:presLayoutVars>
          <dgm:bulletEnabled val="1"/>
        </dgm:presLayoutVars>
      </dgm:prSet>
      <dgm:spPr/>
    </dgm:pt>
    <dgm:pt modelId="{B63F64DE-3491-4D25-93FF-DB73FDABF810}" type="pres">
      <dgm:prSet presAssocID="{AA797B65-ECC6-4481-A69B-E3564361968C}" presName="sibTrans" presStyleCnt="0"/>
      <dgm:spPr/>
    </dgm:pt>
    <dgm:pt modelId="{3E50AA78-9B45-42EF-A227-32C0127016E5}" type="pres">
      <dgm:prSet presAssocID="{8158F58B-E745-4F4B-A545-CF34D78318B8}" presName="node" presStyleLbl="node1" presStyleIdx="1" presStyleCnt="6">
        <dgm:presLayoutVars>
          <dgm:bulletEnabled val="1"/>
        </dgm:presLayoutVars>
      </dgm:prSet>
      <dgm:spPr/>
    </dgm:pt>
    <dgm:pt modelId="{1736F988-4EAB-4F9F-B7F1-1696F55376EF}" type="pres">
      <dgm:prSet presAssocID="{541DAE90-9D94-4270-B2EA-D5E30FF9D1D4}" presName="sibTrans" presStyleCnt="0"/>
      <dgm:spPr/>
    </dgm:pt>
    <dgm:pt modelId="{2ADA4EFD-C315-4FDC-A7D4-D13189263BD1}" type="pres">
      <dgm:prSet presAssocID="{5EB1B7A7-794F-4AF2-84E9-99804A6D07E3}" presName="node" presStyleLbl="node1" presStyleIdx="2" presStyleCnt="6">
        <dgm:presLayoutVars>
          <dgm:bulletEnabled val="1"/>
        </dgm:presLayoutVars>
      </dgm:prSet>
      <dgm:spPr/>
    </dgm:pt>
    <dgm:pt modelId="{65317340-554C-4518-BA16-E933FFCD11E6}" type="pres">
      <dgm:prSet presAssocID="{6C8EB950-90AC-4495-B8DD-08AC4652B345}" presName="sibTrans" presStyleCnt="0"/>
      <dgm:spPr/>
    </dgm:pt>
    <dgm:pt modelId="{17540D65-390E-4B16-88E9-578301104C24}" type="pres">
      <dgm:prSet presAssocID="{E3F8F604-20C2-4815-9138-850644B09ED6}" presName="node" presStyleLbl="node1" presStyleIdx="3" presStyleCnt="6">
        <dgm:presLayoutVars>
          <dgm:bulletEnabled val="1"/>
        </dgm:presLayoutVars>
      </dgm:prSet>
      <dgm:spPr/>
    </dgm:pt>
    <dgm:pt modelId="{16D7E3C0-9069-4022-853E-611787CF48EB}" type="pres">
      <dgm:prSet presAssocID="{5970C38E-CD11-4B82-83F8-6139B18F8A0E}" presName="sibTrans" presStyleCnt="0"/>
      <dgm:spPr/>
    </dgm:pt>
    <dgm:pt modelId="{B8397A62-7F67-4DA5-91C0-A16A13122AFC}" type="pres">
      <dgm:prSet presAssocID="{7DBB6DFE-2C7E-4FEC-B0FD-AD9FFAEA422A}" presName="node" presStyleLbl="node1" presStyleIdx="4" presStyleCnt="6">
        <dgm:presLayoutVars>
          <dgm:bulletEnabled val="1"/>
        </dgm:presLayoutVars>
      </dgm:prSet>
      <dgm:spPr/>
    </dgm:pt>
    <dgm:pt modelId="{0DC6D583-05E5-46C0-A78A-79691040EFBD}" type="pres">
      <dgm:prSet presAssocID="{F8AD6534-240E-4B29-B2F3-95509BED4A64}" presName="sibTrans" presStyleCnt="0"/>
      <dgm:spPr/>
    </dgm:pt>
    <dgm:pt modelId="{ECF68167-A4F9-4A61-BC75-A8ECF168089F}" type="pres">
      <dgm:prSet presAssocID="{46C8C224-C931-4809-BF69-F76F6AB7A67C}" presName="node" presStyleLbl="node1" presStyleIdx="5" presStyleCnt="6">
        <dgm:presLayoutVars>
          <dgm:bulletEnabled val="1"/>
        </dgm:presLayoutVars>
      </dgm:prSet>
      <dgm:spPr/>
    </dgm:pt>
  </dgm:ptLst>
  <dgm:cxnLst>
    <dgm:cxn modelId="{16C02914-DEAB-496F-8DB2-7E0FC09F7E0A}" type="presOf" srcId="{7DBB6DFE-2C7E-4FEC-B0FD-AD9FFAEA422A}" destId="{B8397A62-7F67-4DA5-91C0-A16A13122AFC}" srcOrd="0" destOrd="0" presId="urn:microsoft.com/office/officeart/2005/8/layout/default"/>
    <dgm:cxn modelId="{0E9A9D36-35FD-4386-9C76-E94575117146}" srcId="{5C02C8DE-CCE8-413A-B6FC-E7CBDF57730C}" destId="{D7B57178-78D6-46C5-A95E-E9EDBFB2832E}" srcOrd="0" destOrd="0" parTransId="{70EC5C06-BF55-4D49-9340-BC3379259E57}" sibTransId="{AA797B65-ECC6-4481-A69B-E3564361968C}"/>
    <dgm:cxn modelId="{00067B64-13F7-4B0F-9169-9B6FE1A1AF7C}" srcId="{5C02C8DE-CCE8-413A-B6FC-E7CBDF57730C}" destId="{8158F58B-E745-4F4B-A545-CF34D78318B8}" srcOrd="1" destOrd="0" parTransId="{2B5C9A9E-F626-41F9-B2E8-7D637A5338C3}" sibTransId="{541DAE90-9D94-4270-B2EA-D5E30FF9D1D4}"/>
    <dgm:cxn modelId="{9C12DE4E-C0FB-4967-BC3F-B3E7766F3231}" srcId="{5C02C8DE-CCE8-413A-B6FC-E7CBDF57730C}" destId="{7DBB6DFE-2C7E-4FEC-B0FD-AD9FFAEA422A}" srcOrd="4" destOrd="0" parTransId="{1296AF52-C512-423A-B1CE-4A23D374C82A}" sibTransId="{F8AD6534-240E-4B29-B2F3-95509BED4A64}"/>
    <dgm:cxn modelId="{8AD4DF55-9472-481B-95FD-0921DB181440}" type="presOf" srcId="{46C8C224-C931-4809-BF69-F76F6AB7A67C}" destId="{ECF68167-A4F9-4A61-BC75-A8ECF168089F}" srcOrd="0" destOrd="0" presId="urn:microsoft.com/office/officeart/2005/8/layout/default"/>
    <dgm:cxn modelId="{3871B1A2-CCB7-4591-B1A3-9099FCDD9AFE}" type="presOf" srcId="{8158F58B-E745-4F4B-A545-CF34D78318B8}" destId="{3E50AA78-9B45-42EF-A227-32C0127016E5}" srcOrd="0" destOrd="0" presId="urn:microsoft.com/office/officeart/2005/8/layout/default"/>
    <dgm:cxn modelId="{0B5A7BA3-1B20-4CD4-9679-ACF26C5A56CC}" srcId="{5C02C8DE-CCE8-413A-B6FC-E7CBDF57730C}" destId="{5EB1B7A7-794F-4AF2-84E9-99804A6D07E3}" srcOrd="2" destOrd="0" parTransId="{4CF606AA-940B-4101-99A9-11DE84E9824A}" sibTransId="{6C8EB950-90AC-4495-B8DD-08AC4652B345}"/>
    <dgm:cxn modelId="{AF20C9C1-22F5-4D4F-8FEA-09CAE0AECEEB}" type="presOf" srcId="{5C02C8DE-CCE8-413A-B6FC-E7CBDF57730C}" destId="{587C702E-76C9-4901-AB75-81AAB2EC8E3E}" srcOrd="0" destOrd="0" presId="urn:microsoft.com/office/officeart/2005/8/layout/default"/>
    <dgm:cxn modelId="{9C99C0C7-6C25-4B23-BDE6-F60E59A3F930}" type="presOf" srcId="{D7B57178-78D6-46C5-A95E-E9EDBFB2832E}" destId="{B5CD2E91-9F61-4BE5-9A4E-6F1F5156EA21}" srcOrd="0" destOrd="0" presId="urn:microsoft.com/office/officeart/2005/8/layout/default"/>
    <dgm:cxn modelId="{65A3A2C9-C3A7-480B-9967-B89E24C2BB0F}" type="presOf" srcId="{5EB1B7A7-794F-4AF2-84E9-99804A6D07E3}" destId="{2ADA4EFD-C315-4FDC-A7D4-D13189263BD1}" srcOrd="0" destOrd="0" presId="urn:microsoft.com/office/officeart/2005/8/layout/default"/>
    <dgm:cxn modelId="{A516B8E1-13BF-4CDC-A091-FF4919A1F1E5}" type="presOf" srcId="{E3F8F604-20C2-4815-9138-850644B09ED6}" destId="{17540D65-390E-4B16-88E9-578301104C24}" srcOrd="0" destOrd="0" presId="urn:microsoft.com/office/officeart/2005/8/layout/default"/>
    <dgm:cxn modelId="{7B9D51F2-4CFA-4847-BA99-0FF56543E488}" srcId="{5C02C8DE-CCE8-413A-B6FC-E7CBDF57730C}" destId="{E3F8F604-20C2-4815-9138-850644B09ED6}" srcOrd="3" destOrd="0" parTransId="{13BF0A62-ADFA-4B7B-99E9-567024FCC18F}" sibTransId="{5970C38E-CD11-4B82-83F8-6139B18F8A0E}"/>
    <dgm:cxn modelId="{9A7AAAF9-CE4A-48A3-8168-5743E0083BB4}" srcId="{5C02C8DE-CCE8-413A-B6FC-E7CBDF57730C}" destId="{46C8C224-C931-4809-BF69-F76F6AB7A67C}" srcOrd="5" destOrd="0" parTransId="{2A34D8FB-7373-42C9-83CA-E8B5A392FB3A}" sibTransId="{6CB0CCB2-889A-4971-95DD-9B911A3FC692}"/>
    <dgm:cxn modelId="{A095B883-57F9-4CA5-9A0D-8D5351F534C9}" type="presParOf" srcId="{587C702E-76C9-4901-AB75-81AAB2EC8E3E}" destId="{B5CD2E91-9F61-4BE5-9A4E-6F1F5156EA21}" srcOrd="0" destOrd="0" presId="urn:microsoft.com/office/officeart/2005/8/layout/default"/>
    <dgm:cxn modelId="{B37BD04C-1B37-496C-839F-CCEC18449B92}" type="presParOf" srcId="{587C702E-76C9-4901-AB75-81AAB2EC8E3E}" destId="{B63F64DE-3491-4D25-93FF-DB73FDABF810}" srcOrd="1" destOrd="0" presId="urn:microsoft.com/office/officeart/2005/8/layout/default"/>
    <dgm:cxn modelId="{4BDADD16-470B-4370-BD4A-1596C6B99616}" type="presParOf" srcId="{587C702E-76C9-4901-AB75-81AAB2EC8E3E}" destId="{3E50AA78-9B45-42EF-A227-32C0127016E5}" srcOrd="2" destOrd="0" presId="urn:microsoft.com/office/officeart/2005/8/layout/default"/>
    <dgm:cxn modelId="{D39F3300-FB70-4989-9503-83BCD270CACD}" type="presParOf" srcId="{587C702E-76C9-4901-AB75-81AAB2EC8E3E}" destId="{1736F988-4EAB-4F9F-B7F1-1696F55376EF}" srcOrd="3" destOrd="0" presId="urn:microsoft.com/office/officeart/2005/8/layout/default"/>
    <dgm:cxn modelId="{312A0CD5-C881-41CE-A612-409E3C42CC9C}" type="presParOf" srcId="{587C702E-76C9-4901-AB75-81AAB2EC8E3E}" destId="{2ADA4EFD-C315-4FDC-A7D4-D13189263BD1}" srcOrd="4" destOrd="0" presId="urn:microsoft.com/office/officeart/2005/8/layout/default"/>
    <dgm:cxn modelId="{415343F6-2AD2-403D-8150-9499DF9C3431}" type="presParOf" srcId="{587C702E-76C9-4901-AB75-81AAB2EC8E3E}" destId="{65317340-554C-4518-BA16-E933FFCD11E6}" srcOrd="5" destOrd="0" presId="urn:microsoft.com/office/officeart/2005/8/layout/default"/>
    <dgm:cxn modelId="{8AF1EF51-C9B7-4F55-8AC6-DA7143341DB5}" type="presParOf" srcId="{587C702E-76C9-4901-AB75-81AAB2EC8E3E}" destId="{17540D65-390E-4B16-88E9-578301104C24}" srcOrd="6" destOrd="0" presId="urn:microsoft.com/office/officeart/2005/8/layout/default"/>
    <dgm:cxn modelId="{8BE791CC-1B72-49C0-AF8D-C1262962C61C}" type="presParOf" srcId="{587C702E-76C9-4901-AB75-81AAB2EC8E3E}" destId="{16D7E3C0-9069-4022-853E-611787CF48EB}" srcOrd="7" destOrd="0" presId="urn:microsoft.com/office/officeart/2005/8/layout/default"/>
    <dgm:cxn modelId="{4ED3EF32-4D1A-4945-8C32-67B3F3C3AA4F}" type="presParOf" srcId="{587C702E-76C9-4901-AB75-81AAB2EC8E3E}" destId="{B8397A62-7F67-4DA5-91C0-A16A13122AFC}" srcOrd="8" destOrd="0" presId="urn:microsoft.com/office/officeart/2005/8/layout/default"/>
    <dgm:cxn modelId="{A2CC1F9B-14A4-4B3F-8E57-929F96821754}" type="presParOf" srcId="{587C702E-76C9-4901-AB75-81AAB2EC8E3E}" destId="{0DC6D583-05E5-46C0-A78A-79691040EFBD}" srcOrd="9" destOrd="0" presId="urn:microsoft.com/office/officeart/2005/8/layout/default"/>
    <dgm:cxn modelId="{01FF907A-FB8F-4661-820F-0E06BCEDF188}" type="presParOf" srcId="{587C702E-76C9-4901-AB75-81AAB2EC8E3E}" destId="{ECF68167-A4F9-4A61-BC75-A8ECF168089F}"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A381AA-F7A3-4E04-A62F-3531C493DCE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9016CF3-77B3-45B1-BE99-3F62BC90E7E8}">
      <dgm:prSet/>
      <dgm:spPr/>
      <dgm:t>
        <a:bodyPr/>
        <a:lstStyle/>
        <a:p>
          <a:pPr>
            <a:lnSpc>
              <a:spcPct val="100000"/>
            </a:lnSpc>
          </a:pPr>
          <a:r>
            <a:rPr lang="en-US" dirty="0"/>
            <a:t>Thank you:)</a:t>
          </a:r>
        </a:p>
      </dgm:t>
    </dgm:pt>
    <dgm:pt modelId="{C535CD68-CAE6-4D8C-90CB-9634E1392988}" type="parTrans" cxnId="{7967EF40-5931-4728-97B0-EF3C8D785D2D}">
      <dgm:prSet/>
      <dgm:spPr/>
      <dgm:t>
        <a:bodyPr/>
        <a:lstStyle/>
        <a:p>
          <a:endParaRPr lang="en-US"/>
        </a:p>
      </dgm:t>
    </dgm:pt>
    <dgm:pt modelId="{B5C2F13A-CDDE-4B4A-842E-72972C17B482}" type="sibTrans" cxnId="{7967EF40-5931-4728-97B0-EF3C8D785D2D}">
      <dgm:prSet/>
      <dgm:spPr/>
      <dgm:t>
        <a:bodyPr/>
        <a:lstStyle/>
        <a:p>
          <a:endParaRPr lang="en-US"/>
        </a:p>
      </dgm:t>
    </dgm:pt>
    <dgm:pt modelId="{79C2C4D7-BB52-402E-A8A4-241C6A3AF12F}">
      <dgm:prSet/>
      <dgm:spPr/>
      <dgm:t>
        <a:bodyPr/>
        <a:lstStyle/>
        <a:p>
          <a:pPr rtl="0">
            <a:lnSpc>
              <a:spcPct val="100000"/>
            </a:lnSpc>
          </a:pPr>
          <a:r>
            <a:rPr lang="en-US" dirty="0">
              <a:latin typeface="Calibri Light" panose="020F0302020204030204"/>
            </a:rPr>
            <a:t>LinkedIn-Aniket Artani</a:t>
          </a:r>
          <a:endParaRPr lang="en-US" dirty="0"/>
        </a:p>
      </dgm:t>
    </dgm:pt>
    <dgm:pt modelId="{6E24A900-D7C0-46DC-B7EE-C44844D8152F}" type="parTrans" cxnId="{891891DA-305B-478B-9DC7-1379D819ECA2}">
      <dgm:prSet/>
      <dgm:spPr/>
      <dgm:t>
        <a:bodyPr/>
        <a:lstStyle/>
        <a:p>
          <a:endParaRPr lang="en-US"/>
        </a:p>
      </dgm:t>
    </dgm:pt>
    <dgm:pt modelId="{75AB53B8-3661-46B3-8264-EDF87DA2D7FD}" type="sibTrans" cxnId="{891891DA-305B-478B-9DC7-1379D819ECA2}">
      <dgm:prSet/>
      <dgm:spPr/>
      <dgm:t>
        <a:bodyPr/>
        <a:lstStyle/>
        <a:p>
          <a:endParaRPr lang="en-US"/>
        </a:p>
      </dgm:t>
    </dgm:pt>
    <dgm:pt modelId="{0E7ADBE9-727C-423F-AA19-1AA0C3F15F19}" type="pres">
      <dgm:prSet presAssocID="{CAA381AA-F7A3-4E04-A62F-3531C493DCEF}" presName="root" presStyleCnt="0">
        <dgm:presLayoutVars>
          <dgm:dir/>
          <dgm:resizeHandles val="exact"/>
        </dgm:presLayoutVars>
      </dgm:prSet>
      <dgm:spPr/>
    </dgm:pt>
    <dgm:pt modelId="{96873656-7147-40AD-973B-6C4C2DD3826D}" type="pres">
      <dgm:prSet presAssocID="{F9016CF3-77B3-45B1-BE99-3F62BC90E7E8}" presName="compNode" presStyleCnt="0"/>
      <dgm:spPr/>
    </dgm:pt>
    <dgm:pt modelId="{1B660098-3975-4CEE-B29B-9A9343851B5C}" type="pres">
      <dgm:prSet presAssocID="{F9016CF3-77B3-45B1-BE99-3F62BC90E7E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8D121197-B734-484D-9239-1245D81C7CAF}" type="pres">
      <dgm:prSet presAssocID="{F9016CF3-77B3-45B1-BE99-3F62BC90E7E8}" presName="spaceRect" presStyleCnt="0"/>
      <dgm:spPr/>
    </dgm:pt>
    <dgm:pt modelId="{2B520AA8-D46B-4C57-BE33-21FB4D82FD74}" type="pres">
      <dgm:prSet presAssocID="{F9016CF3-77B3-45B1-BE99-3F62BC90E7E8}" presName="textRect" presStyleLbl="revTx" presStyleIdx="0" presStyleCnt="2">
        <dgm:presLayoutVars>
          <dgm:chMax val="1"/>
          <dgm:chPref val="1"/>
        </dgm:presLayoutVars>
      </dgm:prSet>
      <dgm:spPr/>
    </dgm:pt>
    <dgm:pt modelId="{D661249E-5833-44E6-9C40-24F3EDE9252A}" type="pres">
      <dgm:prSet presAssocID="{B5C2F13A-CDDE-4B4A-842E-72972C17B482}" presName="sibTrans" presStyleCnt="0"/>
      <dgm:spPr/>
    </dgm:pt>
    <dgm:pt modelId="{7F76836D-2848-468D-A300-1AE65A23A2D8}" type="pres">
      <dgm:prSet presAssocID="{79C2C4D7-BB52-402E-A8A4-241C6A3AF12F}" presName="compNode" presStyleCnt="0"/>
      <dgm:spPr/>
    </dgm:pt>
    <dgm:pt modelId="{9F2449A1-8E62-44D3-87EA-1380C0A9E007}" type="pres">
      <dgm:prSet presAssocID="{79C2C4D7-BB52-402E-A8A4-241C6A3AF12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FD634121-263A-456F-A014-24C2D7EC8AB9}" type="pres">
      <dgm:prSet presAssocID="{79C2C4D7-BB52-402E-A8A4-241C6A3AF12F}" presName="spaceRect" presStyleCnt="0"/>
      <dgm:spPr/>
    </dgm:pt>
    <dgm:pt modelId="{85E61AB8-2CF3-49A3-B413-D2B53B16EF5E}" type="pres">
      <dgm:prSet presAssocID="{79C2C4D7-BB52-402E-A8A4-241C6A3AF12F}" presName="textRect" presStyleLbl="revTx" presStyleIdx="1" presStyleCnt="2">
        <dgm:presLayoutVars>
          <dgm:chMax val="1"/>
          <dgm:chPref val="1"/>
        </dgm:presLayoutVars>
      </dgm:prSet>
      <dgm:spPr/>
    </dgm:pt>
  </dgm:ptLst>
  <dgm:cxnLst>
    <dgm:cxn modelId="{7967EF40-5931-4728-97B0-EF3C8D785D2D}" srcId="{CAA381AA-F7A3-4E04-A62F-3531C493DCEF}" destId="{F9016CF3-77B3-45B1-BE99-3F62BC90E7E8}" srcOrd="0" destOrd="0" parTransId="{C535CD68-CAE6-4D8C-90CB-9634E1392988}" sibTransId="{B5C2F13A-CDDE-4B4A-842E-72972C17B482}"/>
    <dgm:cxn modelId="{13938E60-4A21-4179-B859-B0DE6FA409AE}" type="presOf" srcId="{CAA381AA-F7A3-4E04-A62F-3531C493DCEF}" destId="{0E7ADBE9-727C-423F-AA19-1AA0C3F15F19}" srcOrd="0" destOrd="0" presId="urn:microsoft.com/office/officeart/2018/2/layout/IconLabelList"/>
    <dgm:cxn modelId="{DEC24355-8B5E-4566-B103-D6ACDB012C89}" type="presOf" srcId="{79C2C4D7-BB52-402E-A8A4-241C6A3AF12F}" destId="{85E61AB8-2CF3-49A3-B413-D2B53B16EF5E}" srcOrd="0" destOrd="0" presId="urn:microsoft.com/office/officeart/2018/2/layout/IconLabelList"/>
    <dgm:cxn modelId="{ACF89EA7-0447-4995-BCB7-3EB245CD82CE}" type="presOf" srcId="{F9016CF3-77B3-45B1-BE99-3F62BC90E7E8}" destId="{2B520AA8-D46B-4C57-BE33-21FB4D82FD74}" srcOrd="0" destOrd="0" presId="urn:microsoft.com/office/officeart/2018/2/layout/IconLabelList"/>
    <dgm:cxn modelId="{891891DA-305B-478B-9DC7-1379D819ECA2}" srcId="{CAA381AA-F7A3-4E04-A62F-3531C493DCEF}" destId="{79C2C4D7-BB52-402E-A8A4-241C6A3AF12F}" srcOrd="1" destOrd="0" parTransId="{6E24A900-D7C0-46DC-B7EE-C44844D8152F}" sibTransId="{75AB53B8-3661-46B3-8264-EDF87DA2D7FD}"/>
    <dgm:cxn modelId="{4E0032F7-113D-403D-B4D2-FAA3B1D30DD7}" type="presParOf" srcId="{0E7ADBE9-727C-423F-AA19-1AA0C3F15F19}" destId="{96873656-7147-40AD-973B-6C4C2DD3826D}" srcOrd="0" destOrd="0" presId="urn:microsoft.com/office/officeart/2018/2/layout/IconLabelList"/>
    <dgm:cxn modelId="{E9E268C3-D117-4812-8ECD-716A5B92C0C4}" type="presParOf" srcId="{96873656-7147-40AD-973B-6C4C2DD3826D}" destId="{1B660098-3975-4CEE-B29B-9A9343851B5C}" srcOrd="0" destOrd="0" presId="urn:microsoft.com/office/officeart/2018/2/layout/IconLabelList"/>
    <dgm:cxn modelId="{58999B1F-83EE-4C4D-84D4-BB80BAC76580}" type="presParOf" srcId="{96873656-7147-40AD-973B-6C4C2DD3826D}" destId="{8D121197-B734-484D-9239-1245D81C7CAF}" srcOrd="1" destOrd="0" presId="urn:microsoft.com/office/officeart/2018/2/layout/IconLabelList"/>
    <dgm:cxn modelId="{28E54811-EB78-473F-AB73-5A386621FC71}" type="presParOf" srcId="{96873656-7147-40AD-973B-6C4C2DD3826D}" destId="{2B520AA8-D46B-4C57-BE33-21FB4D82FD74}" srcOrd="2" destOrd="0" presId="urn:microsoft.com/office/officeart/2018/2/layout/IconLabelList"/>
    <dgm:cxn modelId="{DB3338CD-7EBC-4AE3-ADBB-81EA03DFC56B}" type="presParOf" srcId="{0E7ADBE9-727C-423F-AA19-1AA0C3F15F19}" destId="{D661249E-5833-44E6-9C40-24F3EDE9252A}" srcOrd="1" destOrd="0" presId="urn:microsoft.com/office/officeart/2018/2/layout/IconLabelList"/>
    <dgm:cxn modelId="{EACE1C96-C9CD-48FF-B6F1-0B52695E1D81}" type="presParOf" srcId="{0E7ADBE9-727C-423F-AA19-1AA0C3F15F19}" destId="{7F76836D-2848-468D-A300-1AE65A23A2D8}" srcOrd="2" destOrd="0" presId="urn:microsoft.com/office/officeart/2018/2/layout/IconLabelList"/>
    <dgm:cxn modelId="{97F87264-F4A2-4900-A8F0-C77C18CD70DA}" type="presParOf" srcId="{7F76836D-2848-468D-A300-1AE65A23A2D8}" destId="{9F2449A1-8E62-44D3-87EA-1380C0A9E007}" srcOrd="0" destOrd="0" presId="urn:microsoft.com/office/officeart/2018/2/layout/IconLabelList"/>
    <dgm:cxn modelId="{2D524DB5-B6FC-4BF6-9B6E-0C5FBF93157B}" type="presParOf" srcId="{7F76836D-2848-468D-A300-1AE65A23A2D8}" destId="{FD634121-263A-456F-A014-24C2D7EC8AB9}" srcOrd="1" destOrd="0" presId="urn:microsoft.com/office/officeart/2018/2/layout/IconLabelList"/>
    <dgm:cxn modelId="{50CA9BB1-3DA0-49BA-B6EB-4B3A418DB061}" type="presParOf" srcId="{7F76836D-2848-468D-A300-1AE65A23A2D8}" destId="{85E61AB8-2CF3-49A3-B413-D2B53B16EF5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D2E91-9F61-4BE5-9A4E-6F1F5156EA21}">
      <dsp:nvSpPr>
        <dsp:cNvPr id="0" name=""/>
        <dsp:cNvSpPr/>
      </dsp:nvSpPr>
      <dsp:spPr>
        <a:xfrm>
          <a:off x="475288" y="2778"/>
          <a:ext cx="2525306" cy="151518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475288" y="2778"/>
        <a:ext cx="2525306" cy="1515184"/>
      </dsp:txXfrm>
    </dsp:sp>
    <dsp:sp modelId="{3E50AA78-9B45-42EF-A227-32C0127016E5}">
      <dsp:nvSpPr>
        <dsp:cNvPr id="0" name=""/>
        <dsp:cNvSpPr/>
      </dsp:nvSpPr>
      <dsp:spPr>
        <a:xfrm>
          <a:off x="3253126" y="2778"/>
          <a:ext cx="2525306" cy="1515184"/>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i="1" kern="1200" dirty="0"/>
            <a:t>Number</a:t>
          </a:r>
          <a:r>
            <a:rPr lang="en-US" sz="3700" kern="1200" dirty="0"/>
            <a:t>:.</a:t>
          </a:r>
        </a:p>
      </dsp:txBody>
      <dsp:txXfrm>
        <a:off x="3253126" y="2778"/>
        <a:ext cx="2525306" cy="1515184"/>
      </dsp:txXfrm>
    </dsp:sp>
    <dsp:sp modelId="{2ADA4EFD-C315-4FDC-A7D4-D13189263BD1}">
      <dsp:nvSpPr>
        <dsp:cNvPr id="0" name=""/>
        <dsp:cNvSpPr/>
      </dsp:nvSpPr>
      <dsp:spPr>
        <a:xfrm>
          <a:off x="475288" y="1770492"/>
          <a:ext cx="2525306" cy="1515184"/>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i="1" kern="1200" dirty="0"/>
            <a:t>String</a:t>
          </a:r>
          <a:r>
            <a:rPr lang="en-US" sz="3700" kern="1200" dirty="0"/>
            <a:t>: </a:t>
          </a:r>
        </a:p>
      </dsp:txBody>
      <dsp:txXfrm>
        <a:off x="475288" y="1770492"/>
        <a:ext cx="2525306" cy="1515184"/>
      </dsp:txXfrm>
    </dsp:sp>
    <dsp:sp modelId="{17540D65-390E-4B16-88E9-578301104C24}">
      <dsp:nvSpPr>
        <dsp:cNvPr id="0" name=""/>
        <dsp:cNvSpPr/>
      </dsp:nvSpPr>
      <dsp:spPr>
        <a:xfrm>
          <a:off x="3253126" y="1770492"/>
          <a:ext cx="2525306" cy="1515184"/>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i="1" kern="1200" dirty="0"/>
            <a:t>Boolean</a:t>
          </a:r>
          <a:r>
            <a:rPr lang="en-US" sz="3700" kern="1200" dirty="0"/>
            <a:t>: </a:t>
          </a:r>
        </a:p>
      </dsp:txBody>
      <dsp:txXfrm>
        <a:off x="3253126" y="1770492"/>
        <a:ext cx="2525306" cy="1515184"/>
      </dsp:txXfrm>
    </dsp:sp>
    <dsp:sp modelId="{B8397A62-7F67-4DA5-91C0-A16A13122AFC}">
      <dsp:nvSpPr>
        <dsp:cNvPr id="0" name=""/>
        <dsp:cNvSpPr/>
      </dsp:nvSpPr>
      <dsp:spPr>
        <a:xfrm>
          <a:off x="475288" y="3538207"/>
          <a:ext cx="2525306" cy="1515184"/>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i="1" kern="1200" dirty="0"/>
            <a:t>Null</a:t>
          </a:r>
          <a:r>
            <a:rPr lang="en-US" sz="3700" kern="1200" dirty="0"/>
            <a:t>: </a:t>
          </a:r>
        </a:p>
      </dsp:txBody>
      <dsp:txXfrm>
        <a:off x="475288" y="3538207"/>
        <a:ext cx="2525306" cy="1515184"/>
      </dsp:txXfrm>
    </dsp:sp>
    <dsp:sp modelId="{ECF68167-A4F9-4A61-BC75-A8ECF168089F}">
      <dsp:nvSpPr>
        <dsp:cNvPr id="0" name=""/>
        <dsp:cNvSpPr/>
      </dsp:nvSpPr>
      <dsp:spPr>
        <a:xfrm>
          <a:off x="3253126" y="3538207"/>
          <a:ext cx="2525306" cy="151518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i="1" kern="1200" dirty="0"/>
            <a:t>Undefined</a:t>
          </a:r>
          <a:r>
            <a:rPr lang="en-US" sz="3700" kern="1200" dirty="0"/>
            <a:t>: </a:t>
          </a:r>
        </a:p>
      </dsp:txBody>
      <dsp:txXfrm>
        <a:off x="3253126" y="3538207"/>
        <a:ext cx="2525306" cy="15151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60098-3975-4CEE-B29B-9A9343851B5C}">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520AA8-D46B-4C57-BE33-21FB4D82FD74}">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a:lnSpc>
              <a:spcPct val="100000"/>
            </a:lnSpc>
            <a:spcBef>
              <a:spcPct val="0"/>
            </a:spcBef>
            <a:spcAft>
              <a:spcPct val="35000"/>
            </a:spcAft>
            <a:buNone/>
          </a:pPr>
          <a:r>
            <a:rPr lang="en-US" sz="3800" kern="1200" dirty="0"/>
            <a:t>Thank you:)</a:t>
          </a:r>
        </a:p>
      </dsp:txBody>
      <dsp:txXfrm>
        <a:off x="559800" y="3022743"/>
        <a:ext cx="4320000" cy="720000"/>
      </dsp:txXfrm>
    </dsp:sp>
    <dsp:sp modelId="{9F2449A1-8E62-44D3-87EA-1380C0A9E007}">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E61AB8-2CF3-49A3-B413-D2B53B16EF5E}">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rtl="0">
            <a:lnSpc>
              <a:spcPct val="100000"/>
            </a:lnSpc>
            <a:spcBef>
              <a:spcPct val="0"/>
            </a:spcBef>
            <a:spcAft>
              <a:spcPct val="35000"/>
            </a:spcAft>
            <a:buNone/>
          </a:pPr>
          <a:r>
            <a:rPr lang="en-US" sz="3800" kern="1200" dirty="0">
              <a:latin typeface="Calibri Light" panose="020F0302020204030204"/>
            </a:rPr>
            <a:t>LinkedIn-Aniket Artani</a:t>
          </a:r>
          <a:endParaRPr lang="en-US" sz="3800" kern="1200" dirty="0"/>
        </a:p>
      </dsp:txBody>
      <dsp:txXfrm>
        <a:off x="5635800"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E8898-AB36-4B0B-8A85-3CFEFA878C84}" type="datetimeFigureOut">
              <a:rPr lang="en-US"/>
              <a:t>6/1/2021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D9CB2-9C6C-4B34-A5C9-520F4B627B82}" type="slidenum">
              <a:rPr lang="en-US"/>
              <a:t>‹#›</a:t>
            </a:fld>
            <a:endParaRPr lang="en-US"/>
          </a:p>
        </p:txBody>
      </p:sp>
    </p:spTree>
    <p:extLst>
      <p:ext uri="{BB962C8B-B14F-4D97-AF65-F5344CB8AC3E}">
        <p14:creationId xmlns:p14="http://schemas.microsoft.com/office/powerpoint/2010/main" val="2505933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lightweight programming language ("scripting language")</a:t>
            </a:r>
          </a:p>
          <a:p>
            <a:r>
              <a:rPr lang="en-US" dirty="0"/>
              <a:t>¤used to make web pages interactive</a:t>
            </a:r>
            <a:endParaRPr lang="en-US" dirty="0">
              <a:cs typeface="Calibri"/>
            </a:endParaRPr>
          </a:p>
          <a:p>
            <a:r>
              <a:rPr lang="en-US" dirty="0"/>
              <a:t>¤insert dynamic text into HTML (ex: user name)</a:t>
            </a:r>
            <a:endParaRPr lang="en-US" dirty="0">
              <a:cs typeface="Calibri"/>
            </a:endParaRPr>
          </a:p>
          <a:p>
            <a:r>
              <a:rPr lang="en-US" dirty="0"/>
              <a:t>¤</a:t>
            </a:r>
            <a:r>
              <a:rPr lang="en-US" b="1" dirty="0"/>
              <a:t>react to events </a:t>
            </a:r>
            <a:r>
              <a:rPr lang="en-US" dirty="0"/>
              <a:t>(ex: page load user click)</a:t>
            </a:r>
            <a:endParaRPr lang="en-US" dirty="0">
              <a:cs typeface="Calibri"/>
            </a:endParaRPr>
          </a:p>
          <a:p>
            <a:r>
              <a:rPr lang="en-US" dirty="0"/>
              <a:t>¤get information about a user's computer (ex: browser type)</a:t>
            </a:r>
            <a:endParaRPr lang="en-US" dirty="0">
              <a:cs typeface="Calibri"/>
            </a:endParaRPr>
          </a:p>
          <a:p>
            <a:r>
              <a:rPr lang="en-US" dirty="0"/>
              <a:t>¤perform calculations on user's computer (ex: form validation)</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09D9CB2-9C6C-4B34-A5C9-520F4B627B82}" type="slidenum">
              <a:rPr lang="en-US"/>
              <a:t>1</a:t>
            </a:fld>
            <a:endParaRPr lang="en-US"/>
          </a:p>
        </p:txBody>
      </p:sp>
    </p:spTree>
    <p:extLst>
      <p:ext uri="{BB962C8B-B14F-4D97-AF65-F5344CB8AC3E}">
        <p14:creationId xmlns:p14="http://schemas.microsoft.com/office/powerpoint/2010/main" val="2527167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above will likely evaluate to a decimal. To ensure the answer is a whole number, we can take advantage of another useful Math method called </a:t>
            </a:r>
            <a:r>
              <a:rPr lang="en-US" dirty="0" err="1"/>
              <a:t>Math.floor</a:t>
            </a:r>
            <a:r>
              <a:rPr lang="en-US" dirty="0"/>
              <a:t>().</a:t>
            </a:r>
          </a:p>
          <a:p>
            <a:r>
              <a:rPr lang="en-US" dirty="0">
                <a:cs typeface="Calibri"/>
              </a:rPr>
              <a:t>After ppt-</a:t>
            </a:r>
          </a:p>
          <a:p>
            <a:r>
              <a:rPr lang="en-US" dirty="0"/>
              <a:t>In this case:</a:t>
            </a:r>
            <a:endParaRPr lang="en-US" dirty="0">
              <a:cs typeface="Calibri"/>
            </a:endParaRPr>
          </a:p>
          <a:p>
            <a:r>
              <a:rPr lang="en-US" dirty="0" err="1"/>
              <a:t>Math.random</a:t>
            </a:r>
            <a:r>
              <a:rPr lang="en-US" dirty="0"/>
              <a:t> generates a random number between 0 and 1.</a:t>
            </a:r>
            <a:endParaRPr lang="en-US" dirty="0">
              <a:cs typeface="Calibri"/>
            </a:endParaRPr>
          </a:p>
          <a:p>
            <a:r>
              <a:rPr lang="en-US" dirty="0"/>
              <a:t>We then multiply that number by 50, so now we have a number between 0 and 50.</a:t>
            </a:r>
            <a:endParaRPr lang="en-US" dirty="0">
              <a:cs typeface="Calibri"/>
            </a:endParaRPr>
          </a:p>
          <a:p>
            <a:r>
              <a:rPr lang="en-US" dirty="0"/>
              <a:t>Then, </a:t>
            </a:r>
            <a:r>
              <a:rPr lang="en-US" dirty="0" err="1"/>
              <a:t>Math.floor</a:t>
            </a:r>
            <a:r>
              <a:rPr lang="en-US" dirty="0"/>
              <a:t>() rounds the number down to the nearest whole number.</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09D9CB2-9C6C-4B34-A5C9-520F4B627B82}" type="slidenum">
              <a:rPr lang="en-US"/>
              <a:t>22</a:t>
            </a:fld>
            <a:endParaRPr lang="en-US"/>
          </a:p>
        </p:txBody>
      </p:sp>
    </p:spTree>
    <p:extLst>
      <p:ext uri="{BB962C8B-B14F-4D97-AF65-F5344CB8AC3E}">
        <p14:creationId xmlns:p14="http://schemas.microsoft.com/office/powerpoint/2010/main" val="435554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programming, a </a:t>
            </a:r>
            <a:r>
              <a:rPr lang="en-US" i="1" dirty="0"/>
              <a:t>variable</a:t>
            </a:r>
            <a:r>
              <a:rPr lang="en-US" dirty="0"/>
              <a:t> is a container for a value. You can think of variables as little containers for information that live in a computer’s memory. Information stored in variables, such as a username, account number, or even personalized greeting can then be found in memory.</a:t>
            </a:r>
          </a:p>
          <a:p>
            <a:r>
              <a:rPr lang="en-US" dirty="0"/>
              <a:t>Variables also provide a way of labeling data with a descriptive name, so our programs can be understood more clearly by the reader and ourselves.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09D9CB2-9C6C-4B34-A5C9-520F4B627B82}" type="slidenum">
              <a:rPr lang="en-US"/>
              <a:t>25</a:t>
            </a:fld>
            <a:endParaRPr lang="en-US"/>
          </a:p>
        </p:txBody>
      </p:sp>
    </p:spTree>
    <p:extLst>
      <p:ext uri="{BB962C8B-B14F-4D97-AF65-F5344CB8AC3E}">
        <p14:creationId xmlns:p14="http://schemas.microsoft.com/office/powerpoint/2010/main" val="800327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the example above:</a:t>
            </a:r>
          </a:p>
          <a:p>
            <a:r>
              <a:rPr lang="en-US" dirty="0"/>
              <a:t>var, short for variable, is a JavaScript </a:t>
            </a:r>
            <a:r>
              <a:rPr lang="en-US" i="1" dirty="0"/>
              <a:t>keyword</a:t>
            </a:r>
            <a:r>
              <a:rPr lang="en-US" dirty="0"/>
              <a:t> that creates, or </a:t>
            </a:r>
            <a:r>
              <a:rPr lang="en-US" i="1" dirty="0"/>
              <a:t>declares</a:t>
            </a:r>
            <a:r>
              <a:rPr lang="en-US" dirty="0"/>
              <a:t>, a new variable.</a:t>
            </a:r>
            <a:endParaRPr lang="en-US" dirty="0">
              <a:cs typeface="Calibri"/>
            </a:endParaRPr>
          </a:p>
          <a:p>
            <a:r>
              <a:rPr lang="en-US" dirty="0" err="1"/>
              <a:t>myName</a:t>
            </a:r>
            <a:r>
              <a:rPr lang="en-US" dirty="0"/>
              <a:t> is the variable’s name. Capitalizing in this way is a standard convention in JavaScript called </a:t>
            </a:r>
            <a:r>
              <a:rPr lang="en-US" i="1" dirty="0"/>
              <a:t>camel casing</a:t>
            </a:r>
            <a:r>
              <a:rPr lang="en-US" dirty="0"/>
              <a:t>. In camel casing you group words into one, the first word is lowercase, then every word that follows will have its first letter uppercased. (e.g. </a:t>
            </a:r>
            <a:r>
              <a:rPr lang="en-US" dirty="0" err="1"/>
              <a:t>camelCaseEverything</a:t>
            </a:r>
            <a:r>
              <a:rPr lang="en-US" dirty="0"/>
              <a:t>).</a:t>
            </a:r>
            <a:endParaRPr lang="en-US" dirty="0">
              <a:cs typeface="Calibri"/>
            </a:endParaRPr>
          </a:p>
          <a:p>
            <a:r>
              <a:rPr lang="en-US" dirty="0"/>
              <a:t>= is the </a:t>
            </a:r>
            <a:r>
              <a:rPr lang="en-US" i="1" dirty="0"/>
              <a:t>assignment operator</a:t>
            </a:r>
            <a:r>
              <a:rPr lang="en-US" dirty="0"/>
              <a:t>. It assigns the value ('Arya') to the variable (</a:t>
            </a:r>
            <a:r>
              <a:rPr lang="en-US" dirty="0" err="1"/>
              <a:t>myName</a:t>
            </a:r>
            <a:r>
              <a:rPr lang="en-US" dirty="0"/>
              <a:t>).</a:t>
            </a:r>
            <a:endParaRPr lang="en-US" dirty="0">
              <a:cs typeface="Calibri"/>
            </a:endParaRPr>
          </a:p>
          <a:p>
            <a:r>
              <a:rPr lang="en-US" dirty="0"/>
              <a:t>'Arya' is the </a:t>
            </a:r>
            <a:r>
              <a:rPr lang="en-US" i="1" dirty="0"/>
              <a:t>value</a:t>
            </a:r>
            <a:r>
              <a:rPr lang="en-US" dirty="0"/>
              <a:t> assigned (=) to the variable </a:t>
            </a:r>
            <a:r>
              <a:rPr lang="en-US" dirty="0" err="1"/>
              <a:t>myName</a:t>
            </a:r>
            <a:r>
              <a:rPr lang="en-US" dirty="0"/>
              <a:t>. You can also say that the </a:t>
            </a:r>
            <a:r>
              <a:rPr lang="en-US" dirty="0" err="1"/>
              <a:t>myName</a:t>
            </a:r>
            <a:r>
              <a:rPr lang="en-US" dirty="0"/>
              <a:t> variable is </a:t>
            </a:r>
            <a:r>
              <a:rPr lang="en-US" i="1" dirty="0"/>
              <a:t>initialized</a:t>
            </a:r>
            <a:r>
              <a:rPr lang="en-US" dirty="0"/>
              <a:t> with a value of 'Arya'.</a:t>
            </a:r>
            <a:endParaRPr lang="en-US" dirty="0">
              <a:cs typeface="Calibri"/>
            </a:endParaRPr>
          </a:p>
          <a:p>
            <a:r>
              <a:rPr lang="en-US" dirty="0"/>
              <a:t>After the variable is declared, the string value 'Arya' is printed to the console by referencing the variable name: console.log(</a:t>
            </a:r>
            <a:r>
              <a:rPr lang="en-US" dirty="0" err="1"/>
              <a:t>myName</a:t>
            </a:r>
            <a:r>
              <a:rPr lang="en-US" dirty="0"/>
              <a:t>).</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09D9CB2-9C6C-4B34-A5C9-520F4B627B82}" type="slidenum">
              <a:rPr lang="en-US"/>
              <a:t>26</a:t>
            </a:fld>
            <a:endParaRPr lang="en-US"/>
          </a:p>
        </p:txBody>
      </p:sp>
    </p:spTree>
    <p:extLst>
      <p:ext uri="{BB962C8B-B14F-4D97-AF65-F5344CB8AC3E}">
        <p14:creationId xmlns:p14="http://schemas.microsoft.com/office/powerpoint/2010/main" val="749287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run Java programs, the code must be first compiled into an executable form. On the other hand, JavaScript was created to be interpreted at run time, making it much more dynamic (these days the boundary of the two methods is a lot more blurred).</a:t>
            </a:r>
          </a:p>
        </p:txBody>
      </p:sp>
      <p:sp>
        <p:nvSpPr>
          <p:cNvPr id="4" name="Slide Number Placeholder 3"/>
          <p:cNvSpPr>
            <a:spLocks noGrp="1"/>
          </p:cNvSpPr>
          <p:nvPr>
            <p:ph type="sldNum" sz="quarter" idx="5"/>
          </p:nvPr>
        </p:nvSpPr>
        <p:spPr/>
        <p:txBody>
          <a:bodyPr/>
          <a:lstStyle/>
          <a:p>
            <a:fld id="{D09D9CB2-9C6C-4B34-A5C9-520F4B627B82}" type="slidenum">
              <a:rPr lang="en-US"/>
              <a:t>3</a:t>
            </a:fld>
            <a:endParaRPr lang="en-US"/>
          </a:p>
        </p:txBody>
      </p:sp>
    </p:spTree>
    <p:extLst>
      <p:ext uri="{BB962C8B-B14F-4D97-AF65-F5344CB8AC3E}">
        <p14:creationId xmlns:p14="http://schemas.microsoft.com/office/powerpoint/2010/main" val="173780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console is a panel that displays important messages, like errors, for developers. Much of the work the computer does with our code is invisible to us by default. If we want to see things appear on our screen, we can print, or </a:t>
            </a:r>
            <a:r>
              <a:rPr lang="en-US" i="1" dirty="0"/>
              <a:t>log</a:t>
            </a:r>
            <a:r>
              <a:rPr lang="en-US" dirty="0"/>
              <a:t>, to our console directly.</a:t>
            </a:r>
          </a:p>
          <a:p>
            <a:endParaRPr lang="en-US" dirty="0">
              <a:cs typeface="Calibri"/>
            </a:endParaRPr>
          </a:p>
        </p:txBody>
      </p:sp>
      <p:sp>
        <p:nvSpPr>
          <p:cNvPr id="4" name="Slide Number Placeholder 3"/>
          <p:cNvSpPr>
            <a:spLocks noGrp="1"/>
          </p:cNvSpPr>
          <p:nvPr>
            <p:ph type="sldNum" sz="quarter" idx="5"/>
          </p:nvPr>
        </p:nvSpPr>
        <p:spPr/>
        <p:txBody>
          <a:bodyPr/>
          <a:lstStyle/>
          <a:p>
            <a:fld id="{D09D9CB2-9C6C-4B34-A5C9-520F4B627B82}" type="slidenum">
              <a:rPr lang="en-US"/>
              <a:t>4</a:t>
            </a:fld>
            <a:endParaRPr lang="en-US"/>
          </a:p>
        </p:txBody>
      </p:sp>
    </p:spTree>
    <p:extLst>
      <p:ext uri="{BB962C8B-B14F-4D97-AF65-F5344CB8AC3E}">
        <p14:creationId xmlns:p14="http://schemas.microsoft.com/office/powerpoint/2010/main" val="133871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Programming is often highly collaborative. In addition, our own code can quickly become difficult to understand when we return to it— sometimes only an hour later! For these reasons, it’s often useful to leave notes in our code for other developers or ourselves.</a:t>
            </a:r>
          </a:p>
          <a:p>
            <a:r>
              <a:rPr lang="en-US" dirty="0"/>
              <a:t>Comments can explain what the code is doing, leave instructions for developers using the code, or add any other useful annotations.</a:t>
            </a:r>
          </a:p>
        </p:txBody>
      </p:sp>
      <p:sp>
        <p:nvSpPr>
          <p:cNvPr id="4" name="Slide Number Placeholder 3"/>
          <p:cNvSpPr>
            <a:spLocks noGrp="1"/>
          </p:cNvSpPr>
          <p:nvPr>
            <p:ph type="sldNum" sz="quarter" idx="5"/>
          </p:nvPr>
        </p:nvSpPr>
        <p:spPr/>
        <p:txBody>
          <a:bodyPr/>
          <a:lstStyle/>
          <a:p>
            <a:fld id="{D09D9CB2-9C6C-4B34-A5C9-520F4B627B82}" type="slidenum">
              <a:rPr lang="en-US"/>
              <a:t>6</a:t>
            </a:fld>
            <a:endParaRPr lang="en-US"/>
          </a:p>
        </p:txBody>
      </p:sp>
    </p:spTree>
    <p:extLst>
      <p:ext uri="{BB962C8B-B14F-4D97-AF65-F5344CB8AC3E}">
        <p14:creationId xmlns:p14="http://schemas.microsoft.com/office/powerpoint/2010/main" val="2525936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i="1" dirty="0"/>
              <a:t>Data types</a:t>
            </a:r>
            <a:r>
              <a:rPr lang="en-US" dirty="0"/>
              <a:t> are the classifications we give to the different kinds of data that we use in programming</a:t>
            </a:r>
            <a:endParaRPr lang="en-US" i="1" dirty="0"/>
          </a:p>
          <a:p>
            <a:pPr marL="285750" indent="-285750">
              <a:buFont typeface="Arial"/>
              <a:buChar char="•"/>
            </a:pPr>
            <a:r>
              <a:rPr lang="en-US" i="1" dirty="0"/>
              <a:t>Number</a:t>
            </a:r>
            <a:r>
              <a:rPr lang="en-US" dirty="0"/>
              <a:t>: Any number, including numbers with decimals: 4, 8, 1516, 23.42.</a:t>
            </a:r>
            <a:endParaRPr lang="en-US" dirty="0">
              <a:cs typeface="Calibri"/>
            </a:endParaRPr>
          </a:p>
          <a:p>
            <a:pPr marL="285750" indent="-285750">
              <a:buFont typeface="Arial"/>
              <a:buChar char="•"/>
            </a:pPr>
            <a:r>
              <a:rPr lang="en-US" i="1" dirty="0"/>
              <a:t>String</a:t>
            </a:r>
            <a:r>
              <a:rPr lang="en-US" dirty="0"/>
              <a:t>: Any grouping of characters on your keyboard (letters, numbers, spaces, symbols, etc.) surrounded by single quotes: ' ... ' or double quotes " ... ". Though we prefer single quotes. Some people like to think of string as a fancy word for text.</a:t>
            </a:r>
          </a:p>
          <a:p>
            <a:pPr marL="285750" indent="-285750">
              <a:buFont typeface="Arial"/>
              <a:buChar char="•"/>
            </a:pPr>
            <a:r>
              <a:rPr lang="en-US" i="1" dirty="0"/>
              <a:t>Boolean</a:t>
            </a:r>
            <a:r>
              <a:rPr lang="en-US" dirty="0"/>
              <a:t>: This data type only has two possible values— either true or false (without quotes). It’s helpful to think of </a:t>
            </a:r>
            <a:r>
              <a:rPr lang="en-US" dirty="0" err="1"/>
              <a:t>booleans</a:t>
            </a:r>
            <a:r>
              <a:rPr lang="en-US" dirty="0"/>
              <a:t> as on and off switches or as the answers to a “yes” or “no” question.</a:t>
            </a:r>
          </a:p>
          <a:p>
            <a:pPr marL="285750" indent="-285750">
              <a:buFont typeface="Arial"/>
              <a:buChar char="•"/>
            </a:pPr>
            <a:r>
              <a:rPr lang="en-US" i="1" dirty="0"/>
              <a:t>Null</a:t>
            </a:r>
            <a:r>
              <a:rPr lang="en-US" dirty="0"/>
              <a:t>: This data type represents the intentional absence of a value, and is represented by the keyword null (without quotes).</a:t>
            </a:r>
          </a:p>
          <a:p>
            <a:pPr marL="285750" indent="-285750">
              <a:buFont typeface="Arial"/>
              <a:buChar char="•"/>
            </a:pPr>
            <a:r>
              <a:rPr lang="en-US" i="1" dirty="0"/>
              <a:t>Undefined</a:t>
            </a:r>
            <a:r>
              <a:rPr lang="en-US" dirty="0"/>
              <a:t>: This data type is denoted by the keyword undefined (without quotes). It also represents the absence of a value though it has a different use than null.</a:t>
            </a:r>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D09D9CB2-9C6C-4B34-A5C9-520F4B627B82}" type="slidenum">
              <a:rPr lang="en-US"/>
              <a:t>11</a:t>
            </a:fld>
            <a:endParaRPr lang="en-US"/>
          </a:p>
        </p:txBody>
      </p:sp>
    </p:spTree>
    <p:extLst>
      <p:ext uri="{BB962C8B-B14F-4D97-AF65-F5344CB8AC3E}">
        <p14:creationId xmlns:p14="http://schemas.microsoft.com/office/powerpoint/2010/main" val="2839105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
            </a:r>
            <a:r>
              <a:rPr lang="en-US" i="1" dirty="0"/>
              <a:t>operator</a:t>
            </a:r>
            <a:r>
              <a:rPr lang="en-US" dirty="0"/>
              <a:t> is a character that performs a task in our code. JavaScript has several built-in </a:t>
            </a:r>
            <a:r>
              <a:rPr lang="en-US" i="1" dirty="0"/>
              <a:t>arithmetic operators</a:t>
            </a:r>
            <a:r>
              <a:rPr lang="en-US" dirty="0"/>
              <a:t>, that allow us to perform mathematical calculations on </a:t>
            </a:r>
            <a:r>
              <a:rPr lang="en-US" dirty="0" err="1"/>
              <a:t>numbers.These</a:t>
            </a:r>
            <a:r>
              <a:rPr lang="en-US" dirty="0"/>
              <a:t> include the following operators and their corresponding symbols:</a:t>
            </a:r>
          </a:p>
        </p:txBody>
      </p:sp>
      <p:sp>
        <p:nvSpPr>
          <p:cNvPr id="4" name="Slide Number Placeholder 3"/>
          <p:cNvSpPr>
            <a:spLocks noGrp="1"/>
          </p:cNvSpPr>
          <p:nvPr>
            <p:ph type="sldNum" sz="quarter" idx="5"/>
          </p:nvPr>
        </p:nvSpPr>
        <p:spPr/>
        <p:txBody>
          <a:bodyPr/>
          <a:lstStyle/>
          <a:p>
            <a:fld id="{D09D9CB2-9C6C-4B34-A5C9-520F4B627B82}" type="slidenum">
              <a:rPr lang="en-US"/>
              <a:t>13</a:t>
            </a:fld>
            <a:endParaRPr lang="en-US"/>
          </a:p>
        </p:txBody>
      </p:sp>
    </p:spTree>
    <p:extLst>
      <p:ext uri="{BB962C8B-B14F-4D97-AF65-F5344CB8AC3E}">
        <p14:creationId xmlns:p14="http://schemas.microsoft.com/office/powerpoint/2010/main" val="1248852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process of appending one string to another is called </a:t>
            </a:r>
            <a:r>
              <a:rPr lang="en-US" i="1" dirty="0"/>
              <a:t>concatenation</a:t>
            </a:r>
            <a:endParaRPr lang="en-US" dirty="0"/>
          </a:p>
        </p:txBody>
      </p:sp>
      <p:sp>
        <p:nvSpPr>
          <p:cNvPr id="4" name="Slide Number Placeholder 3"/>
          <p:cNvSpPr>
            <a:spLocks noGrp="1"/>
          </p:cNvSpPr>
          <p:nvPr>
            <p:ph type="sldNum" sz="quarter" idx="5"/>
          </p:nvPr>
        </p:nvSpPr>
        <p:spPr/>
        <p:txBody>
          <a:bodyPr/>
          <a:lstStyle/>
          <a:p>
            <a:fld id="{D09D9CB2-9C6C-4B34-A5C9-520F4B627B82}" type="slidenum">
              <a:rPr lang="en-US"/>
              <a:t>15</a:t>
            </a:fld>
            <a:endParaRPr lang="en-US"/>
          </a:p>
        </p:txBody>
      </p:sp>
    </p:spTree>
    <p:extLst>
      <p:ext uri="{BB962C8B-B14F-4D97-AF65-F5344CB8AC3E}">
        <p14:creationId xmlns:p14="http://schemas.microsoft.com/office/powerpoint/2010/main" val="612755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introduce a new piece of data into a JavaScript program, the browser saves it as an instance of the data type. Every string instance has a property called length that stores the number of characters in that string. You can retrieve property information by appending the string with a period and the property name:</a:t>
            </a:r>
          </a:p>
        </p:txBody>
      </p:sp>
      <p:sp>
        <p:nvSpPr>
          <p:cNvPr id="4" name="Slide Number Placeholder 3"/>
          <p:cNvSpPr>
            <a:spLocks noGrp="1"/>
          </p:cNvSpPr>
          <p:nvPr>
            <p:ph type="sldNum" sz="quarter" idx="5"/>
          </p:nvPr>
        </p:nvSpPr>
        <p:spPr/>
        <p:txBody>
          <a:bodyPr/>
          <a:lstStyle/>
          <a:p>
            <a:fld id="{D09D9CB2-9C6C-4B34-A5C9-520F4B627B82}" type="slidenum">
              <a:rPr lang="en-US"/>
              <a:t>16</a:t>
            </a:fld>
            <a:endParaRPr lang="en-US"/>
          </a:p>
        </p:txBody>
      </p:sp>
    </p:spTree>
    <p:extLst>
      <p:ext uri="{BB962C8B-B14F-4D97-AF65-F5344CB8AC3E}">
        <p14:creationId xmlns:p14="http://schemas.microsoft.com/office/powerpoint/2010/main" val="3927394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you wanted to perform more complex mathematical operations than arithmetic, JavaScript has the built-in Math object.</a:t>
            </a:r>
          </a:p>
        </p:txBody>
      </p:sp>
      <p:sp>
        <p:nvSpPr>
          <p:cNvPr id="4" name="Slide Number Placeholder 3"/>
          <p:cNvSpPr>
            <a:spLocks noGrp="1"/>
          </p:cNvSpPr>
          <p:nvPr>
            <p:ph type="sldNum" sz="quarter" idx="5"/>
          </p:nvPr>
        </p:nvSpPr>
        <p:spPr/>
        <p:txBody>
          <a:bodyPr/>
          <a:lstStyle/>
          <a:p>
            <a:fld id="{D09D9CB2-9C6C-4B34-A5C9-520F4B627B82}" type="slidenum">
              <a:rPr lang="en-US"/>
              <a:t>20</a:t>
            </a:fld>
            <a:endParaRPr lang="en-US"/>
          </a:p>
        </p:txBody>
      </p:sp>
    </p:spTree>
    <p:extLst>
      <p:ext uri="{BB962C8B-B14F-4D97-AF65-F5344CB8AC3E}">
        <p14:creationId xmlns:p14="http://schemas.microsoft.com/office/powerpoint/2010/main" val="1430976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Brendan_Eich" TargetMode="External"/><Relationship Id="rId2" Type="http://schemas.openxmlformats.org/officeDocument/2006/relationships/hyperlink" Target="https://www.springboard.com/blog/programmer-portfolio/"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2.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0">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42">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65" name="Freeform: Shape 4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67" name="Freeform: Shape 44">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69" name="Freeform: Shape 46">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48">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42409" y="895483"/>
            <a:ext cx="5786232" cy="3011190"/>
          </a:xfrm>
        </p:spPr>
        <p:txBody>
          <a:bodyPr>
            <a:normAutofit/>
          </a:bodyPr>
          <a:lstStyle/>
          <a:p>
            <a:r>
              <a:rPr lang="en-US" sz="5400">
                <a:solidFill>
                  <a:schemeClr val="bg1"/>
                </a:solidFill>
                <a:cs typeface="Calibri Light"/>
              </a:rPr>
              <a:t>Javascript</a:t>
            </a:r>
            <a:endParaRPr lang="en-US" sz="5400">
              <a:solidFill>
                <a:schemeClr val="bg1"/>
              </a:solidFill>
            </a:endParaRPr>
          </a:p>
        </p:txBody>
      </p:sp>
      <p:sp>
        <p:nvSpPr>
          <p:cNvPr id="3" name="Subtitle 2"/>
          <p:cNvSpPr>
            <a:spLocks noGrp="1"/>
          </p:cNvSpPr>
          <p:nvPr>
            <p:ph type="subTitle" idx="1"/>
          </p:nvPr>
        </p:nvSpPr>
        <p:spPr>
          <a:xfrm>
            <a:off x="2466270" y="4142096"/>
            <a:ext cx="5338511" cy="1055142"/>
          </a:xfrm>
        </p:spPr>
        <p:txBody>
          <a:bodyPr vert="horz" lIns="91440" tIns="45720" rIns="91440" bIns="45720" rtlCol="0" anchor="t">
            <a:normAutofit/>
          </a:bodyPr>
          <a:lstStyle/>
          <a:p>
            <a:r>
              <a:rPr lang="en-US" sz="2000" dirty="0">
                <a:solidFill>
                  <a:schemeClr val="bg1"/>
                </a:solidFill>
                <a:cs typeface="Calibri"/>
              </a:rPr>
              <a:t>By-Aniket  </a:t>
            </a:r>
            <a:r>
              <a:rPr lang="en-US" sz="2000" dirty="0" err="1">
                <a:solidFill>
                  <a:schemeClr val="bg1"/>
                </a:solidFill>
                <a:cs typeface="Calibri"/>
              </a:rPr>
              <a:t>Artani</a:t>
            </a:r>
          </a:p>
          <a:p>
            <a:endParaRPr lang="en-US" sz="2000" dirty="0">
              <a:solidFill>
                <a:schemeClr val="bg1"/>
              </a:solidFill>
              <a:cs typeface="Calibri"/>
            </a:endParaRPr>
          </a:p>
          <a:p>
            <a:endParaRPr lang="en-US" sz="2000" dirty="0">
              <a:solidFill>
                <a:schemeClr val="bg1"/>
              </a:solidFill>
              <a:cs typeface="Calibri"/>
            </a:endParaRPr>
          </a:p>
        </p:txBody>
      </p:sp>
      <p:sp>
        <p:nvSpPr>
          <p:cNvPr id="76"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7"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5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58" name="Freeform: Shape 5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8" name="Freeform: Shape 5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9" name="Freeform: Shape 6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64" name="Oval 63">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Freeform: Shape 67">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0" name="Freeform: Shape 69">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Text&#10;&#10;Description automatically generated">
            <a:extLst>
              <a:ext uri="{FF2B5EF4-FFF2-40B4-BE49-F238E27FC236}">
                <a16:creationId xmlns:a16="http://schemas.microsoft.com/office/drawing/2014/main" id="{D918F75F-A59A-4F7F-A123-8BA496B318EE}"/>
              </a:ext>
            </a:extLst>
          </p:cNvPr>
          <p:cNvPicPr>
            <a:picLocks noChangeAspect="1"/>
          </p:cNvPicPr>
          <p:nvPr/>
        </p:nvPicPr>
        <p:blipFill rotWithShape="1">
          <a:blip r:embed="rId2"/>
          <a:srcRect b="461"/>
          <a:stretch/>
        </p:blipFill>
        <p:spPr>
          <a:xfrm>
            <a:off x="20" y="1282"/>
            <a:ext cx="12191980" cy="6856718"/>
          </a:xfrm>
          <a:prstGeom prst="rect">
            <a:avLst/>
          </a:prstGeom>
        </p:spPr>
      </p:pic>
    </p:spTree>
    <p:extLst>
      <p:ext uri="{BB962C8B-B14F-4D97-AF65-F5344CB8AC3E}">
        <p14:creationId xmlns:p14="http://schemas.microsoft.com/office/powerpoint/2010/main" val="161740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61" name="Straight Connector 60">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67" name="Oval 66">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ectangle 73">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77" name="Straight Connector 76">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82" name="Rectangle 81">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85" name="Straight Connector 84">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E094153-19DE-4A3D-8025-2F2A800D64A4}"/>
              </a:ext>
            </a:extLst>
          </p:cNvPr>
          <p:cNvSpPr txBox="1"/>
          <p:nvPr/>
        </p:nvSpPr>
        <p:spPr>
          <a:xfrm>
            <a:off x="630936" y="495992"/>
            <a:ext cx="4195140" cy="5638831"/>
          </a:xfrm>
          <a:prstGeom prst="rect">
            <a:avLst/>
          </a:prstGeom>
          <a:no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800" kern="1200" dirty="0">
                <a:solidFill>
                  <a:schemeClr val="tx1"/>
                </a:solidFill>
                <a:latin typeface="+mj-lt"/>
                <a:ea typeface="+mj-ea"/>
                <a:cs typeface="+mj-cs"/>
              </a:rPr>
              <a:t>DATA TYPES</a:t>
            </a:r>
          </a:p>
        </p:txBody>
      </p:sp>
      <p:sp>
        <p:nvSpPr>
          <p:cNvPr id="3" name="TextBox 2">
            <a:extLst>
              <a:ext uri="{FF2B5EF4-FFF2-40B4-BE49-F238E27FC236}">
                <a16:creationId xmlns:a16="http://schemas.microsoft.com/office/drawing/2014/main" id="{D591D92E-B131-4A56-91DF-07F51A7B941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endParaRPr lang="en-US" dirty="0">
              <a:cs typeface="Calibri"/>
            </a:endParaRPr>
          </a:p>
        </p:txBody>
      </p:sp>
      <p:graphicFrame>
        <p:nvGraphicFramePr>
          <p:cNvPr id="51" name="TextBox 1">
            <a:extLst>
              <a:ext uri="{FF2B5EF4-FFF2-40B4-BE49-F238E27FC236}">
                <a16:creationId xmlns:a16="http://schemas.microsoft.com/office/drawing/2014/main" id="{E6BBB69B-5E56-4FD3-8EF1-9C38AC7D8DE4}"/>
              </a:ext>
            </a:extLst>
          </p:cNvPr>
          <p:cNvGraphicFramePr/>
          <p:nvPr>
            <p:extLst>
              <p:ext uri="{D42A27DB-BD31-4B8C-83A1-F6EECF244321}">
                <p14:modId xmlns:p14="http://schemas.microsoft.com/office/powerpoint/2010/main" val="168531747"/>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1" name="TextBox 290">
            <a:extLst>
              <a:ext uri="{FF2B5EF4-FFF2-40B4-BE49-F238E27FC236}">
                <a16:creationId xmlns:a16="http://schemas.microsoft.com/office/drawing/2014/main" id="{D5EB8DF7-8A40-4C25-95BF-E29BAD82F8CC}"/>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2690393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Graphical user interface, text&#10;&#10;Description automatically generated">
            <a:extLst>
              <a:ext uri="{FF2B5EF4-FFF2-40B4-BE49-F238E27FC236}">
                <a16:creationId xmlns:a16="http://schemas.microsoft.com/office/drawing/2014/main" id="{8F5346E1-A38D-4E0C-AA00-F9FB8BBEBD27}"/>
              </a:ext>
            </a:extLst>
          </p:cNvPr>
          <p:cNvPicPr>
            <a:picLocks noChangeAspect="1"/>
          </p:cNvPicPr>
          <p:nvPr/>
        </p:nvPicPr>
        <p:blipFill rotWithShape="1">
          <a:blip r:embed="rId2"/>
          <a:srcRect r="11096" b="1"/>
          <a:stretch/>
        </p:blipFill>
        <p:spPr>
          <a:xfrm>
            <a:off x="20" y="1282"/>
            <a:ext cx="12191980" cy="6856718"/>
          </a:xfrm>
          <a:prstGeom prst="rect">
            <a:avLst/>
          </a:prstGeom>
        </p:spPr>
      </p:pic>
    </p:spTree>
    <p:extLst>
      <p:ext uri="{BB962C8B-B14F-4D97-AF65-F5344CB8AC3E}">
        <p14:creationId xmlns:p14="http://schemas.microsoft.com/office/powerpoint/2010/main" val="72225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8D6A95-1B13-43A7-8187-53CBF73E6393}"/>
              </a:ext>
            </a:extLst>
          </p:cNvPr>
          <p:cNvSpPr txBox="1"/>
          <p:nvPr/>
        </p:nvSpPr>
        <p:spPr>
          <a:xfrm>
            <a:off x="6053668" y="803325"/>
            <a:ext cx="5314536"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Arithmetic Operators</a:t>
            </a:r>
          </a:p>
        </p:txBody>
      </p:sp>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Mathematics">
            <a:extLst>
              <a:ext uri="{FF2B5EF4-FFF2-40B4-BE49-F238E27FC236}">
                <a16:creationId xmlns:a16="http://schemas.microsoft.com/office/drawing/2014/main" id="{0614FAF9-7847-434F-A0F7-4A709DDBEB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1733" y="543135"/>
            <a:ext cx="3835488" cy="3835488"/>
          </a:xfrm>
          <a:prstGeom prst="rect">
            <a:avLst/>
          </a:prstGeom>
        </p:spPr>
      </p:pic>
      <p:sp>
        <p:nvSpPr>
          <p:cNvPr id="3" name="TextBox 2">
            <a:extLst>
              <a:ext uri="{FF2B5EF4-FFF2-40B4-BE49-F238E27FC236}">
                <a16:creationId xmlns:a16="http://schemas.microsoft.com/office/drawing/2014/main" id="{3F3B5A49-C8CF-46FB-9DFE-AA30915D4E2C}"/>
              </a:ext>
            </a:extLst>
          </p:cNvPr>
          <p:cNvSpPr txBox="1"/>
          <p:nvPr/>
        </p:nvSpPr>
        <p:spPr>
          <a:xfrm>
            <a:off x="6053667" y="2279018"/>
            <a:ext cx="5314543" cy="337592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t>Add: +</a:t>
            </a:r>
          </a:p>
          <a:p>
            <a:pPr indent="-228600">
              <a:lnSpc>
                <a:spcPct val="90000"/>
              </a:lnSpc>
              <a:spcAft>
                <a:spcPts val="600"/>
              </a:spcAft>
              <a:buFont typeface="Arial" panose="020B0604020202020204" pitchFamily="34" charset="0"/>
              <a:buChar char="•"/>
            </a:pPr>
            <a:r>
              <a:rPr lang="en-US" dirty="0"/>
              <a:t>Subtract: -</a:t>
            </a:r>
          </a:p>
          <a:p>
            <a:pPr indent="-228600">
              <a:lnSpc>
                <a:spcPct val="90000"/>
              </a:lnSpc>
              <a:spcAft>
                <a:spcPts val="600"/>
              </a:spcAft>
              <a:buFont typeface="Arial" panose="020B0604020202020204" pitchFamily="34" charset="0"/>
              <a:buChar char="•"/>
            </a:pPr>
            <a:r>
              <a:rPr lang="en-US" dirty="0"/>
              <a:t>Multiply: *</a:t>
            </a:r>
          </a:p>
          <a:p>
            <a:pPr indent="-228600">
              <a:lnSpc>
                <a:spcPct val="90000"/>
              </a:lnSpc>
              <a:spcAft>
                <a:spcPts val="600"/>
              </a:spcAft>
              <a:buFont typeface="Arial" panose="020B0604020202020204" pitchFamily="34" charset="0"/>
              <a:buChar char="•"/>
            </a:pPr>
            <a:r>
              <a:rPr lang="en-US" dirty="0"/>
              <a:t>Divide: /</a:t>
            </a:r>
          </a:p>
          <a:p>
            <a:pPr indent="-228600">
              <a:lnSpc>
                <a:spcPct val="90000"/>
              </a:lnSpc>
              <a:spcAft>
                <a:spcPts val="600"/>
              </a:spcAft>
              <a:buFont typeface="Arial" panose="020B0604020202020204" pitchFamily="34" charset="0"/>
              <a:buChar char="•"/>
            </a:pPr>
            <a:r>
              <a:rPr lang="en-US" dirty="0"/>
              <a:t>Remainder: %</a:t>
            </a:r>
          </a:p>
        </p:txBody>
      </p:sp>
    </p:spTree>
    <p:extLst>
      <p:ext uri="{BB962C8B-B14F-4D97-AF65-F5344CB8AC3E}">
        <p14:creationId xmlns:p14="http://schemas.microsoft.com/office/powerpoint/2010/main" val="25449220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Graphical user interface, text, application&#10;&#10;Description automatically generated">
            <a:extLst>
              <a:ext uri="{FF2B5EF4-FFF2-40B4-BE49-F238E27FC236}">
                <a16:creationId xmlns:a16="http://schemas.microsoft.com/office/drawing/2014/main" id="{B695F3AA-2297-4003-AA16-24DA0BD598AC}"/>
              </a:ext>
            </a:extLst>
          </p:cNvPr>
          <p:cNvPicPr>
            <a:picLocks noChangeAspect="1"/>
          </p:cNvPicPr>
          <p:nvPr/>
        </p:nvPicPr>
        <p:blipFill rotWithShape="1">
          <a:blip r:embed="rId2"/>
          <a:srcRect r="7538"/>
          <a:stretch/>
        </p:blipFill>
        <p:spPr>
          <a:xfrm>
            <a:off x="20" y="1282"/>
            <a:ext cx="12191980" cy="6856718"/>
          </a:xfrm>
          <a:prstGeom prst="rect">
            <a:avLst/>
          </a:prstGeom>
        </p:spPr>
      </p:pic>
    </p:spTree>
    <p:extLst>
      <p:ext uri="{BB962C8B-B14F-4D97-AF65-F5344CB8AC3E}">
        <p14:creationId xmlns:p14="http://schemas.microsoft.com/office/powerpoint/2010/main" val="239474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DDAA3B-92A4-4520-B894-AA1C96F3FACF}"/>
              </a:ext>
            </a:extLst>
          </p:cNvPr>
          <p:cNvSpPr txBox="1"/>
          <p:nvPr/>
        </p:nvSpPr>
        <p:spPr>
          <a:xfrm>
            <a:off x="6053668" y="803325"/>
            <a:ext cx="5314536"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String Concatenation</a:t>
            </a:r>
          </a:p>
        </p:txBody>
      </p:sp>
      <p:sp>
        <p:nvSpPr>
          <p:cNvPr id="11" name="Freeform: Shape 10">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Add">
            <a:extLst>
              <a:ext uri="{FF2B5EF4-FFF2-40B4-BE49-F238E27FC236}">
                <a16:creationId xmlns:a16="http://schemas.microsoft.com/office/drawing/2014/main" id="{84D47C4E-0179-4841-81AE-BB1D709AA9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1733" y="543135"/>
            <a:ext cx="3835488" cy="3835488"/>
          </a:xfrm>
          <a:prstGeom prst="rect">
            <a:avLst/>
          </a:prstGeom>
        </p:spPr>
      </p:pic>
      <p:sp>
        <p:nvSpPr>
          <p:cNvPr id="4" name="TextBox 3">
            <a:extLst>
              <a:ext uri="{FF2B5EF4-FFF2-40B4-BE49-F238E27FC236}">
                <a16:creationId xmlns:a16="http://schemas.microsoft.com/office/drawing/2014/main" id="{972265FF-A7B2-42E1-BC69-0F5CAC6619CF}"/>
              </a:ext>
            </a:extLst>
          </p:cNvPr>
          <p:cNvSpPr txBox="1"/>
          <p:nvPr/>
        </p:nvSpPr>
        <p:spPr>
          <a:xfrm>
            <a:off x="6053667" y="2279018"/>
            <a:ext cx="5314543" cy="337592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400" dirty="0"/>
              <a:t>Operators aren’t just for numbers! When a + operator is used on two strings, it appends the right string to the left string:</a:t>
            </a:r>
            <a:endParaRPr lang="en-US" dirty="0"/>
          </a:p>
        </p:txBody>
      </p:sp>
      <p:sp>
        <p:nvSpPr>
          <p:cNvPr id="3" name="TextBox 2">
            <a:extLst>
              <a:ext uri="{FF2B5EF4-FFF2-40B4-BE49-F238E27FC236}">
                <a16:creationId xmlns:a16="http://schemas.microsoft.com/office/drawing/2014/main" id="{B857673A-3020-49B7-8277-E4EFA5BE0D81}"/>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32937515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5A4996-DED7-4805-8721-AB6B9669B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Text&#10;&#10;Description automatically generated">
            <a:extLst>
              <a:ext uri="{FF2B5EF4-FFF2-40B4-BE49-F238E27FC236}">
                <a16:creationId xmlns:a16="http://schemas.microsoft.com/office/drawing/2014/main" id="{1E29B625-3A51-422E-8F4F-BFF1A233D54B}"/>
              </a:ext>
            </a:extLst>
          </p:cNvPr>
          <p:cNvPicPr>
            <a:picLocks noChangeAspect="1"/>
          </p:cNvPicPr>
          <p:nvPr/>
        </p:nvPicPr>
        <p:blipFill>
          <a:blip r:embed="rId3"/>
          <a:stretch>
            <a:fillRect/>
          </a:stretch>
        </p:blipFill>
        <p:spPr>
          <a:xfrm>
            <a:off x="966950" y="3359585"/>
            <a:ext cx="3167287" cy="413124"/>
          </a:xfrm>
          <a:prstGeom prst="rect">
            <a:avLst/>
          </a:prstGeom>
        </p:spPr>
      </p:pic>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528636" y="194635"/>
            <a:ext cx="4829961" cy="646872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3ACD333A-03B6-4161-97D5-09BC910CCA25}"/>
              </a:ext>
            </a:extLst>
          </p:cNvPr>
          <p:cNvSpPr txBox="1"/>
          <p:nvPr/>
        </p:nvSpPr>
        <p:spPr>
          <a:xfrm>
            <a:off x="6094194" y="1657485"/>
            <a:ext cx="4440320" cy="145139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b="1" kern="1200" dirty="0">
                <a:solidFill>
                  <a:srgbClr val="FFFFFF"/>
                </a:solidFill>
                <a:latin typeface="+mj-lt"/>
                <a:ea typeface="+mj-ea"/>
                <a:cs typeface="+mj-cs"/>
              </a:rPr>
              <a:t>Properties</a:t>
            </a:r>
            <a:endParaRPr lang="en-US" sz="320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9E33976B-5496-4ED9-A5AF-8B5582FC5A31}"/>
              </a:ext>
            </a:extLst>
          </p:cNvPr>
          <p:cNvSpPr txBox="1"/>
          <p:nvPr/>
        </p:nvSpPr>
        <p:spPr>
          <a:xfrm>
            <a:off x="6096000" y="3279228"/>
            <a:ext cx="4384916" cy="192128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600" dirty="0">
                <a:solidFill>
                  <a:srgbClr val="FFFFFF"/>
                </a:solidFill>
              </a:rPr>
              <a:t>Every string instance has a property called length that stores the number of characters in that string.</a:t>
            </a:r>
          </a:p>
        </p:txBody>
      </p:sp>
    </p:spTree>
    <p:extLst>
      <p:ext uri="{BB962C8B-B14F-4D97-AF65-F5344CB8AC3E}">
        <p14:creationId xmlns:p14="http://schemas.microsoft.com/office/powerpoint/2010/main" val="11111975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application&#10;&#10;Description automatically generated">
            <a:extLst>
              <a:ext uri="{FF2B5EF4-FFF2-40B4-BE49-F238E27FC236}">
                <a16:creationId xmlns:a16="http://schemas.microsoft.com/office/drawing/2014/main" id="{9C3FE530-DD5B-4FA2-8331-1E76E3A4B64A}"/>
              </a:ext>
            </a:extLst>
          </p:cNvPr>
          <p:cNvPicPr>
            <a:picLocks noChangeAspect="1"/>
          </p:cNvPicPr>
          <p:nvPr/>
        </p:nvPicPr>
        <p:blipFill rotWithShape="1">
          <a:blip r:embed="rId2"/>
          <a:srcRect b="1028"/>
          <a:stretch/>
        </p:blipFill>
        <p:spPr>
          <a:xfrm>
            <a:off x="457200" y="457200"/>
            <a:ext cx="11277600" cy="5943600"/>
          </a:xfrm>
          <a:prstGeom prst="rect">
            <a:avLst/>
          </a:prstGeom>
        </p:spPr>
      </p:pic>
    </p:spTree>
    <p:extLst>
      <p:ext uri="{BB962C8B-B14F-4D97-AF65-F5344CB8AC3E}">
        <p14:creationId xmlns:p14="http://schemas.microsoft.com/office/powerpoint/2010/main" val="363952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365D63A-04CF-4767-9198-37A4EB2D2068}"/>
              </a:ext>
            </a:extLst>
          </p:cNvPr>
          <p:cNvSpPr txBox="1"/>
          <p:nvPr/>
        </p:nvSpPr>
        <p:spPr>
          <a:xfrm>
            <a:off x="1156852" y="637762"/>
            <a:ext cx="2190782" cy="557677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3600" b="1" kern="1200" dirty="0">
                <a:solidFill>
                  <a:schemeClr val="bg1"/>
                </a:solidFill>
                <a:latin typeface="+mj-lt"/>
                <a:ea typeface="+mj-ea"/>
                <a:cs typeface="+mj-cs"/>
              </a:rPr>
              <a:t>Methods</a:t>
            </a:r>
            <a:endParaRPr lang="en-US" sz="3600" kern="1200" dirty="0">
              <a:solidFill>
                <a:schemeClr val="bg1"/>
              </a:solidFill>
              <a:latin typeface="+mj-lt"/>
              <a:ea typeface="+mj-ea"/>
              <a:cs typeface="+mj-cs"/>
            </a:endParaRPr>
          </a:p>
        </p:txBody>
      </p:sp>
      <p:sp>
        <p:nvSpPr>
          <p:cNvPr id="29" name="Rectangle 2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A5008C4-DF80-4353-BABA-8B58C1C0DF3C}"/>
              </a:ext>
            </a:extLst>
          </p:cNvPr>
          <p:cNvSpPr txBox="1"/>
          <p:nvPr/>
        </p:nvSpPr>
        <p:spPr>
          <a:xfrm>
            <a:off x="4654732" y="850052"/>
            <a:ext cx="6390623" cy="532691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2400"/>
          </a:p>
          <a:p>
            <a:pPr>
              <a:lnSpc>
                <a:spcPct val="90000"/>
              </a:lnSpc>
              <a:spcAft>
                <a:spcPts val="600"/>
              </a:spcAft>
            </a:pPr>
            <a:r>
              <a:rPr lang="en-US" sz="2400" dirty="0"/>
              <a:t>Remember that methods are actions we can perform. JavaScript provides a number of string methods.</a:t>
            </a:r>
            <a:endParaRPr lang="en-US" sz="2400" dirty="0">
              <a:cs typeface="Calibri" panose="020F0502020204030204"/>
            </a:endParaRPr>
          </a:p>
          <a:p>
            <a:pPr>
              <a:lnSpc>
                <a:spcPct val="90000"/>
              </a:lnSpc>
              <a:spcAft>
                <a:spcPts val="600"/>
              </a:spcAft>
            </a:pPr>
            <a:r>
              <a:rPr lang="en-US" sz="2400" dirty="0"/>
              <a:t>We </a:t>
            </a:r>
            <a:r>
              <a:rPr lang="en-US" sz="2400" i="1" dirty="0"/>
              <a:t>call</a:t>
            </a:r>
            <a:r>
              <a:rPr lang="en-US" sz="2400" dirty="0"/>
              <a:t>, or use, these methods by appending an instance with:</a:t>
            </a:r>
            <a:endParaRPr lang="en-US" sz="2400" dirty="0">
              <a:cs typeface="Calibri" panose="020F0502020204030204"/>
            </a:endParaRPr>
          </a:p>
          <a:p>
            <a:pPr indent="-228600">
              <a:lnSpc>
                <a:spcPct val="90000"/>
              </a:lnSpc>
              <a:spcAft>
                <a:spcPts val="600"/>
              </a:spcAft>
              <a:buFont typeface="Arial" panose="020B0604020202020204" pitchFamily="34" charset="0"/>
              <a:buChar char="•"/>
            </a:pPr>
            <a:r>
              <a:rPr lang="en-US" sz="2400" dirty="0"/>
              <a:t>a period (the dot operator)</a:t>
            </a:r>
            <a:endParaRPr lang="en-US" sz="2400" dirty="0">
              <a:cs typeface="Calibri"/>
            </a:endParaRPr>
          </a:p>
          <a:p>
            <a:pPr indent="-228600">
              <a:lnSpc>
                <a:spcPct val="90000"/>
              </a:lnSpc>
              <a:spcAft>
                <a:spcPts val="600"/>
              </a:spcAft>
              <a:buFont typeface="Arial" panose="020B0604020202020204" pitchFamily="34" charset="0"/>
              <a:buChar char="•"/>
            </a:pPr>
            <a:r>
              <a:rPr lang="en-US" sz="2400" dirty="0"/>
              <a:t>the name of the method</a:t>
            </a:r>
            <a:endParaRPr lang="en-US" sz="2400" dirty="0">
              <a:cs typeface="Calibri"/>
            </a:endParaRPr>
          </a:p>
          <a:p>
            <a:pPr indent="-228600">
              <a:lnSpc>
                <a:spcPct val="90000"/>
              </a:lnSpc>
              <a:spcAft>
                <a:spcPts val="600"/>
              </a:spcAft>
              <a:buFont typeface="Arial" panose="020B0604020202020204" pitchFamily="34" charset="0"/>
              <a:buChar char="•"/>
            </a:pPr>
            <a:r>
              <a:rPr lang="en-US" sz="2400" dirty="0"/>
              <a:t>opening and closing parentheses</a:t>
            </a:r>
            <a:endParaRPr lang="en-US" sz="2400" dirty="0">
              <a:cs typeface="Calibri"/>
            </a:endParaRPr>
          </a:p>
        </p:txBody>
      </p:sp>
      <p:sp>
        <p:nvSpPr>
          <p:cNvPr id="4" name="TextBox 3">
            <a:extLst>
              <a:ext uri="{FF2B5EF4-FFF2-40B4-BE49-F238E27FC236}">
                <a16:creationId xmlns:a16="http://schemas.microsoft.com/office/drawing/2014/main" id="{5AC784AB-83B7-41E5-89AB-630CEA215506}"/>
              </a:ext>
            </a:extLst>
          </p:cNvPr>
          <p:cNvSpPr txBox="1"/>
          <p:nvPr/>
        </p:nvSpPr>
        <p:spPr>
          <a:xfrm>
            <a:off x="5365199" y="4770991"/>
            <a:ext cx="11659497" cy="7132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000" dirty="0">
                <a:solidFill>
                  <a:srgbClr val="15141F"/>
                </a:solidFill>
                <a:latin typeface="Monaco"/>
              </a:rPr>
              <a:t>'example string'.</a:t>
            </a:r>
            <a:r>
              <a:rPr lang="en-US" sz="2000" dirty="0" err="1">
                <a:solidFill>
                  <a:srgbClr val="15141F"/>
                </a:solidFill>
                <a:latin typeface="Monaco"/>
              </a:rPr>
              <a:t>methodName</a:t>
            </a:r>
            <a:r>
              <a:rPr lang="en-US" sz="2000" dirty="0">
                <a:solidFill>
                  <a:srgbClr val="15141F"/>
                </a:solidFill>
                <a:latin typeface="Monaco"/>
              </a:rPr>
              <a:t>()</a:t>
            </a:r>
            <a:endParaRPr lang="en-US" sz="2000" dirty="0"/>
          </a:p>
        </p:txBody>
      </p:sp>
    </p:spTree>
    <p:extLst>
      <p:ext uri="{BB962C8B-B14F-4D97-AF65-F5344CB8AC3E}">
        <p14:creationId xmlns:p14="http://schemas.microsoft.com/office/powerpoint/2010/main" val="344894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Graphical user interface, text&#10;&#10;Description automatically generated">
            <a:extLst>
              <a:ext uri="{FF2B5EF4-FFF2-40B4-BE49-F238E27FC236}">
                <a16:creationId xmlns:a16="http://schemas.microsoft.com/office/drawing/2014/main" id="{8D0589A5-BE9E-43DD-8604-45795C2DFAE7}"/>
              </a:ext>
            </a:extLst>
          </p:cNvPr>
          <p:cNvPicPr>
            <a:picLocks noChangeAspect="1"/>
          </p:cNvPicPr>
          <p:nvPr/>
        </p:nvPicPr>
        <p:blipFill rotWithShape="1">
          <a:blip r:embed="rId2"/>
          <a:srcRect l="118" r="20312" b="1"/>
          <a:stretch/>
        </p:blipFill>
        <p:spPr>
          <a:xfrm>
            <a:off x="20" y="1282"/>
            <a:ext cx="12191980" cy="6856718"/>
          </a:xfrm>
          <a:prstGeom prst="rect">
            <a:avLst/>
          </a:prstGeom>
        </p:spPr>
      </p:pic>
    </p:spTree>
    <p:extLst>
      <p:ext uri="{BB962C8B-B14F-4D97-AF65-F5344CB8AC3E}">
        <p14:creationId xmlns:p14="http://schemas.microsoft.com/office/powerpoint/2010/main" val="251672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5682FE9-4305-497A-B048-1AB9F1C07DCA}"/>
              </a:ext>
            </a:extLst>
          </p:cNvPr>
          <p:cNvSpPr txBox="1"/>
          <p:nvPr/>
        </p:nvSpPr>
        <p:spPr>
          <a:xfrm>
            <a:off x="1102368" y="1877492"/>
            <a:ext cx="4030132" cy="321537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4400" b="1" kern="1200">
                <a:solidFill>
                  <a:schemeClr val="bg1"/>
                </a:solidFill>
                <a:latin typeface="+mj-lt"/>
                <a:ea typeface="+mj-ea"/>
                <a:cs typeface="+mj-cs"/>
              </a:rPr>
              <a:t>The History of JavaScript</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60AB4F73-680D-4803-9CC8-497011ECA6F3}"/>
              </a:ext>
            </a:extLst>
          </p:cNvPr>
          <p:cNvSpPr txBox="1"/>
          <p:nvPr/>
        </p:nvSpPr>
        <p:spPr>
          <a:xfrm>
            <a:off x="6234868" y="1130846"/>
            <a:ext cx="5217173"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solidFill>
                  <a:schemeClr val="bg1"/>
                </a:solidFill>
              </a:rPr>
              <a:t>In September 1995, a Netscape </a:t>
            </a:r>
            <a:r>
              <a:rPr lang="en-US">
                <a:solidFill>
                  <a:schemeClr val="bg1"/>
                </a:solidFill>
                <a:hlinkClick r:id="rId2"/>
              </a:rPr>
              <a:t>programmer</a:t>
            </a:r>
            <a:r>
              <a:rPr lang="en-US">
                <a:solidFill>
                  <a:schemeClr val="bg1"/>
                </a:solidFill>
              </a:rPr>
              <a:t> named </a:t>
            </a:r>
            <a:r>
              <a:rPr lang="en-US">
                <a:solidFill>
                  <a:schemeClr val="bg1"/>
                </a:solidFill>
                <a:hlinkClick r:id="rId3"/>
              </a:rPr>
              <a:t>Brandan Eich</a:t>
            </a:r>
            <a:r>
              <a:rPr lang="en-US">
                <a:solidFill>
                  <a:schemeClr val="bg1"/>
                </a:solidFill>
              </a:rPr>
              <a:t> developed a new scripting language in just 10 days. It was originally named Mocha, but quickly became known as LiveScript and, later, JavaScript.</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34181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2" name="Group 21">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3" name="Freeform: Shape 22">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6" name="Oval 25">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267AE780-F103-45F7-9865-96F2F6E7FA92}"/>
              </a:ext>
            </a:extLst>
          </p:cNvPr>
          <p:cNvSpPr txBox="1"/>
          <p:nvPr/>
        </p:nvSpPr>
        <p:spPr>
          <a:xfrm>
            <a:off x="6234868" y="1345827"/>
            <a:ext cx="5217173"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endParaRPr lang="en-US" sz="2000" b="1" dirty="0">
              <a:solidFill>
                <a:schemeClr val="bg1"/>
              </a:solidFill>
              <a:cs typeface="Calibri"/>
            </a:endParaRPr>
          </a:p>
          <a:p>
            <a:pPr indent="-228600">
              <a:lnSpc>
                <a:spcPct val="90000"/>
              </a:lnSpc>
              <a:spcAft>
                <a:spcPts val="600"/>
              </a:spcAft>
              <a:buFont typeface="Arial" panose="020B0604020202020204" pitchFamily="34" charset="0"/>
              <a:buChar char="•"/>
            </a:pPr>
            <a:r>
              <a:rPr lang="en-US" sz="2000" dirty="0">
                <a:solidFill>
                  <a:schemeClr val="bg1"/>
                </a:solidFill>
              </a:rPr>
              <a:t>In addition to console, there are other objects built into JavaScript. Down the line, you’ll build your own objects, but for now these “built-in” objects are full of useful functionality.</a:t>
            </a:r>
            <a:endParaRPr lang="en-US" sz="2000" dirty="0">
              <a:solidFill>
                <a:schemeClr val="bg1"/>
              </a:solidFill>
              <a:cs typeface="Calibri"/>
            </a:endParaRPr>
          </a:p>
        </p:txBody>
      </p:sp>
      <p:grpSp>
        <p:nvGrpSpPr>
          <p:cNvPr id="30"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TextBox 2">
            <a:extLst>
              <a:ext uri="{FF2B5EF4-FFF2-40B4-BE49-F238E27FC236}">
                <a16:creationId xmlns:a16="http://schemas.microsoft.com/office/drawing/2014/main" id="{F6EE74E0-BE64-49AB-AF46-410ED44AAD1C}"/>
              </a:ext>
            </a:extLst>
          </p:cNvPr>
          <p:cNvSpPr txBox="1"/>
          <p:nvPr/>
        </p:nvSpPr>
        <p:spPr>
          <a:xfrm>
            <a:off x="1186543" y="1853293"/>
            <a:ext cx="323305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dirty="0">
                <a:solidFill>
                  <a:srgbClr val="FFFFFF"/>
                </a:solidFill>
                <a:cs typeface="Calibri"/>
              </a:rPr>
              <a:t>Built-in Objects</a:t>
            </a:r>
            <a:endParaRPr lang="en-US" sz="3000" dirty="0"/>
          </a:p>
        </p:txBody>
      </p:sp>
    </p:spTree>
    <p:extLst>
      <p:ext uri="{BB962C8B-B14F-4D97-AF65-F5344CB8AC3E}">
        <p14:creationId xmlns:p14="http://schemas.microsoft.com/office/powerpoint/2010/main" val="263987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45C4480-CA4F-4255-B62A-FFBC8085C11A}"/>
              </a:ext>
            </a:extLst>
          </p:cNvPr>
          <p:cNvPicPr>
            <a:picLocks noChangeAspect="1"/>
          </p:cNvPicPr>
          <p:nvPr/>
        </p:nvPicPr>
        <p:blipFill>
          <a:blip r:embed="rId2"/>
          <a:stretch>
            <a:fillRect/>
          </a:stretch>
        </p:blipFill>
        <p:spPr>
          <a:xfrm>
            <a:off x="478971" y="67485"/>
            <a:ext cx="11329307" cy="1770031"/>
          </a:xfrm>
          <a:prstGeom prst="rect">
            <a:avLst/>
          </a:prstGeom>
        </p:spPr>
      </p:pic>
      <p:pic>
        <p:nvPicPr>
          <p:cNvPr id="4" name="Picture 4" descr="Text&#10;&#10;Description automatically generated">
            <a:extLst>
              <a:ext uri="{FF2B5EF4-FFF2-40B4-BE49-F238E27FC236}">
                <a16:creationId xmlns:a16="http://schemas.microsoft.com/office/drawing/2014/main" id="{9114F09F-C7FC-48A8-9D67-9920AFB662C0}"/>
              </a:ext>
            </a:extLst>
          </p:cNvPr>
          <p:cNvPicPr>
            <a:picLocks noChangeAspect="1"/>
          </p:cNvPicPr>
          <p:nvPr/>
        </p:nvPicPr>
        <p:blipFill>
          <a:blip r:embed="rId3"/>
          <a:stretch>
            <a:fillRect/>
          </a:stretch>
        </p:blipFill>
        <p:spPr>
          <a:xfrm>
            <a:off x="383723" y="2179313"/>
            <a:ext cx="11601447" cy="3274980"/>
          </a:xfrm>
          <a:prstGeom prst="rect">
            <a:avLst/>
          </a:prstGeom>
        </p:spPr>
      </p:pic>
    </p:spTree>
    <p:extLst>
      <p:ext uri="{BB962C8B-B14F-4D97-AF65-F5344CB8AC3E}">
        <p14:creationId xmlns:p14="http://schemas.microsoft.com/office/powerpoint/2010/main" val="280719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D17D13-C6A9-40DE-865C-450D7F5E6370}"/>
              </a:ext>
            </a:extLst>
          </p:cNvPr>
          <p:cNvSpPr txBox="1"/>
          <p:nvPr/>
        </p:nvSpPr>
        <p:spPr>
          <a:xfrm>
            <a:off x="2247900" y="356508"/>
            <a:ext cx="513805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Math.floor</a:t>
            </a:r>
            <a:r>
              <a:rPr lang="en-US" dirty="0"/>
              <a:t>()</a:t>
            </a:r>
            <a:r>
              <a:rPr lang="en-US" dirty="0">
                <a:solidFill>
                  <a:srgbClr val="10162F"/>
                </a:solidFill>
                <a:latin typeface="Apercu"/>
              </a:rPr>
              <a:t> takes a decimal number, and rounds down to the nearest whole number. You can use </a:t>
            </a:r>
            <a:r>
              <a:rPr lang="en-US" dirty="0" err="1"/>
              <a:t>Math.floor</a:t>
            </a:r>
            <a:r>
              <a:rPr lang="en-US" dirty="0"/>
              <a:t>()</a:t>
            </a:r>
            <a:r>
              <a:rPr lang="en-US" dirty="0">
                <a:solidFill>
                  <a:srgbClr val="10162F"/>
                </a:solidFill>
                <a:latin typeface="Apercu"/>
              </a:rPr>
              <a:t> to round down a random number like this:</a:t>
            </a:r>
            <a:endParaRPr lang="en-US" dirty="0"/>
          </a:p>
        </p:txBody>
      </p:sp>
      <p:sp>
        <p:nvSpPr>
          <p:cNvPr id="3" name="TextBox 2">
            <a:extLst>
              <a:ext uri="{FF2B5EF4-FFF2-40B4-BE49-F238E27FC236}">
                <a16:creationId xmlns:a16="http://schemas.microsoft.com/office/drawing/2014/main" id="{D46C49DF-6E5A-46EB-99B9-9EBA2A6FC31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pic>
        <p:nvPicPr>
          <p:cNvPr id="4" name="Picture 4" descr="A picture containing graphical user interface&#10;&#10;Description automatically generated">
            <a:extLst>
              <a:ext uri="{FF2B5EF4-FFF2-40B4-BE49-F238E27FC236}">
                <a16:creationId xmlns:a16="http://schemas.microsoft.com/office/drawing/2014/main" id="{D1429A8D-9587-43A9-8986-755B02132180}"/>
              </a:ext>
            </a:extLst>
          </p:cNvPr>
          <p:cNvPicPr>
            <a:picLocks noChangeAspect="1"/>
          </p:cNvPicPr>
          <p:nvPr/>
        </p:nvPicPr>
        <p:blipFill>
          <a:blip r:embed="rId3"/>
          <a:stretch>
            <a:fillRect/>
          </a:stretch>
        </p:blipFill>
        <p:spPr>
          <a:xfrm>
            <a:off x="1717222" y="2057065"/>
            <a:ext cx="8186057" cy="961333"/>
          </a:xfrm>
          <a:prstGeom prst="rect">
            <a:avLst/>
          </a:prstGeom>
        </p:spPr>
      </p:pic>
    </p:spTree>
    <p:extLst>
      <p:ext uri="{BB962C8B-B14F-4D97-AF65-F5344CB8AC3E}">
        <p14:creationId xmlns:p14="http://schemas.microsoft.com/office/powerpoint/2010/main" val="243025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Graphical user interface, text, application&#10;&#10;Description automatically generated">
            <a:extLst>
              <a:ext uri="{FF2B5EF4-FFF2-40B4-BE49-F238E27FC236}">
                <a16:creationId xmlns:a16="http://schemas.microsoft.com/office/drawing/2014/main" id="{079592F7-F86C-4E7A-AD2B-94D3BF53D03B}"/>
              </a:ext>
            </a:extLst>
          </p:cNvPr>
          <p:cNvPicPr>
            <a:picLocks noChangeAspect="1"/>
          </p:cNvPicPr>
          <p:nvPr/>
        </p:nvPicPr>
        <p:blipFill rotWithShape="1">
          <a:blip r:embed="rId2"/>
          <a:srcRect r="32877" b="1"/>
          <a:stretch/>
        </p:blipFill>
        <p:spPr>
          <a:xfrm>
            <a:off x="20" y="1282"/>
            <a:ext cx="12191980" cy="6856718"/>
          </a:xfrm>
          <a:prstGeom prst="rect">
            <a:avLst/>
          </a:prstGeom>
        </p:spPr>
      </p:pic>
    </p:spTree>
    <p:extLst>
      <p:ext uri="{BB962C8B-B14F-4D97-AF65-F5344CB8AC3E}">
        <p14:creationId xmlns:p14="http://schemas.microsoft.com/office/powerpoint/2010/main" val="220735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0D6772-5550-42D5-B8BC-CDE283656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7DB0DD1-0F30-4B7E-A6DC-3DDA7D5B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descr="Many question marks on black background">
            <a:extLst>
              <a:ext uri="{FF2B5EF4-FFF2-40B4-BE49-F238E27FC236}">
                <a16:creationId xmlns:a16="http://schemas.microsoft.com/office/drawing/2014/main" id="{E490F632-758C-4B8B-AA59-52EDCD0552DB}"/>
              </a:ext>
            </a:extLst>
          </p:cNvPr>
          <p:cNvPicPr>
            <a:picLocks noChangeAspect="1"/>
          </p:cNvPicPr>
          <p:nvPr/>
        </p:nvPicPr>
        <p:blipFill rotWithShape="1">
          <a:blip r:embed="rId2">
            <a:alphaModFix amt="60000"/>
          </a:blip>
          <a:srcRect t="7619" r="-2" b="-2"/>
          <a:stretch/>
        </p:blipFill>
        <p:spPr>
          <a:xfrm>
            <a:off x="-1" y="10"/>
            <a:ext cx="12192001" cy="6857990"/>
          </a:xfrm>
          <a:prstGeom prst="rect">
            <a:avLst/>
          </a:prstGeom>
        </p:spPr>
      </p:pic>
      <p:sp>
        <p:nvSpPr>
          <p:cNvPr id="2" name="TextBox 1">
            <a:extLst>
              <a:ext uri="{FF2B5EF4-FFF2-40B4-BE49-F238E27FC236}">
                <a16:creationId xmlns:a16="http://schemas.microsoft.com/office/drawing/2014/main" id="{2895EC59-6615-4B16-A05D-5F79363C9239}"/>
              </a:ext>
            </a:extLst>
          </p:cNvPr>
          <p:cNvSpPr txBox="1"/>
          <p:nvPr/>
        </p:nvSpPr>
        <p:spPr>
          <a:xfrm>
            <a:off x="764230" y="637426"/>
            <a:ext cx="6167248" cy="565047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endParaRPr lang="en-US" sz="1500" dirty="0">
              <a:solidFill>
                <a:srgbClr val="FFFFFF"/>
              </a:solidFill>
              <a:cs typeface="Calibri"/>
            </a:endParaRPr>
          </a:p>
          <a:p>
            <a:pPr>
              <a:lnSpc>
                <a:spcPct val="90000"/>
              </a:lnSpc>
              <a:spcAft>
                <a:spcPts val="600"/>
              </a:spcAft>
            </a:pPr>
            <a:r>
              <a:rPr lang="en-US" sz="1500" dirty="0">
                <a:solidFill>
                  <a:srgbClr val="FFFFFF"/>
                </a:solidFill>
              </a:rPr>
              <a:t>Let’s take one more glance at the concepts we just learned:</a:t>
            </a:r>
            <a:endParaRPr lang="en-US" sz="1500" dirty="0">
              <a:solidFill>
                <a:srgbClr val="FFFFFF"/>
              </a:solidFill>
              <a:cs typeface="Calibri"/>
            </a:endParaRPr>
          </a:p>
          <a:p>
            <a:pPr indent="-228600">
              <a:lnSpc>
                <a:spcPct val="90000"/>
              </a:lnSpc>
              <a:spcAft>
                <a:spcPts val="600"/>
              </a:spcAft>
              <a:buFont typeface="Arial" panose="020B0604020202020204" pitchFamily="34" charset="0"/>
              <a:buChar char="•"/>
            </a:pPr>
            <a:r>
              <a:rPr lang="en-US" sz="1500" dirty="0">
                <a:solidFill>
                  <a:srgbClr val="FFFFFF"/>
                </a:solidFill>
              </a:rPr>
              <a:t>Data is printed, or logged, to the console, a panel that displays messages, with console.log().</a:t>
            </a:r>
            <a:endParaRPr lang="en-US" sz="1500" dirty="0">
              <a:solidFill>
                <a:srgbClr val="FFFFFF"/>
              </a:solidFill>
              <a:cs typeface="Calibri"/>
            </a:endParaRPr>
          </a:p>
          <a:p>
            <a:pPr indent="-228600">
              <a:lnSpc>
                <a:spcPct val="90000"/>
              </a:lnSpc>
              <a:spcAft>
                <a:spcPts val="600"/>
              </a:spcAft>
              <a:buFont typeface="Arial" panose="020B0604020202020204" pitchFamily="34" charset="0"/>
              <a:buChar char="•"/>
            </a:pPr>
            <a:r>
              <a:rPr lang="en-US" sz="1500" dirty="0">
                <a:solidFill>
                  <a:srgbClr val="FFFFFF"/>
                </a:solidFill>
              </a:rPr>
              <a:t>We can write single-line comments with // and multi-line comments between /* and */.</a:t>
            </a:r>
            <a:endParaRPr lang="en-US" sz="1500" dirty="0">
              <a:solidFill>
                <a:srgbClr val="FFFFFF"/>
              </a:solidFill>
              <a:cs typeface="Calibri"/>
            </a:endParaRPr>
          </a:p>
          <a:p>
            <a:pPr indent="-228600">
              <a:lnSpc>
                <a:spcPct val="90000"/>
              </a:lnSpc>
              <a:spcAft>
                <a:spcPts val="600"/>
              </a:spcAft>
              <a:buFont typeface="Arial" panose="020B0604020202020204" pitchFamily="34" charset="0"/>
              <a:buChar char="•"/>
            </a:pPr>
            <a:r>
              <a:rPr lang="en-US" sz="1500" dirty="0">
                <a:solidFill>
                  <a:srgbClr val="FFFFFF"/>
                </a:solidFill>
              </a:rPr>
              <a:t>fundamental data types in JavaScript: strings, numbers, </a:t>
            </a:r>
            <a:r>
              <a:rPr lang="en-US" sz="1500" dirty="0" err="1">
                <a:solidFill>
                  <a:srgbClr val="FFFFFF"/>
                </a:solidFill>
              </a:rPr>
              <a:t>booleans</a:t>
            </a:r>
            <a:r>
              <a:rPr lang="en-US" sz="1500" dirty="0">
                <a:solidFill>
                  <a:srgbClr val="FFFFFF"/>
                </a:solidFill>
              </a:rPr>
              <a:t>, null, undefined.</a:t>
            </a:r>
            <a:endParaRPr lang="en-US" sz="1500" dirty="0">
              <a:solidFill>
                <a:srgbClr val="FFFFFF"/>
              </a:solidFill>
              <a:cs typeface="Calibri"/>
            </a:endParaRPr>
          </a:p>
          <a:p>
            <a:pPr indent="-228600">
              <a:lnSpc>
                <a:spcPct val="90000"/>
              </a:lnSpc>
              <a:spcAft>
                <a:spcPts val="600"/>
              </a:spcAft>
              <a:buFont typeface="Arial" panose="020B0604020202020204" pitchFamily="34" charset="0"/>
              <a:buChar char="•"/>
            </a:pPr>
            <a:r>
              <a:rPr lang="en-US" sz="1500" dirty="0">
                <a:solidFill>
                  <a:srgbClr val="FFFFFF"/>
                </a:solidFill>
              </a:rPr>
              <a:t>Numbers are any number without quotes: 23.8879</a:t>
            </a:r>
            <a:endParaRPr lang="en-US" sz="1500" dirty="0">
              <a:solidFill>
                <a:srgbClr val="FFFFFF"/>
              </a:solidFill>
              <a:cs typeface="Calibri"/>
            </a:endParaRPr>
          </a:p>
          <a:p>
            <a:pPr indent="-228600">
              <a:lnSpc>
                <a:spcPct val="90000"/>
              </a:lnSpc>
              <a:spcAft>
                <a:spcPts val="600"/>
              </a:spcAft>
              <a:buFont typeface="Arial" panose="020B0604020202020204" pitchFamily="34" charset="0"/>
              <a:buChar char="•"/>
            </a:pPr>
            <a:r>
              <a:rPr lang="en-US" sz="1500" dirty="0">
                <a:solidFill>
                  <a:srgbClr val="FFFFFF"/>
                </a:solidFill>
              </a:rPr>
              <a:t>Strings are characters wrapped in single or double quotes: 'Sample String'</a:t>
            </a:r>
            <a:endParaRPr lang="en-US" sz="1500" dirty="0">
              <a:solidFill>
                <a:srgbClr val="FFFFFF"/>
              </a:solidFill>
              <a:cs typeface="Calibri"/>
            </a:endParaRPr>
          </a:p>
          <a:p>
            <a:pPr indent="-228600">
              <a:lnSpc>
                <a:spcPct val="90000"/>
              </a:lnSpc>
              <a:spcAft>
                <a:spcPts val="600"/>
              </a:spcAft>
              <a:buFont typeface="Arial" panose="020B0604020202020204" pitchFamily="34" charset="0"/>
              <a:buChar char="•"/>
            </a:pPr>
            <a:r>
              <a:rPr lang="en-US" sz="1500" dirty="0">
                <a:solidFill>
                  <a:srgbClr val="FFFFFF"/>
                </a:solidFill>
              </a:rPr>
              <a:t>The built-in arithmetic operators include +, -, *, /, and %.</a:t>
            </a:r>
            <a:endParaRPr lang="en-US" sz="1500" dirty="0">
              <a:solidFill>
                <a:srgbClr val="FFFFFF"/>
              </a:solidFill>
              <a:cs typeface="Calibri"/>
            </a:endParaRPr>
          </a:p>
          <a:p>
            <a:pPr indent="-228600">
              <a:lnSpc>
                <a:spcPct val="90000"/>
              </a:lnSpc>
              <a:spcAft>
                <a:spcPts val="600"/>
              </a:spcAft>
              <a:buFont typeface="Arial" panose="020B0604020202020204" pitchFamily="34" charset="0"/>
              <a:buChar char="•"/>
            </a:pPr>
            <a:r>
              <a:rPr lang="en-US" sz="1500" dirty="0">
                <a:solidFill>
                  <a:srgbClr val="FFFFFF"/>
                </a:solidFill>
              </a:rPr>
              <a:t>Objects, including instances of data types, can have properties, stored information. The properties are denoted with a . after the name of the object, for example: '</a:t>
            </a:r>
            <a:r>
              <a:rPr lang="en-US" sz="1500" dirty="0" err="1">
                <a:solidFill>
                  <a:srgbClr val="FFFFFF"/>
                </a:solidFill>
              </a:rPr>
              <a:t>Hello'.length</a:t>
            </a:r>
            <a:r>
              <a:rPr lang="en-US" sz="1500" dirty="0">
                <a:solidFill>
                  <a:srgbClr val="FFFFFF"/>
                </a:solidFill>
              </a:rPr>
              <a:t>.</a:t>
            </a:r>
            <a:endParaRPr lang="en-US" sz="1500" dirty="0">
              <a:solidFill>
                <a:srgbClr val="FFFFFF"/>
              </a:solidFill>
              <a:cs typeface="Calibri"/>
            </a:endParaRPr>
          </a:p>
          <a:p>
            <a:pPr indent="-228600">
              <a:lnSpc>
                <a:spcPct val="90000"/>
              </a:lnSpc>
              <a:spcAft>
                <a:spcPts val="600"/>
              </a:spcAft>
              <a:buFont typeface="Arial" panose="020B0604020202020204" pitchFamily="34" charset="0"/>
              <a:buChar char="•"/>
            </a:pPr>
            <a:r>
              <a:rPr lang="en-US" sz="1500" dirty="0">
                <a:solidFill>
                  <a:srgbClr val="FFFFFF"/>
                </a:solidFill>
              </a:rPr>
              <a:t>Objects, including instances of data types, can have methods which perform actions. Methods are called by appending the object or instance with a period, the method name, and parentheses. For example: 'hello'.</a:t>
            </a:r>
            <a:r>
              <a:rPr lang="en-US" sz="1500" dirty="0" err="1">
                <a:solidFill>
                  <a:srgbClr val="FFFFFF"/>
                </a:solidFill>
              </a:rPr>
              <a:t>toUpperCase</a:t>
            </a:r>
            <a:r>
              <a:rPr lang="en-US" sz="1500" dirty="0">
                <a:solidFill>
                  <a:srgbClr val="FFFFFF"/>
                </a:solidFill>
              </a:rPr>
              <a:t>().</a:t>
            </a:r>
            <a:endParaRPr lang="en-US" sz="1500" dirty="0">
              <a:solidFill>
                <a:srgbClr val="FFFFFF"/>
              </a:solidFill>
              <a:cs typeface="Calibri"/>
            </a:endParaRPr>
          </a:p>
          <a:p>
            <a:pPr indent="-228600">
              <a:lnSpc>
                <a:spcPct val="90000"/>
              </a:lnSpc>
              <a:spcAft>
                <a:spcPts val="600"/>
              </a:spcAft>
              <a:buFont typeface="Arial" panose="020B0604020202020204" pitchFamily="34" charset="0"/>
              <a:buChar char="•"/>
            </a:pPr>
            <a:r>
              <a:rPr lang="en-US" sz="1500" dirty="0">
                <a:solidFill>
                  <a:srgbClr val="FFFFFF"/>
                </a:solidFill>
              </a:rPr>
              <a:t>We can access properties and methods by using the ., dot operator.</a:t>
            </a:r>
            <a:endParaRPr lang="en-US" sz="1500" dirty="0">
              <a:solidFill>
                <a:srgbClr val="FFFFFF"/>
              </a:solidFill>
              <a:cs typeface="Calibri"/>
            </a:endParaRPr>
          </a:p>
          <a:p>
            <a:pPr indent="-228600">
              <a:lnSpc>
                <a:spcPct val="90000"/>
              </a:lnSpc>
              <a:spcAft>
                <a:spcPts val="600"/>
              </a:spcAft>
              <a:buFont typeface="Arial" panose="020B0604020202020204" pitchFamily="34" charset="0"/>
              <a:buChar char="•"/>
            </a:pPr>
            <a:r>
              <a:rPr lang="en-US" sz="1500" dirty="0">
                <a:solidFill>
                  <a:srgbClr val="FFFFFF"/>
                </a:solidFill>
              </a:rPr>
              <a:t>Built-in objects, including Math, are collections of methods and properties that JavaScript provides.</a:t>
            </a:r>
            <a:endParaRPr lang="en-US" sz="1500" dirty="0">
              <a:solidFill>
                <a:srgbClr val="FFFFFF"/>
              </a:solidFill>
              <a:cs typeface="Calibri"/>
            </a:endParaRPr>
          </a:p>
          <a:p>
            <a:pPr indent="-228600">
              <a:lnSpc>
                <a:spcPct val="90000"/>
              </a:lnSpc>
              <a:spcAft>
                <a:spcPts val="600"/>
              </a:spcAft>
              <a:buFont typeface="Arial" panose="020B0604020202020204" pitchFamily="34" charset="0"/>
              <a:buChar char="•"/>
            </a:pPr>
            <a:endParaRPr lang="en-US" sz="1100">
              <a:solidFill>
                <a:srgbClr val="FFFFFF"/>
              </a:solidFill>
            </a:endParaRPr>
          </a:p>
        </p:txBody>
      </p:sp>
    </p:spTree>
    <p:extLst>
      <p:ext uri="{BB962C8B-B14F-4D97-AF65-F5344CB8AC3E}">
        <p14:creationId xmlns:p14="http://schemas.microsoft.com/office/powerpoint/2010/main" val="146922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C6A31C9-01FD-492A-BF62-31968C9BCE65}"/>
              </a:ext>
            </a:extLst>
          </p:cNvPr>
          <p:cNvSpPr txBox="1"/>
          <p:nvPr/>
        </p:nvSpPr>
        <p:spPr>
          <a:xfrm>
            <a:off x="1028700" y="1967266"/>
            <a:ext cx="2628900" cy="2547257"/>
          </a:xfrm>
          <a:prstGeom prst="rect">
            <a:avLst/>
          </a:prstGeom>
          <a:no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600" b="1" kern="1200">
                <a:solidFill>
                  <a:srgbClr val="FFFFFF"/>
                </a:solidFill>
                <a:latin typeface="+mj-lt"/>
                <a:ea typeface="+mj-ea"/>
                <a:cs typeface="+mj-cs"/>
              </a:rPr>
              <a:t>Variables</a:t>
            </a:r>
          </a:p>
        </p:txBody>
      </p:sp>
      <p:pic>
        <p:nvPicPr>
          <p:cNvPr id="3" name="Picture 3" descr="Diagram&#10;&#10;Description automatically generated">
            <a:extLst>
              <a:ext uri="{FF2B5EF4-FFF2-40B4-BE49-F238E27FC236}">
                <a16:creationId xmlns:a16="http://schemas.microsoft.com/office/drawing/2014/main" id="{1EBB49A3-C2FB-4DE9-AFA5-C99F4C14D58F}"/>
              </a:ext>
            </a:extLst>
          </p:cNvPr>
          <p:cNvPicPr>
            <a:picLocks noChangeAspect="1"/>
          </p:cNvPicPr>
          <p:nvPr/>
        </p:nvPicPr>
        <p:blipFill>
          <a:blip r:embed="rId3"/>
          <a:stretch>
            <a:fillRect/>
          </a:stretch>
        </p:blipFill>
        <p:spPr>
          <a:xfrm>
            <a:off x="4777316" y="1012211"/>
            <a:ext cx="6780700" cy="4831248"/>
          </a:xfrm>
          <a:prstGeom prst="rect">
            <a:avLst/>
          </a:prstGeom>
        </p:spPr>
      </p:pic>
    </p:spTree>
    <p:extLst>
      <p:ext uri="{BB962C8B-B14F-4D97-AF65-F5344CB8AC3E}">
        <p14:creationId xmlns:p14="http://schemas.microsoft.com/office/powerpoint/2010/main" val="405867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70C3B59-DE2C-4611-8148-812575C5C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C820548D-A288-48E2-8DC6-B0284FD411B5}"/>
              </a:ext>
            </a:extLst>
          </p:cNvPr>
          <p:cNvPicPr>
            <a:picLocks noChangeAspect="1"/>
          </p:cNvPicPr>
          <p:nvPr/>
        </p:nvPicPr>
        <p:blipFill>
          <a:blip r:embed="rId3"/>
          <a:stretch>
            <a:fillRect/>
          </a:stretch>
        </p:blipFill>
        <p:spPr>
          <a:xfrm>
            <a:off x="1349531" y="1331393"/>
            <a:ext cx="10228659" cy="2190529"/>
          </a:xfrm>
          <a:prstGeom prst="rect">
            <a:avLst/>
          </a:prstGeom>
          <a:effectLst>
            <a:outerShdw blurRad="406400" dist="317500" dir="5400000" sx="89000" sy="89000" rotWithShape="0">
              <a:prstClr val="black">
                <a:alpha val="15000"/>
              </a:prstClr>
            </a:outerShdw>
          </a:effectLst>
        </p:spPr>
      </p:pic>
      <p:sp>
        <p:nvSpPr>
          <p:cNvPr id="2" name="TextBox 1">
            <a:extLst>
              <a:ext uri="{FF2B5EF4-FFF2-40B4-BE49-F238E27FC236}">
                <a16:creationId xmlns:a16="http://schemas.microsoft.com/office/drawing/2014/main" id="{544456AA-4592-4924-AF6C-054A6061D859}"/>
              </a:ext>
            </a:extLst>
          </p:cNvPr>
          <p:cNvSpPr txBox="1"/>
          <p:nvPr/>
        </p:nvSpPr>
        <p:spPr>
          <a:xfrm>
            <a:off x="6417733" y="4212709"/>
            <a:ext cx="5160457" cy="203674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1700" b="1" dirty="0"/>
              <a:t>Create a Variable: var</a:t>
            </a:r>
            <a:endParaRPr lang="en-US" dirty="0"/>
          </a:p>
          <a:p>
            <a:pPr indent="-228600">
              <a:lnSpc>
                <a:spcPct val="90000"/>
              </a:lnSpc>
              <a:spcAft>
                <a:spcPts val="600"/>
              </a:spcAft>
              <a:buFont typeface="Arial" panose="020B0604020202020204" pitchFamily="34" charset="0"/>
              <a:buChar char="•"/>
            </a:pPr>
            <a:r>
              <a:rPr lang="en-US" sz="1700" dirty="0"/>
              <a:t>There were a lot of changes introduced in the ES6 version of JavaScript in 2015. One of the biggest changes was two new keywords, let and const, to create, or </a:t>
            </a:r>
            <a:r>
              <a:rPr lang="en-US" sz="1700" i="1" dirty="0"/>
              <a:t>declare</a:t>
            </a:r>
            <a:r>
              <a:rPr lang="en-US" sz="1700" dirty="0"/>
              <a:t>, variables. Prior to the ES6, programmers could only use the var keyword to declare variables.</a:t>
            </a:r>
            <a:endParaRPr lang="en-US" sz="1700" dirty="0">
              <a:cs typeface="Calibri"/>
            </a:endParaRP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72559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Graphical user interface, application&#10;&#10;Description automatically generated">
            <a:extLst>
              <a:ext uri="{FF2B5EF4-FFF2-40B4-BE49-F238E27FC236}">
                <a16:creationId xmlns:a16="http://schemas.microsoft.com/office/drawing/2014/main" id="{C93B7750-2EC7-4E84-B900-F8EB8139BCAC}"/>
              </a:ext>
            </a:extLst>
          </p:cNvPr>
          <p:cNvPicPr>
            <a:picLocks noChangeAspect="1"/>
          </p:cNvPicPr>
          <p:nvPr/>
        </p:nvPicPr>
        <p:blipFill rotWithShape="1">
          <a:blip r:embed="rId2"/>
          <a:srcRect r="1760"/>
          <a:stretch/>
        </p:blipFill>
        <p:spPr>
          <a:xfrm>
            <a:off x="20" y="1282"/>
            <a:ext cx="12191980" cy="6856718"/>
          </a:xfrm>
          <a:prstGeom prst="rect">
            <a:avLst/>
          </a:prstGeom>
        </p:spPr>
      </p:pic>
    </p:spTree>
    <p:extLst>
      <p:ext uri="{BB962C8B-B14F-4D97-AF65-F5344CB8AC3E}">
        <p14:creationId xmlns:p14="http://schemas.microsoft.com/office/powerpoint/2010/main" val="335354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5DED469-B0AF-48ED-876C-59BF7B4946B6}"/>
              </a:ext>
            </a:extLst>
          </p:cNvPr>
          <p:cNvSpPr txBox="1"/>
          <p:nvPr/>
        </p:nvSpPr>
        <p:spPr>
          <a:xfrm>
            <a:off x="683194" y="-683232"/>
            <a:ext cx="7155526" cy="261196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kern="1200">
                <a:solidFill>
                  <a:srgbClr val="FF0000"/>
                </a:solidFill>
                <a:latin typeface="+mj-lt"/>
                <a:ea typeface="+mj-ea"/>
                <a:cs typeface="+mj-cs"/>
              </a:rPr>
              <a:t>Window alert() Method</a:t>
            </a:r>
          </a:p>
        </p:txBody>
      </p:sp>
      <p:sp>
        <p:nvSpPr>
          <p:cNvPr id="3" name="TextBox 2">
            <a:extLst>
              <a:ext uri="{FF2B5EF4-FFF2-40B4-BE49-F238E27FC236}">
                <a16:creationId xmlns:a16="http://schemas.microsoft.com/office/drawing/2014/main" id="{3E6BD395-FB4A-4B6C-A929-74203287B9FA}"/>
              </a:ext>
            </a:extLst>
          </p:cNvPr>
          <p:cNvSpPr txBox="1"/>
          <p:nvPr/>
        </p:nvSpPr>
        <p:spPr>
          <a:xfrm>
            <a:off x="804672" y="3719618"/>
            <a:ext cx="4167376" cy="115552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ts val="1000"/>
              </a:spcBef>
            </a:pPr>
            <a:r>
              <a:rPr lang="en-US" sz="2000" kern="1200">
                <a:solidFill>
                  <a:schemeClr val="tx1"/>
                </a:solidFill>
                <a:latin typeface="+mn-lt"/>
                <a:ea typeface="+mn-ea"/>
                <a:cs typeface="+mn-cs"/>
              </a:rPr>
              <a:t>alert("Hello! I am an alert box!!");</a:t>
            </a:r>
          </a:p>
        </p:txBody>
      </p:sp>
    </p:spTree>
    <p:extLst>
      <p:ext uri="{BB962C8B-B14F-4D97-AF65-F5344CB8AC3E}">
        <p14:creationId xmlns:p14="http://schemas.microsoft.com/office/powerpoint/2010/main" val="27284604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Graphical user interface, application&#10;&#10;Description automatically generated">
            <a:extLst>
              <a:ext uri="{FF2B5EF4-FFF2-40B4-BE49-F238E27FC236}">
                <a16:creationId xmlns:a16="http://schemas.microsoft.com/office/drawing/2014/main" id="{E5531045-29AF-4792-9C1E-C22CBCC33724}"/>
              </a:ext>
            </a:extLst>
          </p:cNvPr>
          <p:cNvPicPr>
            <a:picLocks noChangeAspect="1"/>
          </p:cNvPicPr>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2044403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0">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2" name="Group 11">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0" name="Freeform: Shape 19">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0">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6" name="Group 12">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4" name="Group 13">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8" name="Freeform: Shape 17">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18">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8" name="Group 14">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16" name="Freeform: Shape 15">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TextBox 2">
            <a:extLst>
              <a:ext uri="{FF2B5EF4-FFF2-40B4-BE49-F238E27FC236}">
                <a16:creationId xmlns:a16="http://schemas.microsoft.com/office/drawing/2014/main" id="{4354B4CE-92C9-433D-8ACD-1AC7A4789562}"/>
              </a:ext>
            </a:extLst>
          </p:cNvPr>
          <p:cNvSpPr txBox="1"/>
          <p:nvPr/>
        </p:nvSpPr>
        <p:spPr>
          <a:xfrm>
            <a:off x="827088" y="1641752"/>
            <a:ext cx="2655887" cy="321327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3700" kern="1200">
                <a:solidFill>
                  <a:schemeClr val="tx1"/>
                </a:solidFill>
                <a:latin typeface="+mj-lt"/>
                <a:ea typeface="+mj-ea"/>
                <a:cs typeface="+mj-cs"/>
              </a:rPr>
              <a:t>Are you also confused between JAVA and JavaScript?</a:t>
            </a:r>
          </a:p>
        </p:txBody>
      </p:sp>
      <p:sp>
        <p:nvSpPr>
          <p:cNvPr id="4" name="TextBox 3">
            <a:extLst>
              <a:ext uri="{FF2B5EF4-FFF2-40B4-BE49-F238E27FC236}">
                <a16:creationId xmlns:a16="http://schemas.microsoft.com/office/drawing/2014/main" id="{CAF7710F-22CD-4943-A15C-33FD2F0D81D5}"/>
              </a:ext>
            </a:extLst>
          </p:cNvPr>
          <p:cNvSpPr txBox="1"/>
          <p:nvPr/>
        </p:nvSpPr>
        <p:spPr>
          <a:xfrm>
            <a:off x="5232401" y="1721579"/>
            <a:ext cx="6140449" cy="395264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a:solidFill>
                  <a:schemeClr val="tx1">
                    <a:alpha val="80000"/>
                  </a:schemeClr>
                </a:solidFill>
              </a:rPr>
              <a:t>There’s often some confusion about the two, but JavaScript and Java have almost nothing in common. The name JavaScript came from Netscape’s support of Java applets within its browser. Many say it was also a marketing tactic to divert some attention from Java, which was the most buzzed-about language at the time.</a:t>
            </a:r>
          </a:p>
        </p:txBody>
      </p:sp>
      <p:sp>
        <p:nvSpPr>
          <p:cNvPr id="2" name="TextBox 1">
            <a:extLst>
              <a:ext uri="{FF2B5EF4-FFF2-40B4-BE49-F238E27FC236}">
                <a16:creationId xmlns:a16="http://schemas.microsoft.com/office/drawing/2014/main" id="{9E86CFAF-5FF9-41BE-892F-D704A15BB54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2005739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0" name="Freeform: Shape 9">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TextBox 1">
            <a:extLst>
              <a:ext uri="{FF2B5EF4-FFF2-40B4-BE49-F238E27FC236}">
                <a16:creationId xmlns:a16="http://schemas.microsoft.com/office/drawing/2014/main" id="{AE6935A5-BDE4-4501-9B65-F83C7F6F1D46}"/>
              </a:ext>
            </a:extLst>
          </p:cNvPr>
          <p:cNvSpPr txBox="1"/>
          <p:nvPr/>
        </p:nvSpPr>
        <p:spPr>
          <a:xfrm>
            <a:off x="892228" y="1257565"/>
            <a:ext cx="5217173"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dirty="0">
                <a:solidFill>
                  <a:schemeClr val="bg1"/>
                </a:solidFill>
              </a:rPr>
              <a:t>               </a:t>
            </a:r>
            <a:r>
              <a:rPr lang="en-US" sz="3400" dirty="0">
                <a:solidFill>
                  <a:schemeClr val="bg1"/>
                </a:solidFill>
              </a:rPr>
              <a:t>    Prompt Box</a:t>
            </a:r>
            <a:endParaRPr lang="en-US" sz="3400" b="1" dirty="0">
              <a:solidFill>
                <a:schemeClr val="bg1"/>
              </a:solidFill>
              <a:cs typeface="Calibri" panose="020F0502020204030204"/>
            </a:endParaRPr>
          </a:p>
          <a:p>
            <a:pPr indent="-228600">
              <a:lnSpc>
                <a:spcPct val="90000"/>
              </a:lnSpc>
              <a:spcAft>
                <a:spcPts val="600"/>
              </a:spcAft>
              <a:buFont typeface="Arial" panose="020B0604020202020204" pitchFamily="34" charset="0"/>
              <a:buChar char="•"/>
            </a:pPr>
            <a:r>
              <a:rPr lang="en-US" dirty="0">
                <a:solidFill>
                  <a:schemeClr val="bg1"/>
                </a:solidFill>
              </a:rPr>
              <a:t>A prompt box is often used if you want the user to input a value before entering a page.</a:t>
            </a:r>
            <a:endParaRPr lang="en-US" dirty="0">
              <a:solidFill>
                <a:schemeClr val="bg1"/>
              </a:solidFill>
              <a:cs typeface="Calibri"/>
            </a:endParaRPr>
          </a:p>
          <a:p>
            <a:pPr indent="-228600">
              <a:lnSpc>
                <a:spcPct val="90000"/>
              </a:lnSpc>
              <a:spcAft>
                <a:spcPts val="600"/>
              </a:spcAft>
              <a:buFont typeface="Arial" panose="020B0604020202020204" pitchFamily="34" charset="0"/>
              <a:buChar char="•"/>
            </a:pPr>
            <a:endParaRPr lang="en-US" dirty="0">
              <a:solidFill>
                <a:schemeClr val="bg1"/>
              </a:solidFill>
              <a:cs typeface="Calibri"/>
            </a:endParaRPr>
          </a:p>
          <a:p>
            <a:pPr indent="-228600">
              <a:lnSpc>
                <a:spcPct val="90000"/>
              </a:lnSpc>
              <a:spcAft>
                <a:spcPts val="600"/>
              </a:spcAft>
              <a:buFont typeface="Arial" panose="020B0604020202020204" pitchFamily="34" charset="0"/>
              <a:buChar char="•"/>
            </a:pPr>
            <a:endParaRPr lang="en-US" dirty="0">
              <a:solidFill>
                <a:schemeClr val="bg1"/>
              </a:solidFill>
              <a:cs typeface="Calibri"/>
            </a:endParaRPr>
          </a:p>
          <a:p>
            <a:pPr>
              <a:lnSpc>
                <a:spcPct val="90000"/>
              </a:lnSpc>
              <a:spcAft>
                <a:spcPts val="600"/>
              </a:spcAft>
            </a:pPr>
            <a:endParaRPr lang="en-US" dirty="0">
              <a:solidFill>
                <a:schemeClr val="bg1"/>
              </a:solidFill>
              <a:cs typeface="Calibri"/>
            </a:endParaRPr>
          </a:p>
          <a:p>
            <a:pPr indent="-228600">
              <a:lnSpc>
                <a:spcPct val="90000"/>
              </a:lnSpc>
              <a:spcAft>
                <a:spcPts val="600"/>
              </a:spcAft>
              <a:buFont typeface="Arial" panose="020B0604020202020204" pitchFamily="34" charset="0"/>
              <a:buChar char="•"/>
            </a:pPr>
            <a:r>
              <a:rPr lang="en-US" dirty="0">
                <a:solidFill>
                  <a:schemeClr val="bg1"/>
                </a:solidFill>
              </a:rPr>
              <a:t>When a prompt box pops up, the user will have to click either "OK" or "Cancel" to proceed after entering an input value.</a:t>
            </a:r>
            <a:endParaRPr lang="en-US" dirty="0">
              <a:solidFill>
                <a:schemeClr val="bg1"/>
              </a:solidFill>
              <a:cs typeface="Calibri"/>
            </a:endParaRPr>
          </a:p>
        </p:txBody>
      </p:sp>
      <p:grpSp>
        <p:nvGrpSpPr>
          <p:cNvPr id="154"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5" name="Freeform: Shape 154">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8"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0"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291671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D0E96725-C1F4-446D-84C5-E642386325C8}"/>
              </a:ext>
            </a:extLst>
          </p:cNvPr>
          <p:cNvPicPr>
            <a:picLocks noChangeAspect="1"/>
          </p:cNvPicPr>
          <p:nvPr/>
        </p:nvPicPr>
        <p:blipFill>
          <a:blip r:embed="rId2"/>
          <a:stretch>
            <a:fillRect/>
          </a:stretch>
        </p:blipFill>
        <p:spPr>
          <a:xfrm>
            <a:off x="643467" y="1275249"/>
            <a:ext cx="10905066" cy="4307500"/>
          </a:xfrm>
          <a:prstGeom prst="rect">
            <a:avLst/>
          </a:prstGeom>
        </p:spPr>
      </p:pic>
    </p:spTree>
    <p:extLst>
      <p:ext uri="{BB962C8B-B14F-4D97-AF65-F5344CB8AC3E}">
        <p14:creationId xmlns:p14="http://schemas.microsoft.com/office/powerpoint/2010/main" val="3778303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452E89C-AD95-4162-95C3-A6B3BBDD980F}"/>
              </a:ext>
            </a:extLst>
          </p:cNvPr>
          <p:cNvSpPr txBox="1"/>
          <p:nvPr/>
        </p:nvSpPr>
        <p:spPr>
          <a:xfrm>
            <a:off x="1028700" y="1967266"/>
            <a:ext cx="2628900" cy="2547257"/>
          </a:xfrm>
          <a:prstGeom prst="rect">
            <a:avLst/>
          </a:prstGeom>
          <a:no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600" kern="1200">
                <a:solidFill>
                  <a:srgbClr val="FFFFFF"/>
                </a:solidFill>
                <a:latin typeface="+mj-lt"/>
                <a:ea typeface="+mj-ea"/>
                <a:cs typeface="+mj-cs"/>
              </a:rPr>
              <a:t>LOOPS</a:t>
            </a:r>
          </a:p>
        </p:txBody>
      </p:sp>
      <p:sp>
        <p:nvSpPr>
          <p:cNvPr id="3" name="TextBox 2">
            <a:extLst>
              <a:ext uri="{FF2B5EF4-FFF2-40B4-BE49-F238E27FC236}">
                <a16:creationId xmlns:a16="http://schemas.microsoft.com/office/drawing/2014/main" id="{394EC460-3780-4C71-B63D-2B2AF668B24E}"/>
              </a:ext>
            </a:extLst>
          </p:cNvPr>
          <p:cNvSpPr txBox="1"/>
          <p:nvPr/>
        </p:nvSpPr>
        <p:spPr>
          <a:xfrm>
            <a:off x="4776788" y="642938"/>
            <a:ext cx="6780213" cy="9477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gn="l">
              <a:lnSpc>
                <a:spcPct val="90000"/>
              </a:lnSpc>
              <a:spcAft>
                <a:spcPts val="600"/>
              </a:spcAft>
            </a:pPr>
            <a:r>
              <a:rPr lang="en-US" sz="2000">
                <a:solidFill>
                  <a:srgbClr val="0000CD"/>
                </a:solidFill>
                <a:latin typeface="Consolas"/>
                <a:ea typeface="Consolas"/>
                <a:cs typeface="Consolas"/>
              </a:rPr>
              <a:t>while</a:t>
            </a:r>
            <a:r>
              <a:rPr lang="en-US" sz="2000">
                <a:latin typeface="Consolas"/>
                <a:ea typeface="Consolas"/>
                <a:cs typeface="Consolas"/>
              </a:rPr>
              <a:t> (</a:t>
            </a:r>
            <a:r>
              <a:rPr lang="en-US" sz="2000" i="1">
                <a:latin typeface="Consolas"/>
                <a:ea typeface="Consolas"/>
                <a:cs typeface="Consolas"/>
              </a:rPr>
              <a:t>condition</a:t>
            </a:r>
            <a:r>
              <a:rPr lang="en-US" sz="2000">
                <a:latin typeface="Consolas"/>
                <a:ea typeface="Consolas"/>
                <a:cs typeface="Consolas"/>
              </a:rPr>
              <a:t>) {</a:t>
            </a:r>
            <a:br>
              <a:rPr lang="en-US" sz="2000"/>
            </a:br>
            <a:r>
              <a:rPr lang="en-US" sz="2000" i="1">
                <a:latin typeface="Consolas"/>
                <a:ea typeface="Consolas"/>
                <a:cs typeface="Consolas"/>
              </a:rPr>
              <a:t>  </a:t>
            </a:r>
            <a:r>
              <a:rPr lang="en-US" sz="2000" i="1">
                <a:solidFill>
                  <a:srgbClr val="008000"/>
                </a:solidFill>
                <a:latin typeface="Consolas"/>
                <a:ea typeface="Consolas"/>
                <a:cs typeface="Consolas"/>
              </a:rPr>
              <a:t>// code block to be executed</a:t>
            </a:r>
            <a:br>
              <a:rPr lang="en-US" sz="2000"/>
            </a:br>
            <a:r>
              <a:rPr lang="en-US" sz="2000">
                <a:latin typeface="Consolas"/>
                <a:ea typeface="Consolas"/>
                <a:cs typeface="Consolas"/>
              </a:rPr>
              <a:t>}</a:t>
            </a:r>
            <a:endParaRPr lang="en-US" sz="2000"/>
          </a:p>
        </p:txBody>
      </p:sp>
      <p:sp>
        <p:nvSpPr>
          <p:cNvPr id="4" name="TextBox 3">
            <a:extLst>
              <a:ext uri="{FF2B5EF4-FFF2-40B4-BE49-F238E27FC236}">
                <a16:creationId xmlns:a16="http://schemas.microsoft.com/office/drawing/2014/main" id="{0596DEF3-BA9B-4606-8376-0F64F71AE1AC}"/>
              </a:ext>
            </a:extLst>
          </p:cNvPr>
          <p:cNvSpPr txBox="1"/>
          <p:nvPr/>
        </p:nvSpPr>
        <p:spPr>
          <a:xfrm>
            <a:off x="4776788" y="1658938"/>
            <a:ext cx="6780213" cy="4552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spcAft>
                <a:spcPts val="600"/>
              </a:spcAft>
            </a:pPr>
            <a:r>
              <a:rPr lang="en-US" sz="2800">
                <a:solidFill>
                  <a:srgbClr val="202124"/>
                </a:solidFill>
                <a:latin typeface="arial"/>
                <a:cs typeface="arial"/>
              </a:rPr>
              <a:t>In computer science, a </a:t>
            </a:r>
            <a:r>
              <a:rPr lang="en-US" sz="2800" b="1">
                <a:solidFill>
                  <a:srgbClr val="202124"/>
                </a:solidFill>
                <a:latin typeface="arial"/>
                <a:cs typeface="arial"/>
              </a:rPr>
              <a:t>loop</a:t>
            </a:r>
            <a:r>
              <a:rPr lang="en-US" sz="2800">
                <a:solidFill>
                  <a:srgbClr val="202124"/>
                </a:solidFill>
                <a:latin typeface="arial"/>
                <a:cs typeface="arial"/>
              </a:rPr>
              <a:t> is a </a:t>
            </a:r>
            <a:r>
              <a:rPr lang="en-US" sz="2800" b="1">
                <a:solidFill>
                  <a:srgbClr val="202124"/>
                </a:solidFill>
                <a:latin typeface="arial"/>
                <a:cs typeface="arial"/>
              </a:rPr>
              <a:t>programming</a:t>
            </a:r>
            <a:r>
              <a:rPr lang="en-US" sz="2800">
                <a:solidFill>
                  <a:srgbClr val="202124"/>
                </a:solidFill>
                <a:latin typeface="arial"/>
                <a:cs typeface="arial"/>
              </a:rPr>
              <a:t> structure that repeats a sequence of instructions until a specific condition is met. </a:t>
            </a:r>
            <a:r>
              <a:rPr lang="en-US" sz="2800" b="1">
                <a:solidFill>
                  <a:srgbClr val="202124"/>
                </a:solidFill>
                <a:latin typeface="arial"/>
                <a:cs typeface="arial"/>
              </a:rPr>
              <a:t>Programmers</a:t>
            </a:r>
            <a:r>
              <a:rPr lang="en-US" sz="2800">
                <a:solidFill>
                  <a:srgbClr val="202124"/>
                </a:solidFill>
                <a:latin typeface="arial"/>
                <a:cs typeface="arial"/>
              </a:rPr>
              <a:t> use </a:t>
            </a:r>
            <a:r>
              <a:rPr lang="en-US" sz="2800" b="1">
                <a:solidFill>
                  <a:srgbClr val="202124"/>
                </a:solidFill>
                <a:latin typeface="arial"/>
                <a:cs typeface="arial"/>
              </a:rPr>
              <a:t>loops</a:t>
            </a:r>
            <a:r>
              <a:rPr lang="en-US" sz="2800">
                <a:solidFill>
                  <a:srgbClr val="202124"/>
                </a:solidFill>
                <a:latin typeface="arial"/>
                <a:cs typeface="arial"/>
              </a:rPr>
              <a:t> to cycle through values, add sums of numbers, repeat functions, and many other things</a:t>
            </a:r>
            <a:endParaRPr lang="en-US" sz="2800"/>
          </a:p>
        </p:txBody>
      </p:sp>
    </p:spTree>
    <p:extLst>
      <p:ext uri="{BB962C8B-B14F-4D97-AF65-F5344CB8AC3E}">
        <p14:creationId xmlns:p14="http://schemas.microsoft.com/office/powerpoint/2010/main" val="425384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010" y="-18660"/>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DCEC70C-9F4B-4A73-B4BD-AE50AD617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010" y="-18660"/>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955" y="-18660"/>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70D36F3-0A51-42B7-95B8-E94CD7406DD8}"/>
              </a:ext>
            </a:extLst>
          </p:cNvPr>
          <p:cNvSpPr txBox="1"/>
          <p:nvPr/>
        </p:nvSpPr>
        <p:spPr>
          <a:xfrm>
            <a:off x="1157477" y="306277"/>
            <a:ext cx="4024032" cy="28857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5400" b="1" kern="1200">
                <a:solidFill>
                  <a:schemeClr val="bg1"/>
                </a:solidFill>
                <a:latin typeface="+mj-lt"/>
                <a:ea typeface="+mj-ea"/>
                <a:cs typeface="+mj-cs"/>
              </a:rPr>
              <a:t>GAME</a:t>
            </a:r>
          </a:p>
        </p:txBody>
      </p:sp>
      <p:sp>
        <p:nvSpPr>
          <p:cNvPr id="18"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95744" y="619036"/>
            <a:ext cx="857067" cy="8570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Graphic 212">
            <a:extLst>
              <a:ext uri="{FF2B5EF4-FFF2-40B4-BE49-F238E27FC236}">
                <a16:creationId xmlns:a16="http://schemas.microsoft.com/office/drawing/2014/main" id="{4D525A72-77E7-4E14-BEE2-FC3A19EC4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95744" y="619036"/>
            <a:ext cx="857067" cy="8570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Oval 21">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Graphic 6" descr="Game controller">
            <a:extLst>
              <a:ext uri="{FF2B5EF4-FFF2-40B4-BE49-F238E27FC236}">
                <a16:creationId xmlns:a16="http://schemas.microsoft.com/office/drawing/2014/main" id="{14A49808-5193-4B98-90E8-585F4124D3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25365" y="2474375"/>
            <a:ext cx="3083023" cy="3083023"/>
          </a:xfrm>
          <a:prstGeom prst="rect">
            <a:avLst/>
          </a:prstGeom>
        </p:spPr>
      </p:pic>
      <p:sp>
        <p:nvSpPr>
          <p:cNvPr id="24" name="Oval 23">
            <a:extLst>
              <a:ext uri="{FF2B5EF4-FFF2-40B4-BE49-F238E27FC236}">
                <a16:creationId xmlns:a16="http://schemas.microsoft.com/office/drawing/2014/main" id="{DA31323F-03C2-4114-B2CC-79931D220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412" y="1675422"/>
            <a:ext cx="4680928" cy="468092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98EBCA3-8AAD-4596-8EBF-43A43542F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412" y="1675422"/>
            <a:ext cx="4680928" cy="468092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49330" y="2227397"/>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5" name="Oval 34">
            <a:extLst>
              <a:ext uri="{FF2B5EF4-FFF2-40B4-BE49-F238E27FC236}">
                <a16:creationId xmlns:a16="http://schemas.microsoft.com/office/drawing/2014/main" id="{9457709F-7F08-4A4A-9DB7-1AFB3FCF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9124" y="5424608"/>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76C25425-16A0-4A74-9876-442EC918A168}"/>
              </a:ext>
            </a:extLst>
          </p:cNvPr>
          <p:cNvSpPr txBox="1"/>
          <p:nvPr/>
        </p:nvSpPr>
        <p:spPr>
          <a:xfrm>
            <a:off x="2625449" y="1885535"/>
            <a:ext cx="47420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cs typeface="Calibri"/>
            </a:endParaRPr>
          </a:p>
        </p:txBody>
      </p:sp>
    </p:spTree>
    <p:extLst>
      <p:ext uri="{BB962C8B-B14F-4D97-AF65-F5344CB8AC3E}">
        <p14:creationId xmlns:p14="http://schemas.microsoft.com/office/powerpoint/2010/main" val="393600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010" y="-18660"/>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DCEC70C-9F4B-4A73-B4BD-AE50AD617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010" y="-18660"/>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955" y="-18660"/>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187E6A7-3844-4290-BF6C-90A863C04AC0}"/>
              </a:ext>
            </a:extLst>
          </p:cNvPr>
          <p:cNvSpPr txBox="1"/>
          <p:nvPr/>
        </p:nvSpPr>
        <p:spPr>
          <a:xfrm>
            <a:off x="1157477" y="306277"/>
            <a:ext cx="4024032" cy="28857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5400" kern="1200" dirty="0">
                <a:solidFill>
                  <a:schemeClr val="bg1"/>
                </a:solidFill>
                <a:latin typeface="+mj-lt"/>
                <a:ea typeface="+mj-ea"/>
                <a:cs typeface="+mj-cs"/>
              </a:rPr>
              <a:t>Guess the Number</a:t>
            </a:r>
          </a:p>
        </p:txBody>
      </p:sp>
      <p:sp>
        <p:nvSpPr>
          <p:cNvPr id="24"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95744" y="619036"/>
            <a:ext cx="857067" cy="8570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Graphic 212">
            <a:extLst>
              <a:ext uri="{FF2B5EF4-FFF2-40B4-BE49-F238E27FC236}">
                <a16:creationId xmlns:a16="http://schemas.microsoft.com/office/drawing/2014/main" id="{4D525A72-77E7-4E14-BEE2-FC3A19EC4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95744" y="619036"/>
            <a:ext cx="857067" cy="85706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Oval 27">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Graphic 5" descr="Help">
            <a:extLst>
              <a:ext uri="{FF2B5EF4-FFF2-40B4-BE49-F238E27FC236}">
                <a16:creationId xmlns:a16="http://schemas.microsoft.com/office/drawing/2014/main" id="{0D79A58F-9105-4390-A754-B173D096FF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25365" y="2474375"/>
            <a:ext cx="3083023" cy="3083023"/>
          </a:xfrm>
          <a:prstGeom prst="rect">
            <a:avLst/>
          </a:prstGeom>
        </p:spPr>
      </p:pic>
      <p:sp>
        <p:nvSpPr>
          <p:cNvPr id="30" name="Oval 29">
            <a:extLst>
              <a:ext uri="{FF2B5EF4-FFF2-40B4-BE49-F238E27FC236}">
                <a16:creationId xmlns:a16="http://schemas.microsoft.com/office/drawing/2014/main" id="{DA31323F-03C2-4114-B2CC-79931D220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412" y="1675422"/>
            <a:ext cx="4680928" cy="468092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98EBCA3-8AAD-4596-8EBF-43A43542F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412" y="1675422"/>
            <a:ext cx="4680928" cy="468092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49330" y="2227397"/>
            <a:ext cx="1054466" cy="469689"/>
            <a:chOff x="9841624" y="4115729"/>
            <a:chExt cx="602169" cy="268223"/>
          </a:xfrm>
          <a:solidFill>
            <a:schemeClr val="bg1"/>
          </a:solidFill>
        </p:grpSpPr>
        <p:sp>
          <p:nvSpPr>
            <p:cNvPr id="35" name="Freeform: Shape 3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41" name="Oval 40">
            <a:extLst>
              <a:ext uri="{FF2B5EF4-FFF2-40B4-BE49-F238E27FC236}">
                <a16:creationId xmlns:a16="http://schemas.microsoft.com/office/drawing/2014/main" id="{9457709F-7F08-4A4A-9DB7-1AFB3FCF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9124" y="5424608"/>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6220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A7A691-5D5D-41EE-BDF8-E3B5CE7283B6}"/>
              </a:ext>
            </a:extLst>
          </p:cNvPr>
          <p:cNvSpPr txBox="1"/>
          <p:nvPr/>
        </p:nvSpPr>
        <p:spPr>
          <a:xfrm>
            <a:off x="2681356" y="494747"/>
            <a:ext cx="7502939"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t>function guessNumber() {</a:t>
            </a:r>
          </a:p>
          <a:p>
            <a:endParaRPr lang="en-IN"/>
          </a:p>
          <a:p>
            <a:r>
              <a:rPr lang="en-IN"/>
              <a:t>    // generating a random integer from 1 to 10</a:t>
            </a:r>
          </a:p>
          <a:p>
            <a:r>
              <a:rPr lang="en-IN"/>
              <a:t>    const random = Math.floor(Math.random() * 10) + 1;</a:t>
            </a:r>
          </a:p>
          <a:p>
            <a:endParaRPr lang="en-IN"/>
          </a:p>
          <a:p>
            <a:r>
              <a:rPr lang="en-IN"/>
              <a:t>    // take input from the user</a:t>
            </a:r>
          </a:p>
          <a:p>
            <a:r>
              <a:rPr lang="en-IN"/>
              <a:t>    let number = parseInt(prompt('Guess a number from 1 to 10: '));</a:t>
            </a:r>
          </a:p>
          <a:p>
            <a:endParaRPr lang="en-IN"/>
          </a:p>
          <a:p>
            <a:r>
              <a:rPr lang="en-IN"/>
              <a:t>    // take the input until the guess is correct</a:t>
            </a:r>
          </a:p>
          <a:p>
            <a:r>
              <a:rPr lang="en-IN"/>
              <a:t>    while(number !== random) {</a:t>
            </a:r>
          </a:p>
          <a:p>
            <a:r>
              <a:rPr lang="en-IN"/>
              <a:t>        number = parseInt(prompt('Guess a number from 1 to 10: '));</a:t>
            </a:r>
          </a:p>
          <a:p>
            <a:r>
              <a:rPr lang="en-IN"/>
              <a:t>    }</a:t>
            </a:r>
          </a:p>
          <a:p>
            <a:endParaRPr lang="en-IN"/>
          </a:p>
          <a:p>
            <a:r>
              <a:rPr lang="en-IN"/>
              <a:t>    // check if the guess is correct</a:t>
            </a:r>
          </a:p>
          <a:p>
            <a:r>
              <a:rPr lang="en-IN"/>
              <a:t>    if(number == random) {</a:t>
            </a:r>
          </a:p>
          <a:p>
            <a:r>
              <a:rPr lang="en-IN"/>
              <a:t>        alert('You guessed the correct number.');</a:t>
            </a:r>
          </a:p>
          <a:p>
            <a:r>
              <a:rPr lang="en-IN"/>
              <a:t>    }</a:t>
            </a:r>
          </a:p>
          <a:p>
            <a:endParaRPr lang="en-IN"/>
          </a:p>
          <a:p>
            <a:r>
              <a:rPr lang="en-IN"/>
              <a:t>  }</a:t>
            </a:r>
          </a:p>
        </p:txBody>
      </p:sp>
    </p:spTree>
    <p:extLst>
      <p:ext uri="{BB962C8B-B14F-4D97-AF65-F5344CB8AC3E}">
        <p14:creationId xmlns:p14="http://schemas.microsoft.com/office/powerpoint/2010/main" val="218027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15725B3-E176-42AF-A443-4B9C634688A1}"/>
              </a:ext>
            </a:extLst>
          </p:cNvPr>
          <p:cNvPicPr>
            <a:picLocks noChangeAspect="1"/>
          </p:cNvPicPr>
          <p:nvPr/>
        </p:nvPicPr>
        <p:blipFill rotWithShape="1">
          <a:blip r:embed="rId2">
            <a:alphaModFix amt="35000"/>
          </a:blip>
          <a:srcRect t="17597" r="-2" b="-2"/>
          <a:stretch/>
        </p:blipFill>
        <p:spPr>
          <a:xfrm>
            <a:off x="20" y="10"/>
            <a:ext cx="12191980" cy="6857990"/>
          </a:xfrm>
          <a:prstGeom prst="rect">
            <a:avLst/>
          </a:prstGeom>
        </p:spPr>
      </p:pic>
      <p:graphicFrame>
        <p:nvGraphicFramePr>
          <p:cNvPr id="4" name="TextBox 1">
            <a:extLst>
              <a:ext uri="{FF2B5EF4-FFF2-40B4-BE49-F238E27FC236}">
                <a16:creationId xmlns:a16="http://schemas.microsoft.com/office/drawing/2014/main" id="{ED60B1BF-C52C-4963-BB37-09F496DD708E}"/>
              </a:ext>
            </a:extLst>
          </p:cNvPr>
          <p:cNvGraphicFramePr/>
          <p:nvPr>
            <p:extLst>
              <p:ext uri="{D42A27DB-BD31-4B8C-83A1-F6EECF244321}">
                <p14:modId xmlns:p14="http://schemas.microsoft.com/office/powerpoint/2010/main" val="16821833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000E4A16-95FC-4263-8E33-3B17198FF6A2}"/>
              </a:ext>
            </a:extLst>
          </p:cNvPr>
          <p:cNvSpPr txBox="1"/>
          <p:nvPr/>
        </p:nvSpPr>
        <p:spPr>
          <a:xfrm>
            <a:off x="6729274" y="5584054"/>
            <a:ext cx="3613211" cy="369332"/>
          </a:xfrm>
          <a:prstGeom prst="rect">
            <a:avLst/>
          </a:prstGeom>
          <a:noFill/>
        </p:spPr>
        <p:txBody>
          <a:bodyPr wrap="square" rtlCol="0">
            <a:spAutoFit/>
          </a:bodyPr>
          <a:lstStyle/>
          <a:p>
            <a:r>
              <a:rPr lang="en-US" dirty="0"/>
              <a:t>            aniketartani25@gmail.com</a:t>
            </a:r>
            <a:endParaRPr lang="en-IN" dirty="0"/>
          </a:p>
        </p:txBody>
      </p:sp>
    </p:spTree>
    <p:extLst>
      <p:ext uri="{BB962C8B-B14F-4D97-AF65-F5344CB8AC3E}">
        <p14:creationId xmlns:p14="http://schemas.microsoft.com/office/powerpoint/2010/main" val="17275330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37DD4E3-835A-4FFD-92DA-ACA5985E1843}"/>
              </a:ext>
            </a:extLst>
          </p:cNvPr>
          <p:cNvSpPr txBox="1"/>
          <p:nvPr/>
        </p:nvSpPr>
        <p:spPr>
          <a:xfrm>
            <a:off x="1102368" y="1877492"/>
            <a:ext cx="4030132" cy="321537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4400" kern="1200" dirty="0">
                <a:solidFill>
                  <a:schemeClr val="bg1"/>
                </a:solidFill>
                <a:latin typeface="+mj-lt"/>
                <a:ea typeface="+mj-ea"/>
                <a:cs typeface="+mj-cs"/>
              </a:rPr>
              <a:t>Console</a:t>
            </a:r>
          </a:p>
        </p:txBody>
      </p:sp>
      <p:grpSp>
        <p:nvGrpSpPr>
          <p:cNvPr id="34" name="Group 33">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5" name="Freeform: Shape 34">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6" name="Freeform: Shape 35">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8"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2" name="Oval 41">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TextBox 18">
            <a:extLst>
              <a:ext uri="{FF2B5EF4-FFF2-40B4-BE49-F238E27FC236}">
                <a16:creationId xmlns:a16="http://schemas.microsoft.com/office/drawing/2014/main" id="{88EF7FAF-373F-46C7-A913-3AA6487D0748}"/>
              </a:ext>
            </a:extLst>
          </p:cNvPr>
          <p:cNvSpPr txBox="1"/>
          <p:nvPr/>
        </p:nvSpPr>
        <p:spPr>
          <a:xfrm>
            <a:off x="6234868" y="1130846"/>
            <a:ext cx="5217173"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solidFill>
                  <a:schemeClr val="bg1"/>
                </a:solidFill>
              </a:rPr>
              <a:t>One action, or method, that is built into the console object is the .log() method. When we write console.log() what we put inside the parentheses will get printed, or logged, to the console.</a:t>
            </a:r>
          </a:p>
        </p:txBody>
      </p:sp>
      <p:grpSp>
        <p:nvGrpSpPr>
          <p:cNvPr id="46"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47" name="Freeform: Shape 46">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8" name="TextBox 17">
            <a:extLst>
              <a:ext uri="{FF2B5EF4-FFF2-40B4-BE49-F238E27FC236}">
                <a16:creationId xmlns:a16="http://schemas.microsoft.com/office/drawing/2014/main" id="{B79B620D-0A37-4DE4-B7CB-D85BF6048C6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21" name="TextBox 20">
            <a:extLst>
              <a:ext uri="{FF2B5EF4-FFF2-40B4-BE49-F238E27FC236}">
                <a16:creationId xmlns:a16="http://schemas.microsoft.com/office/drawing/2014/main" id="{2B72BA3C-BAA1-45E1-AD57-44953CA60546}"/>
              </a:ext>
            </a:extLst>
          </p:cNvPr>
          <p:cNvSpPr txBox="1"/>
          <p:nvPr/>
        </p:nvSpPr>
        <p:spPr>
          <a:xfrm>
            <a:off x="6289222" y="2846615"/>
            <a:ext cx="489312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dirty="0">
                <a:solidFill>
                  <a:schemeClr val="bg1"/>
                </a:solidFill>
                <a:latin typeface="Apercu"/>
              </a:rPr>
              <a:t>It’s going to be very useful for us to print values to the console, so we can see the work that we’re doing.</a:t>
            </a:r>
            <a:endParaRPr lang="en-US" dirty="0">
              <a:solidFill>
                <a:schemeClr val="bg1"/>
              </a:solidFill>
            </a:endParaRPr>
          </a:p>
        </p:txBody>
      </p:sp>
    </p:spTree>
    <p:extLst>
      <p:ext uri="{BB962C8B-B14F-4D97-AF65-F5344CB8AC3E}">
        <p14:creationId xmlns:p14="http://schemas.microsoft.com/office/powerpoint/2010/main" val="218234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Graphical user interface, application, Teams&#10;&#10;Description automatically generated">
            <a:extLst>
              <a:ext uri="{FF2B5EF4-FFF2-40B4-BE49-F238E27FC236}">
                <a16:creationId xmlns:a16="http://schemas.microsoft.com/office/drawing/2014/main" id="{47E3BD6B-2C85-4ED8-B469-CEF803EB2624}"/>
              </a:ext>
            </a:extLst>
          </p:cNvPr>
          <p:cNvPicPr>
            <a:picLocks noChangeAspect="1"/>
          </p:cNvPicPr>
          <p:nvPr/>
        </p:nvPicPr>
        <p:blipFill rotWithShape="1">
          <a:blip r:embed="rId2"/>
          <a:srcRect t="1133" b="13005"/>
          <a:stretch/>
        </p:blipFill>
        <p:spPr>
          <a:xfrm>
            <a:off x="20" y="1282"/>
            <a:ext cx="12191980" cy="6856718"/>
          </a:xfrm>
          <a:prstGeom prst="rect">
            <a:avLst/>
          </a:prstGeom>
        </p:spPr>
      </p:pic>
    </p:spTree>
    <p:extLst>
      <p:ext uri="{BB962C8B-B14F-4D97-AF65-F5344CB8AC3E}">
        <p14:creationId xmlns:p14="http://schemas.microsoft.com/office/powerpoint/2010/main" val="415229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2A638C7D-9088-41A9-88A0-7357157B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1180" y="1109243"/>
            <a:ext cx="4842710" cy="4842710"/>
            <a:chOff x="1881974" y="1174396"/>
            <a:chExt cx="5290997" cy="5290997"/>
          </a:xfrm>
        </p:grpSpPr>
        <p:sp>
          <p:nvSpPr>
            <p:cNvPr id="22" name="Oval 21">
              <a:extLst>
                <a:ext uri="{FF2B5EF4-FFF2-40B4-BE49-F238E27FC236}">
                  <a16:creationId xmlns:a16="http://schemas.microsoft.com/office/drawing/2014/main" id="{9714B173-1D32-4BBC-A685-1F5D257A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EF82DD1-2343-4F41-B6A7-A6489A713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Oval 24">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270" y="1095407"/>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C26A8AA-D69E-4ED8-BEE5-8ECD701D451B}"/>
              </a:ext>
            </a:extLst>
          </p:cNvPr>
          <p:cNvSpPr txBox="1"/>
          <p:nvPr/>
        </p:nvSpPr>
        <p:spPr>
          <a:xfrm>
            <a:off x="5644751" y="568517"/>
            <a:ext cx="6161004" cy="88637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dirty="0">
                <a:solidFill>
                  <a:schemeClr val="bg1"/>
                </a:solidFill>
                <a:latin typeface="+mj-lt"/>
                <a:ea typeface="+mj-ea"/>
                <a:cs typeface="+mj-cs"/>
              </a:rPr>
              <a:t>Comments</a:t>
            </a:r>
          </a:p>
        </p:txBody>
      </p:sp>
      <p:grpSp>
        <p:nvGrpSpPr>
          <p:cNvPr id="27" name="Group 26">
            <a:extLst>
              <a:ext uri="{FF2B5EF4-FFF2-40B4-BE49-F238E27FC236}">
                <a16:creationId xmlns:a16="http://schemas.microsoft.com/office/drawing/2014/main" id="{3F219210-B16A-47B6-9AA8-207DAFF37E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8" name="Freeform: Shape 2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9" name="Freeform: Shape 2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pic>
        <p:nvPicPr>
          <p:cNvPr id="9" name="Graphic 8" descr="Blog">
            <a:extLst>
              <a:ext uri="{FF2B5EF4-FFF2-40B4-BE49-F238E27FC236}">
                <a16:creationId xmlns:a16="http://schemas.microsoft.com/office/drawing/2014/main" id="{042A224F-2423-4448-9033-F7D5966799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9077" y="1864214"/>
            <a:ext cx="3217333" cy="3217333"/>
          </a:xfrm>
          <a:prstGeom prst="rect">
            <a:avLst/>
          </a:prstGeom>
        </p:spPr>
      </p:pic>
      <p:sp>
        <p:nvSpPr>
          <p:cNvPr id="4" name="TextBox 3">
            <a:extLst>
              <a:ext uri="{FF2B5EF4-FFF2-40B4-BE49-F238E27FC236}">
                <a16:creationId xmlns:a16="http://schemas.microsoft.com/office/drawing/2014/main" id="{846573F8-AD48-4457-B5AA-530B47B56429}"/>
              </a:ext>
            </a:extLst>
          </p:cNvPr>
          <p:cNvSpPr txBox="1"/>
          <p:nvPr/>
        </p:nvSpPr>
        <p:spPr>
          <a:xfrm>
            <a:off x="6234868" y="1820369"/>
            <a:ext cx="5217173"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solidFill>
                  <a:schemeClr val="bg1"/>
                </a:solidFill>
              </a:rPr>
              <a:t>As we write JavaScript, we can write comments in our code that the computer will ignore as our program runs. These comments exist just for human readers.dd text</a:t>
            </a:r>
          </a:p>
        </p:txBody>
      </p:sp>
      <p:grpSp>
        <p:nvGrpSpPr>
          <p:cNvPr id="31"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2" name="Freeform: Shape 31">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TextBox 2">
            <a:extLst>
              <a:ext uri="{FF2B5EF4-FFF2-40B4-BE49-F238E27FC236}">
                <a16:creationId xmlns:a16="http://schemas.microsoft.com/office/drawing/2014/main" id="{27E7FC4A-5FEC-4B81-8A32-E08EF435CD0B}"/>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5" name="TextBox 4">
            <a:extLst>
              <a:ext uri="{FF2B5EF4-FFF2-40B4-BE49-F238E27FC236}">
                <a16:creationId xmlns:a16="http://schemas.microsoft.com/office/drawing/2014/main" id="{E8DDBB87-0F23-41DC-9A14-C8EFFC0A163C}"/>
              </a:ext>
            </a:extLst>
          </p:cNvPr>
          <p:cNvSpPr txBox="1"/>
          <p:nvPr/>
        </p:nvSpPr>
        <p:spPr>
          <a:xfrm>
            <a:off x="5758543" y="3431721"/>
            <a:ext cx="66076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dirty="0">
              <a:solidFill>
                <a:srgbClr val="FFFFFF"/>
              </a:solidFill>
              <a:latin typeface="Apercu"/>
            </a:endParaRPr>
          </a:p>
        </p:txBody>
      </p:sp>
    </p:spTree>
    <p:extLst>
      <p:ext uri="{BB962C8B-B14F-4D97-AF65-F5344CB8AC3E}">
        <p14:creationId xmlns:p14="http://schemas.microsoft.com/office/powerpoint/2010/main" val="94808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0FB2829-9E66-4DBD-BC15-FC5D73246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E9EE2A32-8611-4375-B6B1-468FAD682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7E1DA0-3927-4F35-B8A3-D5D55637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7BAA08B-588E-406F-899B-A6A7FC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8AA7C41-B331-402E-9453-95B3B8273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060B3E-946D-4885-9B86-1D445209E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3046747-F284-4990-9ECA-3DF2C6E08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AD6A178-DDF0-462B-A810-33FE52BD73C3}"/>
              </a:ext>
            </a:extLst>
          </p:cNvPr>
          <p:cNvSpPr txBox="1"/>
          <p:nvPr/>
        </p:nvSpPr>
        <p:spPr>
          <a:xfrm>
            <a:off x="629640" y="630935"/>
            <a:ext cx="5107366" cy="2096769"/>
          </a:xfrm>
          <a:prstGeom prst="rect">
            <a:avLst/>
          </a:prstGeom>
          <a:noFill/>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3000" kern="1200" dirty="0">
                <a:solidFill>
                  <a:schemeClr val="bg1"/>
                </a:solidFill>
                <a:latin typeface="+mj-lt"/>
                <a:ea typeface="+mj-ea"/>
                <a:cs typeface="+mj-cs"/>
              </a:rPr>
              <a:t>A </a:t>
            </a:r>
            <a:r>
              <a:rPr lang="en-US" sz="3000" i="1" kern="1200" dirty="0">
                <a:solidFill>
                  <a:schemeClr val="bg1"/>
                </a:solidFill>
                <a:latin typeface="+mj-lt"/>
                <a:ea typeface="+mj-ea"/>
                <a:cs typeface="+mj-cs"/>
              </a:rPr>
              <a:t>single line comment</a:t>
            </a:r>
            <a:r>
              <a:rPr lang="en-US" sz="3000" kern="1200" dirty="0">
                <a:solidFill>
                  <a:schemeClr val="bg1"/>
                </a:solidFill>
                <a:latin typeface="+mj-lt"/>
                <a:ea typeface="+mj-ea"/>
                <a:cs typeface="+mj-cs"/>
              </a:rPr>
              <a:t> will comment out a single line and is denoted with two forward slashes // preceding it.</a:t>
            </a:r>
          </a:p>
        </p:txBody>
      </p:sp>
      <p:sp>
        <p:nvSpPr>
          <p:cNvPr id="22" name="Rectangle 21">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 name="Picture 3">
            <a:extLst>
              <a:ext uri="{FF2B5EF4-FFF2-40B4-BE49-F238E27FC236}">
                <a16:creationId xmlns:a16="http://schemas.microsoft.com/office/drawing/2014/main" id="{A5B7601E-E104-4077-9E59-08381B8A548A}"/>
              </a:ext>
            </a:extLst>
          </p:cNvPr>
          <p:cNvPicPr>
            <a:picLocks noChangeAspect="1"/>
          </p:cNvPicPr>
          <p:nvPr/>
        </p:nvPicPr>
        <p:blipFill>
          <a:blip r:embed="rId2"/>
          <a:stretch>
            <a:fillRect/>
          </a:stretch>
        </p:blipFill>
        <p:spPr>
          <a:xfrm>
            <a:off x="631359" y="3444654"/>
            <a:ext cx="10843065" cy="2147760"/>
          </a:xfrm>
          <a:prstGeom prst="rect">
            <a:avLst/>
          </a:prstGeom>
        </p:spPr>
      </p:pic>
      <p:grpSp>
        <p:nvGrpSpPr>
          <p:cNvPr id="36" name="Group 35">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37" name="Straight Connector 36">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632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EB238378-D2C0-4DD0-A8F7-7ACA61581B3E}"/>
              </a:ext>
            </a:extLst>
          </p:cNvPr>
          <p:cNvSpPr txBox="1"/>
          <p:nvPr/>
        </p:nvSpPr>
        <p:spPr>
          <a:xfrm>
            <a:off x="6095996" y="630936"/>
            <a:ext cx="5064191" cy="2096769"/>
          </a:xfrm>
          <a:prstGeom prst="rect">
            <a:avLst/>
          </a:prstGeom>
          <a:noFill/>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solidFill>
                  <a:schemeClr val="bg1"/>
                </a:solidFill>
              </a:rPr>
              <a:t>A </a:t>
            </a:r>
            <a:r>
              <a:rPr lang="en-US" i="1" dirty="0">
                <a:solidFill>
                  <a:schemeClr val="bg1"/>
                </a:solidFill>
              </a:rPr>
              <a:t>multi-line comment</a:t>
            </a:r>
            <a:r>
              <a:rPr lang="en-US" dirty="0">
                <a:solidFill>
                  <a:schemeClr val="bg1"/>
                </a:solidFill>
              </a:rPr>
              <a:t> will comment out multiple lines and is denoted with /* to begin the comment, and */ to end the comment.</a:t>
            </a:r>
          </a:p>
        </p:txBody>
      </p:sp>
      <p:sp>
        <p:nvSpPr>
          <p:cNvPr id="20" name="Rectangle 19">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 name="Picture 3">
            <a:extLst>
              <a:ext uri="{FF2B5EF4-FFF2-40B4-BE49-F238E27FC236}">
                <a16:creationId xmlns:a16="http://schemas.microsoft.com/office/drawing/2014/main" id="{1B3B16FF-567E-416F-A490-EB9E6C2972AC}"/>
              </a:ext>
            </a:extLst>
          </p:cNvPr>
          <p:cNvPicPr>
            <a:picLocks noChangeAspect="1"/>
          </p:cNvPicPr>
          <p:nvPr/>
        </p:nvPicPr>
        <p:blipFill>
          <a:blip r:embed="rId2"/>
          <a:stretch>
            <a:fillRect/>
          </a:stretch>
        </p:blipFill>
        <p:spPr>
          <a:xfrm>
            <a:off x="1959025" y="2885910"/>
            <a:ext cx="8187732" cy="3265248"/>
          </a:xfrm>
          <a:prstGeom prst="rect">
            <a:avLst/>
          </a:prstGeom>
        </p:spPr>
      </p:pic>
      <p:grpSp>
        <p:nvGrpSpPr>
          <p:cNvPr id="36" name="Group 35">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37" name="Straight Connector 36">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308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A2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Graphical user interface, text&#10;&#10;Description automatically generated">
            <a:extLst>
              <a:ext uri="{FF2B5EF4-FFF2-40B4-BE49-F238E27FC236}">
                <a16:creationId xmlns:a16="http://schemas.microsoft.com/office/drawing/2014/main" id="{A142097F-AB61-4266-B1CC-D3C3EEE1BE1A}"/>
              </a:ext>
            </a:extLst>
          </p:cNvPr>
          <p:cNvPicPr>
            <a:picLocks noChangeAspect="1"/>
          </p:cNvPicPr>
          <p:nvPr/>
        </p:nvPicPr>
        <p:blipFill>
          <a:blip r:embed="rId2"/>
          <a:stretch>
            <a:fillRect/>
          </a:stretch>
        </p:blipFill>
        <p:spPr>
          <a:xfrm>
            <a:off x="643467" y="811785"/>
            <a:ext cx="10905066" cy="5234430"/>
          </a:xfrm>
          <a:prstGeom prst="rect">
            <a:avLst/>
          </a:prstGeom>
        </p:spPr>
      </p:pic>
    </p:spTree>
    <p:extLst>
      <p:ext uri="{BB962C8B-B14F-4D97-AF65-F5344CB8AC3E}">
        <p14:creationId xmlns:p14="http://schemas.microsoft.com/office/powerpoint/2010/main" val="272198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748</Words>
  <Application>Microsoft Office PowerPoint</Application>
  <PresentationFormat>Widescreen</PresentationFormat>
  <Paragraphs>137</Paragraphs>
  <Slides>36</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Apercu</vt:lpstr>
      <vt:lpstr>arial</vt:lpstr>
      <vt:lpstr>arial</vt:lpstr>
      <vt:lpstr>Calibri</vt:lpstr>
      <vt:lpstr>Calibri Light</vt:lpstr>
      <vt:lpstr>Consolas</vt:lpstr>
      <vt:lpstr>Monaco</vt:lpstr>
      <vt:lpstr>office theme</vt:lpstr>
      <vt:lpstr>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19BCE10017</cp:lastModifiedBy>
  <cp:revision>344</cp:revision>
  <dcterms:created xsi:type="dcterms:W3CDTF">2021-05-26T12:08:29Z</dcterms:created>
  <dcterms:modified xsi:type="dcterms:W3CDTF">2021-06-01T16:47:56Z</dcterms:modified>
</cp:coreProperties>
</file>