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92" r:id="rId4"/>
    <p:sldId id="260" r:id="rId5"/>
    <p:sldId id="291" r:id="rId6"/>
    <p:sldId id="297" r:id="rId7"/>
    <p:sldId id="298" r:id="rId8"/>
    <p:sldId id="28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91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2AD4FE-6340-4DEF-8B70-13515FE04F00}" type="datetimeFigureOut">
              <a:rPr lang="en-IN" smtClean="0"/>
              <a:t>29-12-2020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3A376-E15C-4DB3-A338-8C5EE088D66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077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2AD4FE-6340-4DEF-8B70-13515FE04F00}" type="datetimeFigureOut">
              <a:rPr lang="en-IN" smtClean="0"/>
              <a:t>29-12-2020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3A376-E15C-4DB3-A338-8C5EE088D667}" type="slidenum">
              <a:rPr lang="en-IN" smtClean="0"/>
              <a:t>‹#›</a:t>
            </a:fld>
            <a:endParaRPr lang="en-IN"/>
          </a:p>
        </p:txBody>
      </p:sp>
    </p:spTree>
    <p:extLst>
      <p:ext uri="{BB962C8B-B14F-4D97-AF65-F5344CB8AC3E}">
        <p14:creationId xmlns:p14="http://schemas.microsoft.com/office/powerpoint/2010/main" val="4146927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2AD4FE-6340-4DEF-8B70-13515FE04F00}" type="datetimeFigureOut">
              <a:rPr lang="en-IN" smtClean="0"/>
              <a:t>29-12-2020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3A376-E15C-4DB3-A338-8C5EE088D667}" type="slidenum">
              <a:rPr lang="en-IN" smtClean="0"/>
              <a:t>‹#›</a:t>
            </a:fld>
            <a:endParaRPr lang="en-IN"/>
          </a:p>
        </p:txBody>
      </p:sp>
    </p:spTree>
    <p:extLst>
      <p:ext uri="{BB962C8B-B14F-4D97-AF65-F5344CB8AC3E}">
        <p14:creationId xmlns:p14="http://schemas.microsoft.com/office/powerpoint/2010/main" val="353998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2AD4FE-6340-4DEF-8B70-13515FE04F00}" type="datetimeFigureOut">
              <a:rPr lang="en-IN" smtClean="0"/>
              <a:t>29-12-2020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3A376-E15C-4DB3-A338-8C5EE088D667}" type="slidenum">
              <a:rPr lang="en-IN" smtClean="0"/>
              <a:t>‹#›</a:t>
            </a:fld>
            <a:endParaRPr lang="en-IN"/>
          </a:p>
        </p:txBody>
      </p:sp>
    </p:spTree>
    <p:extLst>
      <p:ext uri="{BB962C8B-B14F-4D97-AF65-F5344CB8AC3E}">
        <p14:creationId xmlns:p14="http://schemas.microsoft.com/office/powerpoint/2010/main" val="3217494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2AD4FE-6340-4DEF-8B70-13515FE04F00}" type="datetimeFigureOut">
              <a:rPr lang="en-IN" smtClean="0"/>
              <a:t>29-12-2020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3A376-E15C-4DB3-A338-8C5EE088D66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224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2AD4FE-6340-4DEF-8B70-13515FE04F00}" type="datetimeFigureOut">
              <a:rPr lang="en-IN" smtClean="0"/>
              <a:t>29-12-2020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3A376-E15C-4DB3-A338-8C5EE088D667}" type="slidenum">
              <a:rPr lang="en-IN" smtClean="0"/>
              <a:t>‹#›</a:t>
            </a:fld>
            <a:endParaRPr lang="en-IN"/>
          </a:p>
        </p:txBody>
      </p:sp>
    </p:spTree>
    <p:extLst>
      <p:ext uri="{BB962C8B-B14F-4D97-AF65-F5344CB8AC3E}">
        <p14:creationId xmlns:p14="http://schemas.microsoft.com/office/powerpoint/2010/main" val="594308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2AD4FE-6340-4DEF-8B70-13515FE04F00}" type="datetimeFigureOut">
              <a:rPr lang="en-IN" smtClean="0"/>
              <a:t>29-12-2020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23A376-E15C-4DB3-A338-8C5EE088D667}" type="slidenum">
              <a:rPr lang="en-IN" smtClean="0"/>
              <a:t>‹#›</a:t>
            </a:fld>
            <a:endParaRPr lang="en-IN"/>
          </a:p>
        </p:txBody>
      </p:sp>
    </p:spTree>
    <p:extLst>
      <p:ext uri="{BB962C8B-B14F-4D97-AF65-F5344CB8AC3E}">
        <p14:creationId xmlns:p14="http://schemas.microsoft.com/office/powerpoint/2010/main" val="1600129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2AD4FE-6340-4DEF-8B70-13515FE04F00}" type="datetimeFigureOut">
              <a:rPr lang="en-IN" smtClean="0"/>
              <a:t>29-12-2020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23A376-E15C-4DB3-A338-8C5EE088D667}" type="slidenum">
              <a:rPr lang="en-IN" smtClean="0"/>
              <a:t>‹#›</a:t>
            </a:fld>
            <a:endParaRPr lang="en-IN"/>
          </a:p>
        </p:txBody>
      </p:sp>
    </p:spTree>
    <p:extLst>
      <p:ext uri="{BB962C8B-B14F-4D97-AF65-F5344CB8AC3E}">
        <p14:creationId xmlns:p14="http://schemas.microsoft.com/office/powerpoint/2010/main" val="711155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92AD4FE-6340-4DEF-8B70-13515FE04F00}" type="datetimeFigureOut">
              <a:rPr lang="en-IN" smtClean="0"/>
              <a:t>29-12-2020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323A376-E15C-4DB3-A338-8C5EE088D667}" type="slidenum">
              <a:rPr lang="en-IN" smtClean="0"/>
              <a:t>‹#›</a:t>
            </a:fld>
            <a:endParaRPr lang="en-IN"/>
          </a:p>
        </p:txBody>
      </p:sp>
    </p:spTree>
    <p:extLst>
      <p:ext uri="{BB962C8B-B14F-4D97-AF65-F5344CB8AC3E}">
        <p14:creationId xmlns:p14="http://schemas.microsoft.com/office/powerpoint/2010/main" val="4253930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92AD4FE-6340-4DEF-8B70-13515FE04F00}" type="datetimeFigureOut">
              <a:rPr lang="en-IN" smtClean="0"/>
              <a:t>29-12-2020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323A376-E15C-4DB3-A338-8C5EE088D667}" type="slidenum">
              <a:rPr lang="en-IN" smtClean="0"/>
              <a:t>‹#›</a:t>
            </a:fld>
            <a:endParaRPr lang="en-IN"/>
          </a:p>
        </p:txBody>
      </p:sp>
    </p:spTree>
    <p:extLst>
      <p:ext uri="{BB962C8B-B14F-4D97-AF65-F5344CB8AC3E}">
        <p14:creationId xmlns:p14="http://schemas.microsoft.com/office/powerpoint/2010/main" val="769529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2AD4FE-6340-4DEF-8B70-13515FE04F00}" type="datetimeFigureOut">
              <a:rPr lang="en-IN" smtClean="0"/>
              <a:t>29-12-2020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3A376-E15C-4DB3-A338-8C5EE088D667}" type="slidenum">
              <a:rPr lang="en-IN" smtClean="0"/>
              <a:t>‹#›</a:t>
            </a:fld>
            <a:endParaRPr lang="en-IN"/>
          </a:p>
        </p:txBody>
      </p:sp>
    </p:spTree>
    <p:extLst>
      <p:ext uri="{BB962C8B-B14F-4D97-AF65-F5344CB8AC3E}">
        <p14:creationId xmlns:p14="http://schemas.microsoft.com/office/powerpoint/2010/main" val="3197280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92AD4FE-6340-4DEF-8B70-13515FE04F00}" type="datetimeFigureOut">
              <a:rPr lang="en-IN" smtClean="0"/>
              <a:t>29-12-2020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323A376-E15C-4DB3-A338-8C5EE088D66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03568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88;p1" descr="yay logo1">
            <a:extLst>
              <a:ext uri="{FF2B5EF4-FFF2-40B4-BE49-F238E27FC236}">
                <a16:creationId xmlns:a16="http://schemas.microsoft.com/office/drawing/2014/main" id="{AD40AB46-F2F6-4512-8631-111C019BB647}"/>
              </a:ext>
            </a:extLst>
          </p:cNvPr>
          <p:cNvPicPr preferRelativeResize="0"/>
          <p:nvPr/>
        </p:nvPicPr>
        <p:blipFill rotWithShape="1">
          <a:blip r:embed="rId2">
            <a:alphaModFix/>
          </a:blip>
          <a:srcRect/>
          <a:stretch/>
        </p:blipFill>
        <p:spPr>
          <a:xfrm>
            <a:off x="2550531" y="150725"/>
            <a:ext cx="7608352" cy="4076770"/>
          </a:xfrm>
          <a:prstGeom prst="rect">
            <a:avLst/>
          </a:prstGeom>
          <a:noFill/>
          <a:ln>
            <a:noFill/>
          </a:ln>
        </p:spPr>
      </p:pic>
      <p:sp>
        <p:nvSpPr>
          <p:cNvPr id="5" name="Google Shape;89;p1">
            <a:extLst>
              <a:ext uri="{FF2B5EF4-FFF2-40B4-BE49-F238E27FC236}">
                <a16:creationId xmlns:a16="http://schemas.microsoft.com/office/drawing/2014/main" id="{36E45746-8620-41ED-A94A-4E6E7152CD00}"/>
              </a:ext>
            </a:extLst>
          </p:cNvPr>
          <p:cNvSpPr/>
          <p:nvPr/>
        </p:nvSpPr>
        <p:spPr>
          <a:xfrm>
            <a:off x="71239" y="5313143"/>
            <a:ext cx="12371070" cy="101473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IN" sz="6000" b="1" i="0" u="none" strike="noStrike" cap="none" dirty="0">
                <a:solidFill>
                  <a:srgbClr val="FF0000"/>
                </a:solidFill>
                <a:latin typeface="Arial"/>
                <a:ea typeface="Arial"/>
                <a:cs typeface="Arial"/>
                <a:sym typeface="Arial"/>
              </a:rPr>
              <a:t>YAY!</a:t>
            </a:r>
            <a:r>
              <a:rPr lang="en-IN" sz="6000" b="1" i="0" u="none" strike="noStrike" cap="none" dirty="0">
                <a:solidFill>
                  <a:srgbClr val="44969F"/>
                </a:solidFill>
                <a:latin typeface="Arial"/>
                <a:ea typeface="Arial"/>
                <a:cs typeface="Arial"/>
                <a:sym typeface="Arial"/>
              </a:rPr>
              <a:t> </a:t>
            </a:r>
            <a:r>
              <a:rPr lang="en-IN" sz="6000" b="1" i="0" u="none" strike="noStrike" cap="none" dirty="0">
                <a:solidFill>
                  <a:srgbClr val="002060"/>
                </a:solidFill>
                <a:latin typeface="Arial"/>
                <a:ea typeface="Arial"/>
                <a:cs typeface="Arial"/>
                <a:sym typeface="Arial"/>
              </a:rPr>
              <a:t>-</a:t>
            </a:r>
            <a:r>
              <a:rPr lang="en-IN" sz="6000" b="1" i="0" u="none" strike="noStrike" cap="none" dirty="0">
                <a:solidFill>
                  <a:srgbClr val="44969F"/>
                </a:solidFill>
                <a:latin typeface="Arial"/>
                <a:ea typeface="Arial"/>
                <a:cs typeface="Arial"/>
                <a:sym typeface="Arial"/>
              </a:rPr>
              <a:t> </a:t>
            </a:r>
            <a:r>
              <a:rPr lang="en-IN" sz="6000" b="1" i="0" u="none" strike="noStrike" cap="none" dirty="0">
                <a:solidFill>
                  <a:srgbClr val="002060"/>
                </a:solidFill>
                <a:latin typeface="Arial"/>
                <a:ea typeface="Arial"/>
                <a:cs typeface="Arial"/>
                <a:sym typeface="Arial"/>
              </a:rPr>
              <a:t>Celebrating</a:t>
            </a:r>
            <a:r>
              <a:rPr lang="en-IN" sz="6000" b="1" i="0" u="none" strike="noStrike" cap="none" dirty="0">
                <a:solidFill>
                  <a:srgbClr val="44969F"/>
                </a:solidFill>
                <a:latin typeface="Arial"/>
                <a:ea typeface="Arial"/>
                <a:cs typeface="Arial"/>
                <a:sym typeface="Arial"/>
              </a:rPr>
              <a:t> </a:t>
            </a:r>
            <a:r>
              <a:rPr lang="en-IN" sz="6000" b="1" i="0" u="none" strike="noStrike" cap="none" dirty="0">
                <a:solidFill>
                  <a:srgbClr val="FF0000"/>
                </a:solidFill>
                <a:latin typeface="Arial"/>
                <a:ea typeface="Arial"/>
                <a:cs typeface="Arial"/>
                <a:sym typeface="Arial"/>
              </a:rPr>
              <a:t>Education</a:t>
            </a:r>
            <a:endParaRPr sz="6000" b="1" i="0" u="none" strike="noStrike" cap="none" dirty="0">
              <a:solidFill>
                <a:srgbClr val="FF0000"/>
              </a:solidFill>
              <a:latin typeface="Arial"/>
              <a:ea typeface="Arial"/>
              <a:cs typeface="Arial"/>
              <a:sym typeface="Arial"/>
            </a:endParaRPr>
          </a:p>
        </p:txBody>
      </p:sp>
    </p:spTree>
    <p:extLst>
      <p:ext uri="{BB962C8B-B14F-4D97-AF65-F5344CB8AC3E}">
        <p14:creationId xmlns:p14="http://schemas.microsoft.com/office/powerpoint/2010/main" val="768450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6" name="TextBox 5">
            <a:extLst>
              <a:ext uri="{FF2B5EF4-FFF2-40B4-BE49-F238E27FC236}">
                <a16:creationId xmlns:a16="http://schemas.microsoft.com/office/drawing/2014/main" id="{3D812F7F-ACD0-4057-A915-A94FC7433028}"/>
              </a:ext>
            </a:extLst>
          </p:cNvPr>
          <p:cNvSpPr txBox="1"/>
          <p:nvPr/>
        </p:nvSpPr>
        <p:spPr>
          <a:xfrm>
            <a:off x="3048838" y="121808"/>
            <a:ext cx="6094324" cy="830997"/>
          </a:xfrm>
          <a:prstGeom prst="rect">
            <a:avLst/>
          </a:prstGeom>
          <a:noFill/>
        </p:spPr>
        <p:txBody>
          <a:bodyPr wrap="square">
            <a:spAutoFit/>
          </a:bodyPr>
          <a:lstStyle/>
          <a:p>
            <a:pPr algn="ctr"/>
            <a:r>
              <a:rPr lang="en-IN" sz="4800" b="1" dirty="0">
                <a:solidFill>
                  <a:srgbClr val="FF0000"/>
                </a:solidFill>
              </a:rPr>
              <a:t>Python </a:t>
            </a:r>
            <a:r>
              <a:rPr lang="en-IN" sz="4800" b="1" dirty="0">
                <a:solidFill>
                  <a:srgbClr val="002060"/>
                </a:solidFill>
              </a:rPr>
              <a:t>Course</a:t>
            </a:r>
            <a:endParaRPr lang="en-IN" sz="4800" dirty="0"/>
          </a:p>
        </p:txBody>
      </p:sp>
      <p:pic>
        <p:nvPicPr>
          <p:cNvPr id="7" name="Google Shape;95;p2">
            <a:extLst>
              <a:ext uri="{FF2B5EF4-FFF2-40B4-BE49-F238E27FC236}">
                <a16:creationId xmlns:a16="http://schemas.microsoft.com/office/drawing/2014/main" id="{F04FDE53-FA19-4B19-AC79-95D2C6D2067C}"/>
              </a:ext>
            </a:extLst>
          </p:cNvPr>
          <p:cNvPicPr preferRelativeResize="0">
            <a:picLocks/>
          </p:cNvPicPr>
          <p:nvPr/>
        </p:nvPicPr>
        <p:blipFill rotWithShape="1">
          <a:blip r:embed="rId3">
            <a:alphaModFix/>
          </a:blip>
          <a:srcRect/>
          <a:stretch/>
        </p:blipFill>
        <p:spPr>
          <a:xfrm>
            <a:off x="3689838" y="1223917"/>
            <a:ext cx="4648200" cy="3674100"/>
          </a:xfrm>
          <a:prstGeom prst="rect">
            <a:avLst/>
          </a:prstGeom>
          <a:noFill/>
          <a:ln>
            <a:noFill/>
          </a:ln>
        </p:spPr>
      </p:pic>
      <p:sp>
        <p:nvSpPr>
          <p:cNvPr id="8" name="Google Shape;97;p2">
            <a:extLst>
              <a:ext uri="{FF2B5EF4-FFF2-40B4-BE49-F238E27FC236}">
                <a16:creationId xmlns:a16="http://schemas.microsoft.com/office/drawing/2014/main" id="{F23AAB88-B559-4086-A11B-E6A56C37BA50}"/>
              </a:ext>
            </a:extLst>
          </p:cNvPr>
          <p:cNvSpPr txBox="1"/>
          <p:nvPr/>
        </p:nvSpPr>
        <p:spPr>
          <a:xfrm>
            <a:off x="4688688" y="5250000"/>
            <a:ext cx="2650500" cy="3684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1800" b="1" i="0" u="none" strike="noStrike" cap="none" dirty="0">
                <a:solidFill>
                  <a:srgbClr val="FF0000"/>
                </a:solidFill>
                <a:latin typeface="Arial"/>
                <a:ea typeface="Arial"/>
                <a:cs typeface="Arial"/>
                <a:sym typeface="Arial"/>
              </a:rPr>
              <a:t>(Basics)</a:t>
            </a:r>
            <a:endParaRPr sz="1800" b="1" i="0" u="none" strike="noStrike" cap="none" dirty="0">
              <a:solidFill>
                <a:srgbClr val="FF0000"/>
              </a:solidFill>
              <a:latin typeface="Arial"/>
              <a:ea typeface="Arial"/>
              <a:cs typeface="Arial"/>
              <a:sym typeface="Arial"/>
            </a:endParaRPr>
          </a:p>
        </p:txBody>
      </p:sp>
    </p:spTree>
    <p:extLst>
      <p:ext uri="{BB962C8B-B14F-4D97-AF65-F5344CB8AC3E}">
        <p14:creationId xmlns:p14="http://schemas.microsoft.com/office/powerpoint/2010/main" val="4150748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303F2D14-233D-4B5E-9DBA-0608C498378F}"/>
              </a:ext>
            </a:extLst>
          </p:cNvPr>
          <p:cNvSpPr txBox="1"/>
          <p:nvPr/>
        </p:nvSpPr>
        <p:spPr>
          <a:xfrm>
            <a:off x="2438401" y="2528250"/>
            <a:ext cx="11964236" cy="707886"/>
          </a:xfrm>
          <a:prstGeom prst="rect">
            <a:avLst/>
          </a:prstGeom>
          <a:noFill/>
        </p:spPr>
        <p:txBody>
          <a:bodyPr wrap="square">
            <a:spAutoFit/>
          </a:bodyPr>
          <a:lstStyle/>
          <a:p>
            <a:r>
              <a:rPr lang="en-IN" sz="4000" b="1" dirty="0">
                <a:solidFill>
                  <a:srgbClr val="002060"/>
                </a:solidFill>
              </a:rPr>
              <a:t>How to make Tic Tac Toe </a:t>
            </a:r>
            <a:r>
              <a:rPr lang="en-IN" sz="4000" b="1" dirty="0">
                <a:solidFill>
                  <a:srgbClr val="FF0000"/>
                </a:solidFill>
              </a:rPr>
              <a:t>in Python</a:t>
            </a:r>
          </a:p>
        </p:txBody>
      </p:sp>
    </p:spTree>
    <p:extLst>
      <p:ext uri="{BB962C8B-B14F-4D97-AF65-F5344CB8AC3E}">
        <p14:creationId xmlns:p14="http://schemas.microsoft.com/office/powerpoint/2010/main" val="3971801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4" name="TextBox 3">
            <a:extLst>
              <a:ext uri="{FF2B5EF4-FFF2-40B4-BE49-F238E27FC236}">
                <a16:creationId xmlns:a16="http://schemas.microsoft.com/office/drawing/2014/main" id="{303F2D14-233D-4B5E-9DBA-0608C498378F}"/>
              </a:ext>
            </a:extLst>
          </p:cNvPr>
          <p:cNvSpPr txBox="1"/>
          <p:nvPr/>
        </p:nvSpPr>
        <p:spPr>
          <a:xfrm>
            <a:off x="3499338" y="337709"/>
            <a:ext cx="6094324" cy="707886"/>
          </a:xfrm>
          <a:prstGeom prst="rect">
            <a:avLst/>
          </a:prstGeom>
          <a:noFill/>
        </p:spPr>
        <p:txBody>
          <a:bodyPr wrap="square">
            <a:spAutoFit/>
          </a:bodyPr>
          <a:lstStyle/>
          <a:p>
            <a:r>
              <a:rPr lang="en-IN" sz="4000" b="1" dirty="0">
                <a:solidFill>
                  <a:srgbClr val="002060"/>
                </a:solidFill>
              </a:rPr>
              <a:t>Agenda for </a:t>
            </a:r>
            <a:r>
              <a:rPr lang="en-IN" sz="4000" b="1" dirty="0">
                <a:solidFill>
                  <a:srgbClr val="FF0000"/>
                </a:solidFill>
              </a:rPr>
              <a:t>Today</a:t>
            </a:r>
            <a:endParaRPr lang="en-IN" sz="3600" dirty="0"/>
          </a:p>
        </p:txBody>
      </p:sp>
      <p:sp>
        <p:nvSpPr>
          <p:cNvPr id="6" name="Google Shape;126;p9">
            <a:extLst>
              <a:ext uri="{FF2B5EF4-FFF2-40B4-BE49-F238E27FC236}">
                <a16:creationId xmlns:a16="http://schemas.microsoft.com/office/drawing/2014/main" id="{F3225078-189A-47B1-8C1E-E792DAF083F8}"/>
              </a:ext>
            </a:extLst>
          </p:cNvPr>
          <p:cNvSpPr txBox="1"/>
          <p:nvPr/>
        </p:nvSpPr>
        <p:spPr>
          <a:xfrm>
            <a:off x="632777" y="1600116"/>
            <a:ext cx="10926445" cy="224672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800"/>
              <a:buFont typeface="Noto Sans Symbols"/>
              <a:buChar char="⮚"/>
            </a:pPr>
            <a:r>
              <a:rPr lang="en-IN" sz="2800" dirty="0"/>
              <a:t>Introduction</a:t>
            </a:r>
          </a:p>
          <a:p>
            <a:pPr marL="285750" marR="0" lvl="0" indent="-285750" algn="l" rtl="0">
              <a:spcBef>
                <a:spcPts val="0"/>
              </a:spcBef>
              <a:spcAft>
                <a:spcPts val="0"/>
              </a:spcAft>
              <a:buClr>
                <a:schemeClr val="dk1"/>
              </a:buClr>
              <a:buSzPts val="2800"/>
              <a:buFont typeface="Noto Sans Symbols"/>
              <a:buChar char="⮚"/>
            </a:pPr>
            <a:r>
              <a:rPr lang="en-IN" sz="2800" dirty="0"/>
              <a:t>What are we going to do?</a:t>
            </a:r>
          </a:p>
          <a:p>
            <a:pPr marL="285750" marR="0" lvl="0" indent="-285750" algn="l" rtl="0">
              <a:spcBef>
                <a:spcPts val="0"/>
              </a:spcBef>
              <a:spcAft>
                <a:spcPts val="0"/>
              </a:spcAft>
              <a:buClr>
                <a:schemeClr val="dk1"/>
              </a:buClr>
              <a:buSzPts val="2800"/>
              <a:buFont typeface="Noto Sans Symbols"/>
              <a:buChar char="⮚"/>
            </a:pPr>
            <a:endParaRPr lang="en-IN" sz="2800" dirty="0"/>
          </a:p>
          <a:p>
            <a:pPr marL="285750" marR="0" lvl="0" indent="-285750" algn="l" rtl="0">
              <a:spcBef>
                <a:spcPts val="0"/>
              </a:spcBef>
              <a:spcAft>
                <a:spcPts val="0"/>
              </a:spcAft>
              <a:buClr>
                <a:schemeClr val="dk1"/>
              </a:buClr>
              <a:buSzPts val="2800"/>
              <a:buFont typeface="Noto Sans Symbols"/>
              <a:buChar char="⮚"/>
            </a:pPr>
            <a:endParaRPr lang="en-IN" sz="2800" dirty="0"/>
          </a:p>
          <a:p>
            <a:pPr marL="285750" marR="0" lvl="0" indent="-285750" algn="l" rtl="0">
              <a:spcBef>
                <a:spcPts val="0"/>
              </a:spcBef>
              <a:spcAft>
                <a:spcPts val="0"/>
              </a:spcAft>
              <a:buClr>
                <a:schemeClr val="dk1"/>
              </a:buClr>
              <a:buSzPts val="2800"/>
              <a:buFont typeface="Noto Sans Symbols"/>
              <a:buChar char="⮚"/>
            </a:pPr>
            <a:endParaRPr lang="en-IN" sz="2800" dirty="0"/>
          </a:p>
        </p:txBody>
      </p:sp>
    </p:spTree>
    <p:extLst>
      <p:ext uri="{BB962C8B-B14F-4D97-AF65-F5344CB8AC3E}">
        <p14:creationId xmlns:p14="http://schemas.microsoft.com/office/powerpoint/2010/main" val="988010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2" name="TextBox 1">
            <a:extLst>
              <a:ext uri="{FF2B5EF4-FFF2-40B4-BE49-F238E27FC236}">
                <a16:creationId xmlns:a16="http://schemas.microsoft.com/office/drawing/2014/main" id="{B65570EF-7D8E-41AB-AC00-F64C3E1FB700}"/>
              </a:ext>
            </a:extLst>
          </p:cNvPr>
          <p:cNvSpPr txBox="1"/>
          <p:nvPr/>
        </p:nvSpPr>
        <p:spPr>
          <a:xfrm>
            <a:off x="4280598" y="251209"/>
            <a:ext cx="6320413" cy="769441"/>
          </a:xfrm>
          <a:prstGeom prst="rect">
            <a:avLst/>
          </a:prstGeom>
          <a:noFill/>
        </p:spPr>
        <p:txBody>
          <a:bodyPr wrap="square" rtlCol="0">
            <a:spAutoFit/>
          </a:bodyPr>
          <a:lstStyle/>
          <a:p>
            <a:r>
              <a:rPr lang="en-IN" sz="4400" b="1" dirty="0">
                <a:solidFill>
                  <a:srgbClr val="002060"/>
                </a:solidFill>
              </a:rPr>
              <a:t>Introduction</a:t>
            </a:r>
            <a:endParaRPr lang="en-IN" sz="2800" b="1" dirty="0">
              <a:solidFill>
                <a:srgbClr val="002060"/>
              </a:solidFill>
            </a:endParaRPr>
          </a:p>
        </p:txBody>
      </p:sp>
      <p:sp>
        <p:nvSpPr>
          <p:cNvPr id="6" name="TextBox 5">
            <a:extLst>
              <a:ext uri="{FF2B5EF4-FFF2-40B4-BE49-F238E27FC236}">
                <a16:creationId xmlns:a16="http://schemas.microsoft.com/office/drawing/2014/main" id="{72413C32-1246-4AEE-8D6D-73E146F605F8}"/>
              </a:ext>
            </a:extLst>
          </p:cNvPr>
          <p:cNvSpPr txBox="1"/>
          <p:nvPr/>
        </p:nvSpPr>
        <p:spPr>
          <a:xfrm>
            <a:off x="743578" y="1334144"/>
            <a:ext cx="11244105" cy="2554545"/>
          </a:xfrm>
          <a:prstGeom prst="rect">
            <a:avLst/>
          </a:prstGeom>
          <a:noFill/>
        </p:spPr>
        <p:txBody>
          <a:bodyPr wrap="square">
            <a:spAutoFit/>
          </a:bodyPr>
          <a:lstStyle/>
          <a:p>
            <a:r>
              <a:rPr lang="en-US" sz="3200" b="0" i="0" dirty="0">
                <a:solidFill>
                  <a:srgbClr val="292929"/>
                </a:solidFill>
                <a:effectLst/>
                <a:latin typeface="charter"/>
              </a:rPr>
              <a:t>We are going to build a two-player tic-tac-toe game, which we will be able to play against the computer. Initially, we’ll make an empty game board and then we’ll take inputs from the players and we’ll check for the winning condition and if the whole board gets filled, the results will be declared as “You won” or “You lost”.</a:t>
            </a:r>
            <a:endParaRPr lang="en-IN" sz="3200" dirty="0"/>
          </a:p>
        </p:txBody>
      </p:sp>
      <p:pic>
        <p:nvPicPr>
          <p:cNvPr id="7" name="Picture 2" descr="Tic-Tac-Toe Learner AI. Tic-Tac-Toe is a simple game for two… | by Ashik  Poovanna | Towards Data Science">
            <a:extLst>
              <a:ext uri="{FF2B5EF4-FFF2-40B4-BE49-F238E27FC236}">
                <a16:creationId xmlns:a16="http://schemas.microsoft.com/office/drawing/2014/main" id="{9ABCD8C6-9F7D-4741-BE44-671A94E0AC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4049" y="4024388"/>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316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2" name="TextBox 1">
            <a:extLst>
              <a:ext uri="{FF2B5EF4-FFF2-40B4-BE49-F238E27FC236}">
                <a16:creationId xmlns:a16="http://schemas.microsoft.com/office/drawing/2014/main" id="{B65570EF-7D8E-41AB-AC00-F64C3E1FB700}"/>
              </a:ext>
            </a:extLst>
          </p:cNvPr>
          <p:cNvSpPr txBox="1"/>
          <p:nvPr/>
        </p:nvSpPr>
        <p:spPr>
          <a:xfrm>
            <a:off x="3205423" y="231112"/>
            <a:ext cx="6320413" cy="769441"/>
          </a:xfrm>
          <a:prstGeom prst="rect">
            <a:avLst/>
          </a:prstGeom>
          <a:noFill/>
        </p:spPr>
        <p:txBody>
          <a:bodyPr wrap="square" rtlCol="0">
            <a:spAutoFit/>
          </a:bodyPr>
          <a:lstStyle/>
          <a:p>
            <a:r>
              <a:rPr lang="en-IN" sz="4400" b="1" dirty="0">
                <a:solidFill>
                  <a:srgbClr val="002060"/>
                </a:solidFill>
              </a:rPr>
              <a:t>What are we going to do?</a:t>
            </a:r>
            <a:endParaRPr lang="en-IN" sz="2800" b="1" dirty="0">
              <a:solidFill>
                <a:srgbClr val="002060"/>
              </a:solidFill>
            </a:endParaRPr>
          </a:p>
        </p:txBody>
      </p:sp>
      <p:sp>
        <p:nvSpPr>
          <p:cNvPr id="6" name="TextBox 5">
            <a:extLst>
              <a:ext uri="{FF2B5EF4-FFF2-40B4-BE49-F238E27FC236}">
                <a16:creationId xmlns:a16="http://schemas.microsoft.com/office/drawing/2014/main" id="{72413C32-1246-4AEE-8D6D-73E146F605F8}"/>
              </a:ext>
            </a:extLst>
          </p:cNvPr>
          <p:cNvSpPr txBox="1"/>
          <p:nvPr/>
        </p:nvSpPr>
        <p:spPr>
          <a:xfrm>
            <a:off x="643095" y="1424579"/>
            <a:ext cx="11244105" cy="584775"/>
          </a:xfrm>
          <a:prstGeom prst="rect">
            <a:avLst/>
          </a:prstGeom>
          <a:noFill/>
        </p:spPr>
        <p:txBody>
          <a:bodyPr wrap="square">
            <a:spAutoFit/>
          </a:bodyPr>
          <a:lstStyle/>
          <a:p>
            <a:r>
              <a:rPr lang="en-US" sz="3200" b="0" i="0" dirty="0">
                <a:solidFill>
                  <a:srgbClr val="292929"/>
                </a:solidFill>
                <a:effectLst/>
                <a:latin typeface="charter"/>
              </a:rPr>
              <a:t>We are going to build the game using Python.</a:t>
            </a:r>
            <a:endParaRPr lang="en-IN" sz="3200" dirty="0"/>
          </a:p>
        </p:txBody>
      </p:sp>
      <p:sp>
        <p:nvSpPr>
          <p:cNvPr id="3" name="TextBox 2">
            <a:extLst>
              <a:ext uri="{FF2B5EF4-FFF2-40B4-BE49-F238E27FC236}">
                <a16:creationId xmlns:a16="http://schemas.microsoft.com/office/drawing/2014/main" id="{D2375800-EE6E-46B0-95B0-00B4D2FE5FA6}"/>
              </a:ext>
            </a:extLst>
          </p:cNvPr>
          <p:cNvSpPr txBox="1"/>
          <p:nvPr/>
        </p:nvSpPr>
        <p:spPr>
          <a:xfrm>
            <a:off x="763675" y="2713055"/>
            <a:ext cx="10631156" cy="2308324"/>
          </a:xfrm>
          <a:prstGeom prst="rect">
            <a:avLst/>
          </a:prstGeom>
          <a:noFill/>
        </p:spPr>
        <p:txBody>
          <a:bodyPr wrap="square" rtlCol="0">
            <a:spAutoFit/>
          </a:bodyPr>
          <a:lstStyle/>
          <a:p>
            <a:r>
              <a:rPr lang="en-IN" sz="2400" dirty="0"/>
              <a:t>Step 1- Design the board.( The typical Tic Tac Toe game board.)</a:t>
            </a:r>
          </a:p>
          <a:p>
            <a:r>
              <a:rPr lang="en-IN" sz="2400" dirty="0"/>
              <a:t>Step 2- Declare the possible moves.</a:t>
            </a:r>
          </a:p>
          <a:p>
            <a:r>
              <a:rPr lang="en-IN" sz="2400" dirty="0"/>
              <a:t>Step 3- Program the winning combinations.</a:t>
            </a:r>
          </a:p>
          <a:p>
            <a:r>
              <a:rPr lang="en-IN" sz="2400" dirty="0"/>
              <a:t>Step 4- Write a function to display the board.</a:t>
            </a:r>
          </a:p>
          <a:p>
            <a:r>
              <a:rPr lang="en-IN" sz="2400" dirty="0"/>
              <a:t>Step 5- Using the random library, program the Computer’s moves.</a:t>
            </a:r>
          </a:p>
          <a:p>
            <a:r>
              <a:rPr lang="en-IN" sz="2400" dirty="0"/>
              <a:t>Step 6- Write a function to check whether the move is valid.</a:t>
            </a:r>
          </a:p>
        </p:txBody>
      </p:sp>
    </p:spTree>
    <p:extLst>
      <p:ext uri="{BB962C8B-B14F-4D97-AF65-F5344CB8AC3E}">
        <p14:creationId xmlns:p14="http://schemas.microsoft.com/office/powerpoint/2010/main" val="2796768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sp>
        <p:nvSpPr>
          <p:cNvPr id="2" name="TextBox 1">
            <a:extLst>
              <a:ext uri="{FF2B5EF4-FFF2-40B4-BE49-F238E27FC236}">
                <a16:creationId xmlns:a16="http://schemas.microsoft.com/office/drawing/2014/main" id="{B65570EF-7D8E-41AB-AC00-F64C3E1FB700}"/>
              </a:ext>
            </a:extLst>
          </p:cNvPr>
          <p:cNvSpPr txBox="1"/>
          <p:nvPr/>
        </p:nvSpPr>
        <p:spPr>
          <a:xfrm>
            <a:off x="3205423" y="231112"/>
            <a:ext cx="6320413" cy="769441"/>
          </a:xfrm>
          <a:prstGeom prst="rect">
            <a:avLst/>
          </a:prstGeom>
          <a:noFill/>
        </p:spPr>
        <p:txBody>
          <a:bodyPr wrap="square" rtlCol="0">
            <a:spAutoFit/>
          </a:bodyPr>
          <a:lstStyle/>
          <a:p>
            <a:r>
              <a:rPr lang="en-IN" sz="4400" b="1" dirty="0">
                <a:solidFill>
                  <a:srgbClr val="002060"/>
                </a:solidFill>
              </a:rPr>
              <a:t>What are we going to do?</a:t>
            </a:r>
            <a:endParaRPr lang="en-IN" sz="2800" b="1" dirty="0">
              <a:solidFill>
                <a:srgbClr val="002060"/>
              </a:solidFill>
            </a:endParaRPr>
          </a:p>
        </p:txBody>
      </p:sp>
      <p:sp>
        <p:nvSpPr>
          <p:cNvPr id="7" name="TextBox 6">
            <a:extLst>
              <a:ext uri="{FF2B5EF4-FFF2-40B4-BE49-F238E27FC236}">
                <a16:creationId xmlns:a16="http://schemas.microsoft.com/office/drawing/2014/main" id="{3DBFD474-2F42-4DEF-A33B-07A71D6D6766}"/>
              </a:ext>
            </a:extLst>
          </p:cNvPr>
          <p:cNvSpPr txBox="1"/>
          <p:nvPr/>
        </p:nvSpPr>
        <p:spPr>
          <a:xfrm>
            <a:off x="874207" y="1617785"/>
            <a:ext cx="10631156" cy="3046988"/>
          </a:xfrm>
          <a:prstGeom prst="rect">
            <a:avLst/>
          </a:prstGeom>
          <a:noFill/>
        </p:spPr>
        <p:txBody>
          <a:bodyPr wrap="square" rtlCol="0">
            <a:spAutoFit/>
          </a:bodyPr>
          <a:lstStyle/>
          <a:p>
            <a:r>
              <a:rPr lang="en-IN" sz="2400" dirty="0"/>
              <a:t>Step 7 – Write a function to check whether you can win the game.</a:t>
            </a:r>
          </a:p>
          <a:p>
            <a:r>
              <a:rPr lang="en-IN" sz="2400" dirty="0"/>
              <a:t>Step 8- Write a function to make the move on the board.</a:t>
            </a:r>
          </a:p>
          <a:p>
            <a:r>
              <a:rPr lang="en-IN" sz="2400" dirty="0"/>
              <a:t>Step 9- Write a function for the Computer and program its future moves.</a:t>
            </a:r>
          </a:p>
          <a:p>
            <a:r>
              <a:rPr lang="en-IN" sz="2400" dirty="0"/>
              <a:t>Step 10- Write a function to check for overflow.</a:t>
            </a:r>
          </a:p>
          <a:p>
            <a:r>
              <a:rPr lang="en-IN" sz="2400" dirty="0"/>
              <a:t>Step 11- Write the main method.	</a:t>
            </a:r>
          </a:p>
          <a:p>
            <a:r>
              <a:rPr lang="en-IN" sz="2400" dirty="0"/>
              <a:t>		(</a:t>
            </a:r>
            <a:r>
              <a:rPr lang="en-IN" sz="2400" dirty="0" err="1"/>
              <a:t>i</a:t>
            </a:r>
            <a:r>
              <a:rPr lang="en-IN" sz="2400" dirty="0"/>
              <a:t>) Ask the user to enter their moves.</a:t>
            </a:r>
          </a:p>
          <a:p>
            <a:r>
              <a:rPr lang="en-IN" sz="2400" dirty="0"/>
              <a:t>		(ii) Call the required functions to run the game.</a:t>
            </a:r>
          </a:p>
          <a:p>
            <a:r>
              <a:rPr lang="en-IN" sz="2400" dirty="0"/>
              <a:t> 		(iii)Display the results.</a:t>
            </a:r>
          </a:p>
        </p:txBody>
      </p:sp>
    </p:spTree>
    <p:extLst>
      <p:ext uri="{BB962C8B-B14F-4D97-AF65-F5344CB8AC3E}">
        <p14:creationId xmlns:p14="http://schemas.microsoft.com/office/powerpoint/2010/main" val="3015845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0300-EEBF-46D0-9CD8-BAECFB24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64" y="5607666"/>
            <a:ext cx="1467055" cy="666843"/>
          </a:xfrm>
          <a:prstGeom prst="rect">
            <a:avLst/>
          </a:prstGeom>
        </p:spPr>
      </p:pic>
      <p:pic>
        <p:nvPicPr>
          <p:cNvPr id="3" name="Google Shape;349;p37" descr="yay logo1">
            <a:extLst>
              <a:ext uri="{FF2B5EF4-FFF2-40B4-BE49-F238E27FC236}">
                <a16:creationId xmlns:a16="http://schemas.microsoft.com/office/drawing/2014/main" id="{2ED04FF1-FE27-42F1-A021-62EE9AA7D075}"/>
              </a:ext>
            </a:extLst>
          </p:cNvPr>
          <p:cNvPicPr preferRelativeResize="0">
            <a:picLocks/>
          </p:cNvPicPr>
          <p:nvPr/>
        </p:nvPicPr>
        <p:blipFill rotWithShape="1">
          <a:blip r:embed="rId3">
            <a:alphaModFix/>
          </a:blip>
          <a:srcRect/>
          <a:stretch/>
        </p:blipFill>
        <p:spPr>
          <a:xfrm>
            <a:off x="2839085" y="1061720"/>
            <a:ext cx="6085205" cy="2751455"/>
          </a:xfrm>
          <a:prstGeom prst="rect">
            <a:avLst/>
          </a:prstGeom>
          <a:noFill/>
          <a:ln>
            <a:noFill/>
          </a:ln>
        </p:spPr>
      </p:pic>
      <p:sp>
        <p:nvSpPr>
          <p:cNvPr id="6" name="Google Shape;347;p37">
            <a:extLst>
              <a:ext uri="{FF2B5EF4-FFF2-40B4-BE49-F238E27FC236}">
                <a16:creationId xmlns:a16="http://schemas.microsoft.com/office/drawing/2014/main" id="{98D9DDB1-C20E-49DA-8183-E06F1C48F405}"/>
              </a:ext>
            </a:extLst>
          </p:cNvPr>
          <p:cNvSpPr txBox="1">
            <a:spLocks/>
          </p:cNvSpPr>
          <p:nvPr/>
        </p:nvSpPr>
        <p:spPr>
          <a:xfrm>
            <a:off x="394970" y="3975418"/>
            <a:ext cx="10972800" cy="1143000"/>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spcBef>
                <a:spcPts val="0"/>
              </a:spcBef>
            </a:pPr>
            <a:r>
              <a:rPr lang="en-IN" sz="5400" b="1" dirty="0">
                <a:solidFill>
                  <a:srgbClr val="002060"/>
                </a:solidFill>
              </a:rPr>
              <a:t>Thank You!</a:t>
            </a:r>
          </a:p>
        </p:txBody>
      </p:sp>
      <p:sp>
        <p:nvSpPr>
          <p:cNvPr id="7" name="Google Shape;348;p37">
            <a:extLst>
              <a:ext uri="{FF2B5EF4-FFF2-40B4-BE49-F238E27FC236}">
                <a16:creationId xmlns:a16="http://schemas.microsoft.com/office/drawing/2014/main" id="{37D4404A-1A9B-4B53-BB35-E45560A000FF}"/>
              </a:ext>
            </a:extLst>
          </p:cNvPr>
          <p:cNvSpPr txBox="1">
            <a:spLocks/>
          </p:cNvSpPr>
          <p:nvPr/>
        </p:nvSpPr>
        <p:spPr>
          <a:xfrm>
            <a:off x="3938758" y="5137859"/>
            <a:ext cx="4025900" cy="1136650"/>
          </a:xfrm>
          <a:prstGeom prst="rect">
            <a:avLst/>
          </a:prstGeom>
          <a:noFill/>
          <a:ln>
            <a:noFill/>
          </a:ln>
        </p:spPr>
        <p:txBody>
          <a:bodyPr spcFirstLastPara="1" wrap="square" lIns="91425" tIns="45700" rIns="91425" bIns="4570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Clr>
                <a:srgbClr val="FF0000"/>
              </a:buClr>
              <a:buSzPts val="3200"/>
              <a:buFont typeface="Arial"/>
              <a:buNone/>
            </a:pPr>
            <a:r>
              <a:rPr lang="en-US" b="1" dirty="0">
                <a:solidFill>
                  <a:srgbClr val="FF0000"/>
                </a:solidFill>
              </a:rPr>
              <a:t>See you in the next class!</a:t>
            </a:r>
          </a:p>
        </p:txBody>
      </p:sp>
    </p:spTree>
    <p:extLst>
      <p:ext uri="{BB962C8B-B14F-4D97-AF65-F5344CB8AC3E}">
        <p14:creationId xmlns:p14="http://schemas.microsoft.com/office/powerpoint/2010/main" val="160207207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690</TotalTime>
  <Words>291</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charter</vt:lpstr>
      <vt:lpstr>Noto Sans Symbols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Jasleen Sondhi</dc:creator>
  <cp:lastModifiedBy>Jasleen Sondhi</cp:lastModifiedBy>
  <cp:revision>5</cp:revision>
  <dcterms:created xsi:type="dcterms:W3CDTF">2020-12-27T19:07:20Z</dcterms:created>
  <dcterms:modified xsi:type="dcterms:W3CDTF">2020-12-29T14:53:55Z</dcterms:modified>
</cp:coreProperties>
</file>